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emf" ContentType="image/x-emf"/>
  <Default Extension="mp4" ContentType="video/unknown"/>
  <Default Extension="rels" ContentType="application/vnd.openxmlformats-package.relationships+xml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297" r:id="rId2"/>
    <p:sldId id="300" r:id="rId3"/>
    <p:sldId id="302" r:id="rId4"/>
    <p:sldId id="295" r:id="rId5"/>
    <p:sldId id="296" r:id="rId6"/>
    <p:sldId id="299" r:id="rId7"/>
    <p:sldId id="287" r:id="rId8"/>
    <p:sldId id="288" r:id="rId9"/>
    <p:sldId id="292" r:id="rId10"/>
    <p:sldId id="301" r:id="rId11"/>
    <p:sldId id="266" r:id="rId12"/>
    <p:sldId id="257" r:id="rId13"/>
    <p:sldId id="314" r:id="rId14"/>
    <p:sldId id="323" r:id="rId15"/>
    <p:sldId id="324" r:id="rId16"/>
    <p:sldId id="325" r:id="rId17"/>
    <p:sldId id="318" r:id="rId18"/>
    <p:sldId id="319" r:id="rId19"/>
    <p:sldId id="321" r:id="rId20"/>
    <p:sldId id="303" r:id="rId21"/>
    <p:sldId id="260" r:id="rId22"/>
    <p:sldId id="332" r:id="rId23"/>
    <p:sldId id="259" r:id="rId24"/>
    <p:sldId id="265" r:id="rId25"/>
    <p:sldId id="306" r:id="rId26"/>
    <p:sldId id="307" r:id="rId27"/>
    <p:sldId id="313" r:id="rId28"/>
    <p:sldId id="261" r:id="rId29"/>
    <p:sldId id="305" r:id="rId30"/>
    <p:sldId id="308" r:id="rId31"/>
    <p:sldId id="277" r:id="rId32"/>
    <p:sldId id="276" r:id="rId33"/>
    <p:sldId id="326" r:id="rId34"/>
    <p:sldId id="327" r:id="rId35"/>
    <p:sldId id="328" r:id="rId36"/>
    <p:sldId id="285" r:id="rId37"/>
    <p:sldId id="330" r:id="rId38"/>
    <p:sldId id="329" r:id="rId39"/>
    <p:sldId id="331" r:id="rId40"/>
    <p:sldId id="333" r:id="rId41"/>
    <p:sldId id="294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55" autoAdjust="0"/>
  </p:normalViewPr>
  <p:slideViewPr>
    <p:cSldViewPr snapToGrid="0" snapToObjects="1">
      <p:cViewPr>
        <p:scale>
          <a:sx n="123" d="100"/>
          <a:sy n="123" d="100"/>
        </p:scale>
        <p:origin x="-1208" y="-96"/>
      </p:cViewPr>
      <p:guideLst>
        <p:guide orient="horz" pos="216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1CBE4-0CD1-1D4C-8B4B-87F345BBE127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56DB5-8415-7E46-BF23-A3D18EC78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4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12/10/18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0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3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12/10/18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3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7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3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12/10/18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9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02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12/10/18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3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05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12/10/18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499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jpg"/><Relationship Id="rId1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0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37.em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6.png"/><Relationship Id="rId5" Type="http://schemas.openxmlformats.org/officeDocument/2006/relationships/image" Target="../media/image52.JP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9" Type="http://schemas.openxmlformats.org/officeDocument/2006/relationships/image" Target="../media/image64.jpeg"/><Relationship Id="rId10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10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jpeg"/><Relationship Id="rId7" Type="http://schemas.openxmlformats.org/officeDocument/2006/relationships/image" Target="../media/image73.png"/><Relationship Id="rId8" Type="http://schemas.openxmlformats.org/officeDocument/2006/relationships/image" Target="../media/image10.png"/><Relationship Id="rId9" Type="http://schemas.openxmlformats.org/officeDocument/2006/relationships/image" Target="../media/image3.png"/><Relationship Id="rId1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Relationship Id="rId3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0.JPG"/><Relationship Id="rId5" Type="http://schemas.openxmlformats.org/officeDocument/2006/relationships/image" Target="../media/image81.JP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6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95373"/>
            <a:ext cx="8784976" cy="147002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Neutron Scattering Instruments and Detectors at the ESS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427832"/>
            <a:ext cx="6400800" cy="17526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Anton </a:t>
            </a:r>
            <a:r>
              <a:rPr lang="en-US" sz="2000" dirty="0" err="1">
                <a:solidFill>
                  <a:schemeClr val="bg1"/>
                </a:solidFill>
              </a:rPr>
              <a:t>Khaplanov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On behalf of ESS Detector Group and Collaborators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21287" y="6254758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914400">
              <a:lnSpc>
                <a:spcPct val="120000"/>
              </a:lnSpc>
            </a:pPr>
            <a:r>
              <a:rPr lang="en-US" sz="1600" dirty="0" err="1">
                <a:solidFill>
                  <a:srgbClr val="FFFFFF"/>
                </a:solidFill>
                <a:latin typeface="Calibri"/>
              </a:rPr>
              <a:t>www.europeanspallationsource.se</a:t>
            </a:r>
            <a:endParaRPr lang="en-US" sz="1600" dirty="0">
              <a:solidFill>
                <a:srgbClr val="FFFFFF"/>
              </a:solidFill>
              <a:latin typeface="Calibri"/>
            </a:endParaRPr>
          </a:p>
          <a:p>
            <a:pPr algn="r" defTabSz="914400"/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SKS-KF, 2018 10 17, Uppsala</a:t>
            </a:r>
            <a:endParaRPr lang="en-US" sz="14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27033"/>
            <a:ext cx="731795" cy="7317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39" y="5417230"/>
            <a:ext cx="739252" cy="7415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r="29972"/>
          <a:stretch/>
        </p:blipFill>
        <p:spPr>
          <a:xfrm>
            <a:off x="5889412" y="5493729"/>
            <a:ext cx="2119439" cy="601703"/>
          </a:xfrm>
          <a:prstGeom prst="rect">
            <a:avLst/>
          </a:prstGeom>
        </p:spPr>
      </p:pic>
      <p:pic>
        <p:nvPicPr>
          <p:cNvPr id="18" name="Picture 17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8358" y="5494901"/>
            <a:ext cx="739875" cy="6989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2500" y="4813758"/>
            <a:ext cx="1410787" cy="505601"/>
          </a:xfrm>
          <a:prstGeom prst="rect">
            <a:avLst/>
          </a:prstGeom>
        </p:spPr>
      </p:pic>
      <p:pic>
        <p:nvPicPr>
          <p:cNvPr id="20" name="Picture 19" descr="logo_green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5889412" y="4813758"/>
            <a:ext cx="1691752" cy="482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0463" y="5494901"/>
            <a:ext cx="1509899" cy="6005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8779" y="5427033"/>
            <a:ext cx="1024508" cy="683005"/>
          </a:xfrm>
          <a:prstGeom prst="rect">
            <a:avLst/>
          </a:prstGeom>
        </p:spPr>
      </p:pic>
      <p:pic>
        <p:nvPicPr>
          <p:cNvPr id="24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391" y="5498532"/>
            <a:ext cx="161131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537" y="6281398"/>
            <a:ext cx="1231900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4" t="12108" r="8614" b="13748"/>
          <a:stretch>
            <a:fillRect/>
          </a:stretch>
        </p:blipFill>
        <p:spPr bwMode="auto">
          <a:xfrm>
            <a:off x="4725246" y="6225504"/>
            <a:ext cx="1042987" cy="59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464" t="12108" r="8614" b="137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04764"/>
            <a:ext cx="6699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 descr="7D07F5D0-27B9-45E2-9105-BFFCE2E465F6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20" y="6187384"/>
            <a:ext cx="1044805" cy="583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1307" y="4490121"/>
            <a:ext cx="658237" cy="829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6367678"/>
            <a:ext cx="185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Amongst others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34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740648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Why neutrons?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490695"/>
            <a:ext cx="2172447" cy="4034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ESS construction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259" y="3972860"/>
            <a:ext cx="3561976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Neutron scattering Instruments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704979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Spectroscopy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8011" y="4704979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Reflectometry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8948" y="4704979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SANS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425144"/>
            <a:ext cx="2172447" cy="403411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Multi-Grid Detector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8011" y="5425144"/>
            <a:ext cx="2172447" cy="403411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Multi-Blade Detector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8948" y="5425144"/>
            <a:ext cx="2172447" cy="403411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SoNDe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3266142"/>
            <a:ext cx="3561976" cy="40341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rgbClr val="E6E0EC"/>
                </a:solidFill>
              </a:rPr>
              <a:t>Detector Development</a:t>
            </a:r>
            <a:endParaRPr lang="en-US" dirty="0">
              <a:solidFill>
                <a:srgbClr val="E6E0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6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5" y="4064782"/>
            <a:ext cx="3713198" cy="278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67"/>
            <a:ext cx="7139136" cy="1143000"/>
          </a:xfrm>
        </p:spPr>
        <p:txBody>
          <a:bodyPr/>
          <a:lstStyle/>
          <a:p>
            <a:r>
              <a:rPr lang="en-US" dirty="0" smtClean="0"/>
              <a:t>Detector Development at ESS</a:t>
            </a:r>
            <a:br>
              <a:rPr lang="en-US" dirty="0" smtClean="0"/>
            </a:br>
            <a:r>
              <a:rPr lang="en-US" sz="2400" dirty="0" smtClean="0"/>
              <a:t>B10 </a:t>
            </a:r>
            <a:r>
              <a:rPr lang="en-US" sz="2400" dirty="0" smtClean="0"/>
              <a:t>Detectors as Alternative to </a:t>
            </a:r>
            <a:r>
              <a:rPr lang="en-US" sz="2400" dirty="0" smtClean="0"/>
              <a:t>He3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0939" y="1521974"/>
            <a:ext cx="29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 crisis, demand vs. supply: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53791" y="4591235"/>
            <a:ext cx="381373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Challenge, but also a new opportunity: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 addition to lower cost,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Improve rate performance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Improve position resolution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requirement for gas purification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high pressure gas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" y="1865812"/>
            <a:ext cx="4368944" cy="21989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53791" y="1521974"/>
            <a:ext cx="4021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Several </a:t>
            </a:r>
            <a:r>
              <a:rPr lang="en-US" dirty="0" smtClean="0"/>
              <a:t>isotopes </a:t>
            </a:r>
            <a:r>
              <a:rPr lang="en-US" dirty="0" smtClean="0"/>
              <a:t>have capture reactions that allow thermal neutron detection. 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61155" y="4064782"/>
            <a:ext cx="3861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Increased flux – increase counting rate:</a:t>
            </a:r>
            <a:endParaRPr lang="en-US" dirty="0"/>
          </a:p>
        </p:txBody>
      </p: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4979743" y="2241332"/>
            <a:ext cx="3887787" cy="224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marL="215900" indent="-214313"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n + </a:t>
            </a:r>
            <a:r>
              <a:rPr lang="en-GB" sz="1400" baseline="30000" dirty="0">
                <a:solidFill>
                  <a:srgbClr val="174F86"/>
                </a:solidFill>
                <a:latin typeface="Verdana" charset="0"/>
                <a:cs typeface="Verdana" charset="0"/>
              </a:rPr>
              <a:t>3</a:t>
            </a: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He → </a:t>
            </a:r>
            <a:r>
              <a:rPr lang="en-GB" sz="1400" baseline="30000" dirty="0">
                <a:solidFill>
                  <a:srgbClr val="174F86"/>
                </a:solidFill>
                <a:latin typeface="Verdana" charset="0"/>
                <a:cs typeface="Verdana" charset="0"/>
              </a:rPr>
              <a:t>3</a:t>
            </a: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H + p</a:t>
            </a:r>
            <a:r>
              <a:rPr lang="en-GB" sz="14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 </a:t>
            </a: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+ 0.764 MeV</a:t>
            </a:r>
          </a:p>
          <a:p>
            <a:pPr marL="215900" indent="-214313"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endParaRPr lang="en-GB" sz="1400" dirty="0">
              <a:solidFill>
                <a:srgbClr val="174F86"/>
              </a:solidFill>
              <a:latin typeface="Verdana" charset="0"/>
              <a:cs typeface="Verdana" charset="0"/>
            </a:endParaRPr>
          </a:p>
          <a:p>
            <a:pPr marL="215900" indent="-214313"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n +</a:t>
            </a:r>
            <a:r>
              <a:rPr lang="en-GB" sz="1400" baseline="30000" dirty="0">
                <a:solidFill>
                  <a:srgbClr val="174F86"/>
                </a:solidFill>
                <a:latin typeface="Verdana" charset="0"/>
                <a:cs typeface="Verdana" charset="0"/>
              </a:rPr>
              <a:t>10</a:t>
            </a: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B → α + </a:t>
            </a:r>
            <a:r>
              <a:rPr lang="en-GB" sz="1400" baseline="30000" dirty="0">
                <a:solidFill>
                  <a:srgbClr val="174F86"/>
                </a:solidFill>
                <a:latin typeface="Verdana" charset="0"/>
                <a:cs typeface="Verdana" charset="0"/>
              </a:rPr>
              <a:t>7</a:t>
            </a: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Li + 2.31 MeV </a:t>
            </a:r>
          </a:p>
          <a:p>
            <a:pPr marL="215900" indent="-214313"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endParaRPr lang="en-GB" sz="1400" dirty="0">
              <a:solidFill>
                <a:srgbClr val="174F86"/>
              </a:solidFill>
              <a:latin typeface="Verdana" charset="0"/>
              <a:cs typeface="Verdana" charset="0"/>
            </a:endParaRPr>
          </a:p>
          <a:p>
            <a:pPr marL="215900" indent="-214313"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n + </a:t>
            </a:r>
            <a:r>
              <a:rPr lang="en-GB" sz="1400" baseline="30000" dirty="0">
                <a:solidFill>
                  <a:srgbClr val="174F86"/>
                </a:solidFill>
                <a:latin typeface="Verdana" charset="0"/>
                <a:cs typeface="Verdana" charset="0"/>
              </a:rPr>
              <a:t>6</a:t>
            </a: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Li → t + α + 4.78 </a:t>
            </a:r>
            <a:r>
              <a:rPr lang="en-GB" sz="14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MeV</a:t>
            </a:r>
          </a:p>
          <a:p>
            <a:pPr marL="215900" indent="-214313"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endParaRPr lang="en-GB" sz="1400" dirty="0">
              <a:solidFill>
                <a:srgbClr val="174F86"/>
              </a:solidFill>
              <a:latin typeface="Verdana" charset="0"/>
              <a:cs typeface="Verdana" charset="0"/>
            </a:endParaRPr>
          </a:p>
          <a:p>
            <a:pPr marL="215900" indent="-214313"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GB" sz="14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n + </a:t>
            </a:r>
            <a:r>
              <a:rPr lang="en-GB" sz="1400" baseline="300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155/157</a:t>
            </a:r>
            <a:r>
              <a:rPr lang="en-GB" sz="14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Gd → </a:t>
            </a:r>
            <a:r>
              <a:rPr lang="en-GB" sz="1400" baseline="300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156/158</a:t>
            </a:r>
            <a:r>
              <a:rPr lang="en-GB" sz="14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Gd + </a:t>
            </a:r>
            <a:r>
              <a:rPr lang="en-GB" sz="1400" dirty="0" err="1" smtClean="0">
                <a:solidFill>
                  <a:srgbClr val="174F86"/>
                </a:solidFill>
                <a:latin typeface="Verdana" charset="0"/>
                <a:cs typeface="Verdana" charset="0"/>
              </a:rPr>
              <a:t>γ</a:t>
            </a:r>
            <a:r>
              <a:rPr lang="en-GB" sz="14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/</a:t>
            </a:r>
            <a:r>
              <a:rPr lang="en-GB" sz="1400" dirty="0" err="1" smtClean="0">
                <a:solidFill>
                  <a:srgbClr val="174F86"/>
                </a:solidFill>
                <a:latin typeface="Verdana" charset="0"/>
                <a:cs typeface="Verdana" charset="0"/>
              </a:rPr>
              <a:t>c.e</a:t>
            </a:r>
            <a:r>
              <a:rPr lang="en-GB" sz="1400" baseline="300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-</a:t>
            </a:r>
          </a:p>
          <a:p>
            <a:pPr marL="215900" indent="-214313"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endParaRPr lang="en-GB" sz="1400" dirty="0">
              <a:solidFill>
                <a:srgbClr val="174F86"/>
              </a:solidFill>
              <a:latin typeface="Verdana" charset="0"/>
              <a:cs typeface="Verdana" charset="0"/>
            </a:endParaRPr>
          </a:p>
          <a:p>
            <a:pPr marL="215900" indent="-214313"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GB" sz="14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n + </a:t>
            </a:r>
            <a:r>
              <a:rPr lang="en-GB" sz="1400" baseline="300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235</a:t>
            </a:r>
            <a:r>
              <a:rPr lang="en-GB" sz="14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U → </a:t>
            </a:r>
            <a:r>
              <a:rPr lang="en-GB" sz="1400" dirty="0" err="1" smtClean="0">
                <a:solidFill>
                  <a:srgbClr val="174F86"/>
                </a:solidFill>
                <a:latin typeface="Verdana" charset="0"/>
                <a:cs typeface="Verdana" charset="0"/>
              </a:rPr>
              <a:t>f.f</a:t>
            </a:r>
            <a:r>
              <a:rPr lang="en-GB" sz="14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. + </a:t>
            </a:r>
            <a:r>
              <a:rPr lang="en-GB" sz="1400" dirty="0" err="1" smtClean="0">
                <a:solidFill>
                  <a:srgbClr val="174F86"/>
                </a:solidFill>
                <a:latin typeface="Verdana" charset="0"/>
                <a:cs typeface="Verdana" charset="0"/>
              </a:rPr>
              <a:t>xn</a:t>
            </a:r>
            <a:r>
              <a:rPr lang="en-GB" sz="14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 + </a:t>
            </a:r>
            <a:r>
              <a:rPr lang="en-GB" sz="14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~80 MeV</a:t>
            </a:r>
            <a:endParaRPr lang="en-GB" sz="1400" dirty="0">
              <a:solidFill>
                <a:srgbClr val="174F86"/>
              </a:solidFill>
              <a:latin typeface="Verdana" charset="0"/>
              <a:cs typeface="Verdana" charset="0"/>
            </a:endParaRPr>
          </a:p>
          <a:p>
            <a:pPr marL="215900" indent="-214313"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endParaRPr lang="en-GB" sz="1400" dirty="0">
              <a:solidFill>
                <a:srgbClr val="174F86"/>
              </a:solidFill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6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ILL-web-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2183" y="1671849"/>
            <a:ext cx="611406" cy="57762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515" y="0"/>
            <a:ext cx="1410787" cy="505601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970347" y="2891909"/>
            <a:ext cx="5336611" cy="5109713"/>
            <a:chOff x="3376705" y="2888330"/>
            <a:chExt cx="5336611" cy="5109712"/>
          </a:xfrm>
        </p:grpSpPr>
        <p:sp>
          <p:nvSpPr>
            <p:cNvPr id="102" name="Rectangle 4"/>
            <p:cNvSpPr>
              <a:spLocks noChangeArrowheads="1"/>
            </p:cNvSpPr>
            <p:nvPr/>
          </p:nvSpPr>
          <p:spPr bwMode="auto">
            <a:xfrm>
              <a:off x="5881808" y="3490636"/>
              <a:ext cx="45719" cy="3805161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scene3d>
              <a:camera prst="orthographicFront">
                <a:rot lat="0" lon="0" rev="16800000"/>
              </a:camera>
              <a:lightRig rig="threePt" dir="t"/>
            </a:scene3d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5899874" y="3487287"/>
              <a:ext cx="122049" cy="392943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68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TextBox 14"/>
            <p:cNvSpPr txBox="1">
              <a:spLocks noChangeArrowheads="1"/>
            </p:cNvSpPr>
            <p:nvPr/>
          </p:nvSpPr>
          <p:spPr bwMode="auto">
            <a:xfrm>
              <a:off x="4090536" y="4982158"/>
              <a:ext cx="352723" cy="37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2000" dirty="0">
                  <a:solidFill>
                    <a:srgbClr val="C0504D"/>
                  </a:solidFill>
                </a:rPr>
                <a:t>n</a:t>
              </a:r>
            </a:p>
          </p:txBody>
        </p:sp>
        <p:cxnSp>
          <p:nvCxnSpPr>
            <p:cNvPr id="112" name="Straight Arrow Connector 111"/>
            <p:cNvCxnSpPr/>
            <p:nvPr/>
          </p:nvCxnSpPr>
          <p:spPr bwMode="auto">
            <a:xfrm flipV="1">
              <a:off x="5872129" y="5149814"/>
              <a:ext cx="255515" cy="231948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3" name="Straight Arrow Connector 112"/>
            <p:cNvCxnSpPr/>
            <p:nvPr/>
          </p:nvCxnSpPr>
          <p:spPr bwMode="auto">
            <a:xfrm flipH="1">
              <a:off x="5698464" y="5383994"/>
              <a:ext cx="173666" cy="133945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5" name="Explosion 2 25"/>
            <p:cNvSpPr>
              <a:spLocks noChangeArrowheads="1"/>
            </p:cNvSpPr>
            <p:nvPr/>
          </p:nvSpPr>
          <p:spPr bwMode="auto">
            <a:xfrm>
              <a:off x="5820783" y="5325951"/>
              <a:ext cx="129480" cy="111621"/>
            </a:xfrm>
            <a:prstGeom prst="irregularSeal2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TextBox 28"/>
            <p:cNvSpPr txBox="1">
              <a:spLocks noChangeArrowheads="1"/>
            </p:cNvSpPr>
            <p:nvPr/>
          </p:nvSpPr>
          <p:spPr bwMode="auto">
            <a:xfrm>
              <a:off x="5902168" y="5362816"/>
              <a:ext cx="964406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>
                  <a:solidFill>
                    <a:srgbClr val="FF0000"/>
                  </a:solidFill>
                </a:rPr>
                <a:t>fragment 1</a:t>
              </a:r>
            </a:p>
          </p:txBody>
        </p:sp>
        <p:sp>
          <p:nvSpPr>
            <p:cNvPr id="117" name="TextBox 29"/>
            <p:cNvSpPr txBox="1">
              <a:spLocks noChangeArrowheads="1"/>
            </p:cNvSpPr>
            <p:nvPr/>
          </p:nvSpPr>
          <p:spPr bwMode="auto">
            <a:xfrm>
              <a:off x="5806506" y="4804526"/>
              <a:ext cx="957709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>
                  <a:solidFill>
                    <a:srgbClr val="FF0000"/>
                  </a:solidFill>
                </a:rPr>
                <a:t>fragment 2</a:t>
              </a: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flipV="1">
              <a:off x="3376705" y="5408669"/>
              <a:ext cx="1427662" cy="28903"/>
            </a:xfrm>
            <a:prstGeom prst="straightConnector1">
              <a:avLst/>
            </a:prstGeom>
            <a:ln w="101600" cmpd="dbl">
              <a:solidFill>
                <a:schemeClr val="accent2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3960769" y="5759636"/>
              <a:ext cx="631077" cy="145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Rectangle 4"/>
            <p:cNvSpPr>
              <a:spLocks noChangeArrowheads="1"/>
            </p:cNvSpPr>
            <p:nvPr/>
          </p:nvSpPr>
          <p:spPr bwMode="auto">
            <a:xfrm>
              <a:off x="5895497" y="4071953"/>
              <a:ext cx="45719" cy="3805161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scene3d>
              <a:camera prst="orthographicFront">
                <a:rot lat="0" lon="0" rev="16800000"/>
              </a:camera>
              <a:lightRig rig="threePt" dir="t"/>
            </a:scene3d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5913563" y="4068604"/>
              <a:ext cx="122049" cy="392943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68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974458" y="6340953"/>
              <a:ext cx="631077" cy="145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Rectangle 4"/>
            <p:cNvSpPr>
              <a:spLocks noChangeArrowheads="1"/>
            </p:cNvSpPr>
            <p:nvPr/>
          </p:nvSpPr>
          <p:spPr bwMode="auto">
            <a:xfrm>
              <a:off x="5895497" y="2891679"/>
              <a:ext cx="45719" cy="3805161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scene3d>
              <a:camera prst="orthographicFront">
                <a:rot lat="0" lon="0" rev="16800000"/>
              </a:camera>
              <a:lightRig rig="threePt" dir="t"/>
            </a:scene3d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Rectangle 131"/>
            <p:cNvSpPr/>
            <p:nvPr/>
          </p:nvSpPr>
          <p:spPr bwMode="auto">
            <a:xfrm>
              <a:off x="5913563" y="2888330"/>
              <a:ext cx="122049" cy="392943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68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3974458" y="5160679"/>
              <a:ext cx="631077" cy="145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4839006" y="5256980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5319251" y="5178881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5773118" y="5116455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6198352" y="5038561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6599063" y="4974017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076265" y="4876322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4888115" y="5852428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5368360" y="5774329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5822227" y="5711903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6247461" y="5634009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6648172" y="5569465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7125374" y="5471770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47" name="Straight Arrow Connector 146"/>
            <p:cNvCxnSpPr/>
            <p:nvPr/>
          </p:nvCxnSpPr>
          <p:spPr bwMode="auto">
            <a:xfrm flipH="1">
              <a:off x="7329911" y="5325951"/>
              <a:ext cx="644475" cy="145819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8" name="Straight Arrow Connector 147"/>
            <p:cNvCxnSpPr/>
            <p:nvPr/>
          </p:nvCxnSpPr>
          <p:spPr bwMode="auto">
            <a:xfrm flipH="1" flipV="1">
              <a:off x="7228665" y="4899649"/>
              <a:ext cx="763782" cy="1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49" name="TextBox 10"/>
            <p:cNvSpPr txBox="1">
              <a:spLocks noChangeArrowheads="1"/>
            </p:cNvSpPr>
            <p:nvPr/>
          </p:nvSpPr>
          <p:spPr bwMode="auto">
            <a:xfrm>
              <a:off x="7974386" y="4868551"/>
              <a:ext cx="738930" cy="495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 smtClean="0"/>
                <a:t>Anode wires</a:t>
              </a:r>
              <a:endParaRPr lang="en-US" sz="1400" dirty="0"/>
            </a:p>
          </p:txBody>
        </p:sp>
        <p:sp>
          <p:nvSpPr>
            <p:cNvPr id="150" name="TextBox 9"/>
            <p:cNvSpPr txBox="1">
              <a:spLocks noChangeArrowheads="1"/>
            </p:cNvSpPr>
            <p:nvPr/>
          </p:nvSpPr>
          <p:spPr bwMode="auto">
            <a:xfrm>
              <a:off x="3828044" y="4478210"/>
              <a:ext cx="966639" cy="495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B-10 </a:t>
              </a:r>
              <a:r>
                <a:rPr lang="en-US" sz="1400" dirty="0" smtClean="0"/>
                <a:t>film</a:t>
              </a:r>
            </a:p>
            <a:p>
              <a:pPr defTabSz="914400" eaLnBrk="1" hangingPunct="1"/>
              <a:r>
                <a:rPr lang="en-US" sz="1400" dirty="0" smtClean="0"/>
                <a:t>on 1 side</a:t>
              </a:r>
              <a:endParaRPr lang="en-US" sz="1400" dirty="0"/>
            </a:p>
          </p:txBody>
        </p:sp>
        <p:cxnSp>
          <p:nvCxnSpPr>
            <p:cNvPr id="151" name="Straight Arrow Connector 150"/>
            <p:cNvCxnSpPr/>
            <p:nvPr/>
          </p:nvCxnSpPr>
          <p:spPr bwMode="auto">
            <a:xfrm>
              <a:off x="4582877" y="4744784"/>
              <a:ext cx="582639" cy="123767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52" name="TextBox 151"/>
          <p:cNvSpPr txBox="1"/>
          <p:nvPr/>
        </p:nvSpPr>
        <p:spPr>
          <a:xfrm>
            <a:off x="5353532" y="1072145"/>
            <a:ext cx="2059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Multi-Grid: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Multiple layers at normal incidence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152864" y="5882868"/>
            <a:ext cx="193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Multi-Blade: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Single layers at ~5° incidence</a:t>
            </a:r>
          </a:p>
        </p:txBody>
      </p:sp>
      <p:pic>
        <p:nvPicPr>
          <p:cNvPr id="44" name="Picture 43" descr="logo_gree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sp>
        <p:nvSpPr>
          <p:cNvPr id="175" name="TextBox 174"/>
          <p:cNvSpPr txBox="1"/>
          <p:nvPr/>
        </p:nvSpPr>
        <p:spPr>
          <a:xfrm>
            <a:off x="2632611" y="3807340"/>
            <a:ext cx="1523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504D"/>
                </a:solidFill>
                <a:latin typeface="Calibri"/>
              </a:rPr>
              <a:t>~5% efficiency</a:t>
            </a:r>
          </a:p>
          <a:p>
            <a:r>
              <a:rPr lang="en-US" dirty="0">
                <a:solidFill>
                  <a:srgbClr val="C0504D"/>
                </a:solidFill>
                <a:latin typeface="Calibri"/>
              </a:rPr>
              <a:t>in 1 layer</a:t>
            </a:r>
          </a:p>
        </p:txBody>
      </p:sp>
      <p:grpSp>
        <p:nvGrpSpPr>
          <p:cNvPr id="181" name="Group 180"/>
          <p:cNvGrpSpPr/>
          <p:nvPr/>
        </p:nvGrpSpPr>
        <p:grpSpPr>
          <a:xfrm>
            <a:off x="2364117" y="1715112"/>
            <a:ext cx="2487031" cy="2414231"/>
            <a:chOff x="6621018" y="4247112"/>
            <a:chExt cx="2487031" cy="2414231"/>
          </a:xfrm>
        </p:grpSpPr>
        <p:sp>
          <p:nvSpPr>
            <p:cNvPr id="182" name="Rectangle 4"/>
            <p:cNvSpPr>
              <a:spLocks noChangeArrowheads="1"/>
            </p:cNvSpPr>
            <p:nvPr/>
          </p:nvSpPr>
          <p:spPr bwMode="auto">
            <a:xfrm>
              <a:off x="6643102" y="4305335"/>
              <a:ext cx="1548863" cy="205630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540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3" name="Rectangle 4"/>
            <p:cNvSpPr>
              <a:spLocks noChangeArrowheads="1"/>
            </p:cNvSpPr>
            <p:nvPr/>
          </p:nvSpPr>
          <p:spPr bwMode="auto">
            <a:xfrm>
              <a:off x="8208029" y="4309070"/>
              <a:ext cx="129479" cy="2056301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" name="Rectangle 183"/>
            <p:cNvSpPr/>
            <p:nvPr/>
          </p:nvSpPr>
          <p:spPr bwMode="auto">
            <a:xfrm>
              <a:off x="8337509" y="4307041"/>
              <a:ext cx="691160" cy="205630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85" name="Straight Arrow Connector 184"/>
            <p:cNvCxnSpPr/>
            <p:nvPr/>
          </p:nvCxnSpPr>
          <p:spPr bwMode="auto">
            <a:xfrm flipV="1">
              <a:off x="7848610" y="5579762"/>
              <a:ext cx="359420" cy="611684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6" name="Straight Arrow Connector 185"/>
            <p:cNvCxnSpPr/>
            <p:nvPr/>
          </p:nvCxnSpPr>
          <p:spPr bwMode="auto">
            <a:xfrm flipH="1" flipV="1">
              <a:off x="8291745" y="6009744"/>
              <a:ext cx="321469" cy="320352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7" name="TextBox 9"/>
            <p:cNvSpPr txBox="1">
              <a:spLocks noChangeArrowheads="1"/>
            </p:cNvSpPr>
            <p:nvPr/>
          </p:nvSpPr>
          <p:spPr bwMode="auto">
            <a:xfrm>
              <a:off x="6857414" y="6107730"/>
              <a:ext cx="966639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B-10 </a:t>
              </a:r>
              <a:r>
                <a:rPr lang="en-US" sz="1400" dirty="0" smtClean="0"/>
                <a:t>film</a:t>
              </a:r>
            </a:p>
          </p:txBody>
        </p:sp>
        <p:sp>
          <p:nvSpPr>
            <p:cNvPr id="188" name="TextBox 10"/>
            <p:cNvSpPr txBox="1">
              <a:spLocks noChangeArrowheads="1"/>
            </p:cNvSpPr>
            <p:nvPr/>
          </p:nvSpPr>
          <p:spPr bwMode="auto">
            <a:xfrm>
              <a:off x="8236065" y="6380980"/>
              <a:ext cx="871984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 smtClean="0"/>
                <a:t>substrate</a:t>
              </a:r>
              <a:endParaRPr lang="en-US" sz="1400" dirty="0"/>
            </a:p>
          </p:txBody>
        </p:sp>
        <p:sp>
          <p:nvSpPr>
            <p:cNvPr id="189" name="TextBox 14"/>
            <p:cNvSpPr txBox="1">
              <a:spLocks noChangeArrowheads="1"/>
            </p:cNvSpPr>
            <p:nvPr/>
          </p:nvSpPr>
          <p:spPr bwMode="auto">
            <a:xfrm>
              <a:off x="6750258" y="4541687"/>
              <a:ext cx="352723" cy="37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2000" dirty="0">
                  <a:solidFill>
                    <a:srgbClr val="C0504D"/>
                  </a:solidFill>
                </a:rPr>
                <a:t>n</a:t>
              </a:r>
            </a:p>
          </p:txBody>
        </p:sp>
        <p:sp>
          <p:nvSpPr>
            <p:cNvPr id="190" name="TextBox 15"/>
            <p:cNvSpPr txBox="1">
              <a:spLocks noChangeArrowheads="1"/>
            </p:cNvSpPr>
            <p:nvPr/>
          </p:nvSpPr>
          <p:spPr bwMode="auto">
            <a:xfrm>
              <a:off x="7125305" y="4441226"/>
              <a:ext cx="1082725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conversion</a:t>
              </a:r>
            </a:p>
          </p:txBody>
        </p:sp>
        <p:cxnSp>
          <p:nvCxnSpPr>
            <p:cNvPr id="191" name="Straight Arrow Connector 190"/>
            <p:cNvCxnSpPr>
              <a:stCxn id="190" idx="2"/>
            </p:cNvCxnSpPr>
            <p:nvPr/>
          </p:nvCxnSpPr>
          <p:spPr bwMode="auto">
            <a:xfrm>
              <a:off x="7666668" y="4721589"/>
              <a:ext cx="490016" cy="108079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2" name="Straight Arrow Connector 191"/>
            <p:cNvCxnSpPr/>
            <p:nvPr/>
          </p:nvCxnSpPr>
          <p:spPr bwMode="auto">
            <a:xfrm flipV="1">
              <a:off x="8259375" y="4773858"/>
              <a:ext cx="154037" cy="167432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3" name="Straight Arrow Connector 192"/>
            <p:cNvCxnSpPr/>
            <p:nvPr/>
          </p:nvCxnSpPr>
          <p:spPr bwMode="auto">
            <a:xfrm flipH="1">
              <a:off x="7515979" y="4943522"/>
              <a:ext cx="743396" cy="747861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4" name="TextBox 193"/>
            <p:cNvSpPr txBox="1">
              <a:spLocks noChangeArrowheads="1"/>
            </p:cNvSpPr>
            <p:nvPr/>
          </p:nvSpPr>
          <p:spPr bwMode="auto">
            <a:xfrm>
              <a:off x="6621018" y="4247112"/>
              <a:ext cx="667494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gas</a:t>
              </a:r>
            </a:p>
          </p:txBody>
        </p:sp>
        <p:sp>
          <p:nvSpPr>
            <p:cNvPr id="195" name="Explosion 2 194"/>
            <p:cNvSpPr>
              <a:spLocks noChangeArrowheads="1"/>
            </p:cNvSpPr>
            <p:nvPr/>
          </p:nvSpPr>
          <p:spPr bwMode="auto">
            <a:xfrm>
              <a:off x="8208029" y="4885479"/>
              <a:ext cx="129480" cy="111621"/>
            </a:xfrm>
            <a:prstGeom prst="irregularSeal2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6" name="TextBox 28"/>
            <p:cNvSpPr txBox="1">
              <a:spLocks noChangeArrowheads="1"/>
            </p:cNvSpPr>
            <p:nvPr/>
          </p:nvSpPr>
          <p:spPr bwMode="auto">
            <a:xfrm>
              <a:off x="7135574" y="5209849"/>
              <a:ext cx="767578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baseline="30000" dirty="0" smtClean="0">
                  <a:solidFill>
                    <a:srgbClr val="FF0000"/>
                  </a:solidFill>
                </a:rPr>
                <a:t>7</a:t>
              </a:r>
              <a:r>
                <a:rPr lang="en-US" sz="1400" i="1" dirty="0" smtClean="0">
                  <a:solidFill>
                    <a:srgbClr val="FF0000"/>
                  </a:solidFill>
                </a:rPr>
                <a:t>Li</a:t>
              </a:r>
              <a:r>
                <a:rPr lang="en-US" sz="1400" dirty="0" smtClean="0">
                  <a:solidFill>
                    <a:srgbClr val="FF0000"/>
                  </a:solidFill>
                </a:rPr>
                <a:t> or </a:t>
              </a:r>
              <a:r>
                <a:rPr lang="en-US" sz="1400" i="1" dirty="0" smtClean="0">
                  <a:solidFill>
                    <a:srgbClr val="FF0000"/>
                  </a:solidFill>
                  <a:latin typeface="Lucida Grande"/>
                  <a:ea typeface="Lucida Grande"/>
                  <a:cs typeface="Lucida Grande"/>
                </a:rPr>
                <a:t>α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197" name="Straight Arrow Connector 196"/>
            <p:cNvCxnSpPr/>
            <p:nvPr/>
          </p:nvCxnSpPr>
          <p:spPr>
            <a:xfrm flipV="1">
              <a:off x="6762897" y="4953519"/>
              <a:ext cx="1427662" cy="28903"/>
            </a:xfrm>
            <a:prstGeom prst="straightConnector1">
              <a:avLst/>
            </a:prstGeom>
            <a:ln w="101600" cmpd="dbl">
              <a:solidFill>
                <a:schemeClr val="accent2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TextBox 28"/>
            <p:cNvSpPr txBox="1">
              <a:spLocks noChangeArrowheads="1"/>
            </p:cNvSpPr>
            <p:nvPr/>
          </p:nvSpPr>
          <p:spPr bwMode="auto">
            <a:xfrm>
              <a:off x="8337509" y="4469719"/>
              <a:ext cx="767578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baseline="30000" dirty="0" smtClean="0">
                  <a:solidFill>
                    <a:srgbClr val="FF0000"/>
                  </a:solidFill>
                </a:rPr>
                <a:t>7</a:t>
              </a:r>
              <a:r>
                <a:rPr lang="en-US" sz="1400" i="1" dirty="0" smtClean="0">
                  <a:solidFill>
                    <a:srgbClr val="FF0000"/>
                  </a:solidFill>
                </a:rPr>
                <a:t>Li</a:t>
              </a:r>
              <a:r>
                <a:rPr lang="en-US" sz="1400" dirty="0" smtClean="0">
                  <a:solidFill>
                    <a:srgbClr val="FF0000"/>
                  </a:solidFill>
                </a:rPr>
                <a:t> or </a:t>
              </a:r>
              <a:r>
                <a:rPr lang="en-US" sz="1400" i="1" dirty="0" smtClean="0">
                  <a:solidFill>
                    <a:srgbClr val="FF0000"/>
                  </a:solidFill>
                  <a:latin typeface="Lucida Grande"/>
                  <a:ea typeface="Lucida Grande"/>
                  <a:cs typeface="Lucida Grande"/>
                </a:rPr>
                <a:t>α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-48626" y="1701214"/>
            <a:ext cx="2128387" cy="2626497"/>
            <a:chOff x="4208280" y="4233210"/>
            <a:chExt cx="2128387" cy="2626494"/>
          </a:xfrm>
        </p:grpSpPr>
        <p:sp>
          <p:nvSpPr>
            <p:cNvPr id="200" name="Rectangle 4"/>
            <p:cNvSpPr>
              <a:spLocks noChangeArrowheads="1"/>
            </p:cNvSpPr>
            <p:nvPr/>
          </p:nvSpPr>
          <p:spPr bwMode="auto">
            <a:xfrm>
              <a:off x="4617648" y="4291433"/>
              <a:ext cx="1548863" cy="205630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540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6182576" y="4293139"/>
              <a:ext cx="154091" cy="205630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02" name="Straight Arrow Connector 201"/>
            <p:cNvCxnSpPr>
              <a:stCxn id="203" idx="0"/>
            </p:cNvCxnSpPr>
            <p:nvPr/>
          </p:nvCxnSpPr>
          <p:spPr bwMode="auto">
            <a:xfrm flipV="1">
              <a:off x="5627936" y="5995848"/>
              <a:ext cx="638356" cy="368050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3" name="TextBox 10"/>
            <p:cNvSpPr txBox="1">
              <a:spLocks noChangeArrowheads="1"/>
            </p:cNvSpPr>
            <p:nvPr/>
          </p:nvSpPr>
          <p:spPr bwMode="auto">
            <a:xfrm>
              <a:off x="5256212" y="6363898"/>
              <a:ext cx="743447" cy="495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p</a:t>
              </a:r>
              <a:r>
                <a:rPr lang="en-US" sz="1400" dirty="0" smtClean="0"/>
                <a:t>ressure vessel</a:t>
              </a:r>
              <a:endParaRPr lang="en-US" sz="1400" dirty="0"/>
            </a:p>
          </p:txBody>
        </p:sp>
        <p:sp>
          <p:nvSpPr>
            <p:cNvPr id="204" name="TextBox 14"/>
            <p:cNvSpPr txBox="1">
              <a:spLocks noChangeArrowheads="1"/>
            </p:cNvSpPr>
            <p:nvPr/>
          </p:nvSpPr>
          <p:spPr bwMode="auto">
            <a:xfrm>
              <a:off x="4701062" y="4773857"/>
              <a:ext cx="352723" cy="37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2000" dirty="0">
                  <a:solidFill>
                    <a:srgbClr val="C0504D"/>
                  </a:solidFill>
                </a:rPr>
                <a:t>n</a:t>
              </a:r>
            </a:p>
          </p:txBody>
        </p:sp>
        <p:sp>
          <p:nvSpPr>
            <p:cNvPr id="205" name="TextBox 15"/>
            <p:cNvSpPr txBox="1">
              <a:spLocks noChangeArrowheads="1"/>
            </p:cNvSpPr>
            <p:nvPr/>
          </p:nvSpPr>
          <p:spPr bwMode="auto">
            <a:xfrm>
              <a:off x="5182298" y="5657921"/>
              <a:ext cx="984213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conversion</a:t>
              </a:r>
            </a:p>
          </p:txBody>
        </p:sp>
        <p:cxnSp>
          <p:nvCxnSpPr>
            <p:cNvPr id="206" name="Straight Arrow Connector 205"/>
            <p:cNvCxnSpPr>
              <a:stCxn id="205" idx="0"/>
              <a:endCxn id="210" idx="2"/>
            </p:cNvCxnSpPr>
            <p:nvPr/>
          </p:nvCxnSpPr>
          <p:spPr bwMode="auto">
            <a:xfrm flipV="1">
              <a:off x="5674405" y="5287307"/>
              <a:ext cx="67517" cy="370615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7" name="Straight Arrow Connector 206"/>
            <p:cNvCxnSpPr/>
            <p:nvPr/>
          </p:nvCxnSpPr>
          <p:spPr bwMode="auto">
            <a:xfrm flipV="1">
              <a:off x="5723661" y="4904823"/>
              <a:ext cx="339591" cy="340926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8" name="Straight Arrow Connector 207"/>
            <p:cNvCxnSpPr/>
            <p:nvPr/>
          </p:nvCxnSpPr>
          <p:spPr bwMode="auto">
            <a:xfrm flipH="1">
              <a:off x="5154806" y="5247981"/>
              <a:ext cx="568855" cy="530275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9" name="TextBox 208"/>
            <p:cNvSpPr txBox="1">
              <a:spLocks noChangeArrowheads="1"/>
            </p:cNvSpPr>
            <p:nvPr/>
          </p:nvSpPr>
          <p:spPr bwMode="auto">
            <a:xfrm>
              <a:off x="4595563" y="4233210"/>
              <a:ext cx="890395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baseline="30000" dirty="0" smtClean="0"/>
                <a:t>3</a:t>
              </a:r>
              <a:r>
                <a:rPr lang="en-US" sz="1400" i="1" dirty="0" smtClean="0"/>
                <a:t>He</a:t>
              </a:r>
              <a:r>
                <a:rPr lang="en-US" sz="1400" dirty="0" smtClean="0"/>
                <a:t> gas</a:t>
              </a:r>
              <a:endParaRPr lang="en-US" sz="1400" dirty="0"/>
            </a:p>
          </p:txBody>
        </p:sp>
        <p:sp>
          <p:nvSpPr>
            <p:cNvPr id="210" name="Explosion 2 209"/>
            <p:cNvSpPr>
              <a:spLocks noChangeArrowheads="1"/>
            </p:cNvSpPr>
            <p:nvPr/>
          </p:nvSpPr>
          <p:spPr bwMode="auto">
            <a:xfrm>
              <a:off x="5672315" y="5189938"/>
              <a:ext cx="129480" cy="111621"/>
            </a:xfrm>
            <a:prstGeom prst="irregularSeal2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1" name="TextBox 28"/>
            <p:cNvSpPr txBox="1">
              <a:spLocks noChangeArrowheads="1"/>
            </p:cNvSpPr>
            <p:nvPr/>
          </p:nvSpPr>
          <p:spPr bwMode="auto">
            <a:xfrm>
              <a:off x="4610929" y="5370394"/>
              <a:ext cx="767578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baseline="30000" dirty="0">
                  <a:solidFill>
                    <a:srgbClr val="FF0000"/>
                  </a:solidFill>
                </a:rPr>
                <a:t>3</a:t>
              </a:r>
              <a:r>
                <a:rPr lang="en-US" sz="1400" i="1" dirty="0" smtClean="0">
                  <a:solidFill>
                    <a:srgbClr val="FF0000"/>
                  </a:solidFill>
                </a:rPr>
                <a:t>H</a:t>
              </a:r>
              <a:r>
                <a:rPr lang="en-US" sz="1400" dirty="0" smtClean="0">
                  <a:solidFill>
                    <a:srgbClr val="FF0000"/>
                  </a:solidFill>
                </a:rPr>
                <a:t> or </a:t>
              </a:r>
              <a:r>
                <a:rPr lang="en-US" sz="1400" i="1" dirty="0">
                  <a:solidFill>
                    <a:srgbClr val="FF0000"/>
                  </a:solidFill>
                  <a:latin typeface="Lucida Grande"/>
                  <a:ea typeface="Lucida Grande"/>
                  <a:cs typeface="Lucida Grande"/>
                </a:rPr>
                <a:t>p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  <p:sp>
          <p:nvSpPr>
            <p:cNvPr id="212" name="TextBox 28"/>
            <p:cNvSpPr txBox="1">
              <a:spLocks noChangeArrowheads="1"/>
            </p:cNvSpPr>
            <p:nvPr/>
          </p:nvSpPr>
          <p:spPr bwMode="auto">
            <a:xfrm>
              <a:off x="5232081" y="4815768"/>
              <a:ext cx="767578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baseline="30000" dirty="0">
                  <a:solidFill>
                    <a:srgbClr val="FF0000"/>
                  </a:solidFill>
                </a:rPr>
                <a:t>3</a:t>
              </a:r>
              <a:r>
                <a:rPr lang="en-US" sz="1400" i="1" dirty="0" smtClean="0">
                  <a:solidFill>
                    <a:srgbClr val="FF0000"/>
                  </a:solidFill>
                </a:rPr>
                <a:t>H</a:t>
              </a:r>
              <a:r>
                <a:rPr lang="en-US" sz="1400" dirty="0" smtClean="0">
                  <a:solidFill>
                    <a:srgbClr val="FF0000"/>
                  </a:solidFill>
                </a:rPr>
                <a:t> or </a:t>
              </a:r>
              <a:r>
                <a:rPr lang="en-US" sz="1400" i="1" dirty="0">
                  <a:solidFill>
                    <a:srgbClr val="FF0000"/>
                  </a:solidFill>
                  <a:latin typeface="Lucida Grande"/>
                  <a:ea typeface="Lucida Grande"/>
                  <a:cs typeface="Lucida Grande"/>
                </a:rPr>
                <a:t>p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  <p:sp>
          <p:nvSpPr>
            <p:cNvPr id="213" name="Rectangle 212"/>
            <p:cNvSpPr/>
            <p:nvPr/>
          </p:nvSpPr>
          <p:spPr bwMode="auto">
            <a:xfrm>
              <a:off x="4463557" y="4293139"/>
              <a:ext cx="154091" cy="205630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14" name="Straight Arrow Connector 213"/>
            <p:cNvCxnSpPr/>
            <p:nvPr/>
          </p:nvCxnSpPr>
          <p:spPr>
            <a:xfrm flipV="1">
              <a:off x="4208280" y="5233529"/>
              <a:ext cx="1427662" cy="28903"/>
            </a:xfrm>
            <a:prstGeom prst="straightConnector1">
              <a:avLst/>
            </a:prstGeom>
            <a:ln w="101600" cmpd="dbl">
              <a:solidFill>
                <a:schemeClr val="accent2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" name="TextBox 214"/>
          <p:cNvSpPr txBox="1"/>
          <p:nvPr/>
        </p:nvSpPr>
        <p:spPr>
          <a:xfrm>
            <a:off x="428106" y="1422573"/>
            <a:ext cx="139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C0504D"/>
                </a:solidFill>
              </a:rPr>
              <a:t>3</a:t>
            </a:r>
            <a:r>
              <a:rPr lang="en-US" b="1" dirty="0" smtClean="0">
                <a:solidFill>
                  <a:srgbClr val="C0504D"/>
                </a:solidFill>
              </a:rPr>
              <a:t>He detector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2898458" y="1437080"/>
            <a:ext cx="134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C0504D"/>
                </a:solidFill>
              </a:rPr>
              <a:t>10</a:t>
            </a:r>
            <a:r>
              <a:rPr lang="en-US" b="1" dirty="0" smtClean="0">
                <a:solidFill>
                  <a:srgbClr val="C0504D"/>
                </a:solidFill>
              </a:rPr>
              <a:t>B detector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217" name="Title 1"/>
          <p:cNvSpPr>
            <a:spLocks noGrp="1"/>
          </p:cNvSpPr>
          <p:nvPr>
            <p:ph type="title"/>
          </p:nvPr>
        </p:nvSpPr>
        <p:spPr>
          <a:xfrm>
            <a:off x="457200" y="13167"/>
            <a:ext cx="7139136" cy="1143000"/>
          </a:xfrm>
        </p:spPr>
        <p:txBody>
          <a:bodyPr/>
          <a:lstStyle/>
          <a:p>
            <a:r>
              <a:rPr lang="en-US" dirty="0" smtClean="0"/>
              <a:t>Detector Development at ESS</a:t>
            </a:r>
            <a:br>
              <a:rPr lang="en-US" dirty="0" smtClean="0"/>
            </a:br>
            <a:r>
              <a:rPr lang="en-US" sz="2400" dirty="0" smtClean="0"/>
              <a:t>B10 </a:t>
            </a:r>
            <a:r>
              <a:rPr lang="en-US" sz="2400" dirty="0" smtClean="0"/>
              <a:t>Detectors as Alternative to </a:t>
            </a:r>
            <a:r>
              <a:rPr lang="en-US" sz="2400" dirty="0" smtClean="0"/>
              <a:t>He3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33195" y="4421589"/>
            <a:ext cx="33813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For gas detectors, we </a:t>
            </a:r>
            <a:r>
              <a:rPr lang="en-US" sz="1600" dirty="0"/>
              <a:t>use:</a:t>
            </a:r>
          </a:p>
          <a:p>
            <a:r>
              <a:rPr lang="en-US" sz="1600" baseline="30000" dirty="0" smtClean="0"/>
              <a:t>10</a:t>
            </a:r>
            <a:r>
              <a:rPr lang="en-US" sz="1600" i="1" dirty="0" smtClean="0"/>
              <a:t>B</a:t>
            </a:r>
            <a:r>
              <a:rPr lang="en-US" sz="1600" dirty="0" smtClean="0"/>
              <a:t> + </a:t>
            </a:r>
            <a:r>
              <a:rPr lang="en-US" sz="1600" i="1" dirty="0" smtClean="0"/>
              <a:t>n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baseline="30000" dirty="0" smtClean="0">
                <a:sym typeface="Wingdings"/>
              </a:rPr>
              <a:t>7</a:t>
            </a:r>
            <a:r>
              <a:rPr lang="en-US" sz="1600" i="1" dirty="0" smtClean="0">
                <a:sym typeface="Wingdings"/>
              </a:rPr>
              <a:t>Li</a:t>
            </a:r>
            <a:r>
              <a:rPr lang="en-US" sz="1600" dirty="0" smtClean="0">
                <a:sym typeface="Wingdings"/>
              </a:rPr>
              <a:t> + </a:t>
            </a:r>
            <a:r>
              <a:rPr lang="en-US" sz="1600" i="1" dirty="0" smtClean="0">
                <a:sym typeface="Wingdings"/>
              </a:rPr>
              <a:t>α</a:t>
            </a:r>
            <a:r>
              <a:rPr lang="en-US" sz="1600" dirty="0" smtClean="0">
                <a:sym typeface="Wingdings"/>
              </a:rPr>
              <a:t> +  2.97</a:t>
            </a:r>
            <a:r>
              <a:rPr lang="en-US" sz="1600" i="1" dirty="0" smtClean="0">
                <a:sym typeface="Wingdings"/>
              </a:rPr>
              <a:t>MeV</a:t>
            </a:r>
          </a:p>
          <a:p>
            <a:r>
              <a:rPr lang="en-US" sz="1600" baseline="30000" dirty="0" smtClean="0">
                <a:sym typeface="Wingdings"/>
              </a:rPr>
              <a:t>NAT</a:t>
            </a:r>
            <a:r>
              <a:rPr lang="en-US" sz="1600" dirty="0" smtClean="0">
                <a:sym typeface="Wingdings"/>
              </a:rPr>
              <a:t>B contains ~20% </a:t>
            </a:r>
            <a:r>
              <a:rPr lang="en-US" sz="1600" baseline="30000" dirty="0" smtClean="0">
                <a:sym typeface="Wingdings"/>
              </a:rPr>
              <a:t>10</a:t>
            </a:r>
            <a:r>
              <a:rPr lang="en-US" sz="1600" dirty="0" smtClean="0">
                <a:sym typeface="Wingdings"/>
              </a:rPr>
              <a:t>B – a relatively inexpensive isotope.</a:t>
            </a:r>
          </a:p>
          <a:p>
            <a:endParaRPr lang="en-US" sz="1600" dirty="0" smtClean="0">
              <a:sym typeface="Wingdings"/>
            </a:endParaRPr>
          </a:p>
          <a:p>
            <a:r>
              <a:rPr lang="en-US" sz="1600" dirty="0" smtClean="0"/>
              <a:t>Still working with gas detectors, but now the converter is solid</a:t>
            </a:r>
            <a:endParaRPr lang="en-US" sz="16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4741152" y="2001070"/>
            <a:ext cx="3776204" cy="2316626"/>
            <a:chOff x="3656398" y="1774352"/>
            <a:chExt cx="3776204" cy="2316626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5114170" y="177435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5268206" y="177435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164739" y="1774352"/>
              <a:ext cx="154813" cy="176807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4" name="Straight Arrow Connector 13"/>
            <p:cNvCxnSpPr>
              <a:stCxn id="17" idx="3"/>
            </p:cNvCxnSpPr>
            <p:nvPr/>
          </p:nvCxnSpPr>
          <p:spPr bwMode="auto">
            <a:xfrm flipV="1">
              <a:off x="6333026" y="2849269"/>
              <a:ext cx="410765" cy="993806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>
              <a:stCxn id="17" idx="0"/>
            </p:cNvCxnSpPr>
            <p:nvPr/>
          </p:nvCxnSpPr>
          <p:spPr bwMode="auto">
            <a:xfrm flipH="1" flipV="1">
              <a:off x="5801759" y="2849269"/>
              <a:ext cx="213986" cy="745902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5698464" y="3595171"/>
              <a:ext cx="634562" cy="495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 smtClean="0"/>
                <a:t>Anode wires</a:t>
              </a:r>
              <a:endParaRPr lang="en-US" sz="1400" dirty="0"/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3656398" y="2042244"/>
              <a:ext cx="352723" cy="37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2000" dirty="0">
                  <a:solidFill>
                    <a:srgbClr val="C0504D"/>
                  </a:solidFill>
                </a:rPr>
                <a:t>n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flipV="1">
              <a:off x="5165515" y="2274415"/>
              <a:ext cx="154037" cy="167432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>
              <a:off x="4422119" y="2444079"/>
              <a:ext cx="743396" cy="747861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4" name="Explosion 2 25"/>
            <p:cNvSpPr>
              <a:spLocks noChangeArrowheads="1"/>
            </p:cNvSpPr>
            <p:nvPr/>
          </p:nvSpPr>
          <p:spPr bwMode="auto">
            <a:xfrm>
              <a:off x="5114169" y="2386036"/>
              <a:ext cx="129480" cy="111621"/>
            </a:xfrm>
            <a:prstGeom prst="irregularSeal2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8"/>
            <p:cNvSpPr txBox="1">
              <a:spLocks noChangeArrowheads="1"/>
            </p:cNvSpPr>
            <p:nvPr/>
          </p:nvSpPr>
          <p:spPr bwMode="auto">
            <a:xfrm>
              <a:off x="3870710" y="2578024"/>
              <a:ext cx="964406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>
                  <a:solidFill>
                    <a:srgbClr val="FF0000"/>
                  </a:solidFill>
                </a:rPr>
                <a:t>fragment 1</a:t>
              </a:r>
            </a:p>
          </p:txBody>
        </p:sp>
        <p:sp>
          <p:nvSpPr>
            <p:cNvPr id="26" name="TextBox 29"/>
            <p:cNvSpPr txBox="1">
              <a:spLocks noChangeArrowheads="1"/>
            </p:cNvSpPr>
            <p:nvPr/>
          </p:nvSpPr>
          <p:spPr bwMode="auto">
            <a:xfrm>
              <a:off x="5263742" y="1988664"/>
              <a:ext cx="957709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>
                  <a:solidFill>
                    <a:srgbClr val="FF0000"/>
                  </a:solidFill>
                </a:rPr>
                <a:t>fragment 2</a:t>
              </a:r>
            </a:p>
          </p:txBody>
        </p:sp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6127644" y="177435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4"/>
            <p:cNvSpPr>
              <a:spLocks noChangeArrowheads="1"/>
            </p:cNvSpPr>
            <p:nvPr/>
          </p:nvSpPr>
          <p:spPr bwMode="auto">
            <a:xfrm>
              <a:off x="6281680" y="177435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178213" y="1774352"/>
              <a:ext cx="154813" cy="176807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>
              <a:off x="7175875" y="177435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4"/>
            <p:cNvSpPr>
              <a:spLocks noChangeArrowheads="1"/>
            </p:cNvSpPr>
            <p:nvPr/>
          </p:nvSpPr>
          <p:spPr bwMode="auto">
            <a:xfrm>
              <a:off x="7329911" y="177435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226444" y="1774352"/>
              <a:ext cx="154813" cy="176807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3669037" y="2454076"/>
              <a:ext cx="1427662" cy="28903"/>
            </a:xfrm>
            <a:prstGeom prst="straightConnector1">
              <a:avLst/>
            </a:prstGeom>
            <a:ln w="101600" cmpd="dbl">
              <a:solidFill>
                <a:schemeClr val="accent2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5698464" y="2637771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6743791" y="2637771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973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4" grpId="0"/>
      <p:bldP spid="175" grpId="0"/>
      <p:bldP spid="215" grpId="0"/>
      <p:bldP spid="2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740648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Why neutrons?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490695"/>
            <a:ext cx="2172447" cy="4034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ESS construction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259" y="3972860"/>
            <a:ext cx="3561976" cy="40341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Neutron scattering Instruments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704979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Spectroscopy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8011" y="4704979"/>
            <a:ext cx="2172447" cy="40341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Reflectometry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8948" y="4704979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SANS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425144"/>
            <a:ext cx="2172447" cy="403411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Multi-Grid Detector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8011" y="5425144"/>
            <a:ext cx="2172447" cy="40341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Multi-Blade Detector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8948" y="5425144"/>
            <a:ext cx="2172447" cy="403411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SoNDe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3266142"/>
            <a:ext cx="3561976" cy="4034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rgbClr val="E6E0EC"/>
                </a:solidFill>
              </a:rPr>
              <a:t>Detector Development</a:t>
            </a:r>
            <a:endParaRPr lang="en-US" dirty="0">
              <a:solidFill>
                <a:srgbClr val="E6E0E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259" y="6154648"/>
            <a:ext cx="3561976" cy="4034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Beyond initial instruments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1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ESTIA </a:t>
            </a:r>
            <a:r>
              <a:rPr lang="en-US" dirty="0" err="1" smtClean="0"/>
              <a:t>reflectometer</a:t>
            </a:r>
            <a:r>
              <a:rPr lang="en-US" dirty="0" smtClean="0"/>
              <a:t> instrument </a:t>
            </a:r>
            <a:br>
              <a:rPr lang="en-US" dirty="0" smtClean="0"/>
            </a:br>
            <a:endParaRPr lang="en-US" sz="2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848520" y="540003"/>
            <a:ext cx="6782760" cy="308736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636000"/>
            <a:ext cx="9142920" cy="348984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764" y="2068275"/>
            <a:ext cx="1830294" cy="7279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1117" y="2741706"/>
            <a:ext cx="2368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Slides courtesy of</a:t>
            </a:r>
          </a:p>
          <a:p>
            <a:r>
              <a:rPr lang="en-US" sz="1200" dirty="0" err="1" smtClean="0"/>
              <a:t>Artur</a:t>
            </a:r>
            <a:r>
              <a:rPr lang="en-US" sz="1200" dirty="0" smtClean="0"/>
              <a:t> </a:t>
            </a:r>
            <a:r>
              <a:rPr lang="en-US" sz="1200" dirty="0" err="1"/>
              <a:t>Glavic</a:t>
            </a:r>
            <a:r>
              <a:rPr lang="en-US" sz="1200" dirty="0"/>
              <a:t> &lt;</a:t>
            </a:r>
            <a:r>
              <a:rPr lang="en-US" sz="1200" dirty="0" err="1"/>
              <a:t>artur.glavic@psi.ch</a:t>
            </a:r>
            <a:r>
              <a:rPr lang="en-US" sz="12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83680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ESTIA instrument design</a:t>
            </a:r>
            <a:br>
              <a:rPr lang="en-US" dirty="0" smtClean="0"/>
            </a:br>
            <a:r>
              <a:rPr lang="en-US" sz="2400" dirty="0" smtClean="0"/>
              <a:t>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23400" y="1216265"/>
            <a:ext cx="8211228" cy="5597568"/>
            <a:chOff x="1367" y="1260"/>
            <a:chExt cx="12107" cy="8253"/>
          </a:xfrm>
        </p:grpSpPr>
        <p:pic>
          <p:nvPicPr>
            <p:cNvPr id="7" name="Picture 6" descr="overview_open"/>
            <p:cNvPicPr>
              <a:picLocks noChangeAspect="1"/>
            </p:cNvPicPr>
            <p:nvPr/>
          </p:nvPicPr>
          <p:blipFill>
            <a:blip r:embed="rId2"/>
            <a:srcRect t="9054" b="21295"/>
            <a:stretch>
              <a:fillRect/>
            </a:stretch>
          </p:blipFill>
          <p:spPr>
            <a:xfrm>
              <a:off x="1367" y="5274"/>
              <a:ext cx="12107" cy="4239"/>
            </a:xfrm>
            <a:prstGeom prst="rect">
              <a:avLst/>
            </a:prstGeom>
          </p:spPr>
        </p:pic>
        <p:pic>
          <p:nvPicPr>
            <p:cNvPr id="8" name="Picture 7" descr="overview"/>
            <p:cNvPicPr>
              <a:picLocks noChangeAspect="1"/>
            </p:cNvPicPr>
            <p:nvPr/>
          </p:nvPicPr>
          <p:blipFill>
            <a:blip r:embed="rId3"/>
            <a:srcRect t="15673" b="17463"/>
            <a:stretch>
              <a:fillRect/>
            </a:stretch>
          </p:blipFill>
          <p:spPr>
            <a:xfrm>
              <a:off x="1367" y="1260"/>
              <a:ext cx="12107" cy="4070"/>
            </a:xfrm>
            <a:prstGeom prst="rect">
              <a:avLst/>
            </a:prstGeom>
          </p:spPr>
        </p:pic>
        <p:sp>
          <p:nvSpPr>
            <p:cNvPr id="9" name="Text Box 3"/>
            <p:cNvSpPr txBox="1"/>
            <p:nvPr/>
          </p:nvSpPr>
          <p:spPr>
            <a:xfrm>
              <a:off x="1571" y="3342"/>
              <a:ext cx="1818" cy="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NBOA</a:t>
              </a:r>
            </a:p>
          </p:txBody>
        </p:sp>
        <p:sp>
          <p:nvSpPr>
            <p:cNvPr id="10" name="Text Box 4"/>
            <p:cNvSpPr txBox="1"/>
            <p:nvPr/>
          </p:nvSpPr>
          <p:spPr>
            <a:xfrm>
              <a:off x="2975" y="7422"/>
              <a:ext cx="1693" cy="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feeder</a:t>
              </a:r>
            </a:p>
          </p:txBody>
        </p:sp>
        <p:sp>
          <p:nvSpPr>
            <p:cNvPr id="11" name="Left Brace 10"/>
            <p:cNvSpPr/>
            <p:nvPr/>
          </p:nvSpPr>
          <p:spPr>
            <a:xfrm rot="4440000">
              <a:off x="3490" y="7066"/>
              <a:ext cx="340" cy="2261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Box 6"/>
            <p:cNvSpPr txBox="1"/>
            <p:nvPr/>
          </p:nvSpPr>
          <p:spPr>
            <a:xfrm>
              <a:off x="4939" y="4892"/>
              <a:ext cx="2206" cy="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2"/>
                  </a:solidFill>
                </a:rPr>
                <a:t>chopper</a:t>
              </a:r>
              <a:br>
                <a:rPr lang="en-US">
                  <a:solidFill>
                    <a:schemeClr val="accent2"/>
                  </a:solidFill>
                </a:rPr>
              </a:br>
              <a:r>
                <a:rPr lang="en-US">
                  <a:solidFill>
                    <a:schemeClr val="accent2"/>
                  </a:solidFill>
                </a:rPr>
                <a:t>pit</a:t>
              </a:r>
            </a:p>
          </p:txBody>
        </p:sp>
        <p:cxnSp>
          <p:nvCxnSpPr>
            <p:cNvPr id="13" name="Straight Connector 12"/>
            <p:cNvCxnSpPr>
              <a:endCxn id="12" idx="0"/>
            </p:cNvCxnSpPr>
            <p:nvPr/>
          </p:nvCxnSpPr>
          <p:spPr>
            <a:xfrm>
              <a:off x="5698" y="4266"/>
              <a:ext cx="344" cy="626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8"/>
            <p:cNvSpPr txBox="1"/>
            <p:nvPr/>
          </p:nvSpPr>
          <p:spPr>
            <a:xfrm>
              <a:off x="5219" y="6594"/>
              <a:ext cx="2017" cy="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3"/>
                  </a:solidFill>
                </a:rPr>
                <a:t>Selene 1</a:t>
              </a:r>
            </a:p>
          </p:txBody>
        </p:sp>
        <p:sp>
          <p:nvSpPr>
            <p:cNvPr id="15" name="Text Box 9"/>
            <p:cNvSpPr txBox="1"/>
            <p:nvPr/>
          </p:nvSpPr>
          <p:spPr>
            <a:xfrm>
              <a:off x="7349" y="5889"/>
              <a:ext cx="2017" cy="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3"/>
                  </a:solidFill>
                </a:rPr>
                <a:t>Selene 2</a:t>
              </a:r>
            </a:p>
          </p:txBody>
        </p:sp>
        <p:sp>
          <p:nvSpPr>
            <p:cNvPr id="16" name="Left Brace 15"/>
            <p:cNvSpPr/>
            <p:nvPr/>
          </p:nvSpPr>
          <p:spPr>
            <a:xfrm rot="4440000">
              <a:off x="6065" y="6446"/>
              <a:ext cx="340" cy="1609"/>
            </a:xfrm>
            <a:prstGeom prst="leftBrac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eft Brace 16"/>
            <p:cNvSpPr/>
            <p:nvPr/>
          </p:nvSpPr>
          <p:spPr>
            <a:xfrm rot="4440000">
              <a:off x="8223" y="5924"/>
              <a:ext cx="340" cy="1282"/>
            </a:xfrm>
            <a:prstGeom prst="leftBrac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Box 12"/>
            <p:cNvSpPr txBox="1"/>
            <p:nvPr/>
          </p:nvSpPr>
          <p:spPr>
            <a:xfrm>
              <a:off x="7457" y="8235"/>
              <a:ext cx="2017" cy="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4"/>
                  </a:solidFill>
                </a:rPr>
                <a:t>middle</a:t>
              </a:r>
            </a:p>
            <a:p>
              <a:pPr algn="ctr"/>
              <a:r>
                <a:rPr lang="en-US">
                  <a:solidFill>
                    <a:schemeClr val="accent4"/>
                  </a:solidFill>
                </a:rPr>
                <a:t>focus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802" y="3722"/>
              <a:ext cx="769" cy="54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626" y="7472"/>
              <a:ext cx="594" cy="76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15"/>
            <p:cNvSpPr txBox="1"/>
            <p:nvPr/>
          </p:nvSpPr>
          <p:spPr>
            <a:xfrm rot="20760000">
              <a:off x="7882" y="3832"/>
              <a:ext cx="4698" cy="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optical / experimental</a:t>
              </a:r>
            </a:p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cave</a:t>
              </a:r>
            </a:p>
          </p:txBody>
        </p:sp>
        <p:sp>
          <p:nvSpPr>
            <p:cNvPr id="22" name="Left Brace 21"/>
            <p:cNvSpPr/>
            <p:nvPr/>
          </p:nvSpPr>
          <p:spPr>
            <a:xfrm rot="15180000">
              <a:off x="8646" y="3221"/>
              <a:ext cx="428" cy="1282"/>
            </a:xfrm>
            <a:prstGeom prst="leftBrace">
              <a:avLst>
                <a:gd name="adj1" fmla="val 8333"/>
                <a:gd name="adj2" fmla="val 5037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Left Brace 22"/>
            <p:cNvSpPr/>
            <p:nvPr/>
          </p:nvSpPr>
          <p:spPr>
            <a:xfrm rot="15420000">
              <a:off x="10317" y="2484"/>
              <a:ext cx="428" cy="1881"/>
            </a:xfrm>
            <a:prstGeom prst="leftBrace">
              <a:avLst>
                <a:gd name="adj1" fmla="val 8333"/>
                <a:gd name="adj2" fmla="val 5037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Box 20"/>
            <p:cNvSpPr txBox="1"/>
            <p:nvPr/>
          </p:nvSpPr>
          <p:spPr>
            <a:xfrm>
              <a:off x="10281" y="7897"/>
              <a:ext cx="2017" cy="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5"/>
                  </a:solidFill>
                </a:rPr>
                <a:t>sample</a:t>
              </a:r>
              <a:br>
                <a:rPr lang="en-US">
                  <a:solidFill>
                    <a:schemeClr val="accent5"/>
                  </a:solidFill>
                </a:rPr>
              </a:br>
              <a:r>
                <a:rPr lang="en-US">
                  <a:solidFill>
                    <a:schemeClr val="accent5"/>
                  </a:solidFill>
                </a:rPr>
                <a:t>position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9366" y="7035"/>
              <a:ext cx="1349" cy="97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706" y="3455726"/>
            <a:ext cx="1830294" cy="72796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763415" y="6387353"/>
            <a:ext cx="2368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Slides courtesy of</a:t>
            </a:r>
          </a:p>
          <a:p>
            <a:r>
              <a:rPr lang="en-US" sz="1200" dirty="0" err="1" smtClean="0"/>
              <a:t>Artur</a:t>
            </a:r>
            <a:r>
              <a:rPr lang="en-US" sz="1200" dirty="0" smtClean="0"/>
              <a:t> </a:t>
            </a:r>
            <a:r>
              <a:rPr lang="en-US" sz="1200" dirty="0" err="1"/>
              <a:t>Glavic</a:t>
            </a:r>
            <a:r>
              <a:rPr lang="en-US" sz="1200" dirty="0"/>
              <a:t> &lt;</a:t>
            </a:r>
            <a:r>
              <a:rPr lang="en-US" sz="1200" dirty="0" err="1"/>
              <a:t>artur.glavic@psi.ch</a:t>
            </a:r>
            <a:r>
              <a:rPr lang="en-US" sz="12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83680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ESTIA cave design</a:t>
            </a:r>
            <a:br>
              <a:rPr lang="en-US" dirty="0" smtClean="0"/>
            </a:br>
            <a:r>
              <a:rPr lang="en-US" sz="2400" dirty="0" smtClean="0"/>
              <a:t> </a:t>
            </a:r>
            <a:endParaRPr lang="en-US" dirty="0"/>
          </a:p>
        </p:txBody>
      </p:sp>
      <p:pic>
        <p:nvPicPr>
          <p:cNvPr id="6" name="Picture 5" descr="cav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2" y="1143003"/>
            <a:ext cx="5738495" cy="2884805"/>
          </a:xfrm>
          <a:prstGeom prst="rect">
            <a:avLst/>
          </a:prstGeom>
        </p:spPr>
      </p:pic>
      <p:pic>
        <p:nvPicPr>
          <p:cNvPr id="7" name="Picture 6" descr="cave_topview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645" y="3733170"/>
            <a:ext cx="6193155" cy="3113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588" y="2140903"/>
            <a:ext cx="1830294" cy="7279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94" y="6356354"/>
            <a:ext cx="2368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Slides courtesy of</a:t>
            </a:r>
          </a:p>
          <a:p>
            <a:r>
              <a:rPr lang="en-US" sz="1200" dirty="0" err="1" smtClean="0"/>
              <a:t>Artur</a:t>
            </a:r>
            <a:r>
              <a:rPr lang="en-US" sz="1200" dirty="0" smtClean="0"/>
              <a:t> </a:t>
            </a:r>
            <a:r>
              <a:rPr lang="en-US" sz="1200" dirty="0" err="1"/>
              <a:t>Glavic</a:t>
            </a:r>
            <a:r>
              <a:rPr lang="en-US" sz="1200" dirty="0"/>
              <a:t> &lt;</a:t>
            </a:r>
            <a:r>
              <a:rPr lang="en-US" sz="1200" dirty="0" err="1"/>
              <a:t>artur.glavic@psi.ch</a:t>
            </a:r>
            <a:r>
              <a:rPr lang="en-US" sz="12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83680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0392131">
            <a:off x="3902134" y="4926199"/>
            <a:ext cx="4627956" cy="633108"/>
            <a:chOff x="2850515" y="2977176"/>
            <a:chExt cx="2730765" cy="451824"/>
          </a:xfrm>
        </p:grpSpPr>
        <p:sp>
          <p:nvSpPr>
            <p:cNvPr id="5" name="Rectangle 4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Triangle 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 rot="20478990">
            <a:off x="7321597" y="4054983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47" name="Rectangle 46"/>
          <p:cNvSpPr/>
          <p:nvPr/>
        </p:nvSpPr>
        <p:spPr>
          <a:xfrm rot="20426334">
            <a:off x="7653208" y="4552300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3279816" y="5347134"/>
            <a:ext cx="2326404" cy="36024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83"/>
          <p:cNvSpPr>
            <a:spLocks noChangeArrowheads="1"/>
          </p:cNvSpPr>
          <p:nvPr/>
        </p:nvSpPr>
        <p:spPr bwMode="auto">
          <a:xfrm>
            <a:off x="3094128" y="528338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50" name="TextBox 49"/>
          <p:cNvSpPr txBox="1"/>
          <p:nvPr/>
        </p:nvSpPr>
        <p:spPr>
          <a:xfrm rot="21385970">
            <a:off x="4111275" y="537494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Arc 50"/>
          <p:cNvSpPr/>
          <p:nvPr/>
        </p:nvSpPr>
        <p:spPr>
          <a:xfrm rot="11042738">
            <a:off x="4733778" y="5260063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 rot="20336632">
            <a:off x="7015361" y="5078529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53" name="Rectangle 52"/>
          <p:cNvSpPr/>
          <p:nvPr/>
        </p:nvSpPr>
        <p:spPr>
          <a:xfrm rot="20488696">
            <a:off x="6655704" y="4823277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943184" y="6197365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64" y="368779"/>
            <a:ext cx="879298" cy="775239"/>
          </a:xfrm>
          <a:prstGeom prst="rect">
            <a:avLst/>
          </a:prstGeom>
        </p:spPr>
      </p:pic>
      <p:pic>
        <p:nvPicPr>
          <p:cNvPr id="62" name="Picture 61" descr="IMG_67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4692" r="22592" b="8147"/>
          <a:stretch/>
        </p:blipFill>
        <p:spPr>
          <a:xfrm rot="5400000">
            <a:off x="4490726" y="1431408"/>
            <a:ext cx="1917039" cy="231355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8010" y="2233212"/>
            <a:ext cx="3825949" cy="2869462"/>
          </a:xfrm>
          <a:prstGeom prst="rect">
            <a:avLst/>
          </a:prstGeom>
        </p:spPr>
      </p:pic>
      <p:cxnSp>
        <p:nvCxnSpPr>
          <p:cNvPr id="65" name="Straight Arrow Connector 64"/>
          <p:cNvCxnSpPr/>
          <p:nvPr/>
        </p:nvCxnSpPr>
        <p:spPr>
          <a:xfrm flipH="1" flipV="1">
            <a:off x="2117147" y="3770925"/>
            <a:ext cx="1354714" cy="4402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83"/>
          <p:cNvSpPr>
            <a:spLocks noChangeArrowheads="1"/>
          </p:cNvSpPr>
          <p:nvPr/>
        </p:nvSpPr>
        <p:spPr bwMode="auto">
          <a:xfrm rot="942712">
            <a:off x="2903954" y="3813745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69" name="Freeform 68"/>
          <p:cNvSpPr/>
          <p:nvPr/>
        </p:nvSpPr>
        <p:spPr>
          <a:xfrm>
            <a:off x="1549782" y="2702904"/>
            <a:ext cx="806454" cy="1768319"/>
          </a:xfrm>
          <a:custGeom>
            <a:avLst/>
            <a:gdLst>
              <a:gd name="connsiteX0" fmla="*/ 0 w 1524000"/>
              <a:gd name="connsiteY0" fmla="*/ 0 h 2296633"/>
              <a:gd name="connsiteX1" fmla="*/ 1524000 w 1524000"/>
              <a:gd name="connsiteY1" fmla="*/ 63796 h 2296633"/>
              <a:gd name="connsiteX2" fmla="*/ 1382233 w 1524000"/>
              <a:gd name="connsiteY2" fmla="*/ 2055628 h 2296633"/>
              <a:gd name="connsiteX3" fmla="*/ 21266 w 1524000"/>
              <a:gd name="connsiteY3" fmla="*/ 2296633 h 2296633"/>
              <a:gd name="connsiteX4" fmla="*/ 0 w 1524000"/>
              <a:gd name="connsiteY4" fmla="*/ 0 h 229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2296633">
                <a:moveTo>
                  <a:pt x="0" y="0"/>
                </a:moveTo>
                <a:lnTo>
                  <a:pt x="1524000" y="63796"/>
                </a:lnTo>
                <a:lnTo>
                  <a:pt x="1382233" y="2055628"/>
                </a:lnTo>
                <a:lnTo>
                  <a:pt x="21266" y="2296633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 rot="5400000">
            <a:off x="2274478" y="3309630"/>
            <a:ext cx="8714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venir Book"/>
                <a:cs typeface="Avenir Book"/>
              </a:rPr>
              <a:t>130mm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 rot="20638159">
            <a:off x="1638976" y="4448147"/>
            <a:ext cx="956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venir Book"/>
                <a:cs typeface="Avenir Book"/>
              </a:rPr>
              <a:t>100mm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2" name="Rectangle 83"/>
          <p:cNvSpPr>
            <a:spLocks noChangeArrowheads="1"/>
          </p:cNvSpPr>
          <p:nvPr/>
        </p:nvSpPr>
        <p:spPr bwMode="auto">
          <a:xfrm>
            <a:off x="6080133" y="5580918"/>
            <a:ext cx="1397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A cassette (unit)</a:t>
            </a:r>
          </a:p>
        </p:txBody>
      </p:sp>
      <p:sp>
        <p:nvSpPr>
          <p:cNvPr id="73" name="Rectangle 83"/>
          <p:cNvSpPr>
            <a:spLocks noChangeArrowheads="1"/>
          </p:cNvSpPr>
          <p:nvPr/>
        </p:nvSpPr>
        <p:spPr bwMode="auto">
          <a:xfrm>
            <a:off x="7120788" y="2460788"/>
            <a:ext cx="1397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32 wires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(front)</a:t>
            </a:r>
          </a:p>
        </p:txBody>
      </p:sp>
      <p:sp>
        <p:nvSpPr>
          <p:cNvPr id="74" name="Rectangle 83"/>
          <p:cNvSpPr>
            <a:spLocks noChangeArrowheads="1"/>
          </p:cNvSpPr>
          <p:nvPr/>
        </p:nvSpPr>
        <p:spPr bwMode="auto">
          <a:xfrm>
            <a:off x="5030298" y="2324615"/>
            <a:ext cx="1397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Book"/>
                <a:cs typeface="Avenir Book"/>
              </a:rPr>
              <a:t>32 Strips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venir Book"/>
                <a:cs typeface="Avenir Book"/>
              </a:rPr>
              <a:t>(back)</a:t>
            </a:r>
          </a:p>
        </p:txBody>
      </p:sp>
      <p:sp>
        <p:nvSpPr>
          <p:cNvPr id="75" name="Rectangle 83"/>
          <p:cNvSpPr>
            <a:spLocks noChangeArrowheads="1"/>
          </p:cNvSpPr>
          <p:nvPr/>
        </p:nvSpPr>
        <p:spPr bwMode="auto">
          <a:xfrm rot="16200000">
            <a:off x="531213" y="3382840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venir Book"/>
                <a:cs typeface="Avenir Book"/>
              </a:rPr>
              <a:t>9 units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Multi-Blade prototype for ESTIA</a:t>
            </a:r>
            <a:br>
              <a:rPr lang="en-US" dirty="0" smtClean="0"/>
            </a:br>
            <a:r>
              <a:rPr lang="en-US" sz="2400" dirty="0" smtClean="0"/>
              <a:t>High-rate and -resolution detector</a:t>
            </a:r>
            <a:endParaRPr lang="en-US" dirty="0"/>
          </a:p>
        </p:txBody>
      </p:sp>
      <p:grpSp>
        <p:nvGrpSpPr>
          <p:cNvPr id="76" name="Group 75"/>
          <p:cNvGrpSpPr/>
          <p:nvPr/>
        </p:nvGrpSpPr>
        <p:grpSpPr>
          <a:xfrm rot="20392131">
            <a:off x="3898098" y="4025272"/>
            <a:ext cx="4627956" cy="633108"/>
            <a:chOff x="2850515" y="2977176"/>
            <a:chExt cx="2730765" cy="451824"/>
          </a:xfrm>
        </p:grpSpPr>
        <p:sp>
          <p:nvSpPr>
            <p:cNvPr id="77" name="Rectangle 76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ight Triangle 8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" name="Picture 60" descr="IMG_669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6819" r="28788" b="7324"/>
          <a:stretch/>
        </p:blipFill>
        <p:spPr>
          <a:xfrm rot="5400000">
            <a:off x="6737271" y="1472872"/>
            <a:ext cx="1917042" cy="22321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14" y="6563285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sz="1100" dirty="0">
                <a:solidFill>
                  <a:prstClr val="black"/>
                </a:solidFill>
                <a:latin typeface="Avenir Roman" panose="02000503020000020003" pitchFamily="2" charset="0"/>
                <a:ea typeface="Avenir Book" charset="0"/>
                <a:cs typeface="Avenir Book" charset="0"/>
              </a:rPr>
              <a:t>F. </a:t>
            </a:r>
            <a:r>
              <a:rPr lang="en-US" sz="1100" dirty="0" err="1">
                <a:solidFill>
                  <a:prstClr val="black"/>
                </a:solidFill>
                <a:latin typeface="Avenir Roman" panose="02000503020000020003" pitchFamily="2" charset="0"/>
                <a:ea typeface="Avenir Book" charset="0"/>
                <a:cs typeface="Avenir Book" charset="0"/>
              </a:rPr>
              <a:t>Piscitelli</a:t>
            </a:r>
            <a:r>
              <a:rPr lang="en-US" sz="1100" dirty="0">
                <a:solidFill>
                  <a:prstClr val="black"/>
                </a:solidFill>
                <a:latin typeface="Avenir Roman" panose="02000503020000020003" pitchFamily="2" charset="0"/>
                <a:ea typeface="Avenir Book" charset="0"/>
                <a:cs typeface="Avenir Book" charset="0"/>
              </a:rPr>
              <a:t> et al., </a:t>
            </a:r>
            <a:r>
              <a:rPr lang="sv-SE" sz="1100" dirty="0" err="1">
                <a:solidFill>
                  <a:srgbClr val="000000"/>
                </a:solidFill>
                <a:latin typeface="Avenir Roman" panose="02000503020000020003" pitchFamily="2" charset="0"/>
              </a:rPr>
              <a:t>Characterization</a:t>
            </a:r>
            <a:r>
              <a:rPr lang="sv-SE" sz="1100" dirty="0">
                <a:solidFill>
                  <a:srgbClr val="000000"/>
                </a:solidFill>
                <a:latin typeface="Avenir Roman" panose="02000503020000020003" pitchFamily="2" charset="0"/>
              </a:rPr>
              <a:t> </a:t>
            </a:r>
            <a:r>
              <a:rPr lang="sv-SE" sz="1100" dirty="0" err="1">
                <a:solidFill>
                  <a:srgbClr val="000000"/>
                </a:solidFill>
                <a:latin typeface="Avenir Roman" panose="02000503020000020003" pitchFamily="2" charset="0"/>
              </a:rPr>
              <a:t>of</a:t>
            </a:r>
            <a:r>
              <a:rPr lang="sv-SE" sz="1100" dirty="0">
                <a:solidFill>
                  <a:srgbClr val="000000"/>
                </a:solidFill>
                <a:latin typeface="Avenir Roman" panose="02000503020000020003" pitchFamily="2" charset="0"/>
              </a:rPr>
              <a:t> the Multi-</a:t>
            </a:r>
            <a:r>
              <a:rPr lang="sv-SE" sz="1100" dirty="0" err="1">
                <a:solidFill>
                  <a:srgbClr val="000000"/>
                </a:solidFill>
                <a:latin typeface="Avenir Roman" panose="02000503020000020003" pitchFamily="2" charset="0"/>
              </a:rPr>
              <a:t>Blade</a:t>
            </a:r>
            <a:r>
              <a:rPr lang="sv-SE" sz="1100" dirty="0">
                <a:solidFill>
                  <a:srgbClr val="000000"/>
                </a:solidFill>
                <a:latin typeface="Avenir Roman" panose="02000503020000020003" pitchFamily="2" charset="0"/>
              </a:rPr>
              <a:t> 10B-based </a:t>
            </a:r>
            <a:r>
              <a:rPr lang="sv-SE" sz="1100" dirty="0" err="1">
                <a:solidFill>
                  <a:srgbClr val="000000"/>
                </a:solidFill>
                <a:latin typeface="Avenir Roman" panose="02000503020000020003" pitchFamily="2" charset="0"/>
              </a:rPr>
              <a:t>detector</a:t>
            </a:r>
            <a:r>
              <a:rPr lang="sv-SE" sz="1100" dirty="0">
                <a:solidFill>
                  <a:srgbClr val="000000"/>
                </a:solidFill>
                <a:latin typeface="Avenir Roman" panose="02000503020000020003" pitchFamily="2" charset="0"/>
              </a:rPr>
              <a:t> at the CRISP </a:t>
            </a:r>
            <a:r>
              <a:rPr lang="sv-SE" sz="1100" dirty="0" err="1">
                <a:solidFill>
                  <a:srgbClr val="000000"/>
                </a:solidFill>
                <a:latin typeface="Avenir Roman" panose="02000503020000020003" pitchFamily="2" charset="0"/>
              </a:rPr>
              <a:t>reflectometer</a:t>
            </a:r>
            <a:r>
              <a:rPr lang="sv-SE" sz="1100" dirty="0">
                <a:solidFill>
                  <a:srgbClr val="000000"/>
                </a:solidFill>
                <a:latin typeface="Avenir Roman" panose="02000503020000020003" pitchFamily="2" charset="0"/>
              </a:rPr>
              <a:t> at ISIS</a:t>
            </a:r>
            <a:r>
              <a:rPr lang="en-US" sz="1100" dirty="0">
                <a:solidFill>
                  <a:prstClr val="black"/>
                </a:solidFill>
                <a:latin typeface="Avenir Roman" panose="02000503020000020003" pitchFamily="2" charset="0"/>
                <a:ea typeface="Avenir Book" charset="0"/>
                <a:cs typeface="Avenir Book" charset="0"/>
              </a:rPr>
              <a:t>, JINST 13 P05009 (2018).</a:t>
            </a:r>
            <a:endParaRPr lang="en-US" sz="1100" dirty="0">
              <a:solidFill>
                <a:prstClr val="black"/>
              </a:solidFill>
              <a:latin typeface="Avenir Roman" panose="02000503020000020003" pitchFamily="2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40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2702" y="2695683"/>
            <a:ext cx="4371200" cy="3278400"/>
          </a:xfrm>
          <a:prstGeom prst="rect">
            <a:avLst/>
          </a:prstGeom>
        </p:spPr>
      </p:pic>
      <p:sp>
        <p:nvSpPr>
          <p:cNvPr id="6" name="Rettangolo 47"/>
          <p:cNvSpPr/>
          <p:nvPr/>
        </p:nvSpPr>
        <p:spPr>
          <a:xfrm>
            <a:off x="2309348" y="2699347"/>
            <a:ext cx="1330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MB detector</a:t>
            </a:r>
          </a:p>
        </p:txBody>
      </p:sp>
      <p:sp>
        <p:nvSpPr>
          <p:cNvPr id="7" name="Rettangolo 47"/>
          <p:cNvSpPr/>
          <p:nvPr/>
        </p:nvSpPr>
        <p:spPr>
          <a:xfrm>
            <a:off x="2536129" y="3475479"/>
            <a:ext cx="5421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FEE</a:t>
            </a:r>
          </a:p>
        </p:txBody>
      </p:sp>
      <p:sp>
        <p:nvSpPr>
          <p:cNvPr id="8" name="Rettangolo 47"/>
          <p:cNvSpPr/>
          <p:nvPr/>
        </p:nvSpPr>
        <p:spPr>
          <a:xfrm>
            <a:off x="649568" y="4857130"/>
            <a:ext cx="1274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DAQ CAEN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436279" y="2586094"/>
            <a:ext cx="4709720" cy="3607270"/>
            <a:chOff x="6746868" y="2568271"/>
            <a:chExt cx="4709720" cy="360727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298093" y="2017046"/>
              <a:ext cx="3607270" cy="4709720"/>
            </a:xfrm>
            <a:prstGeom prst="rect">
              <a:avLst/>
            </a:prstGeom>
          </p:spPr>
        </p:pic>
        <p:cxnSp>
          <p:nvCxnSpPr>
            <p:cNvPr id="11" name="Connettore 2 29"/>
            <p:cNvCxnSpPr/>
            <p:nvPr/>
          </p:nvCxnSpPr>
          <p:spPr>
            <a:xfrm flipH="1" flipV="1">
              <a:off x="9755047" y="5254444"/>
              <a:ext cx="1701541" cy="1492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7236850" y="3941930"/>
              <a:ext cx="751403" cy="54068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Connettore 2 29"/>
            <p:cNvCxnSpPr/>
            <p:nvPr/>
          </p:nvCxnSpPr>
          <p:spPr>
            <a:xfrm flipH="1" flipV="1">
              <a:off x="7701321" y="4317060"/>
              <a:ext cx="410789" cy="20597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29"/>
            <p:cNvCxnSpPr/>
            <p:nvPr/>
          </p:nvCxnSpPr>
          <p:spPr>
            <a:xfrm flipH="1" flipV="1">
              <a:off x="8736649" y="4794914"/>
              <a:ext cx="730157" cy="3679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ttangolo 47"/>
            <p:cNvSpPr/>
            <p:nvPr/>
          </p:nvSpPr>
          <p:spPr>
            <a:xfrm>
              <a:off x="6816671" y="4456360"/>
              <a:ext cx="13308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b="1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MB detector</a:t>
              </a:r>
              <a:endParaRPr lang="it-IT" sz="16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16" name="Rettangolo 48"/>
            <p:cNvSpPr/>
            <p:nvPr/>
          </p:nvSpPr>
          <p:spPr>
            <a:xfrm>
              <a:off x="9381088" y="4778396"/>
              <a:ext cx="8418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sample</a:t>
              </a:r>
            </a:p>
          </p:txBody>
        </p:sp>
      </p:grpSp>
      <p:cxnSp>
        <p:nvCxnSpPr>
          <p:cNvPr id="17" name="Connettore 2 29"/>
          <p:cNvCxnSpPr>
            <a:stCxn id="16" idx="0"/>
          </p:cNvCxnSpPr>
          <p:nvPr/>
        </p:nvCxnSpPr>
        <p:spPr>
          <a:xfrm flipH="1" flipV="1">
            <a:off x="5722596" y="3984833"/>
            <a:ext cx="1768852" cy="811386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47"/>
          <p:cNvSpPr/>
          <p:nvPr/>
        </p:nvSpPr>
        <p:spPr>
          <a:xfrm>
            <a:off x="6057711" y="3213869"/>
            <a:ext cx="990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solidFill>
                  <a:srgbClr val="0F3BCD"/>
                </a:solidFill>
                <a:latin typeface="Avenir Book" charset="0"/>
                <a:ea typeface="Avenir Book" charset="0"/>
                <a:cs typeface="Avenir Book" charset="0"/>
              </a:rPr>
              <a:t>2.3m</a:t>
            </a:r>
          </a:p>
        </p:txBody>
      </p:sp>
      <p:cxnSp>
        <p:nvCxnSpPr>
          <p:cNvPr id="5" name="Connettore 2 29"/>
          <p:cNvCxnSpPr/>
          <p:nvPr/>
        </p:nvCxnSpPr>
        <p:spPr>
          <a:xfrm flipH="1" flipV="1">
            <a:off x="3296896" y="3590969"/>
            <a:ext cx="1499221" cy="4461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Multi-Blade prototype for ESTIA</a:t>
            </a:r>
            <a:br>
              <a:rPr lang="en-US" dirty="0" smtClean="0"/>
            </a:br>
            <a:r>
              <a:rPr lang="en-US" sz="2400" dirty="0" smtClean="0"/>
              <a:t>Test at CRISP </a:t>
            </a:r>
            <a:r>
              <a:rPr lang="en-US" sz="2400" dirty="0" err="1" smtClean="0"/>
              <a:t>reflectometer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64" y="368779"/>
            <a:ext cx="879298" cy="7752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r="29933"/>
          <a:stretch/>
        </p:blipFill>
        <p:spPr>
          <a:xfrm>
            <a:off x="7025373" y="1275041"/>
            <a:ext cx="2120626" cy="60170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014" y="6563285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sz="1100" dirty="0">
                <a:solidFill>
                  <a:prstClr val="black"/>
                </a:solidFill>
                <a:latin typeface="Avenir Roman" panose="02000503020000020003" pitchFamily="2" charset="0"/>
                <a:ea typeface="Avenir Book" charset="0"/>
                <a:cs typeface="Avenir Book" charset="0"/>
              </a:rPr>
              <a:t>F. </a:t>
            </a:r>
            <a:r>
              <a:rPr lang="en-US" sz="1100" dirty="0" err="1">
                <a:solidFill>
                  <a:prstClr val="black"/>
                </a:solidFill>
                <a:latin typeface="Avenir Roman" panose="02000503020000020003" pitchFamily="2" charset="0"/>
                <a:ea typeface="Avenir Book" charset="0"/>
                <a:cs typeface="Avenir Book" charset="0"/>
              </a:rPr>
              <a:t>Piscitelli</a:t>
            </a:r>
            <a:r>
              <a:rPr lang="en-US" sz="1100" dirty="0">
                <a:solidFill>
                  <a:prstClr val="black"/>
                </a:solidFill>
                <a:latin typeface="Avenir Roman" panose="02000503020000020003" pitchFamily="2" charset="0"/>
                <a:ea typeface="Avenir Book" charset="0"/>
                <a:cs typeface="Avenir Book" charset="0"/>
              </a:rPr>
              <a:t> et al., </a:t>
            </a:r>
            <a:r>
              <a:rPr lang="sv-SE" sz="1100" dirty="0" err="1">
                <a:solidFill>
                  <a:srgbClr val="000000"/>
                </a:solidFill>
                <a:latin typeface="Avenir Roman" panose="02000503020000020003" pitchFamily="2" charset="0"/>
              </a:rPr>
              <a:t>Characterization</a:t>
            </a:r>
            <a:r>
              <a:rPr lang="sv-SE" sz="1100" dirty="0">
                <a:solidFill>
                  <a:srgbClr val="000000"/>
                </a:solidFill>
                <a:latin typeface="Avenir Roman" panose="02000503020000020003" pitchFamily="2" charset="0"/>
              </a:rPr>
              <a:t> </a:t>
            </a:r>
            <a:r>
              <a:rPr lang="sv-SE" sz="1100" dirty="0" err="1">
                <a:solidFill>
                  <a:srgbClr val="000000"/>
                </a:solidFill>
                <a:latin typeface="Avenir Roman" panose="02000503020000020003" pitchFamily="2" charset="0"/>
              </a:rPr>
              <a:t>of</a:t>
            </a:r>
            <a:r>
              <a:rPr lang="sv-SE" sz="1100" dirty="0">
                <a:solidFill>
                  <a:srgbClr val="000000"/>
                </a:solidFill>
                <a:latin typeface="Avenir Roman" panose="02000503020000020003" pitchFamily="2" charset="0"/>
              </a:rPr>
              <a:t> the Multi-</a:t>
            </a:r>
            <a:r>
              <a:rPr lang="sv-SE" sz="1100" dirty="0" err="1">
                <a:solidFill>
                  <a:srgbClr val="000000"/>
                </a:solidFill>
                <a:latin typeface="Avenir Roman" panose="02000503020000020003" pitchFamily="2" charset="0"/>
              </a:rPr>
              <a:t>Blade</a:t>
            </a:r>
            <a:r>
              <a:rPr lang="sv-SE" sz="1100" dirty="0">
                <a:solidFill>
                  <a:srgbClr val="000000"/>
                </a:solidFill>
                <a:latin typeface="Avenir Roman" panose="02000503020000020003" pitchFamily="2" charset="0"/>
              </a:rPr>
              <a:t> 10B-based </a:t>
            </a:r>
            <a:r>
              <a:rPr lang="sv-SE" sz="1100" dirty="0" err="1">
                <a:solidFill>
                  <a:srgbClr val="000000"/>
                </a:solidFill>
                <a:latin typeface="Avenir Roman" panose="02000503020000020003" pitchFamily="2" charset="0"/>
              </a:rPr>
              <a:t>detector</a:t>
            </a:r>
            <a:r>
              <a:rPr lang="sv-SE" sz="1100" dirty="0">
                <a:solidFill>
                  <a:srgbClr val="000000"/>
                </a:solidFill>
                <a:latin typeface="Avenir Roman" panose="02000503020000020003" pitchFamily="2" charset="0"/>
              </a:rPr>
              <a:t> at the CRISP </a:t>
            </a:r>
            <a:r>
              <a:rPr lang="sv-SE" sz="1100" dirty="0" err="1">
                <a:solidFill>
                  <a:srgbClr val="000000"/>
                </a:solidFill>
                <a:latin typeface="Avenir Roman" panose="02000503020000020003" pitchFamily="2" charset="0"/>
              </a:rPr>
              <a:t>reflectometer</a:t>
            </a:r>
            <a:r>
              <a:rPr lang="sv-SE" sz="1100" dirty="0">
                <a:solidFill>
                  <a:srgbClr val="000000"/>
                </a:solidFill>
                <a:latin typeface="Avenir Roman" panose="02000503020000020003" pitchFamily="2" charset="0"/>
              </a:rPr>
              <a:t> at ISIS</a:t>
            </a:r>
            <a:r>
              <a:rPr lang="en-US" sz="1100" dirty="0">
                <a:solidFill>
                  <a:prstClr val="black"/>
                </a:solidFill>
                <a:latin typeface="Avenir Roman" panose="02000503020000020003" pitchFamily="2" charset="0"/>
                <a:ea typeface="Avenir Book" charset="0"/>
                <a:cs typeface="Avenir Book" charset="0"/>
              </a:rPr>
              <a:t>, JINST 13 P05009 (2018).</a:t>
            </a:r>
            <a:endParaRPr lang="en-US" sz="1100" dirty="0">
              <a:solidFill>
                <a:prstClr val="black"/>
              </a:solidFill>
              <a:latin typeface="Avenir Roman" panose="02000503020000020003" pitchFamily="2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56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Picture 57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32" y="1326104"/>
            <a:ext cx="5489422" cy="33261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93" name="Picture 292">
            <a:extLst>
              <a:ext uri="{FF2B5EF4-FFF2-40B4-BE49-F238E27FC236}">
                <a16:creationId xmlns="" xmlns:a16="http://schemas.microsoft.com/office/drawing/2014/main" id="{8ACE208D-8C7D-294F-B864-EE74D3FDE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13" y="4530749"/>
            <a:ext cx="7819309" cy="2190730"/>
          </a:xfrm>
          <a:prstGeom prst="rect">
            <a:avLst/>
          </a:prstGeom>
        </p:spPr>
      </p:pic>
      <p:sp>
        <p:nvSpPr>
          <p:cNvPr id="315" name="Rettangolo 37"/>
          <p:cNvSpPr/>
          <p:nvPr/>
        </p:nvSpPr>
        <p:spPr>
          <a:xfrm>
            <a:off x="1203936" y="2535030"/>
            <a:ext cx="48385" cy="45249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05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6" name="Rettangolo 37"/>
          <p:cNvSpPr/>
          <p:nvPr/>
        </p:nvSpPr>
        <p:spPr>
          <a:xfrm>
            <a:off x="318640" y="2531295"/>
            <a:ext cx="48385" cy="45249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05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" name="Rettangolo 37"/>
          <p:cNvSpPr/>
          <p:nvPr/>
        </p:nvSpPr>
        <p:spPr>
          <a:xfrm>
            <a:off x="2938138" y="2529009"/>
            <a:ext cx="48385" cy="45249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05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8" name="Rettangolo 14"/>
          <p:cNvSpPr/>
          <p:nvPr/>
        </p:nvSpPr>
        <p:spPr>
          <a:xfrm>
            <a:off x="1222392" y="3033241"/>
            <a:ext cx="895412" cy="250554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05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9" name="Rettangolo 15"/>
          <p:cNvSpPr/>
          <p:nvPr/>
        </p:nvSpPr>
        <p:spPr>
          <a:xfrm>
            <a:off x="3217972" y="2022194"/>
            <a:ext cx="842839" cy="1056990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05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0" name="Connettore 2 30"/>
          <p:cNvCxnSpPr/>
          <p:nvPr/>
        </p:nvCxnSpPr>
        <p:spPr>
          <a:xfrm>
            <a:off x="259797" y="2627629"/>
            <a:ext cx="1324286" cy="2375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21" name="Rettangolo 48"/>
          <p:cNvSpPr/>
          <p:nvPr/>
        </p:nvSpPr>
        <p:spPr>
          <a:xfrm>
            <a:off x="1252624" y="2238752"/>
            <a:ext cx="8420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sample</a:t>
            </a:r>
          </a:p>
        </p:txBody>
      </p:sp>
      <p:sp>
        <p:nvSpPr>
          <p:cNvPr id="322" name="Rettangolo 37"/>
          <p:cNvSpPr/>
          <p:nvPr/>
        </p:nvSpPr>
        <p:spPr>
          <a:xfrm>
            <a:off x="2077039" y="2535026"/>
            <a:ext cx="48385" cy="45249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05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Rettangolo 34"/>
          <p:cNvSpPr/>
          <p:nvPr/>
        </p:nvSpPr>
        <p:spPr>
          <a:xfrm>
            <a:off x="367029" y="3283796"/>
            <a:ext cx="3752621" cy="45719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05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4" name="Connettore 2 30"/>
          <p:cNvCxnSpPr/>
          <p:nvPr/>
        </p:nvCxnSpPr>
        <p:spPr>
          <a:xfrm flipV="1">
            <a:off x="1771826" y="2627630"/>
            <a:ext cx="1387305" cy="21960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25" name="Rettangolo 38"/>
          <p:cNvSpPr/>
          <p:nvPr/>
        </p:nvSpPr>
        <p:spPr>
          <a:xfrm flipV="1">
            <a:off x="1411862" y="2892950"/>
            <a:ext cx="529502" cy="145584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05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2216259" y="2683689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327" name="TextBox 326"/>
          <p:cNvSpPr txBox="1"/>
          <p:nvPr/>
        </p:nvSpPr>
        <p:spPr>
          <a:xfrm>
            <a:off x="532107" y="2670058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328" name="Arc 327"/>
          <p:cNvSpPr/>
          <p:nvPr/>
        </p:nvSpPr>
        <p:spPr>
          <a:xfrm>
            <a:off x="1050317" y="2646408"/>
            <a:ext cx="457200" cy="533401"/>
          </a:xfrm>
          <a:prstGeom prst="arc">
            <a:avLst>
              <a:gd name="adj1" fmla="val 8787162"/>
              <a:gd name="adj2" fmla="val 12889187"/>
            </a:avLst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Arc 328"/>
          <p:cNvSpPr/>
          <p:nvPr/>
        </p:nvSpPr>
        <p:spPr>
          <a:xfrm>
            <a:off x="1794321" y="2735962"/>
            <a:ext cx="457200" cy="533401"/>
          </a:xfrm>
          <a:prstGeom prst="arc">
            <a:avLst>
              <a:gd name="adj1" fmla="val 18705468"/>
              <a:gd name="adj2" fmla="val 1014181"/>
            </a:avLst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0" name="Group 329"/>
          <p:cNvGrpSpPr/>
          <p:nvPr/>
        </p:nvGrpSpPr>
        <p:grpSpPr>
          <a:xfrm rot="20392131">
            <a:off x="3285280" y="2155621"/>
            <a:ext cx="674631" cy="93053"/>
            <a:chOff x="2850515" y="2977176"/>
            <a:chExt cx="2730765" cy="451824"/>
          </a:xfrm>
        </p:grpSpPr>
        <p:sp>
          <p:nvSpPr>
            <p:cNvPr id="331" name="Rectangle 33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3" name="Oval 33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4" name="Oval 33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5" name="Oval 33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6" name="Right Triangle 33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7" name="Freeform 33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noFill/>
            <a:ln w="38100" cap="flat" cmpd="sng" algn="ctr">
              <a:solidFill>
                <a:srgbClr val="00009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" name="Oval 33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9" name="Oval 33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0" name="Oval 33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1" name="Oval 34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2" name="Oval 34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3" name="Oval 34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4" name="Oval 34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5" name="Oval 34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6" name="Oval 34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7" name="Oval 34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8" name="Oval 34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9" name="Oval 34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0" name="Oval 34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1" name="Oval 35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" name="Oval 35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" name="Oval 35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4" name="Oval 35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5" name="Oval 35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6" name="Oval 35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7" name="Oval 35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8" name="Oval 35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9" name="Oval 35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0" name="Oval 35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1" name="Oval 36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2" name="Oval 36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3" name="Oval 36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4" name="Oval 36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5" name="Oval 36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6" name="Oval 36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" name="Oval 36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" name="Oval 36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" name="Oval 36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" name="Oval 36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1" name="Group 370"/>
          <p:cNvGrpSpPr/>
          <p:nvPr/>
        </p:nvGrpSpPr>
        <p:grpSpPr>
          <a:xfrm rot="20392131">
            <a:off x="3292414" y="2304501"/>
            <a:ext cx="674631" cy="93053"/>
            <a:chOff x="2850515" y="2977176"/>
            <a:chExt cx="2730765" cy="451824"/>
          </a:xfrm>
        </p:grpSpPr>
        <p:sp>
          <p:nvSpPr>
            <p:cNvPr id="372" name="Rectangle 37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4" name="Oval 37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5" name="Oval 37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6" name="Oval 37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7" name="Right Triangle 37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8" name="Freeform 37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noFill/>
            <a:ln w="38100" cap="flat" cmpd="sng" algn="ctr">
              <a:solidFill>
                <a:srgbClr val="00009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9" name="Oval 37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0" name="Oval 37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1" name="Oval 38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2" name="Oval 38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3" name="Oval 38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4" name="Oval 38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5" name="Oval 38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6" name="Oval 38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7" name="Oval 38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8" name="Oval 38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9" name="Oval 38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0" name="Oval 38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1" name="Oval 39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2" name="Oval 39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3" name="Oval 39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4" name="Oval 39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5" name="Oval 39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6" name="Oval 39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7" name="Oval 39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8" name="Oval 39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9" name="Oval 39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0" name="Oval 39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1" name="Oval 40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2" name="Oval 40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3" name="Oval 40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4" name="Oval 40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5" name="Oval 40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6" name="Oval 40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7" name="Oval 40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8" name="Oval 40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" name="Oval 40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0" name="Oval 40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1" name="Oval 41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2" name="Group 411"/>
          <p:cNvGrpSpPr/>
          <p:nvPr/>
        </p:nvGrpSpPr>
        <p:grpSpPr>
          <a:xfrm rot="20392131">
            <a:off x="3290205" y="2447998"/>
            <a:ext cx="674631" cy="93053"/>
            <a:chOff x="2850515" y="2977176"/>
            <a:chExt cx="2730765" cy="451824"/>
          </a:xfrm>
        </p:grpSpPr>
        <p:sp>
          <p:nvSpPr>
            <p:cNvPr id="413" name="Rectangle 41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" name="Oval 41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" name="Oval 41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" name="Oval 41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" name="Right Triangle 41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" name="Freeform 41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noFill/>
            <a:ln w="38100" cap="flat" cmpd="sng" algn="ctr">
              <a:solidFill>
                <a:srgbClr val="00009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" name="Oval 41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" name="Oval 42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" name="Oval 42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" name="Oval 42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" name="Oval 42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" name="Oval 42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" name="Oval 42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" name="Oval 42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" name="Oval 42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" name="Oval 42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" name="Oval 42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" name="Oval 43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" name="Oval 43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" name="Oval 43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" name="Oval 43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" name="Oval 43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Oval 43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Oval 43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" name="Oval 43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" name="Oval 43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" name="Oval 43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" name="Oval 44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" name="Oval 44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" name="Oval 44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Oval 44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" name="Oval 44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" name="Oval 44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" name="Oval 44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" name="Oval 44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" name="Oval 44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Oval 44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Oval 45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Oval 45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3" name="Group 452"/>
          <p:cNvGrpSpPr/>
          <p:nvPr/>
        </p:nvGrpSpPr>
        <p:grpSpPr>
          <a:xfrm rot="20392131">
            <a:off x="3301801" y="2583632"/>
            <a:ext cx="674631" cy="93053"/>
            <a:chOff x="2850515" y="2977176"/>
            <a:chExt cx="2730765" cy="451824"/>
          </a:xfrm>
        </p:grpSpPr>
        <p:sp>
          <p:nvSpPr>
            <p:cNvPr id="454" name="Rectangle 45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" name="Oval 45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" name="Oval 45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" name="Oval 45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" name="Right Triangle 45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" name="Freeform 45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noFill/>
            <a:ln w="38100" cap="flat" cmpd="sng" algn="ctr">
              <a:solidFill>
                <a:srgbClr val="00009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" name="Oval 46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" name="Oval 46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" name="Oval 46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" name="Oval 46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" name="Oval 46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" name="Oval 46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" name="Oval 46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" name="Oval 46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" name="Oval 46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" name="Oval 46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" name="Oval 47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" name="Oval 47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" name="Oval 47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" name="Oval 47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" name="Oval 47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" name="Oval 47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" name="Oval 47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" name="Oval 47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" name="Oval 47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" name="Oval 47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" name="Oval 48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" name="Oval 48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" name="Oval 48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" name="Oval 48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" name="Oval 48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" name="Oval 48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" name="Oval 48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" name="Oval 48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" name="Oval 48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" name="Oval 48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" name="Oval 49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" name="Oval 49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4" name="Group 493"/>
          <p:cNvGrpSpPr/>
          <p:nvPr/>
        </p:nvGrpSpPr>
        <p:grpSpPr>
          <a:xfrm rot="20392131">
            <a:off x="3307596" y="2721092"/>
            <a:ext cx="674631" cy="93053"/>
            <a:chOff x="2850515" y="2977176"/>
            <a:chExt cx="2730765" cy="451824"/>
          </a:xfrm>
        </p:grpSpPr>
        <p:sp>
          <p:nvSpPr>
            <p:cNvPr id="495" name="Rectangle 49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" name="Oval 49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" name="Oval 49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" name="Oval 49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" name="Right Triangle 49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" name="Freeform 50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noFill/>
            <a:ln w="38100" cap="flat" cmpd="sng" algn="ctr">
              <a:solidFill>
                <a:srgbClr val="00009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" name="Oval 50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" name="Oval 50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" name="Oval 50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" name="Oval 50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" name="Oval 50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" name="Oval 50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" name="Oval 50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" name="Oval 50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" name="Oval 50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" name="Oval 51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" name="Oval 51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3" name="Oval 51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4" name="Oval 51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" name="Oval 51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6" name="Oval 51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7" name="Oval 51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8" name="Oval 51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9" name="Oval 51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0" name="Oval 51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1" name="Oval 52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2" name="Oval 52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3" name="Oval 52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4" name="Oval 52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5" name="Oval 52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6" name="Oval 52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7" name="Oval 52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8" name="Oval 52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9" name="Oval 52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0" name="Oval 52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1" name="Oval 53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2" name="Oval 53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3" name="Oval 53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4" name="Oval 53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5" name="Group 534"/>
          <p:cNvGrpSpPr/>
          <p:nvPr/>
        </p:nvGrpSpPr>
        <p:grpSpPr>
          <a:xfrm rot="20392131">
            <a:off x="3307597" y="2860760"/>
            <a:ext cx="674631" cy="93053"/>
            <a:chOff x="2850515" y="2977176"/>
            <a:chExt cx="2730765" cy="451824"/>
          </a:xfrm>
        </p:grpSpPr>
        <p:sp>
          <p:nvSpPr>
            <p:cNvPr id="536" name="Rectangle 53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7" name="Rectangle 53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8" name="Oval 53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9" name="Oval 53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0" name="Oval 53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1" name="Right Triangle 54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2" name="Freeform 54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noFill/>
            <a:ln w="38100" cap="flat" cmpd="sng" algn="ctr">
              <a:solidFill>
                <a:srgbClr val="00009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3" name="Oval 54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4" name="Oval 54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5" name="Oval 54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6" name="Oval 54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7" name="Oval 54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8" name="Oval 54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9" name="Oval 54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0" name="Oval 54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1" name="Oval 55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2" name="Oval 55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3" name="Oval 55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4" name="Oval 55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5" name="Oval 55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6" name="Oval 55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7" name="Oval 55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8" name="Oval 55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9" name="Oval 55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0" name="Oval 55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1" name="Oval 56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2" name="Oval 56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3" name="Oval 56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4" name="Oval 56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5" name="Oval 56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6" name="Oval 56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7" name="Oval 56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8" name="Oval 56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9" name="Oval 56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0" name="Oval 56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1" name="Oval 57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2" name="Oval 57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3" name="Oval 57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4" name="Oval 57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5" name="Oval 57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0" name="Rettangolo 47">
            <a:extLst>
              <a:ext uri="{FF2B5EF4-FFF2-40B4-BE49-F238E27FC236}">
                <a16:creationId xmlns="" xmlns:a16="http://schemas.microsoft.com/office/drawing/2014/main" id="{72D9D6CF-727B-9748-AFF9-B516AF856548}"/>
              </a:ext>
            </a:extLst>
          </p:cNvPr>
          <p:cNvSpPr/>
          <p:nvPr/>
        </p:nvSpPr>
        <p:spPr>
          <a:xfrm>
            <a:off x="3019022" y="1704780"/>
            <a:ext cx="1240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81" name="Rectangle 580">
            <a:extLst>
              <a:ext uri="{FF2B5EF4-FFF2-40B4-BE49-F238E27FC236}">
                <a16:creationId xmlns="" xmlns:a16="http://schemas.microsoft.com/office/drawing/2014/main" id="{7AB06D8B-F8C6-CC45-BBE1-6D1498E4F610}"/>
              </a:ext>
            </a:extLst>
          </p:cNvPr>
          <p:cNvSpPr/>
          <p:nvPr/>
        </p:nvSpPr>
        <p:spPr>
          <a:xfrm>
            <a:off x="329607" y="1175778"/>
            <a:ext cx="7138475" cy="246221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 Roman" panose="02000503020000020003" pitchFamily="2" charset="0"/>
                <a:ea typeface="Avenir Book" charset="0"/>
                <a:cs typeface="Avenir Book" charset="0"/>
              </a:rPr>
              <a:t>G. Mauri et al., </a:t>
            </a:r>
            <a:r>
              <a:rPr kumimoji="0" lang="sv-SE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 Roman" panose="02000503020000020003" pitchFamily="2" charset="0"/>
              </a:rPr>
              <a:t>Neutron </a:t>
            </a:r>
            <a:r>
              <a:rPr kumimoji="0" lang="sv-SE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 Roman" panose="02000503020000020003" pitchFamily="2" charset="0"/>
              </a:rPr>
              <a:t>reflectometry</a:t>
            </a:r>
            <a:r>
              <a:rPr kumimoji="0" lang="sv-SE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 Roman" panose="02000503020000020003" pitchFamily="2" charset="0"/>
              </a:rPr>
              <a:t> </a:t>
            </a:r>
            <a:r>
              <a:rPr kumimoji="0" lang="sv-SE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 Roman" panose="02000503020000020003" pitchFamily="2" charset="0"/>
              </a:rPr>
              <a:t>with</a:t>
            </a:r>
            <a:r>
              <a:rPr kumimoji="0" lang="sv-SE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 Roman" panose="02000503020000020003" pitchFamily="2" charset="0"/>
              </a:rPr>
              <a:t> the Multi-</a:t>
            </a:r>
            <a:r>
              <a:rPr kumimoji="0" lang="sv-SE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 Roman" panose="02000503020000020003" pitchFamily="2" charset="0"/>
              </a:rPr>
              <a:t>Blade</a:t>
            </a:r>
            <a:r>
              <a:rPr kumimoji="0" lang="sv-SE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 Roman" panose="02000503020000020003" pitchFamily="2" charset="0"/>
              </a:rPr>
              <a:t> 10B-based </a:t>
            </a:r>
            <a:r>
              <a:rPr kumimoji="0" lang="sv-SE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 Roman" panose="02000503020000020003" pitchFamily="2" charset="0"/>
              </a:rPr>
              <a:t>detector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 Roman" panose="02000503020000020003" pitchFamily="2" charset="0"/>
                <a:ea typeface="Avenir Book" charset="0"/>
                <a:cs typeface="Avenir Book" charset="0"/>
              </a:rPr>
              <a:t>, Proc. R. Soc. A 474: 20180266 (2018).</a:t>
            </a:r>
          </a:p>
        </p:txBody>
      </p:sp>
      <p:sp>
        <p:nvSpPr>
          <p:cNvPr id="268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Multi-Blade prototype for ESTIA</a:t>
            </a:r>
            <a:br>
              <a:rPr lang="en-US" dirty="0" smtClean="0"/>
            </a:br>
            <a:r>
              <a:rPr lang="en-US" sz="2400" dirty="0" smtClean="0"/>
              <a:t>Results from CRISP </a:t>
            </a:r>
            <a:r>
              <a:rPr lang="en-US" sz="2400" dirty="0" err="1" smtClean="0"/>
              <a:t>reflectometer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68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740648"/>
            <a:ext cx="2172447" cy="40341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Why neutrons?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490695"/>
            <a:ext cx="2172447" cy="40341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ESS construction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259" y="3972860"/>
            <a:ext cx="3561976" cy="40341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Neutron scattering Instruments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704979"/>
            <a:ext cx="2172447" cy="40341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Spectroscopy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8011" y="4704979"/>
            <a:ext cx="2172447" cy="40341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Reflectometry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8948" y="4704979"/>
            <a:ext cx="2172447" cy="40341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SANS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425144"/>
            <a:ext cx="2172447" cy="403411"/>
          </a:xfrm>
          <a:prstGeom prst="rect">
            <a:avLst/>
          </a:prstGeom>
          <a:solidFill>
            <a:srgbClr val="604A7B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Multi-Grid Detector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8011" y="5425144"/>
            <a:ext cx="2172447" cy="403411"/>
          </a:xfrm>
          <a:prstGeom prst="rect">
            <a:avLst/>
          </a:prstGeom>
          <a:solidFill>
            <a:srgbClr val="604A7B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Multi-Blade Detector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8948" y="5425144"/>
            <a:ext cx="2172447" cy="40341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SoNDe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3266142"/>
            <a:ext cx="3561976" cy="403411"/>
          </a:xfrm>
          <a:prstGeom prst="rect">
            <a:avLst/>
          </a:prstGeom>
          <a:solidFill>
            <a:srgbClr val="604A7B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rgbClr val="E6E0EC"/>
                </a:solidFill>
              </a:rPr>
              <a:t>Detector Development</a:t>
            </a:r>
            <a:endParaRPr lang="en-US" dirty="0">
              <a:solidFill>
                <a:srgbClr val="E6E0E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259" y="6154648"/>
            <a:ext cx="3561976" cy="40341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Beyond initial instruments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740648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Why neutrons?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490695"/>
            <a:ext cx="2172447" cy="4034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ESS construction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259" y="3972860"/>
            <a:ext cx="3561976" cy="40341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Neutron scattering Instruments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704979"/>
            <a:ext cx="2172447" cy="403411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Spectroscopy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8011" y="4704979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Reflectometry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8948" y="4704979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SANS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425144"/>
            <a:ext cx="2172447" cy="40341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Multi-Grid Detector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8011" y="5425144"/>
            <a:ext cx="2172447" cy="403411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Multi-Blade Detector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8948" y="5425144"/>
            <a:ext cx="2172447" cy="403411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SoNDe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3266142"/>
            <a:ext cx="3561976" cy="4034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rgbClr val="E6E0EC"/>
                </a:solidFill>
              </a:rPr>
              <a:t>Detector Development</a:t>
            </a:r>
            <a:endParaRPr lang="en-US" dirty="0">
              <a:solidFill>
                <a:srgbClr val="E6E0E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259" y="6154648"/>
            <a:ext cx="3561976" cy="4034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Beyond initial instruments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1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46" y="1404955"/>
            <a:ext cx="395699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Few </a:t>
            </a:r>
            <a:r>
              <a:rPr lang="en-US" b="1" u="sng" dirty="0" err="1" smtClean="0"/>
              <a:t>meV</a:t>
            </a:r>
            <a:r>
              <a:rPr lang="en-US" b="1" u="sng" dirty="0" smtClean="0"/>
              <a:t> to few </a:t>
            </a:r>
            <a:r>
              <a:rPr lang="en-US" b="1" u="sng" dirty="0" err="1" smtClean="0"/>
              <a:t>eV</a:t>
            </a:r>
            <a:r>
              <a:rPr lang="en-US" b="1" u="sng" dirty="0" smtClean="0"/>
              <a:t> energy range</a:t>
            </a: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Time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-of-flight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information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-5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 sample to detector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distance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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Energy transfer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20-40 m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detector area 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Position resolution O(1inch) 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Momentum transfer</a:t>
            </a:r>
          </a:p>
          <a:p>
            <a:r>
              <a:rPr lang="en-US" dirty="0" smtClean="0">
                <a:solidFill>
                  <a:schemeClr val="accent2"/>
                </a:solidFill>
                <a:sym typeface="Wingdings"/>
              </a:rPr>
              <a:t>High dynamic range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Low </a:t>
            </a:r>
            <a:r>
              <a:rPr lang="en-US" dirty="0" smtClean="0">
                <a:solidFill>
                  <a:schemeClr val="accent2"/>
                </a:solidFill>
              </a:rPr>
              <a:t>background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97207" y="5697"/>
            <a:ext cx="7139136" cy="1143000"/>
          </a:xfrm>
        </p:spPr>
        <p:txBody>
          <a:bodyPr/>
          <a:lstStyle/>
          <a:p>
            <a:r>
              <a:rPr lang="en-US" dirty="0" smtClean="0"/>
              <a:t>Neutron Spectroscopy: </a:t>
            </a:r>
            <a:br>
              <a:rPr lang="en-US" dirty="0" smtClean="0"/>
            </a:br>
            <a:r>
              <a:rPr lang="en-US" sz="2400" dirty="0" smtClean="0"/>
              <a:t>Time</a:t>
            </a:r>
            <a:r>
              <a:rPr lang="en-US" sz="2400" dirty="0"/>
              <a:t>-of-Flight Spectrometers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96772" y="3765370"/>
            <a:ext cx="3536311" cy="2846439"/>
            <a:chOff x="1407119" y="3707678"/>
            <a:chExt cx="3536311" cy="2846439"/>
          </a:xfrm>
        </p:grpSpPr>
        <p:grpSp>
          <p:nvGrpSpPr>
            <p:cNvPr id="33" name="Group 32"/>
            <p:cNvGrpSpPr/>
            <p:nvPr/>
          </p:nvGrpSpPr>
          <p:grpSpPr>
            <a:xfrm>
              <a:off x="1611519" y="3707678"/>
              <a:ext cx="3331911" cy="2846439"/>
              <a:chOff x="5080324" y="523395"/>
              <a:chExt cx="3331911" cy="2846439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 flipV="1">
                <a:off x="5080324" y="1666075"/>
                <a:ext cx="1328341" cy="23302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V="1">
                <a:off x="6561065" y="1095182"/>
                <a:ext cx="1455593" cy="570893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Can 35"/>
              <p:cNvSpPr/>
              <p:nvPr/>
            </p:nvSpPr>
            <p:spPr>
              <a:xfrm>
                <a:off x="6408665" y="1491313"/>
                <a:ext cx="152400" cy="372828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6088256" y="523395"/>
                <a:ext cx="2323979" cy="2846439"/>
                <a:chOff x="6589892" y="493809"/>
                <a:chExt cx="2323979" cy="2846439"/>
              </a:xfrm>
            </p:grpSpPr>
            <p:sp>
              <p:nvSpPr>
                <p:cNvPr id="40" name="Arc 39"/>
                <p:cNvSpPr/>
                <p:nvPr/>
              </p:nvSpPr>
              <p:spPr>
                <a:xfrm>
                  <a:off x="6589892" y="493809"/>
                  <a:ext cx="2323979" cy="234453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Arc 40"/>
                <p:cNvSpPr/>
                <p:nvPr/>
              </p:nvSpPr>
              <p:spPr>
                <a:xfrm>
                  <a:off x="6589892" y="995717"/>
                  <a:ext cx="2323979" cy="234453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Connector 41"/>
                <p:cNvCxnSpPr>
                  <a:stCxn id="41" idx="0"/>
                  <a:endCxn id="40" idx="0"/>
                </p:cNvCxnSpPr>
                <p:nvPr/>
              </p:nvCxnSpPr>
              <p:spPr>
                <a:xfrm flipV="1">
                  <a:off x="7751881" y="493809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8055759" y="550255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8719929" y="1024358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8336332" y="639080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8558645" y="820926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8913871" y="1613187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8836451" y="1240359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TextBox 37"/>
              <p:cNvSpPr txBox="1"/>
              <p:nvPr/>
            </p:nvSpPr>
            <p:spPr>
              <a:xfrm>
                <a:off x="5080324" y="1269945"/>
                <a:ext cx="879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504D"/>
                    </a:solidFill>
                  </a:rPr>
                  <a:t>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</a:t>
                </a:r>
                <a:r>
                  <a:rPr lang="en-US" baseline="-25000" dirty="0" err="1" smtClean="0"/>
                  <a:t>i</a:t>
                </a:r>
                <a:r>
                  <a:rPr lang="en-US" dirty="0" smtClean="0"/>
                  <a:t>, Q</a:t>
                </a:r>
                <a:r>
                  <a:rPr lang="en-US" baseline="-25000" dirty="0" smtClean="0"/>
                  <a:t>i</a:t>
                </a:r>
                <a:endParaRPr lang="en-US" baseline="-250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035671" y="1504711"/>
                <a:ext cx="879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504D"/>
                    </a:solidFill>
                  </a:rPr>
                  <a:t>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</a:t>
                </a:r>
                <a:r>
                  <a:rPr lang="en-US" baseline="-25000" dirty="0" err="1"/>
                  <a:t>f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Q</a:t>
                </a:r>
                <a:r>
                  <a:rPr lang="en-US" baseline="-25000" dirty="0" err="1"/>
                  <a:t>f</a:t>
                </a:r>
                <a:endParaRPr lang="en-US" baseline="-250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407119" y="4172401"/>
              <a:ext cx="1532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Incident beam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9468" y="5003924"/>
              <a:ext cx="874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Sample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934491" y="4896800"/>
            <a:ext cx="270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Detected </a:t>
            </a:r>
            <a:r>
              <a:rPr lang="en-US" dirty="0" err="1" smtClean="0"/>
              <a:t>ToF</a:t>
            </a:r>
            <a:r>
              <a:rPr lang="en-US" dirty="0" smtClean="0"/>
              <a:t> spectrum</a:t>
            </a:r>
            <a:endParaRPr lang="en-US" dirty="0"/>
          </a:p>
        </p:txBody>
      </p:sp>
      <p:pic>
        <p:nvPicPr>
          <p:cNvPr id="27" name="Picture 26" descr="07_27_V_1p55meV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5722814" y="5188590"/>
            <a:ext cx="3095643" cy="1530486"/>
          </a:xfrm>
          <a:prstGeom prst="rect">
            <a:avLst/>
          </a:prstGeom>
        </p:spPr>
      </p:pic>
      <p:pic>
        <p:nvPicPr>
          <p:cNvPr id="11" name="Picture 10" descr="Mon_spec_example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6012" r="8554"/>
          <a:stretch/>
        </p:blipFill>
        <p:spPr>
          <a:xfrm>
            <a:off x="324461" y="5106116"/>
            <a:ext cx="2672853" cy="1727101"/>
          </a:xfrm>
          <a:prstGeom prst="rect">
            <a:avLst/>
          </a:prstGeom>
        </p:spPr>
      </p:pic>
      <p:pic>
        <p:nvPicPr>
          <p:cNvPr id="31" name="Picture 30" descr="He3_image_18022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3856" r="8262" b="5218"/>
          <a:stretch/>
        </p:blipFill>
        <p:spPr>
          <a:xfrm>
            <a:off x="5325575" y="3707678"/>
            <a:ext cx="3564095" cy="121385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18541" y="3394792"/>
            <a:ext cx="190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Detected image</a:t>
            </a:r>
            <a:endParaRPr lang="en-US" dirty="0"/>
          </a:p>
        </p:txBody>
      </p:sp>
      <p:pic>
        <p:nvPicPr>
          <p:cNvPr id="28" name="Picture 8" descr="in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340" y="1181725"/>
            <a:ext cx="3337542" cy="221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01334" y="1181726"/>
            <a:ext cx="107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IN5 at ILL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5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398"/>
            <a:ext cx="3392574" cy="37034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291" t="5212" r="2427"/>
          <a:stretch/>
        </p:blipFill>
        <p:spPr>
          <a:xfrm>
            <a:off x="2676879" y="2273070"/>
            <a:ext cx="6467121" cy="458493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CSPEC instrument design</a:t>
            </a:r>
            <a:br>
              <a:rPr lang="en-US" dirty="0" smtClean="0"/>
            </a:br>
            <a:r>
              <a:rPr lang="en-US" sz="2400" dirty="0" err="1" smtClean="0"/>
              <a:t>ToF</a:t>
            </a:r>
            <a:r>
              <a:rPr lang="en-US" sz="2400" dirty="0" smtClean="0"/>
              <a:t> vacuum tank with Multi-Grid detectors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864" y="272327"/>
            <a:ext cx="731795" cy="731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491" y="262524"/>
            <a:ext cx="739252" cy="74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8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7"/>
            <a:ext cx="7139136" cy="1143000"/>
          </a:xfrm>
        </p:spPr>
        <p:txBody>
          <a:bodyPr/>
          <a:lstStyle/>
          <a:p>
            <a:r>
              <a:rPr lang="en-US" dirty="0" smtClean="0"/>
              <a:t>Multi-Grid: How it Works</a:t>
            </a:r>
            <a:endParaRPr lang="en-US" dirty="0"/>
          </a:p>
        </p:txBody>
      </p:sp>
      <p:pic>
        <p:nvPicPr>
          <p:cNvPr id="47" name="Picture 46" descr="ILL-web-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48" name="Picture 47" descr="photo 2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75" y="3042727"/>
            <a:ext cx="2965702" cy="2236560"/>
          </a:xfrm>
          <a:prstGeom prst="rect">
            <a:avLst/>
          </a:prstGeom>
        </p:spPr>
      </p:pic>
      <p:cxnSp>
        <p:nvCxnSpPr>
          <p:cNvPr id="49" name="Straight Arrow Connector 48"/>
          <p:cNvCxnSpPr/>
          <p:nvPr/>
        </p:nvCxnSpPr>
        <p:spPr>
          <a:xfrm>
            <a:off x="5443917" y="3186746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82097" y="3397387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14"/>
          <p:cNvSpPr txBox="1">
            <a:spLocks noChangeArrowheads="1"/>
          </p:cNvSpPr>
          <p:nvPr/>
        </p:nvSpPr>
        <p:spPr bwMode="auto">
          <a:xfrm>
            <a:off x="5267555" y="3534447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793109" y="5332927"/>
            <a:ext cx="4320480" cy="147732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Calibri"/>
              </a:rPr>
              <a:t>Low cost for large area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Modular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High total efficiency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Many layers – lower local rate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No need for resistive readout – low gain</a:t>
            </a:r>
            <a:endParaRPr lang="en-US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348" y="6191458"/>
            <a:ext cx="1859865" cy="666542"/>
          </a:xfrm>
          <a:prstGeom prst="rect">
            <a:avLst/>
          </a:prstGeom>
        </p:spPr>
      </p:pic>
      <p:pic>
        <p:nvPicPr>
          <p:cNvPr id="55" name="Picture 54" descr="DSCF03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994" y="1168662"/>
            <a:ext cx="2677072" cy="1869489"/>
          </a:xfrm>
          <a:prstGeom prst="rect">
            <a:avLst/>
          </a:prstGeom>
        </p:spPr>
      </p:pic>
      <p:cxnSp>
        <p:nvCxnSpPr>
          <p:cNvPr id="57" name="Straight Arrow Connector 56"/>
          <p:cNvCxnSpPr/>
          <p:nvPr/>
        </p:nvCxnSpPr>
        <p:spPr>
          <a:xfrm>
            <a:off x="4084940" y="1777781"/>
            <a:ext cx="997639" cy="172838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14"/>
          <p:cNvSpPr txBox="1">
            <a:spLocks noChangeArrowheads="1"/>
          </p:cNvSpPr>
          <p:nvPr/>
        </p:nvSpPr>
        <p:spPr bwMode="auto">
          <a:xfrm>
            <a:off x="3863924" y="1299241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4084940" y="1318739"/>
            <a:ext cx="997639" cy="172838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842110" y="1458015"/>
            <a:ext cx="3390408" cy="4256806"/>
            <a:chOff x="450859" y="1926249"/>
            <a:chExt cx="3390408" cy="4256806"/>
          </a:xfrm>
        </p:grpSpPr>
        <p:sp>
          <p:nvSpPr>
            <p:cNvPr id="17" name="Parallelogram 16"/>
            <p:cNvSpPr/>
            <p:nvPr/>
          </p:nvSpPr>
          <p:spPr>
            <a:xfrm rot="5400000" flipV="1">
              <a:off x="225368" y="5175058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/>
            <p:cNvSpPr/>
            <p:nvPr/>
          </p:nvSpPr>
          <p:spPr>
            <a:xfrm flipH="1" flipV="1">
              <a:off x="771183" y="4629241"/>
              <a:ext cx="2655740" cy="320319"/>
            </a:xfrm>
            <a:prstGeom prst="parallelogram">
              <a:avLst>
                <a:gd name="adj" fmla="val 141318"/>
              </a:avLst>
            </a:prstGeom>
            <a:solidFill>
              <a:schemeClr val="tx1">
                <a:lumMod val="65000"/>
                <a:lumOff val="35000"/>
                <a:alpha val="24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/>
            <p:cNvSpPr/>
            <p:nvPr/>
          </p:nvSpPr>
          <p:spPr>
            <a:xfrm flipH="1" flipV="1">
              <a:off x="771184" y="5862736"/>
              <a:ext cx="2655740" cy="320319"/>
            </a:xfrm>
            <a:prstGeom prst="parallelogram">
              <a:avLst>
                <a:gd name="adj" fmla="val 141318"/>
              </a:avLst>
            </a:prstGeom>
            <a:solidFill>
              <a:schemeClr val="tx1">
                <a:lumMod val="65000"/>
                <a:lumOff val="35000"/>
                <a:alpha val="24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/>
          </p:nvSpPr>
          <p:spPr>
            <a:xfrm rot="5400000" flipV="1">
              <a:off x="225367" y="3936509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/>
            <p:cNvSpPr/>
            <p:nvPr/>
          </p:nvSpPr>
          <p:spPr>
            <a:xfrm flipH="1" flipV="1">
              <a:off x="771182" y="3390692"/>
              <a:ext cx="2655740" cy="320319"/>
            </a:xfrm>
            <a:prstGeom prst="parallelogram">
              <a:avLst>
                <a:gd name="adj" fmla="val 141318"/>
              </a:avLst>
            </a:prstGeom>
            <a:solidFill>
              <a:schemeClr val="tx1">
                <a:lumMod val="65000"/>
                <a:lumOff val="35000"/>
                <a:alpha val="24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arallelogram 21"/>
            <p:cNvSpPr/>
            <p:nvPr/>
          </p:nvSpPr>
          <p:spPr>
            <a:xfrm rot="5400000" flipV="1">
              <a:off x="225366" y="2703014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arallelogram 22"/>
            <p:cNvSpPr/>
            <p:nvPr/>
          </p:nvSpPr>
          <p:spPr>
            <a:xfrm flipH="1" flipV="1">
              <a:off x="771181" y="2157197"/>
              <a:ext cx="2655740" cy="320319"/>
            </a:xfrm>
            <a:prstGeom prst="parallelogram">
              <a:avLst>
                <a:gd name="adj" fmla="val 141318"/>
              </a:avLst>
            </a:prstGeom>
            <a:solidFill>
              <a:schemeClr val="tx1">
                <a:lumMod val="65000"/>
                <a:lumOff val="35000"/>
                <a:alpha val="24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450859" y="1926249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50859" y="3159357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457200" y="4445170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Parallelogram 26"/>
            <p:cNvSpPr/>
            <p:nvPr/>
          </p:nvSpPr>
          <p:spPr>
            <a:xfrm rot="5400000" flipV="1">
              <a:off x="944512" y="5175058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/>
            <p:cNvSpPr/>
            <p:nvPr/>
          </p:nvSpPr>
          <p:spPr>
            <a:xfrm rot="5400000" flipV="1">
              <a:off x="944511" y="3936509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arallelogram 28"/>
            <p:cNvSpPr/>
            <p:nvPr/>
          </p:nvSpPr>
          <p:spPr>
            <a:xfrm rot="5400000" flipV="1">
              <a:off x="944510" y="2703014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1211984" y="1926249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211984" y="3159357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1218325" y="4445170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/>
            <p:cNvSpPr/>
            <p:nvPr/>
          </p:nvSpPr>
          <p:spPr>
            <a:xfrm rot="5400000" flipV="1">
              <a:off x="1679181" y="5175058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Parallelogram 33"/>
            <p:cNvSpPr/>
            <p:nvPr/>
          </p:nvSpPr>
          <p:spPr>
            <a:xfrm rot="5400000" flipV="1">
              <a:off x="1679180" y="3936509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Parallelogram 34"/>
            <p:cNvSpPr/>
            <p:nvPr/>
          </p:nvSpPr>
          <p:spPr>
            <a:xfrm rot="5400000" flipV="1">
              <a:off x="1679179" y="2703014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1920634" y="2246202"/>
              <a:ext cx="1920633" cy="1285977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1920633" y="3595561"/>
              <a:ext cx="1920633" cy="1285977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1920634" y="4833532"/>
              <a:ext cx="1920633" cy="1285977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38"/>
            <p:cNvSpPr/>
            <p:nvPr/>
          </p:nvSpPr>
          <p:spPr>
            <a:xfrm rot="5400000" flipV="1">
              <a:off x="2440306" y="5175058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Parallelogram 39"/>
            <p:cNvSpPr/>
            <p:nvPr/>
          </p:nvSpPr>
          <p:spPr>
            <a:xfrm rot="5400000" flipV="1">
              <a:off x="2440305" y="3936509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Parallelogram 40"/>
            <p:cNvSpPr/>
            <p:nvPr/>
          </p:nvSpPr>
          <p:spPr>
            <a:xfrm rot="5400000" flipV="1">
              <a:off x="2440304" y="2703014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>
            <a:off x="49708" y="2685484"/>
            <a:ext cx="1112733" cy="0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9708" y="3501528"/>
            <a:ext cx="1112733" cy="0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14"/>
          <p:cNvSpPr txBox="1">
            <a:spLocks noChangeArrowheads="1"/>
          </p:cNvSpPr>
          <p:nvPr/>
        </p:nvSpPr>
        <p:spPr bwMode="auto">
          <a:xfrm>
            <a:off x="49708" y="2830758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929" y="5979263"/>
            <a:ext cx="3347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Introduced at ILL, jointly developed by ILL and ESS under CRISP project,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now under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BrightnESS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6" name="Picture 45" descr="logo_green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2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MG.SEQ </a:t>
            </a:r>
            <a:r>
              <a:rPr lang="en-US" dirty="0" smtClean="0"/>
              <a:t>prototype </a:t>
            </a:r>
            <a:br>
              <a:rPr lang="en-US" dirty="0" smtClean="0"/>
            </a:br>
            <a:r>
              <a:rPr lang="en-US" sz="2400" dirty="0" smtClean="0"/>
              <a:t>Design of the detector</a:t>
            </a:r>
            <a:endParaRPr lang="en-US" dirty="0"/>
          </a:p>
        </p:txBody>
      </p:sp>
      <p:pic>
        <p:nvPicPr>
          <p:cNvPr id="4" name="Picture 2" descr="D:\Dropbox\TEMP\PICS for PRES\mg se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3" t="579" r="41064" b="11305"/>
          <a:stretch/>
        </p:blipFill>
        <p:spPr bwMode="auto">
          <a:xfrm>
            <a:off x="5601960" y="1505194"/>
            <a:ext cx="2982145" cy="535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Dropbox\TEMP\PICS for PRES\mg seq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3" b="6234"/>
          <a:stretch/>
        </p:blipFill>
        <p:spPr bwMode="auto">
          <a:xfrm>
            <a:off x="877618" y="4108370"/>
            <a:ext cx="4592347" cy="274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8729515" y="2120626"/>
            <a:ext cx="11340" cy="424124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5400000">
            <a:off x="8656401" y="4037121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1 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5475" y="1618889"/>
            <a:ext cx="2672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3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detectors + 1 spare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3 modules per detector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40 grids per module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20 cell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layers per grid </a:t>
            </a:r>
          </a:p>
        </p:txBody>
      </p:sp>
      <p:pic>
        <p:nvPicPr>
          <p:cNvPr id="13" name="Picture 12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141" y="718673"/>
            <a:ext cx="1024508" cy="683005"/>
          </a:xfrm>
          <a:prstGeom prst="rect">
            <a:avLst/>
          </a:prstGeom>
        </p:spPr>
      </p:pic>
      <p:pic>
        <p:nvPicPr>
          <p:cNvPr id="16" name="Picture 15" descr="ILL-web-pn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08001" y="82600"/>
            <a:ext cx="611406" cy="577626"/>
          </a:xfrm>
          <a:prstGeom prst="rect">
            <a:avLst/>
          </a:prstGeom>
        </p:spPr>
      </p:pic>
      <p:pic>
        <p:nvPicPr>
          <p:cNvPr id="12" name="Picture 11" descr="IMG_566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3951987" cy="296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5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8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76" y="1607000"/>
            <a:ext cx="6833784" cy="5125339"/>
          </a:xfrm>
          <a:prstGeom prst="rect">
            <a:avLst/>
          </a:prstGeom>
        </p:spPr>
      </p:pic>
      <p:pic>
        <p:nvPicPr>
          <p:cNvPr id="5" name="Picture 4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141" y="718673"/>
            <a:ext cx="1024508" cy="683005"/>
          </a:xfrm>
          <a:prstGeom prst="rect">
            <a:avLst/>
          </a:prstGeom>
        </p:spPr>
      </p:pic>
      <p:pic>
        <p:nvPicPr>
          <p:cNvPr id="9" name="Picture 8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08001" y="82600"/>
            <a:ext cx="611406" cy="57762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MG.SEQ </a:t>
            </a:r>
            <a:r>
              <a:rPr lang="en-US" dirty="0" smtClean="0"/>
              <a:t>prototype </a:t>
            </a:r>
            <a:br>
              <a:rPr lang="en-US" dirty="0" smtClean="0"/>
            </a:br>
            <a:r>
              <a:rPr lang="en-US" sz="2400" dirty="0" smtClean="0"/>
              <a:t>Building 3 detectors in </a:t>
            </a:r>
            <a:r>
              <a:rPr lang="en-US" sz="2400" dirty="0" err="1" smtClean="0"/>
              <a:t>Utgård</a:t>
            </a:r>
            <a:r>
              <a:rPr lang="en-US" sz="2400" dirty="0" smtClean="0"/>
              <a:t> in Lund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03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82106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" y="1132262"/>
            <a:ext cx="4294306" cy="5725741"/>
          </a:xfrm>
          <a:prstGeom prst="rect">
            <a:avLst/>
          </a:prstGeom>
        </p:spPr>
      </p:pic>
      <p:pic>
        <p:nvPicPr>
          <p:cNvPr id="5" name="Picture 4" descr="P82106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72" y="1962138"/>
            <a:ext cx="4802331" cy="3601748"/>
          </a:xfrm>
          <a:prstGeom prst="rect">
            <a:avLst/>
          </a:prstGeom>
        </p:spPr>
      </p:pic>
      <p:pic>
        <p:nvPicPr>
          <p:cNvPr id="8" name="Picture 7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369" y="1095681"/>
            <a:ext cx="1024508" cy="683005"/>
          </a:xfrm>
          <a:prstGeom prst="rect">
            <a:avLst/>
          </a:prstGeom>
        </p:spPr>
      </p:pic>
      <p:pic>
        <p:nvPicPr>
          <p:cNvPr id="11" name="Picture 10" descr="ILL-web-pn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08001" y="82600"/>
            <a:ext cx="611406" cy="57762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MG.SEQ </a:t>
            </a:r>
            <a:r>
              <a:rPr lang="en-US" dirty="0" smtClean="0"/>
              <a:t>prototype </a:t>
            </a:r>
            <a:br>
              <a:rPr lang="en-US" dirty="0" smtClean="0"/>
            </a:br>
            <a:r>
              <a:rPr lang="en-US" sz="2400" dirty="0" smtClean="0"/>
              <a:t>Installed in SEQUOIA at SNS, Oak Ridge National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0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MG.SEQ </a:t>
            </a:r>
            <a:r>
              <a:rPr lang="en-US" dirty="0" smtClean="0"/>
              <a:t>prototype </a:t>
            </a:r>
            <a:br>
              <a:rPr lang="en-US" dirty="0" smtClean="0"/>
            </a:br>
            <a:r>
              <a:rPr lang="en-US" sz="2400" dirty="0" smtClean="0"/>
              <a:t>Spectroscopy measurement</a:t>
            </a:r>
            <a:endParaRPr lang="en-US" dirty="0"/>
          </a:p>
        </p:txBody>
      </p:sp>
      <p:pic>
        <p:nvPicPr>
          <p:cNvPr id="3" name="Picture 2" descr="18. $C_4 H_2 I_2 S$, Histo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1430492"/>
            <a:ext cx="7015256" cy="5427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141" y="718673"/>
            <a:ext cx="1024508" cy="683005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8001" y="82600"/>
            <a:ext cx="611406" cy="577626"/>
          </a:xfrm>
          <a:prstGeom prst="rect">
            <a:avLst/>
          </a:prstGeom>
        </p:spPr>
      </p:pic>
      <p:pic>
        <p:nvPicPr>
          <p:cNvPr id="8" name="Picture 7" descr="logo_gree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707" y="1492644"/>
            <a:ext cx="233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 RESULTS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4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141" y="718673"/>
            <a:ext cx="1024508" cy="683005"/>
          </a:xfrm>
          <a:prstGeom prst="rect">
            <a:avLst/>
          </a:prstGeom>
        </p:spPr>
      </p:pic>
      <p:pic>
        <p:nvPicPr>
          <p:cNvPr id="13" name="Picture 12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8001" y="82600"/>
            <a:ext cx="611406" cy="577626"/>
          </a:xfrm>
          <a:prstGeom prst="rect">
            <a:avLst/>
          </a:prstGeom>
        </p:spPr>
      </p:pic>
      <p:pic>
        <p:nvPicPr>
          <p:cNvPr id="15" name="Bildobjekt 11">
            <a:extLst>
              <a:ext uri="{FF2B5EF4-FFF2-40B4-BE49-F238E27FC236}">
                <a16:creationId xmlns:a16="http://schemas.microsoft.com/office/drawing/2014/main" xmlns="" id="{096406D4-941A-1C40-B195-114EB801F3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7" y="2448108"/>
            <a:ext cx="2361220" cy="17703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Bildobjekt 13">
            <a:extLst>
              <a:ext uri="{FF2B5EF4-FFF2-40B4-BE49-F238E27FC236}">
                <a16:creationId xmlns:a16="http://schemas.microsoft.com/office/drawing/2014/main" xmlns="" id="{1D5C8EB0-C3E8-AA44-A2A5-3A92ACC27F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416" y="4218420"/>
            <a:ext cx="3177005" cy="21518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Bildobjekt 9">
            <a:extLst>
              <a:ext uri="{FF2B5EF4-FFF2-40B4-BE49-F238E27FC236}">
                <a16:creationId xmlns:a16="http://schemas.microsoft.com/office/drawing/2014/main" xmlns="" id="{EE0ED632-15B6-CE4D-8EE8-03712CE59C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6699" y="4218421"/>
            <a:ext cx="2869091" cy="21597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Bildobjekt 7">
            <a:extLst>
              <a:ext uri="{FF2B5EF4-FFF2-40B4-BE49-F238E27FC236}">
                <a16:creationId xmlns:a16="http://schemas.microsoft.com/office/drawing/2014/main" xmlns="" id="{B26F4B22-7A7D-7249-A549-A498DC73154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454" y="2210652"/>
            <a:ext cx="2677937" cy="20077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Bildobjekt 17">
            <a:extLst>
              <a:ext uri="{FF2B5EF4-FFF2-40B4-BE49-F238E27FC236}">
                <a16:creationId xmlns:a16="http://schemas.microsoft.com/office/drawing/2014/main" xmlns="" id="{9E9005AC-70AF-184F-AB8D-86AF1EC0E7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84553" y="3815150"/>
            <a:ext cx="2924840" cy="21853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7271C698-0368-0345-8D2B-A06274C5CA7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576" y="2386654"/>
            <a:ext cx="2557282" cy="2034331"/>
          </a:xfrm>
          <a:prstGeom prst="rect">
            <a:avLst/>
          </a:prstGeom>
          <a:ln w="12700" cap="rnd" cmpd="sng">
            <a:solidFill>
              <a:schemeClr val="tx1">
                <a:alpha val="71000"/>
              </a:schemeClr>
            </a:solidFill>
            <a:beve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457741"/>
            <a:ext cx="5519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Dedicated coating workshop in Linköping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Capacity to coat up to 400 blades per run (8-12 hours)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</a:t>
            </a:r>
            <a:r>
              <a:rPr lang="en-US" baseline="-25000" dirty="0" smtClean="0"/>
              <a:t>4</a:t>
            </a:r>
            <a:r>
              <a:rPr lang="en-US" dirty="0" smtClean="0"/>
              <a:t>C layer production</a:t>
            </a:r>
            <a:br>
              <a:rPr lang="en-US" dirty="0" smtClean="0"/>
            </a:br>
            <a:r>
              <a:rPr lang="en-US" sz="2400" dirty="0" smtClean="0"/>
              <a:t>Coating workshop in Linköping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417" y="6533734"/>
            <a:ext cx="69160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200" dirty="0">
                <a:solidFill>
                  <a:prstClr val="black"/>
                </a:solidFill>
              </a:rPr>
              <a:t>C. </a:t>
            </a:r>
            <a:r>
              <a:rPr lang="en-US" sz="1200" dirty="0" err="1">
                <a:solidFill>
                  <a:prstClr val="black"/>
                </a:solidFill>
              </a:rPr>
              <a:t>Höglund</a:t>
            </a:r>
            <a:r>
              <a:rPr lang="en-US" sz="1200" dirty="0">
                <a:solidFill>
                  <a:prstClr val="black"/>
                </a:solidFill>
              </a:rPr>
              <a:t> et al, J of Appl. Phys. 111, 104908 (2012)</a:t>
            </a:r>
          </a:p>
        </p:txBody>
      </p:sp>
    </p:spTree>
    <p:extLst>
      <p:ext uri="{BB962C8B-B14F-4D97-AF65-F5344CB8AC3E}">
        <p14:creationId xmlns:p14="http://schemas.microsoft.com/office/powerpoint/2010/main" val="248848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740648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Why neutrons?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490695"/>
            <a:ext cx="2172447" cy="4034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ESS construction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259" y="3972860"/>
            <a:ext cx="3561976" cy="403411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Neutron scattering Instruments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704979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Spectroscopy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8011" y="4704979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Reflectometry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8948" y="4704979"/>
            <a:ext cx="2172447" cy="403411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SANS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425144"/>
            <a:ext cx="2172447" cy="403411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Multi-Grid Detector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8011" y="5425144"/>
            <a:ext cx="2172447" cy="403411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Multi-Blade Detector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8948" y="5425144"/>
            <a:ext cx="2172447" cy="40341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SoNDe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3266142"/>
            <a:ext cx="3561976" cy="4034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rgbClr val="E6E0EC"/>
                </a:solidFill>
              </a:rPr>
              <a:t>Detector Development</a:t>
            </a:r>
            <a:endParaRPr lang="en-US" dirty="0">
              <a:solidFill>
                <a:srgbClr val="E6E0E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259" y="6154648"/>
            <a:ext cx="3561976" cy="4034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Beyond initial instruments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1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740648"/>
            <a:ext cx="2172447" cy="40341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Why neutrons?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490695"/>
            <a:ext cx="2172447" cy="40341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ESS construction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259" y="3972860"/>
            <a:ext cx="3561976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Neutron scattering Instruments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704979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Spectroscopy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8011" y="4704979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Reflectometry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8948" y="4704979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SANS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425144"/>
            <a:ext cx="2172447" cy="403411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Multi-Grid Detector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8011" y="5425144"/>
            <a:ext cx="2172447" cy="403411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Multi-Blade Detector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8948" y="5425144"/>
            <a:ext cx="2172447" cy="403411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SoNDe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3266142"/>
            <a:ext cx="3561976" cy="4034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rgbClr val="E6E0EC"/>
                </a:solidFill>
              </a:rPr>
              <a:t>Detector Development</a:t>
            </a:r>
            <a:endParaRPr lang="en-US" dirty="0">
              <a:solidFill>
                <a:srgbClr val="E6E0E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259" y="6154648"/>
            <a:ext cx="3561976" cy="4034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Beyond initial instruments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6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4211"/>
            <a:ext cx="9144000" cy="47071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Small Angle Neutron Scattering, SANS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400" dirty="0" smtClean="0"/>
              <a:t>SKADI instrument at ESS</a:t>
            </a:r>
            <a:endParaRPr lang="en-US" dirty="0"/>
          </a:p>
        </p:txBody>
      </p:sp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86671"/>
            <a:ext cx="161131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727" y="1086671"/>
            <a:ext cx="739252" cy="74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08" y="3651418"/>
            <a:ext cx="4415588" cy="287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20725" y="1683571"/>
            <a:ext cx="6916738" cy="56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160" tIns="65160" rIns="65160" bIns="6516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558ED5"/>
                </a:solidFill>
                <a:latin typeface="Calibri" charset="0"/>
                <a:cs typeface="Calibri" charset="0"/>
              </a:rPr>
              <a:t>Develop a high-resolution neutron detector technique for enabling the construction of position-sensitive neutron detectors for high flux sources.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50881" y="2229674"/>
            <a:ext cx="7032625" cy="120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160" tIns="65160" rIns="65160" bIns="65160">
            <a:spAutoFit/>
          </a:bodyPr>
          <a:lstStyle/>
          <a:p>
            <a:pPr marL="215900" indent="-2159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Detector for the SKADI instrument Requirements:</a:t>
            </a:r>
          </a:p>
          <a:p>
            <a:pPr marL="215900" indent="-215900">
              <a:buSzPct val="45000"/>
              <a:buFont typeface="Wingdings" charset="0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Count-rate rate capability of up to 20 MHz@10% dead time</a:t>
            </a:r>
          </a:p>
          <a:p>
            <a:pPr marL="215900" indent="-215900">
              <a:buSzPct val="45000"/>
              <a:buFont typeface="Wingdings" charset="0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Detection efficiency of 80% @ 5Å with a gamma suppression of 10 -5</a:t>
            </a:r>
          </a:p>
          <a:p>
            <a:pPr marL="215900" indent="-215900">
              <a:buSzPct val="45000"/>
              <a:buFont typeface="Wingdings" charset="0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Position resolution of 6 mm 2 , 3 mm 2 , 1 </a:t>
            </a:r>
            <a:r>
              <a:rPr lang="en-GB" sz="1400" dirty="0" err="1">
                <a:solidFill>
                  <a:srgbClr val="174F86"/>
                </a:solidFill>
                <a:latin typeface="Verdana" charset="0"/>
                <a:cs typeface="Verdana" charset="0"/>
              </a:rPr>
              <a:t>μs</a:t>
            </a: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 time resolution for TOF</a:t>
            </a:r>
          </a:p>
          <a:p>
            <a:pPr marL="215900" indent="-215900">
              <a:buSzPct val="45000"/>
              <a:buFont typeface="Wingdings" charset="0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Operation in vacuum, adaptable shape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41" y="3649274"/>
            <a:ext cx="4313891" cy="288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Detector system for SKADI</a:t>
            </a:r>
            <a:endParaRPr lang="en-US" dirty="0"/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86671"/>
            <a:ext cx="161131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727" y="1086671"/>
            <a:ext cx="739252" cy="74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0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128" y="3795623"/>
            <a:ext cx="4486690" cy="292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4" y="1803355"/>
            <a:ext cx="1961969" cy="156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65" y="1803355"/>
            <a:ext cx="1938306" cy="156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266" y="1865510"/>
            <a:ext cx="1505557" cy="164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38001" y="2206192"/>
            <a:ext cx="332442" cy="65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760" tIns="50760" rIns="50760" bIns="5076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b="1" dirty="0">
                <a:solidFill>
                  <a:srgbClr val="C82506"/>
                </a:solidFill>
                <a:cs typeface="Arial" charset="0"/>
              </a:rPr>
              <a:t>+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562356" y="3369506"/>
            <a:ext cx="2062558" cy="28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760" tIns="50760" rIns="50760" bIns="5076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 dirty="0">
                <a:solidFill>
                  <a:srgbClr val="000000"/>
                </a:solidFill>
                <a:latin typeface="Futura" charset="0"/>
                <a:cs typeface="Futura" charset="0"/>
              </a:rPr>
              <a:t>MA-PMT (H9500 or H12700)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624914" y="2206192"/>
            <a:ext cx="332442" cy="65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760" tIns="50760" rIns="50760" bIns="5076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b="1" dirty="0">
                <a:solidFill>
                  <a:srgbClr val="C82506"/>
                </a:solidFill>
                <a:cs typeface="Arial" charset="0"/>
              </a:rPr>
              <a:t>+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333145" y="1901793"/>
            <a:ext cx="1273442" cy="53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760" tIns="50760" rIns="50760" bIns="50760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000000"/>
                </a:solidFill>
                <a:latin typeface="Futura" charset="0"/>
                <a:cs typeface="Futura" charset="0"/>
              </a:rPr>
              <a:t>IDEAS IDE3465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000000"/>
                </a:solidFill>
                <a:latin typeface="Futura" charset="0"/>
                <a:cs typeface="Futura" charset="0"/>
              </a:rPr>
              <a:t>+FPGA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194273" y="3369506"/>
            <a:ext cx="1982787" cy="28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 dirty="0">
                <a:solidFill>
                  <a:srgbClr val="000000"/>
                </a:solidFill>
                <a:latin typeface="Futura" charset="0"/>
                <a:cs typeface="Futura" charset="0"/>
              </a:rPr>
              <a:t>Grooved Li glass (GS20)</a:t>
            </a: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26181"/>
            <a:ext cx="3402667" cy="255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3502031" y="1823376"/>
            <a:ext cx="1461858" cy="44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760" tIns="50760" rIns="50760" bIns="5076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100">
                <a:solidFill>
                  <a:srgbClr val="000000"/>
                </a:solidFill>
                <a:latin typeface="Futura" charset="0"/>
                <a:cs typeface="Futura" charset="0"/>
              </a:rPr>
              <a:t>50x50mm 8x8 pixels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100">
                <a:solidFill>
                  <a:srgbClr val="000000"/>
                </a:solidFill>
                <a:latin typeface="Futura" charset="0"/>
                <a:cs typeface="Futura" charset="0"/>
              </a:rPr>
              <a:t>64 pixels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58408" y="1457471"/>
            <a:ext cx="33782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195263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sz="1600" dirty="0">
                <a:solidFill>
                  <a:srgbClr val="174F86"/>
                </a:solidFill>
                <a:latin typeface="Verdana" charset="0"/>
                <a:cs typeface="Verdana" charset="0"/>
              </a:rPr>
              <a:t>n + </a:t>
            </a:r>
            <a:r>
              <a:rPr lang="en-GB" sz="1600" baseline="30000" dirty="0">
                <a:solidFill>
                  <a:srgbClr val="174F86"/>
                </a:solidFill>
                <a:latin typeface="Verdana" charset="0"/>
                <a:cs typeface="Verdana" charset="0"/>
              </a:rPr>
              <a:t>6</a:t>
            </a:r>
            <a:r>
              <a:rPr lang="en-GB" sz="1600" dirty="0">
                <a:solidFill>
                  <a:srgbClr val="174F86"/>
                </a:solidFill>
                <a:latin typeface="Verdana" charset="0"/>
                <a:cs typeface="Verdana" charset="0"/>
              </a:rPr>
              <a:t>Li → t + </a:t>
            </a:r>
            <a:r>
              <a:rPr lang="en-GB" sz="16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α </a:t>
            </a:r>
            <a:r>
              <a:rPr lang="en-GB" sz="1600" dirty="0">
                <a:solidFill>
                  <a:srgbClr val="174F86"/>
                </a:solidFill>
                <a:latin typeface="Verdana" charset="0"/>
                <a:cs typeface="Verdana" charset="0"/>
              </a:rPr>
              <a:t>+ 4.78 MeV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Detector for SKADI</a:t>
            </a:r>
            <a:br>
              <a:rPr lang="en-US" dirty="0" smtClean="0"/>
            </a:br>
            <a:r>
              <a:rPr lang="en-US" sz="2400" dirty="0" err="1" smtClean="0"/>
              <a:t>SoNDe</a:t>
            </a:r>
            <a:r>
              <a:rPr lang="en-US" sz="2400" dirty="0" smtClean="0"/>
              <a:t> detector</a:t>
            </a:r>
            <a:endParaRPr lang="en-US" dirty="0"/>
          </a:p>
        </p:txBody>
      </p:sp>
      <p:pic>
        <p:nvPicPr>
          <p:cNvPr id="17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459" y="2472768"/>
            <a:ext cx="1030127" cy="24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86671"/>
            <a:ext cx="161131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6727" y="1086671"/>
            <a:ext cx="739252" cy="741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7356" y="13720"/>
            <a:ext cx="1580467" cy="6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0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740648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Why neutrons?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490695"/>
            <a:ext cx="2172447" cy="4034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ESS construction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259" y="3972860"/>
            <a:ext cx="3561976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Neutron scattering Instruments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704979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Spectroscopy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8011" y="4704979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Reflectometry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8948" y="4704979"/>
            <a:ext cx="2172447" cy="403411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SANS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425144"/>
            <a:ext cx="2172447" cy="403411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Multi-Grid Detector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8011" y="5425144"/>
            <a:ext cx="2172447" cy="403411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Multi-Blade Detector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8948" y="5425144"/>
            <a:ext cx="2172447" cy="403411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SoNDe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3266142"/>
            <a:ext cx="3561976" cy="4034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rgbClr val="E6E0EC"/>
                </a:solidFill>
              </a:rPr>
              <a:t>Detector Development</a:t>
            </a:r>
            <a:endParaRPr lang="en-US" dirty="0">
              <a:solidFill>
                <a:srgbClr val="E6E0E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259" y="6154648"/>
            <a:ext cx="3561976" cy="40341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Beyond initial instruments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1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331578" y="1558338"/>
            <a:ext cx="4087702" cy="1919385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 defTabSz="457200" hangingPunct="1"/>
            <a:r>
              <a:rPr lang="en-US" kern="1200" dirty="0">
                <a:solidFill>
                  <a:prstClr val="white"/>
                </a:solidFill>
                <a:latin typeface="Calibri"/>
              </a:rPr>
              <a:t>Standard Model of particle physics (SM)</a:t>
            </a:r>
          </a:p>
          <a:p>
            <a:pPr algn="ctr" defTabSz="457200" hangingPunct="1"/>
            <a:endParaRPr lang="en-US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r>
              <a:rPr lang="en-US" sz="2400" b="1" kern="1200" dirty="0">
                <a:solidFill>
                  <a:prstClr val="white"/>
                </a:solidFill>
                <a:latin typeface="Calibri"/>
              </a:rPr>
              <a:t>Precision experiments</a:t>
            </a:r>
          </a:p>
          <a:p>
            <a:pPr algn="ctr" defTabSz="457200" hangingPunct="1"/>
            <a:endParaRPr lang="en-US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r>
              <a:rPr lang="en-US" kern="1200" dirty="0">
                <a:solidFill>
                  <a:prstClr val="white"/>
                </a:solidFill>
                <a:latin typeface="Calibri"/>
              </a:rPr>
              <a:t>Beyond SM</a:t>
            </a:r>
          </a:p>
          <a:p>
            <a:pPr algn="ctr" defTabSz="457200" hangingPunct="1"/>
            <a:r>
              <a:rPr lang="en-US" kern="1200" dirty="0">
                <a:solidFill>
                  <a:prstClr val="white"/>
                </a:solidFill>
                <a:latin typeface="Calibri"/>
              </a:rPr>
              <a:t>New interactions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73856" y="4119909"/>
            <a:ext cx="2857387" cy="2626476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 defTabSz="457200" hangingPunct="1"/>
            <a:endParaRPr lang="en-US" b="1" u="sng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endParaRPr lang="en-US" b="1" u="sng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endParaRPr lang="en-US" b="1" u="sng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r>
              <a:rPr lang="en-US" b="1" u="sng" kern="1200" dirty="0">
                <a:solidFill>
                  <a:prstClr val="white"/>
                </a:solidFill>
                <a:latin typeface="Calibri"/>
              </a:rPr>
              <a:t>Cold neutron</a:t>
            </a:r>
          </a:p>
          <a:p>
            <a:pPr algn="ctr" defTabSz="457200" hangingPunct="1"/>
            <a:r>
              <a:rPr lang="en-US" b="1" u="sng" kern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b="1" u="sng" kern="1200" dirty="0" err="1">
                <a:solidFill>
                  <a:prstClr val="white"/>
                </a:solidFill>
                <a:latin typeface="Calibri"/>
              </a:rPr>
              <a:t>beamline</a:t>
            </a:r>
            <a:r>
              <a:rPr lang="en-US" b="1" u="sng" kern="1200" dirty="0">
                <a:solidFill>
                  <a:prstClr val="white"/>
                </a:solidFill>
                <a:latin typeface="Calibri"/>
              </a:rPr>
              <a:t> (ANNI)</a:t>
            </a:r>
          </a:p>
          <a:p>
            <a:pPr algn="ctr" defTabSz="457200" hangingPunct="1"/>
            <a:endParaRPr lang="en-US" b="1" u="sng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r>
              <a:rPr lang="en-US" kern="1200" dirty="0">
                <a:solidFill>
                  <a:prstClr val="white"/>
                </a:solidFill>
                <a:latin typeface="Calibri"/>
              </a:rPr>
              <a:t>Neutron beta decay</a:t>
            </a:r>
          </a:p>
          <a:p>
            <a:pPr algn="ctr" defTabSz="457200" hangingPunct="1"/>
            <a:endParaRPr lang="en-US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r>
              <a:rPr lang="en-US" kern="1200" dirty="0" err="1">
                <a:solidFill>
                  <a:prstClr val="white"/>
                </a:solidFill>
                <a:latin typeface="Calibri"/>
              </a:rPr>
              <a:t>Hadronic</a:t>
            </a:r>
            <a:r>
              <a:rPr lang="en-US" kern="1200" dirty="0">
                <a:solidFill>
                  <a:prstClr val="white"/>
                </a:solidFill>
                <a:latin typeface="Calibri"/>
              </a:rPr>
              <a:t> parity violation</a:t>
            </a:r>
          </a:p>
          <a:p>
            <a:pPr algn="ctr" defTabSz="457200" hangingPunct="1"/>
            <a:endParaRPr lang="en-US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r>
              <a:rPr lang="en-US" kern="1200" dirty="0">
                <a:solidFill>
                  <a:prstClr val="white"/>
                </a:solidFill>
                <a:latin typeface="Calibri"/>
              </a:rPr>
              <a:t>Electromagnetic properties of the neutron</a:t>
            </a:r>
          </a:p>
          <a:p>
            <a:pPr algn="ctr" defTabSz="457200" hangingPunct="1"/>
            <a:endParaRPr lang="en-US" b="1" u="sng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endParaRPr lang="en-US" b="1" u="sng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endParaRPr lang="en-US" b="1" u="sng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8743" y="4120457"/>
            <a:ext cx="2655351" cy="2627791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 defTabSz="457200" hangingPunct="1"/>
            <a:endParaRPr lang="en-US" b="1" u="sng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r>
              <a:rPr lang="en-US" b="1" u="sng" kern="1200" dirty="0">
                <a:solidFill>
                  <a:prstClr val="white"/>
                </a:solidFill>
                <a:latin typeface="Calibri"/>
              </a:rPr>
              <a:t>Neutron antineutron oscillation </a:t>
            </a:r>
            <a:r>
              <a:rPr lang="en-US" b="1" u="sng" kern="1200" dirty="0" err="1">
                <a:solidFill>
                  <a:prstClr val="white"/>
                </a:solidFill>
                <a:latin typeface="Calibri"/>
              </a:rPr>
              <a:t>beamline</a:t>
            </a:r>
            <a:r>
              <a:rPr lang="en-US" b="1" u="sng" kern="1200" dirty="0">
                <a:solidFill>
                  <a:prstClr val="white"/>
                </a:solidFill>
                <a:latin typeface="Calibri"/>
              </a:rPr>
              <a:t> (</a:t>
            </a:r>
            <a:r>
              <a:rPr lang="en-US" b="1" u="sng" kern="1200" dirty="0" err="1">
                <a:solidFill>
                  <a:prstClr val="white"/>
                </a:solidFill>
                <a:latin typeface="Calibri"/>
              </a:rPr>
              <a:t>NNbar</a:t>
            </a:r>
            <a:r>
              <a:rPr lang="en-US" b="1" u="sng" kern="1200" dirty="0">
                <a:solidFill>
                  <a:prstClr val="white"/>
                </a:solidFill>
                <a:latin typeface="Calibri"/>
              </a:rPr>
              <a:t>)</a:t>
            </a:r>
          </a:p>
          <a:p>
            <a:pPr algn="ctr" defTabSz="457200" hangingPunct="1"/>
            <a:endParaRPr lang="en-US" b="1" u="sng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r>
              <a:rPr lang="en-US" kern="1200" dirty="0">
                <a:solidFill>
                  <a:prstClr val="white"/>
                </a:solidFill>
                <a:latin typeface="Calibri"/>
              </a:rPr>
              <a:t>Baryon asymmetry of the Universe</a:t>
            </a:r>
          </a:p>
          <a:p>
            <a:pPr algn="ctr" defTabSz="457200" hangingPunct="1"/>
            <a:endParaRPr lang="en-US" b="1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endParaRPr lang="en-US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endParaRPr lang="en-US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6203"/>
            <a:ext cx="7139136" cy="1143000"/>
          </a:xfrm>
        </p:spPr>
        <p:txBody>
          <a:bodyPr/>
          <a:lstStyle/>
          <a:p>
            <a:r>
              <a:rPr lang="en-US" dirty="0"/>
              <a:t>Fundamental &amp; Particle Physics @ ESS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90298" y="4098752"/>
            <a:ext cx="2752797" cy="2649495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 defTabSz="457200" hangingPunct="1"/>
            <a:endParaRPr lang="en-US" b="1" u="sng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endParaRPr lang="en-US" b="1" u="sng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endParaRPr lang="en-US" b="1" u="sng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r>
              <a:rPr lang="en-US" b="1" u="sng" kern="1200" dirty="0">
                <a:solidFill>
                  <a:prstClr val="white"/>
                </a:solidFill>
                <a:latin typeface="Calibri"/>
              </a:rPr>
              <a:t>UCN </a:t>
            </a:r>
            <a:r>
              <a:rPr lang="en-US" b="1" u="sng" kern="1200" dirty="0" err="1">
                <a:solidFill>
                  <a:prstClr val="white"/>
                </a:solidFill>
                <a:latin typeface="Calibri"/>
              </a:rPr>
              <a:t>beamline</a:t>
            </a:r>
            <a:endParaRPr lang="en-US" b="1" u="sng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endParaRPr lang="en-US" b="1" u="sng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r>
              <a:rPr lang="en-US" kern="1200" dirty="0">
                <a:solidFill>
                  <a:prstClr val="white"/>
                </a:solidFill>
                <a:latin typeface="Calibri"/>
              </a:rPr>
              <a:t>Gravity resonance spectroscopy</a:t>
            </a:r>
          </a:p>
          <a:p>
            <a:pPr algn="ctr" defTabSz="457200" hangingPunct="1"/>
            <a:endParaRPr lang="en-US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r>
              <a:rPr lang="en-US" kern="1200" dirty="0">
                <a:solidFill>
                  <a:prstClr val="white"/>
                </a:solidFill>
                <a:latin typeface="Calibri"/>
              </a:rPr>
              <a:t>Neutron interferometry</a:t>
            </a:r>
          </a:p>
          <a:p>
            <a:pPr algn="ctr" defTabSz="457200" hangingPunct="1"/>
            <a:endParaRPr lang="en-US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r>
              <a:rPr lang="en-US" kern="1200" dirty="0">
                <a:solidFill>
                  <a:prstClr val="white"/>
                </a:solidFill>
                <a:latin typeface="Calibri"/>
              </a:rPr>
              <a:t>Neutron beta decay</a:t>
            </a:r>
          </a:p>
          <a:p>
            <a:pPr algn="ctr" defTabSz="457200" hangingPunct="1"/>
            <a:endParaRPr lang="en-US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endParaRPr lang="en-US" kern="1200" dirty="0">
              <a:solidFill>
                <a:prstClr val="white"/>
              </a:solidFill>
              <a:latin typeface="Calibri"/>
            </a:endParaRPr>
          </a:p>
          <a:p>
            <a:pPr algn="ctr" defTabSz="457200" hangingPunct="1"/>
            <a:endParaRPr lang="en-US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Bracket 8"/>
          <p:cNvSpPr/>
          <p:nvPr/>
        </p:nvSpPr>
        <p:spPr>
          <a:xfrm rot="16200000">
            <a:off x="4312321" y="673534"/>
            <a:ext cx="409397" cy="6483353"/>
          </a:xfrm>
          <a:prstGeom prst="rightBracket">
            <a:avLst>
              <a:gd name="adj" fmla="val 5910"/>
            </a:avLst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517020" y="3477724"/>
            <a:ext cx="0" cy="62102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96152" y="4860712"/>
            <a:ext cx="2641735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Full ESS Proposal, public user </a:t>
            </a:r>
            <a:r>
              <a:rPr lang="en-US" dirty="0" err="1"/>
              <a:t>beamline</a:t>
            </a:r>
            <a:r>
              <a:rPr lang="en-US" dirty="0"/>
              <a:t>, strong support by SAC, but not prioritized among first 15 instruments: instruments 16-22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0036" y="5184037"/>
            <a:ext cx="251623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Letter of intent, </a:t>
            </a:r>
          </a:p>
          <a:p>
            <a:r>
              <a:rPr lang="en-US" dirty="0"/>
              <a:t>cost ~ x 10 higher than</a:t>
            </a:r>
          </a:p>
          <a:p>
            <a:r>
              <a:rPr lang="en-US" dirty="0"/>
              <a:t>ESS instruments 1-22, </a:t>
            </a:r>
          </a:p>
          <a:p>
            <a:r>
              <a:rPr lang="en-US" dirty="0"/>
              <a:t>requires external funding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43635" y="5103157"/>
            <a:ext cx="264173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Letter of intent, public user </a:t>
            </a:r>
            <a:r>
              <a:rPr lang="en-US" dirty="0" err="1"/>
              <a:t>beamline</a:t>
            </a:r>
            <a:r>
              <a:rPr lang="en-US" dirty="0"/>
              <a:t>, after or alternatively to </a:t>
            </a:r>
            <a:r>
              <a:rPr lang="en-US" dirty="0" err="1"/>
              <a:t>NNbar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39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052" y="1639312"/>
            <a:ext cx="6525251" cy="501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TextBox 111"/>
          <p:cNvSpPr txBox="1"/>
          <p:nvPr/>
        </p:nvSpPr>
        <p:spPr>
          <a:xfrm>
            <a:off x="3270860" y="3556415"/>
            <a:ext cx="696134" cy="3546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ODIN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2361383" y="4048423"/>
            <a:ext cx="909477" cy="3546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DREAM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350677" y="1689561"/>
            <a:ext cx="662052" cy="3546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NMX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639904" y="2726702"/>
            <a:ext cx="1153092" cy="3546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MIRACLES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708796" y="1966132"/>
            <a:ext cx="668393" cy="3546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BEER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7066914" y="2173560"/>
            <a:ext cx="835037" cy="3546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C-SPEC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8356140" y="3348987"/>
            <a:ext cx="735371" cy="3546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T-REX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8141268" y="3003274"/>
            <a:ext cx="846970" cy="3546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MAGIC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7425032" y="2441210"/>
            <a:ext cx="985711" cy="3546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BIFROST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8060640" y="3971271"/>
            <a:ext cx="1083360" cy="3546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HEIMDAL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5008450" y="5386488"/>
            <a:ext cx="732170" cy="3546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FREIA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236999" y="5069189"/>
            <a:ext cx="590974" cy="3546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LoKI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2588826" y="5665740"/>
            <a:ext cx="762839" cy="3546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SKADI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2172687" y="5393488"/>
            <a:ext cx="808704" cy="3546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VESPA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3782432" y="5887413"/>
            <a:ext cx="719415" cy="3546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ESTIA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2930031" y="4593556"/>
            <a:ext cx="570035" cy="325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 defTabSz="457114"/>
            <a:r>
              <a:rPr lang="en-US" sz="16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23666" y="5665740"/>
            <a:ext cx="2112393" cy="5615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114"/>
            <a:r>
              <a:rPr lang="en-US" sz="1600" b="1" dirty="0">
                <a:solidFill>
                  <a:srgbClr val="000090"/>
                </a:solidFill>
              </a:rPr>
              <a:t>15 (+1) Neutron Instruments (2025)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524350" y="6557674"/>
            <a:ext cx="4475982" cy="0"/>
          </a:xfrm>
          <a:prstGeom prst="line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24350" y="6496522"/>
            <a:ext cx="0" cy="172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885049" y="6488241"/>
            <a:ext cx="0" cy="172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245747" y="6488241"/>
            <a:ext cx="0" cy="172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571012" y="6488241"/>
            <a:ext cx="0" cy="172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91194" y="6246222"/>
            <a:ext cx="787860" cy="29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114"/>
            <a:r>
              <a:rPr lang="en-US" sz="1400" dirty="0">
                <a:solidFill>
                  <a:srgbClr val="4F81BD">
                    <a:lumMod val="75000"/>
                  </a:srgbClr>
                </a:solidFill>
              </a:rPr>
              <a:t>50 m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52044" y="6246222"/>
            <a:ext cx="787860" cy="29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114"/>
            <a:r>
              <a:rPr lang="en-US" sz="1400" dirty="0">
                <a:solidFill>
                  <a:srgbClr val="4F81BD">
                    <a:lumMod val="75000"/>
                  </a:srgbClr>
                </a:solidFill>
              </a:rPr>
              <a:t>100 m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41270" y="6227263"/>
            <a:ext cx="787860" cy="29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114"/>
            <a:r>
              <a:rPr lang="en-US" sz="1400" dirty="0">
                <a:solidFill>
                  <a:srgbClr val="4F81BD">
                    <a:lumMod val="75000"/>
                  </a:srgbClr>
                </a:solidFill>
              </a:rPr>
              <a:t>150 m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464000" y="5065200"/>
            <a:ext cx="0" cy="138270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63888" y="6142818"/>
            <a:ext cx="1647344" cy="354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14"/>
            <a:r>
              <a:rPr lang="en-US" b="1" dirty="0">
                <a:solidFill>
                  <a:srgbClr val="FF0000"/>
                </a:solidFill>
              </a:rPr>
              <a:t>Proton  beam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506366" y="2469711"/>
            <a:ext cx="2255895" cy="2592565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488462" y="2735881"/>
            <a:ext cx="2721397" cy="2316025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495624" y="2881065"/>
            <a:ext cx="2936244" cy="2177754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495624" y="3233653"/>
            <a:ext cx="3258515" cy="1832079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502785" y="3378837"/>
            <a:ext cx="3437554" cy="1693809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488462" y="3679575"/>
            <a:ext cx="3759825" cy="1382701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495624" y="3928461"/>
            <a:ext cx="3903056" cy="1140728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416838" y="5541164"/>
            <a:ext cx="820263" cy="3250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 defTabSz="457114"/>
            <a:r>
              <a:rPr lang="en-US" sz="1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HR-NSE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42856" y="6592267"/>
            <a:ext cx="2133600" cy="365125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smtClean="0"/>
              <a:pPr/>
              <a:t>35</a:t>
            </a:fld>
            <a:endParaRPr lang="sv-SE" dirty="0"/>
          </a:p>
        </p:txBody>
      </p:sp>
      <p:sp>
        <p:nvSpPr>
          <p:cNvPr id="44" name="TextBox 43"/>
          <p:cNvSpPr txBox="1"/>
          <p:nvPr/>
        </p:nvSpPr>
        <p:spPr>
          <a:xfrm>
            <a:off x="35496" y="1484784"/>
            <a:ext cx="5184576" cy="13542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pPr defTabSz="457114">
              <a:spcBef>
                <a:spcPts val="1200"/>
              </a:spcBef>
            </a:pPr>
            <a:r>
              <a:rPr lang="en-US" dirty="0"/>
              <a:t>Instruments 1-15; funded by NSS construction project (-2025)</a:t>
            </a:r>
          </a:p>
          <a:p>
            <a:pPr defTabSz="457114">
              <a:spcBef>
                <a:spcPts val="1200"/>
              </a:spcBef>
            </a:pPr>
            <a:r>
              <a:rPr lang="en-US" dirty="0"/>
              <a:t>Instruments 16-22; to be funded by initial operations (2019-2025), should include ANNI</a:t>
            </a:r>
            <a:endParaRPr lang="en-US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2800247" y="5796435"/>
            <a:ext cx="1083349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ANNI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780" y="3136537"/>
            <a:ext cx="2232248" cy="30162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pPr defTabSz="457114">
              <a:spcBef>
                <a:spcPts val="1200"/>
              </a:spcBef>
            </a:pPr>
            <a:r>
              <a:rPr lang="en-US" dirty="0"/>
              <a:t>Space for ANNI reserved (cold neutron fundamental physics </a:t>
            </a:r>
            <a:r>
              <a:rPr lang="en-US" dirty="0" err="1"/>
              <a:t>beamline</a:t>
            </a:r>
            <a:r>
              <a:rPr lang="en-US" dirty="0"/>
              <a:t>), cost similar to other instruments</a:t>
            </a:r>
          </a:p>
          <a:p>
            <a:pPr defTabSz="457114">
              <a:spcBef>
                <a:spcPts val="1200"/>
              </a:spcBef>
            </a:pPr>
            <a:r>
              <a:rPr lang="en-US" dirty="0" err="1"/>
              <a:t>NNbar</a:t>
            </a:r>
            <a:r>
              <a:rPr lang="en-US" dirty="0"/>
              <a:t> (letter of intent, significant additional funding required): possible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966954" y="4779037"/>
            <a:ext cx="2247931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sz="32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NNbar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UCN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346" y="4386506"/>
            <a:ext cx="3369958" cy="1535677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797567" y="5408442"/>
            <a:ext cx="115929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sz="28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NNbar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2" name="Title 6"/>
          <p:cNvSpPr>
            <a:spLocks noGrp="1"/>
          </p:cNvSpPr>
          <p:nvPr>
            <p:ph type="title"/>
          </p:nvPr>
        </p:nvSpPr>
        <p:spPr>
          <a:xfrm>
            <a:off x="457200" y="6203"/>
            <a:ext cx="7139136" cy="1143000"/>
          </a:xfrm>
        </p:spPr>
        <p:txBody>
          <a:bodyPr/>
          <a:lstStyle/>
          <a:p>
            <a:r>
              <a:rPr lang="en-US" dirty="0"/>
              <a:t>Fundamental &amp; Particle Physics @ ESS</a:t>
            </a:r>
          </a:p>
        </p:txBody>
      </p:sp>
    </p:spTree>
    <p:extLst>
      <p:ext uri="{BB962C8B-B14F-4D97-AF65-F5344CB8AC3E}">
        <p14:creationId xmlns:p14="http://schemas.microsoft.com/office/powerpoint/2010/main" val="2846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5451" y="2963109"/>
            <a:ext cx="3727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Thank you!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5158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ttangolo 15">
            <a:extLst>
              <a:ext uri="{FF2B5EF4-FFF2-40B4-BE49-F238E27FC236}">
                <a16:creationId xmlns="" xmlns:a16="http://schemas.microsoft.com/office/drawing/2014/main" id="{15EF9280-C216-C14C-9C1E-FF73A448D79B}"/>
              </a:ext>
            </a:extLst>
          </p:cNvPr>
          <p:cNvSpPr/>
          <p:nvPr/>
        </p:nvSpPr>
        <p:spPr>
          <a:xfrm>
            <a:off x="112813" y="3060580"/>
            <a:ext cx="1098620" cy="3242419"/>
          </a:xfrm>
          <a:prstGeom prst="rect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5" name="Rettangolo 47">
            <a:extLst>
              <a:ext uri="{FF2B5EF4-FFF2-40B4-BE49-F238E27FC236}">
                <a16:creationId xmlns="" xmlns:a16="http://schemas.microsoft.com/office/drawing/2014/main" id="{1711ADBA-8B59-AB47-A52D-CCFD27DB8825}"/>
              </a:ext>
            </a:extLst>
          </p:cNvPr>
          <p:cNvSpPr/>
          <p:nvPr/>
        </p:nvSpPr>
        <p:spPr>
          <a:xfrm>
            <a:off x="76929" y="2373732"/>
            <a:ext cx="1240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1B009E0-BD7F-AA42-8C36-30663E317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937" y="2760968"/>
            <a:ext cx="5227846" cy="3122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6E957D-57EE-784E-BEE5-F278A72C6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921" y="4690594"/>
            <a:ext cx="808676" cy="1334352"/>
          </a:xfrm>
          <a:prstGeom prst="rect">
            <a:avLst/>
          </a:prstGeom>
        </p:spPr>
      </p:pic>
      <p:sp>
        <p:nvSpPr>
          <p:cNvPr id="8" name="Rettangolo 47">
            <a:extLst>
              <a:ext uri="{FF2B5EF4-FFF2-40B4-BE49-F238E27FC236}">
                <a16:creationId xmlns="" xmlns:a16="http://schemas.microsoft.com/office/drawing/2014/main" id="{233E1AC4-CB2E-D045-9106-8FADCC7C36E0}"/>
              </a:ext>
            </a:extLst>
          </p:cNvPr>
          <p:cNvSpPr/>
          <p:nvPr/>
        </p:nvSpPr>
        <p:spPr>
          <a:xfrm>
            <a:off x="105600" y="2712286"/>
            <a:ext cx="1069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Side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view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="" xmlns:a16="http://schemas.microsoft.com/office/drawing/2014/main" id="{02CCCE01-25B7-5D41-B4F6-997081D321AD}"/>
              </a:ext>
            </a:extLst>
          </p:cNvPr>
          <p:cNvSpPr/>
          <p:nvPr/>
        </p:nvSpPr>
        <p:spPr>
          <a:xfrm>
            <a:off x="1309436" y="3200753"/>
            <a:ext cx="2440152" cy="421327"/>
          </a:xfrm>
          <a:custGeom>
            <a:avLst/>
            <a:gdLst>
              <a:gd name="connsiteX0" fmla="*/ 0 w 2431774"/>
              <a:gd name="connsiteY0" fmla="*/ 0 h 556592"/>
              <a:gd name="connsiteX1" fmla="*/ 0 w 2431774"/>
              <a:gd name="connsiteY1" fmla="*/ 324679 h 556592"/>
              <a:gd name="connsiteX2" fmla="*/ 2431774 w 2431774"/>
              <a:gd name="connsiteY2" fmla="*/ 556592 h 556592"/>
              <a:gd name="connsiteX3" fmla="*/ 2431774 w 2431774"/>
              <a:gd name="connsiteY3" fmla="*/ 417444 h 5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774" h="556592">
                <a:moveTo>
                  <a:pt x="0" y="0"/>
                </a:moveTo>
                <a:lnTo>
                  <a:pt x="0" y="324679"/>
                </a:lnTo>
                <a:lnTo>
                  <a:pt x="2431774" y="556592"/>
                </a:lnTo>
                <a:lnTo>
                  <a:pt x="2431774" y="417444"/>
                </a:lnTo>
              </a:path>
            </a:pathLst>
          </a:custGeom>
          <a:noFill/>
          <a:ln w="889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15C671B-904F-4241-9FB6-4EEA815295D8}"/>
              </a:ext>
            </a:extLst>
          </p:cNvPr>
          <p:cNvCxnSpPr>
            <a:cxnSpLocks/>
          </p:cNvCxnSpPr>
          <p:nvPr/>
        </p:nvCxnSpPr>
        <p:spPr>
          <a:xfrm>
            <a:off x="1202022" y="3198937"/>
            <a:ext cx="0" cy="287650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="" xmlns:a16="http://schemas.microsoft.com/office/drawing/2014/main" id="{5999E39F-815F-6E41-B94D-6790C9CC14EC}"/>
              </a:ext>
            </a:extLst>
          </p:cNvPr>
          <p:cNvSpPr/>
          <p:nvPr/>
        </p:nvSpPr>
        <p:spPr>
          <a:xfrm rot="10800000">
            <a:off x="1317814" y="5670930"/>
            <a:ext cx="2431774" cy="404516"/>
          </a:xfrm>
          <a:custGeom>
            <a:avLst/>
            <a:gdLst>
              <a:gd name="connsiteX0" fmla="*/ 0 w 2431774"/>
              <a:gd name="connsiteY0" fmla="*/ 0 h 556592"/>
              <a:gd name="connsiteX1" fmla="*/ 0 w 2431774"/>
              <a:gd name="connsiteY1" fmla="*/ 324679 h 556592"/>
              <a:gd name="connsiteX2" fmla="*/ 2431774 w 2431774"/>
              <a:gd name="connsiteY2" fmla="*/ 556592 h 556592"/>
              <a:gd name="connsiteX3" fmla="*/ 2431774 w 2431774"/>
              <a:gd name="connsiteY3" fmla="*/ 417444 h 5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774" h="556592">
                <a:moveTo>
                  <a:pt x="0" y="0"/>
                </a:moveTo>
                <a:lnTo>
                  <a:pt x="0" y="324679"/>
                </a:lnTo>
                <a:lnTo>
                  <a:pt x="2431774" y="556592"/>
                </a:lnTo>
                <a:lnTo>
                  <a:pt x="2431774" y="417444"/>
                </a:lnTo>
              </a:path>
            </a:pathLst>
          </a:custGeom>
          <a:noFill/>
          <a:ln w="88900">
            <a:solidFill>
              <a:schemeClr val="bg1">
                <a:lumMod val="65000"/>
              </a:schemeClr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4F2DF67-3DCC-2646-9DD1-865010D21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7785" y="3328892"/>
            <a:ext cx="808676" cy="1334352"/>
          </a:xfrm>
          <a:prstGeom prst="rect">
            <a:avLst/>
          </a:prstGeom>
          <a:scene3d>
            <a:camera prst="orthographicFront">
              <a:rot lat="10800000" lon="0" rev="10800000"/>
            </a:camera>
            <a:lightRig rig="threePt" dir="t"/>
          </a:scene3d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05B8626A-0CD7-4A40-A562-C427923DB38C}"/>
              </a:ext>
            </a:extLst>
          </p:cNvPr>
          <p:cNvCxnSpPr>
            <a:cxnSpLocks/>
          </p:cNvCxnSpPr>
          <p:nvPr/>
        </p:nvCxnSpPr>
        <p:spPr>
          <a:xfrm>
            <a:off x="3825953" y="3517614"/>
            <a:ext cx="0" cy="225303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BA1F4C92-493A-154F-8071-9462AAD53442}"/>
              </a:ext>
            </a:extLst>
          </p:cNvPr>
          <p:cNvCxnSpPr>
            <a:cxnSpLocks/>
          </p:cNvCxnSpPr>
          <p:nvPr/>
        </p:nvCxnSpPr>
        <p:spPr>
          <a:xfrm>
            <a:off x="970751" y="4512958"/>
            <a:ext cx="71489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4367E208-9AB2-B145-950A-7C9FBDC77FF9}"/>
              </a:ext>
            </a:extLst>
          </p:cNvPr>
          <p:cNvCxnSpPr>
            <a:cxnSpLocks/>
          </p:cNvCxnSpPr>
          <p:nvPr/>
        </p:nvCxnSpPr>
        <p:spPr>
          <a:xfrm>
            <a:off x="1587732" y="4517467"/>
            <a:ext cx="0" cy="320169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47">
            <a:extLst>
              <a:ext uri="{FF2B5EF4-FFF2-40B4-BE49-F238E27FC236}">
                <a16:creationId xmlns="" xmlns:a16="http://schemas.microsoft.com/office/drawing/2014/main" id="{37F8D9A0-D520-5144-93E6-4F0A3A59A313}"/>
              </a:ext>
            </a:extLst>
          </p:cNvPr>
          <p:cNvSpPr/>
          <p:nvPr/>
        </p:nvSpPr>
        <p:spPr>
          <a:xfrm>
            <a:off x="1635815" y="4521317"/>
            <a:ext cx="7624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70mm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A504FFED-E416-E24A-9124-CCD331A758EF}"/>
              </a:ext>
            </a:extLst>
          </p:cNvPr>
          <p:cNvCxnSpPr>
            <a:cxnSpLocks/>
          </p:cNvCxnSpPr>
          <p:nvPr/>
        </p:nvCxnSpPr>
        <p:spPr>
          <a:xfrm>
            <a:off x="985392" y="4850888"/>
            <a:ext cx="71489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75B4B501-305F-0D4E-ACAB-3E4F0FDFA0AB}"/>
              </a:ext>
            </a:extLst>
          </p:cNvPr>
          <p:cNvCxnSpPr>
            <a:cxnSpLocks/>
          </p:cNvCxnSpPr>
          <p:nvPr/>
        </p:nvCxnSpPr>
        <p:spPr>
          <a:xfrm>
            <a:off x="875627" y="5809134"/>
            <a:ext cx="71489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A0B650B5-2DF3-9645-9F5C-BC46DB844450}"/>
              </a:ext>
            </a:extLst>
          </p:cNvPr>
          <p:cNvCxnSpPr>
            <a:cxnSpLocks/>
          </p:cNvCxnSpPr>
          <p:nvPr/>
        </p:nvCxnSpPr>
        <p:spPr>
          <a:xfrm flipH="1">
            <a:off x="1590519" y="4859248"/>
            <a:ext cx="0" cy="949886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47">
            <a:extLst>
              <a:ext uri="{FF2B5EF4-FFF2-40B4-BE49-F238E27FC236}">
                <a16:creationId xmlns="" xmlns:a16="http://schemas.microsoft.com/office/drawing/2014/main" id="{67020C1C-2D5E-7040-8180-00121054B03C}"/>
              </a:ext>
            </a:extLst>
          </p:cNvPr>
          <p:cNvSpPr/>
          <p:nvPr/>
        </p:nvSpPr>
        <p:spPr>
          <a:xfrm>
            <a:off x="1590034" y="5142437"/>
            <a:ext cx="876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262mm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51948D44-2046-E242-945D-3145D3799A0B}"/>
              </a:ext>
            </a:extLst>
          </p:cNvPr>
          <p:cNvCxnSpPr>
            <a:cxnSpLocks/>
          </p:cNvCxnSpPr>
          <p:nvPr/>
        </p:nvCxnSpPr>
        <p:spPr>
          <a:xfrm flipH="1">
            <a:off x="1587732" y="3541619"/>
            <a:ext cx="0" cy="949886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47">
            <a:extLst>
              <a:ext uri="{FF2B5EF4-FFF2-40B4-BE49-F238E27FC236}">
                <a16:creationId xmlns="" xmlns:a16="http://schemas.microsoft.com/office/drawing/2014/main" id="{098F15F8-2975-6440-A4EA-2CAF228E5F98}"/>
              </a:ext>
            </a:extLst>
          </p:cNvPr>
          <p:cNvSpPr/>
          <p:nvPr/>
        </p:nvSpPr>
        <p:spPr>
          <a:xfrm>
            <a:off x="1587244" y="3824808"/>
            <a:ext cx="876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262mm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A9F262A9-71E6-A74C-A51B-949C6687ED27}"/>
              </a:ext>
            </a:extLst>
          </p:cNvPr>
          <p:cNvCxnSpPr>
            <a:cxnSpLocks/>
          </p:cNvCxnSpPr>
          <p:nvPr/>
        </p:nvCxnSpPr>
        <p:spPr>
          <a:xfrm>
            <a:off x="875627" y="3534955"/>
            <a:ext cx="71489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6A7C4CF6-1714-8445-96D6-FBB11EB09246}"/>
              </a:ext>
            </a:extLst>
          </p:cNvPr>
          <p:cNvCxnSpPr>
            <a:cxnSpLocks/>
          </p:cNvCxnSpPr>
          <p:nvPr/>
        </p:nvCxnSpPr>
        <p:spPr>
          <a:xfrm flipH="1">
            <a:off x="1075597" y="3949649"/>
            <a:ext cx="4692202" cy="1287130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349A0D02-4ED2-6841-B453-B5AFBA85E08B}"/>
              </a:ext>
            </a:extLst>
          </p:cNvPr>
          <p:cNvCxnSpPr>
            <a:cxnSpLocks/>
          </p:cNvCxnSpPr>
          <p:nvPr/>
        </p:nvCxnSpPr>
        <p:spPr>
          <a:xfrm flipH="1">
            <a:off x="875627" y="3328889"/>
            <a:ext cx="4892172" cy="526716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ttangolo 47">
            <a:extLst>
              <a:ext uri="{FF2B5EF4-FFF2-40B4-BE49-F238E27FC236}">
                <a16:creationId xmlns="" xmlns:a16="http://schemas.microsoft.com/office/drawing/2014/main" id="{9016E128-EF64-BB41-9FA3-3B5D8BF21A91}"/>
              </a:ext>
            </a:extLst>
          </p:cNvPr>
          <p:cNvSpPr/>
          <p:nvPr/>
        </p:nvSpPr>
        <p:spPr>
          <a:xfrm>
            <a:off x="3971654" y="3486254"/>
            <a:ext cx="9635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upgrade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Multi-Blade prototype for ESTIA</a:t>
            </a:r>
            <a:br>
              <a:rPr lang="en-US" dirty="0" smtClean="0"/>
            </a:br>
            <a:r>
              <a:rPr lang="en-US" sz="2400" dirty="0" smtClean="0"/>
              <a:t>Test at CRISP </a:t>
            </a:r>
            <a:r>
              <a:rPr lang="en-US" sz="2400" dirty="0" err="1" smtClean="0"/>
              <a:t>reflectometer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16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6" name="Picture 5" descr="IMG_573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7"/>
          <a:stretch/>
        </p:blipFill>
        <p:spPr>
          <a:xfrm rot="16200000">
            <a:off x="-498314" y="3365265"/>
            <a:ext cx="3945525" cy="2626024"/>
          </a:xfrm>
          <a:prstGeom prst="rect">
            <a:avLst/>
          </a:prstGeom>
        </p:spPr>
      </p:pic>
      <p:pic>
        <p:nvPicPr>
          <p:cNvPr id="8" name="Picture 7" descr="IMG_58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2071" y="3207039"/>
            <a:ext cx="3920907" cy="2940680"/>
          </a:xfrm>
          <a:prstGeom prst="rect">
            <a:avLst/>
          </a:prstGeom>
        </p:spPr>
      </p:pic>
      <p:pic>
        <p:nvPicPr>
          <p:cNvPr id="9" name="Picture 8" descr="IMG_57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7775" y="3197053"/>
            <a:ext cx="3932319" cy="29492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110" y="1628800"/>
            <a:ext cx="2001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 signal connected with flex PCBs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67282" y="1628800"/>
            <a:ext cx="1883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Analogue + Digital Front-end: </a:t>
            </a:r>
            <a:r>
              <a:rPr lang="en-US" dirty="0" err="1" smtClean="0"/>
              <a:t>Mesytec</a:t>
            </a:r>
            <a:r>
              <a:rPr lang="en-US" dirty="0" smtClean="0"/>
              <a:t> MMR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09902" y="1628800"/>
            <a:ext cx="2292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Back-end:</a:t>
            </a:r>
          </a:p>
          <a:p>
            <a:r>
              <a:rPr lang="en-US" dirty="0" err="1" smtClean="0"/>
              <a:t>Mesytec</a:t>
            </a:r>
            <a:r>
              <a:rPr lang="en-US" dirty="0" smtClean="0"/>
              <a:t> VMMR, Struck SIS3153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141" y="718669"/>
            <a:ext cx="1024508" cy="683005"/>
          </a:xfrm>
          <a:prstGeom prst="rect">
            <a:avLst/>
          </a:prstGeom>
        </p:spPr>
      </p:pic>
      <p:pic>
        <p:nvPicPr>
          <p:cNvPr id="14" name="Picture 13" descr="ILL-web-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08001" y="82600"/>
            <a:ext cx="611406" cy="577626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MG.SEQ </a:t>
            </a:r>
            <a:r>
              <a:rPr lang="en-US" dirty="0" smtClean="0"/>
              <a:t>prototype </a:t>
            </a:r>
            <a:br>
              <a:rPr lang="en-US" dirty="0" smtClean="0"/>
            </a:br>
            <a:r>
              <a:rPr lang="en-US" sz="2400" dirty="0" smtClean="0"/>
              <a:t>Readout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98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422" y="1426881"/>
            <a:ext cx="3549578" cy="27715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06" y="1255058"/>
            <a:ext cx="2945873" cy="3076183"/>
          </a:xfrm>
          <a:prstGeom prst="rect">
            <a:avLst/>
          </a:prstGeom>
        </p:spPr>
      </p:pic>
      <p:pic>
        <p:nvPicPr>
          <p:cNvPr id="5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68" y="4198468"/>
            <a:ext cx="3153252" cy="265953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593308" y="3762135"/>
            <a:ext cx="0" cy="432607"/>
          </a:xfrm>
          <a:prstGeom prst="straightConnector1">
            <a:avLst/>
          </a:prstGeom>
          <a:ln w="38100" cmpd="dbl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02221" y="3759080"/>
            <a:ext cx="0" cy="432607"/>
          </a:xfrm>
          <a:prstGeom prst="straightConnector1">
            <a:avLst/>
          </a:prstGeom>
          <a:ln w="38100" cmpd="dbl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635185" y="3759080"/>
            <a:ext cx="0" cy="432607"/>
          </a:xfrm>
          <a:prstGeom prst="straightConnector1">
            <a:avLst/>
          </a:prstGeom>
          <a:ln w="38100" cmpd="dbl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98058" y="3577469"/>
            <a:ext cx="115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Neutrons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872"/>
          <a:stretch/>
        </p:blipFill>
        <p:spPr>
          <a:xfrm>
            <a:off x="134997" y="1423430"/>
            <a:ext cx="1283103" cy="543456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Multi-Grid detector for CSPEC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864" y="272327"/>
            <a:ext cx="731795" cy="731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491" y="262524"/>
            <a:ext cx="739252" cy="74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55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73159" y="635635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reeform 3"/>
          <p:cNvSpPr>
            <a:spLocks noChangeArrowheads="1"/>
          </p:cNvSpPr>
          <p:nvPr/>
        </p:nvSpPr>
        <p:spPr bwMode="auto">
          <a:xfrm>
            <a:off x="1077559" y="3040340"/>
            <a:ext cx="906262" cy="898633"/>
          </a:xfrm>
          <a:custGeom>
            <a:avLst/>
            <a:gdLst>
              <a:gd name="T0" fmla="*/ 1 w 864"/>
              <a:gd name="T1" fmla="*/ 410 h 864"/>
              <a:gd name="T2" fmla="*/ 9 w 864"/>
              <a:gd name="T3" fmla="*/ 345 h 864"/>
              <a:gd name="T4" fmla="*/ 27 w 864"/>
              <a:gd name="T5" fmla="*/ 284 h 864"/>
              <a:gd name="T6" fmla="*/ 52 w 864"/>
              <a:gd name="T7" fmla="*/ 227 h 864"/>
              <a:gd name="T8" fmla="*/ 85 w 864"/>
              <a:gd name="T9" fmla="*/ 174 h 864"/>
              <a:gd name="T10" fmla="*/ 126 w 864"/>
              <a:gd name="T11" fmla="*/ 126 h 864"/>
              <a:gd name="T12" fmla="*/ 174 w 864"/>
              <a:gd name="T13" fmla="*/ 86 h 864"/>
              <a:gd name="T14" fmla="*/ 226 w 864"/>
              <a:gd name="T15" fmla="*/ 53 h 864"/>
              <a:gd name="T16" fmla="*/ 283 w 864"/>
              <a:gd name="T17" fmla="*/ 27 h 864"/>
              <a:gd name="T18" fmla="*/ 345 w 864"/>
              <a:gd name="T19" fmla="*/ 9 h 864"/>
              <a:gd name="T20" fmla="*/ 409 w 864"/>
              <a:gd name="T21" fmla="*/ 2 h 864"/>
              <a:gd name="T22" fmla="*/ 454 w 864"/>
              <a:gd name="T23" fmla="*/ 2 h 864"/>
              <a:gd name="T24" fmla="*/ 520 w 864"/>
              <a:gd name="T25" fmla="*/ 9 h 864"/>
              <a:gd name="T26" fmla="*/ 582 w 864"/>
              <a:gd name="T27" fmla="*/ 27 h 864"/>
              <a:gd name="T28" fmla="*/ 639 w 864"/>
              <a:gd name="T29" fmla="*/ 53 h 864"/>
              <a:gd name="T30" fmla="*/ 691 w 864"/>
              <a:gd name="T31" fmla="*/ 86 h 864"/>
              <a:gd name="T32" fmla="*/ 738 w 864"/>
              <a:gd name="T33" fmla="*/ 126 h 864"/>
              <a:gd name="T34" fmla="*/ 778 w 864"/>
              <a:gd name="T35" fmla="*/ 174 h 864"/>
              <a:gd name="T36" fmla="*/ 813 w 864"/>
              <a:gd name="T37" fmla="*/ 227 h 864"/>
              <a:gd name="T38" fmla="*/ 838 w 864"/>
              <a:gd name="T39" fmla="*/ 284 h 864"/>
              <a:gd name="T40" fmla="*/ 856 w 864"/>
              <a:gd name="T41" fmla="*/ 345 h 864"/>
              <a:gd name="T42" fmla="*/ 864 w 864"/>
              <a:gd name="T43" fmla="*/ 410 h 864"/>
              <a:gd name="T44" fmla="*/ 864 w 864"/>
              <a:gd name="T45" fmla="*/ 455 h 864"/>
              <a:gd name="T46" fmla="*/ 856 w 864"/>
              <a:gd name="T47" fmla="*/ 521 h 864"/>
              <a:gd name="T48" fmla="*/ 838 w 864"/>
              <a:gd name="T49" fmla="*/ 582 h 864"/>
              <a:gd name="T50" fmla="*/ 813 w 864"/>
              <a:gd name="T51" fmla="*/ 639 h 864"/>
              <a:gd name="T52" fmla="*/ 778 w 864"/>
              <a:gd name="T53" fmla="*/ 692 h 864"/>
              <a:gd name="T54" fmla="*/ 738 w 864"/>
              <a:gd name="T55" fmla="*/ 738 h 864"/>
              <a:gd name="T56" fmla="*/ 691 w 864"/>
              <a:gd name="T57" fmla="*/ 779 h 864"/>
              <a:gd name="T58" fmla="*/ 639 w 864"/>
              <a:gd name="T59" fmla="*/ 813 h 864"/>
              <a:gd name="T60" fmla="*/ 582 w 864"/>
              <a:gd name="T61" fmla="*/ 839 h 864"/>
              <a:gd name="T62" fmla="*/ 520 w 864"/>
              <a:gd name="T63" fmla="*/ 857 h 864"/>
              <a:gd name="T64" fmla="*/ 454 w 864"/>
              <a:gd name="T65" fmla="*/ 864 h 864"/>
              <a:gd name="T66" fmla="*/ 409 w 864"/>
              <a:gd name="T67" fmla="*/ 864 h 864"/>
              <a:gd name="T68" fmla="*/ 345 w 864"/>
              <a:gd name="T69" fmla="*/ 857 h 864"/>
              <a:gd name="T70" fmla="*/ 283 w 864"/>
              <a:gd name="T71" fmla="*/ 839 h 864"/>
              <a:gd name="T72" fmla="*/ 226 w 864"/>
              <a:gd name="T73" fmla="*/ 813 h 864"/>
              <a:gd name="T74" fmla="*/ 174 w 864"/>
              <a:gd name="T75" fmla="*/ 779 h 864"/>
              <a:gd name="T76" fmla="*/ 126 w 864"/>
              <a:gd name="T77" fmla="*/ 738 h 864"/>
              <a:gd name="T78" fmla="*/ 85 w 864"/>
              <a:gd name="T79" fmla="*/ 692 h 864"/>
              <a:gd name="T80" fmla="*/ 52 w 864"/>
              <a:gd name="T81" fmla="*/ 639 h 864"/>
              <a:gd name="T82" fmla="*/ 27 w 864"/>
              <a:gd name="T83" fmla="*/ 582 h 864"/>
              <a:gd name="T84" fmla="*/ 9 w 864"/>
              <a:gd name="T85" fmla="*/ 521 h 864"/>
              <a:gd name="T86" fmla="*/ 1 w 864"/>
              <a:gd name="T87" fmla="*/ 455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64" h="864">
                <a:moveTo>
                  <a:pt x="0" y="432"/>
                </a:moveTo>
                <a:lnTo>
                  <a:pt x="0" y="432"/>
                </a:lnTo>
                <a:lnTo>
                  <a:pt x="1" y="410"/>
                </a:lnTo>
                <a:lnTo>
                  <a:pt x="3" y="389"/>
                </a:lnTo>
                <a:lnTo>
                  <a:pt x="6" y="366"/>
                </a:lnTo>
                <a:lnTo>
                  <a:pt x="9" y="345"/>
                </a:lnTo>
                <a:lnTo>
                  <a:pt x="13" y="324"/>
                </a:lnTo>
                <a:lnTo>
                  <a:pt x="19" y="303"/>
                </a:lnTo>
                <a:lnTo>
                  <a:pt x="27" y="284"/>
                </a:lnTo>
                <a:lnTo>
                  <a:pt x="34" y="264"/>
                </a:lnTo>
                <a:lnTo>
                  <a:pt x="43" y="245"/>
                </a:lnTo>
                <a:lnTo>
                  <a:pt x="52" y="227"/>
                </a:lnTo>
                <a:lnTo>
                  <a:pt x="63" y="209"/>
                </a:lnTo>
                <a:lnTo>
                  <a:pt x="73" y="191"/>
                </a:lnTo>
                <a:lnTo>
                  <a:pt x="85" y="174"/>
                </a:lnTo>
                <a:lnTo>
                  <a:pt x="99" y="158"/>
                </a:lnTo>
                <a:lnTo>
                  <a:pt x="112" y="141"/>
                </a:lnTo>
                <a:lnTo>
                  <a:pt x="126" y="126"/>
                </a:lnTo>
                <a:lnTo>
                  <a:pt x="141" y="113"/>
                </a:lnTo>
                <a:lnTo>
                  <a:pt x="157" y="99"/>
                </a:lnTo>
                <a:lnTo>
                  <a:pt x="174" y="86"/>
                </a:lnTo>
                <a:lnTo>
                  <a:pt x="190" y="74"/>
                </a:lnTo>
                <a:lnTo>
                  <a:pt x="208" y="63"/>
                </a:lnTo>
                <a:lnTo>
                  <a:pt x="226" y="53"/>
                </a:lnTo>
                <a:lnTo>
                  <a:pt x="244" y="44"/>
                </a:lnTo>
                <a:lnTo>
                  <a:pt x="264" y="35"/>
                </a:lnTo>
                <a:lnTo>
                  <a:pt x="283" y="27"/>
                </a:lnTo>
                <a:lnTo>
                  <a:pt x="303" y="20"/>
                </a:lnTo>
                <a:lnTo>
                  <a:pt x="324" y="14"/>
                </a:lnTo>
                <a:lnTo>
                  <a:pt x="345" y="9"/>
                </a:lnTo>
                <a:lnTo>
                  <a:pt x="366" y="6"/>
                </a:lnTo>
                <a:lnTo>
                  <a:pt x="388" y="3"/>
                </a:lnTo>
                <a:lnTo>
                  <a:pt x="409" y="2"/>
                </a:lnTo>
                <a:lnTo>
                  <a:pt x="432" y="0"/>
                </a:lnTo>
                <a:lnTo>
                  <a:pt x="432" y="0"/>
                </a:lnTo>
                <a:lnTo>
                  <a:pt x="454" y="2"/>
                </a:lnTo>
                <a:lnTo>
                  <a:pt x="477" y="3"/>
                </a:lnTo>
                <a:lnTo>
                  <a:pt x="498" y="6"/>
                </a:lnTo>
                <a:lnTo>
                  <a:pt x="520" y="9"/>
                </a:lnTo>
                <a:lnTo>
                  <a:pt x="541" y="14"/>
                </a:lnTo>
                <a:lnTo>
                  <a:pt x="561" y="20"/>
                </a:lnTo>
                <a:lnTo>
                  <a:pt x="582" y="27"/>
                </a:lnTo>
                <a:lnTo>
                  <a:pt x="601" y="35"/>
                </a:lnTo>
                <a:lnTo>
                  <a:pt x="621" y="44"/>
                </a:lnTo>
                <a:lnTo>
                  <a:pt x="639" y="53"/>
                </a:lnTo>
                <a:lnTo>
                  <a:pt x="657" y="63"/>
                </a:lnTo>
                <a:lnTo>
                  <a:pt x="675" y="74"/>
                </a:lnTo>
                <a:lnTo>
                  <a:pt x="691" y="86"/>
                </a:lnTo>
                <a:lnTo>
                  <a:pt x="708" y="99"/>
                </a:lnTo>
                <a:lnTo>
                  <a:pt x="723" y="113"/>
                </a:lnTo>
                <a:lnTo>
                  <a:pt x="738" y="126"/>
                </a:lnTo>
                <a:lnTo>
                  <a:pt x="753" y="141"/>
                </a:lnTo>
                <a:lnTo>
                  <a:pt x="766" y="158"/>
                </a:lnTo>
                <a:lnTo>
                  <a:pt x="778" y="174"/>
                </a:lnTo>
                <a:lnTo>
                  <a:pt x="790" y="191"/>
                </a:lnTo>
                <a:lnTo>
                  <a:pt x="802" y="209"/>
                </a:lnTo>
                <a:lnTo>
                  <a:pt x="813" y="227"/>
                </a:lnTo>
                <a:lnTo>
                  <a:pt x="822" y="245"/>
                </a:lnTo>
                <a:lnTo>
                  <a:pt x="831" y="264"/>
                </a:lnTo>
                <a:lnTo>
                  <a:pt x="838" y="284"/>
                </a:lnTo>
                <a:lnTo>
                  <a:pt x="846" y="303"/>
                </a:lnTo>
                <a:lnTo>
                  <a:pt x="850" y="324"/>
                </a:lnTo>
                <a:lnTo>
                  <a:pt x="856" y="345"/>
                </a:lnTo>
                <a:lnTo>
                  <a:pt x="859" y="366"/>
                </a:lnTo>
                <a:lnTo>
                  <a:pt x="862" y="389"/>
                </a:lnTo>
                <a:lnTo>
                  <a:pt x="864" y="410"/>
                </a:lnTo>
                <a:lnTo>
                  <a:pt x="864" y="432"/>
                </a:lnTo>
                <a:lnTo>
                  <a:pt x="864" y="432"/>
                </a:lnTo>
                <a:lnTo>
                  <a:pt x="864" y="455"/>
                </a:lnTo>
                <a:lnTo>
                  <a:pt x="862" y="477"/>
                </a:lnTo>
                <a:lnTo>
                  <a:pt x="859" y="498"/>
                </a:lnTo>
                <a:lnTo>
                  <a:pt x="856" y="521"/>
                </a:lnTo>
                <a:lnTo>
                  <a:pt x="850" y="542"/>
                </a:lnTo>
                <a:lnTo>
                  <a:pt x="846" y="561"/>
                </a:lnTo>
                <a:lnTo>
                  <a:pt x="838" y="582"/>
                </a:lnTo>
                <a:lnTo>
                  <a:pt x="831" y="602"/>
                </a:lnTo>
                <a:lnTo>
                  <a:pt x="822" y="621"/>
                </a:lnTo>
                <a:lnTo>
                  <a:pt x="813" y="639"/>
                </a:lnTo>
                <a:lnTo>
                  <a:pt x="802" y="657"/>
                </a:lnTo>
                <a:lnTo>
                  <a:pt x="790" y="675"/>
                </a:lnTo>
                <a:lnTo>
                  <a:pt x="778" y="692"/>
                </a:lnTo>
                <a:lnTo>
                  <a:pt x="766" y="708"/>
                </a:lnTo>
                <a:lnTo>
                  <a:pt x="753" y="723"/>
                </a:lnTo>
                <a:lnTo>
                  <a:pt x="738" y="738"/>
                </a:lnTo>
                <a:lnTo>
                  <a:pt x="723" y="753"/>
                </a:lnTo>
                <a:lnTo>
                  <a:pt x="708" y="767"/>
                </a:lnTo>
                <a:lnTo>
                  <a:pt x="691" y="779"/>
                </a:lnTo>
                <a:lnTo>
                  <a:pt x="675" y="791"/>
                </a:lnTo>
                <a:lnTo>
                  <a:pt x="657" y="803"/>
                </a:lnTo>
                <a:lnTo>
                  <a:pt x="639" y="813"/>
                </a:lnTo>
                <a:lnTo>
                  <a:pt x="621" y="822"/>
                </a:lnTo>
                <a:lnTo>
                  <a:pt x="601" y="831"/>
                </a:lnTo>
                <a:lnTo>
                  <a:pt x="582" y="839"/>
                </a:lnTo>
                <a:lnTo>
                  <a:pt x="561" y="846"/>
                </a:lnTo>
                <a:lnTo>
                  <a:pt x="541" y="851"/>
                </a:lnTo>
                <a:lnTo>
                  <a:pt x="520" y="857"/>
                </a:lnTo>
                <a:lnTo>
                  <a:pt x="498" y="860"/>
                </a:lnTo>
                <a:lnTo>
                  <a:pt x="477" y="863"/>
                </a:lnTo>
                <a:lnTo>
                  <a:pt x="454" y="864"/>
                </a:lnTo>
                <a:lnTo>
                  <a:pt x="432" y="864"/>
                </a:lnTo>
                <a:lnTo>
                  <a:pt x="432" y="864"/>
                </a:lnTo>
                <a:lnTo>
                  <a:pt x="409" y="864"/>
                </a:lnTo>
                <a:lnTo>
                  <a:pt x="388" y="863"/>
                </a:lnTo>
                <a:lnTo>
                  <a:pt x="366" y="860"/>
                </a:lnTo>
                <a:lnTo>
                  <a:pt x="345" y="857"/>
                </a:lnTo>
                <a:lnTo>
                  <a:pt x="324" y="851"/>
                </a:lnTo>
                <a:lnTo>
                  <a:pt x="303" y="846"/>
                </a:lnTo>
                <a:lnTo>
                  <a:pt x="283" y="839"/>
                </a:lnTo>
                <a:lnTo>
                  <a:pt x="264" y="831"/>
                </a:lnTo>
                <a:lnTo>
                  <a:pt x="244" y="822"/>
                </a:lnTo>
                <a:lnTo>
                  <a:pt x="226" y="813"/>
                </a:lnTo>
                <a:lnTo>
                  <a:pt x="208" y="803"/>
                </a:lnTo>
                <a:lnTo>
                  <a:pt x="190" y="791"/>
                </a:lnTo>
                <a:lnTo>
                  <a:pt x="174" y="779"/>
                </a:lnTo>
                <a:lnTo>
                  <a:pt x="157" y="767"/>
                </a:lnTo>
                <a:lnTo>
                  <a:pt x="141" y="753"/>
                </a:lnTo>
                <a:lnTo>
                  <a:pt x="126" y="738"/>
                </a:lnTo>
                <a:lnTo>
                  <a:pt x="112" y="723"/>
                </a:lnTo>
                <a:lnTo>
                  <a:pt x="99" y="708"/>
                </a:lnTo>
                <a:lnTo>
                  <a:pt x="85" y="692"/>
                </a:lnTo>
                <a:lnTo>
                  <a:pt x="73" y="675"/>
                </a:lnTo>
                <a:lnTo>
                  <a:pt x="63" y="657"/>
                </a:lnTo>
                <a:lnTo>
                  <a:pt x="52" y="639"/>
                </a:lnTo>
                <a:lnTo>
                  <a:pt x="43" y="621"/>
                </a:lnTo>
                <a:lnTo>
                  <a:pt x="34" y="602"/>
                </a:lnTo>
                <a:lnTo>
                  <a:pt x="27" y="582"/>
                </a:lnTo>
                <a:lnTo>
                  <a:pt x="19" y="561"/>
                </a:lnTo>
                <a:lnTo>
                  <a:pt x="13" y="542"/>
                </a:lnTo>
                <a:lnTo>
                  <a:pt x="9" y="521"/>
                </a:lnTo>
                <a:lnTo>
                  <a:pt x="6" y="498"/>
                </a:lnTo>
                <a:lnTo>
                  <a:pt x="3" y="477"/>
                </a:lnTo>
                <a:lnTo>
                  <a:pt x="1" y="455"/>
                </a:lnTo>
                <a:lnTo>
                  <a:pt x="0" y="432"/>
                </a:lnTo>
                <a:lnTo>
                  <a:pt x="0" y="432"/>
                </a:lnTo>
                <a:close/>
              </a:path>
            </a:pathLst>
          </a:custGeom>
          <a:solidFill>
            <a:srgbClr val="ED0000"/>
          </a:solidFill>
          <a:ln w="468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4"/>
          <p:cNvSpPr>
            <a:spLocks noChangeArrowheads="1"/>
          </p:cNvSpPr>
          <p:nvPr/>
        </p:nvSpPr>
        <p:spPr bwMode="auto">
          <a:xfrm>
            <a:off x="2517989" y="3040340"/>
            <a:ext cx="274816" cy="274582"/>
          </a:xfrm>
          <a:custGeom>
            <a:avLst/>
            <a:gdLst>
              <a:gd name="T0" fmla="*/ 0 w 262"/>
              <a:gd name="T1" fmla="*/ 132 h 264"/>
              <a:gd name="T2" fmla="*/ 3 w 262"/>
              <a:gd name="T3" fmla="*/ 105 h 264"/>
              <a:gd name="T4" fmla="*/ 10 w 262"/>
              <a:gd name="T5" fmla="*/ 81 h 264"/>
              <a:gd name="T6" fmla="*/ 22 w 262"/>
              <a:gd name="T7" fmla="*/ 59 h 264"/>
              <a:gd name="T8" fmla="*/ 37 w 262"/>
              <a:gd name="T9" fmla="*/ 39 h 264"/>
              <a:gd name="T10" fmla="*/ 57 w 262"/>
              <a:gd name="T11" fmla="*/ 23 h 264"/>
              <a:gd name="T12" fmla="*/ 79 w 262"/>
              <a:gd name="T13" fmla="*/ 11 h 264"/>
              <a:gd name="T14" fmla="*/ 105 w 262"/>
              <a:gd name="T15" fmla="*/ 3 h 264"/>
              <a:gd name="T16" fmla="*/ 132 w 262"/>
              <a:gd name="T17" fmla="*/ 0 h 264"/>
              <a:gd name="T18" fmla="*/ 145 w 262"/>
              <a:gd name="T19" fmla="*/ 2 h 264"/>
              <a:gd name="T20" fmla="*/ 171 w 262"/>
              <a:gd name="T21" fmla="*/ 6 h 264"/>
              <a:gd name="T22" fmla="*/ 193 w 262"/>
              <a:gd name="T23" fmla="*/ 17 h 264"/>
              <a:gd name="T24" fmla="*/ 214 w 262"/>
              <a:gd name="T25" fmla="*/ 30 h 264"/>
              <a:gd name="T26" fmla="*/ 232 w 262"/>
              <a:gd name="T27" fmla="*/ 48 h 264"/>
              <a:gd name="T28" fmla="*/ 247 w 262"/>
              <a:gd name="T29" fmla="*/ 69 h 264"/>
              <a:gd name="T30" fmla="*/ 256 w 262"/>
              <a:gd name="T31" fmla="*/ 93 h 264"/>
              <a:gd name="T32" fmla="*/ 262 w 262"/>
              <a:gd name="T33" fmla="*/ 119 h 264"/>
              <a:gd name="T34" fmla="*/ 262 w 262"/>
              <a:gd name="T35" fmla="*/ 132 h 264"/>
              <a:gd name="T36" fmla="*/ 259 w 262"/>
              <a:gd name="T37" fmla="*/ 159 h 264"/>
              <a:gd name="T38" fmla="*/ 252 w 262"/>
              <a:gd name="T39" fmla="*/ 183 h 264"/>
              <a:gd name="T40" fmla="*/ 240 w 262"/>
              <a:gd name="T41" fmla="*/ 206 h 264"/>
              <a:gd name="T42" fmla="*/ 225 w 262"/>
              <a:gd name="T43" fmla="*/ 225 h 264"/>
              <a:gd name="T44" fmla="*/ 205 w 262"/>
              <a:gd name="T45" fmla="*/ 242 h 264"/>
              <a:gd name="T46" fmla="*/ 183 w 262"/>
              <a:gd name="T47" fmla="*/ 254 h 264"/>
              <a:gd name="T48" fmla="*/ 157 w 262"/>
              <a:gd name="T49" fmla="*/ 261 h 264"/>
              <a:gd name="T50" fmla="*/ 132 w 262"/>
              <a:gd name="T51" fmla="*/ 264 h 264"/>
              <a:gd name="T52" fmla="*/ 118 w 262"/>
              <a:gd name="T53" fmla="*/ 263 h 264"/>
              <a:gd name="T54" fmla="*/ 91 w 262"/>
              <a:gd name="T55" fmla="*/ 258 h 264"/>
              <a:gd name="T56" fmla="*/ 69 w 262"/>
              <a:gd name="T57" fmla="*/ 248 h 264"/>
              <a:gd name="T58" fmla="*/ 48 w 262"/>
              <a:gd name="T59" fmla="*/ 234 h 264"/>
              <a:gd name="T60" fmla="*/ 30 w 262"/>
              <a:gd name="T61" fmla="*/ 216 h 264"/>
              <a:gd name="T62" fmla="*/ 15 w 262"/>
              <a:gd name="T63" fmla="*/ 195 h 264"/>
              <a:gd name="T64" fmla="*/ 6 w 262"/>
              <a:gd name="T65" fmla="*/ 171 h 264"/>
              <a:gd name="T66" fmla="*/ 0 w 262"/>
              <a:gd name="T67" fmla="*/ 146 h 264"/>
              <a:gd name="T68" fmla="*/ 0 w 262"/>
              <a:gd name="T69" fmla="*/ 132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62" h="264">
                <a:moveTo>
                  <a:pt x="0" y="132"/>
                </a:moveTo>
                <a:lnTo>
                  <a:pt x="0" y="132"/>
                </a:lnTo>
                <a:lnTo>
                  <a:pt x="0" y="119"/>
                </a:lnTo>
                <a:lnTo>
                  <a:pt x="3" y="105"/>
                </a:lnTo>
                <a:lnTo>
                  <a:pt x="6" y="93"/>
                </a:lnTo>
                <a:lnTo>
                  <a:pt x="10" y="81"/>
                </a:lnTo>
                <a:lnTo>
                  <a:pt x="15" y="69"/>
                </a:lnTo>
                <a:lnTo>
                  <a:pt x="22" y="59"/>
                </a:lnTo>
                <a:lnTo>
                  <a:pt x="30" y="48"/>
                </a:lnTo>
                <a:lnTo>
                  <a:pt x="37" y="39"/>
                </a:lnTo>
                <a:lnTo>
                  <a:pt x="48" y="30"/>
                </a:lnTo>
                <a:lnTo>
                  <a:pt x="57" y="23"/>
                </a:lnTo>
                <a:lnTo>
                  <a:pt x="69" y="17"/>
                </a:lnTo>
                <a:lnTo>
                  <a:pt x="79" y="11"/>
                </a:lnTo>
                <a:lnTo>
                  <a:pt x="91" y="6"/>
                </a:lnTo>
                <a:lnTo>
                  <a:pt x="105" y="3"/>
                </a:lnTo>
                <a:lnTo>
                  <a:pt x="118" y="2"/>
                </a:lnTo>
                <a:lnTo>
                  <a:pt x="132" y="0"/>
                </a:lnTo>
                <a:lnTo>
                  <a:pt x="132" y="0"/>
                </a:lnTo>
                <a:lnTo>
                  <a:pt x="145" y="2"/>
                </a:lnTo>
                <a:lnTo>
                  <a:pt x="157" y="3"/>
                </a:lnTo>
                <a:lnTo>
                  <a:pt x="171" y="6"/>
                </a:lnTo>
                <a:lnTo>
                  <a:pt x="183" y="11"/>
                </a:lnTo>
                <a:lnTo>
                  <a:pt x="193" y="17"/>
                </a:lnTo>
                <a:lnTo>
                  <a:pt x="205" y="23"/>
                </a:lnTo>
                <a:lnTo>
                  <a:pt x="214" y="30"/>
                </a:lnTo>
                <a:lnTo>
                  <a:pt x="225" y="39"/>
                </a:lnTo>
                <a:lnTo>
                  <a:pt x="232" y="48"/>
                </a:lnTo>
                <a:lnTo>
                  <a:pt x="240" y="59"/>
                </a:lnTo>
                <a:lnTo>
                  <a:pt x="247" y="69"/>
                </a:lnTo>
                <a:lnTo>
                  <a:pt x="252" y="81"/>
                </a:lnTo>
                <a:lnTo>
                  <a:pt x="256" y="93"/>
                </a:lnTo>
                <a:lnTo>
                  <a:pt x="259" y="105"/>
                </a:lnTo>
                <a:lnTo>
                  <a:pt x="262" y="119"/>
                </a:lnTo>
                <a:lnTo>
                  <a:pt x="262" y="132"/>
                </a:lnTo>
                <a:lnTo>
                  <a:pt x="262" y="132"/>
                </a:lnTo>
                <a:lnTo>
                  <a:pt x="262" y="146"/>
                </a:lnTo>
                <a:lnTo>
                  <a:pt x="259" y="159"/>
                </a:lnTo>
                <a:lnTo>
                  <a:pt x="256" y="171"/>
                </a:lnTo>
                <a:lnTo>
                  <a:pt x="252" y="183"/>
                </a:lnTo>
                <a:lnTo>
                  <a:pt x="247" y="195"/>
                </a:lnTo>
                <a:lnTo>
                  <a:pt x="240" y="206"/>
                </a:lnTo>
                <a:lnTo>
                  <a:pt x="232" y="216"/>
                </a:lnTo>
                <a:lnTo>
                  <a:pt x="225" y="225"/>
                </a:lnTo>
                <a:lnTo>
                  <a:pt x="214" y="234"/>
                </a:lnTo>
                <a:lnTo>
                  <a:pt x="205" y="242"/>
                </a:lnTo>
                <a:lnTo>
                  <a:pt x="193" y="248"/>
                </a:lnTo>
                <a:lnTo>
                  <a:pt x="183" y="254"/>
                </a:lnTo>
                <a:lnTo>
                  <a:pt x="171" y="258"/>
                </a:lnTo>
                <a:lnTo>
                  <a:pt x="157" y="261"/>
                </a:lnTo>
                <a:lnTo>
                  <a:pt x="145" y="263"/>
                </a:lnTo>
                <a:lnTo>
                  <a:pt x="132" y="264"/>
                </a:lnTo>
                <a:lnTo>
                  <a:pt x="132" y="264"/>
                </a:lnTo>
                <a:lnTo>
                  <a:pt x="118" y="263"/>
                </a:lnTo>
                <a:lnTo>
                  <a:pt x="105" y="261"/>
                </a:lnTo>
                <a:lnTo>
                  <a:pt x="91" y="258"/>
                </a:lnTo>
                <a:lnTo>
                  <a:pt x="79" y="254"/>
                </a:lnTo>
                <a:lnTo>
                  <a:pt x="69" y="248"/>
                </a:lnTo>
                <a:lnTo>
                  <a:pt x="57" y="242"/>
                </a:lnTo>
                <a:lnTo>
                  <a:pt x="48" y="234"/>
                </a:lnTo>
                <a:lnTo>
                  <a:pt x="37" y="225"/>
                </a:lnTo>
                <a:lnTo>
                  <a:pt x="30" y="216"/>
                </a:lnTo>
                <a:lnTo>
                  <a:pt x="22" y="206"/>
                </a:lnTo>
                <a:lnTo>
                  <a:pt x="15" y="195"/>
                </a:lnTo>
                <a:lnTo>
                  <a:pt x="10" y="183"/>
                </a:lnTo>
                <a:lnTo>
                  <a:pt x="6" y="171"/>
                </a:lnTo>
                <a:lnTo>
                  <a:pt x="3" y="159"/>
                </a:lnTo>
                <a:lnTo>
                  <a:pt x="0" y="146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solidFill>
            <a:srgbClr val="ED0000"/>
          </a:solidFill>
          <a:ln w="468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5"/>
          <p:cNvSpPr>
            <a:spLocks noChangeArrowheads="1"/>
          </p:cNvSpPr>
          <p:nvPr/>
        </p:nvSpPr>
        <p:spPr bwMode="auto">
          <a:xfrm>
            <a:off x="4022774" y="3039406"/>
            <a:ext cx="194050" cy="192415"/>
          </a:xfrm>
          <a:custGeom>
            <a:avLst/>
            <a:gdLst>
              <a:gd name="T0" fmla="*/ 0 w 185"/>
              <a:gd name="T1" fmla="*/ 93 h 185"/>
              <a:gd name="T2" fmla="*/ 0 w 185"/>
              <a:gd name="T3" fmla="*/ 93 h 185"/>
              <a:gd name="T4" fmla="*/ 2 w 185"/>
              <a:gd name="T5" fmla="*/ 84 h 185"/>
              <a:gd name="T6" fmla="*/ 3 w 185"/>
              <a:gd name="T7" fmla="*/ 74 h 185"/>
              <a:gd name="T8" fmla="*/ 5 w 185"/>
              <a:gd name="T9" fmla="*/ 65 h 185"/>
              <a:gd name="T10" fmla="*/ 8 w 185"/>
              <a:gd name="T11" fmla="*/ 57 h 185"/>
              <a:gd name="T12" fmla="*/ 17 w 185"/>
              <a:gd name="T13" fmla="*/ 41 h 185"/>
              <a:gd name="T14" fmla="*/ 27 w 185"/>
              <a:gd name="T15" fmla="*/ 27 h 185"/>
              <a:gd name="T16" fmla="*/ 41 w 185"/>
              <a:gd name="T17" fmla="*/ 17 h 185"/>
              <a:gd name="T18" fmla="*/ 57 w 185"/>
              <a:gd name="T19" fmla="*/ 8 h 185"/>
              <a:gd name="T20" fmla="*/ 65 w 185"/>
              <a:gd name="T21" fmla="*/ 5 h 185"/>
              <a:gd name="T22" fmla="*/ 74 w 185"/>
              <a:gd name="T23" fmla="*/ 3 h 185"/>
              <a:gd name="T24" fmla="*/ 83 w 185"/>
              <a:gd name="T25" fmla="*/ 2 h 185"/>
              <a:gd name="T26" fmla="*/ 93 w 185"/>
              <a:gd name="T27" fmla="*/ 0 h 185"/>
              <a:gd name="T28" fmla="*/ 93 w 185"/>
              <a:gd name="T29" fmla="*/ 0 h 185"/>
              <a:gd name="T30" fmla="*/ 102 w 185"/>
              <a:gd name="T31" fmla="*/ 2 h 185"/>
              <a:gd name="T32" fmla="*/ 111 w 185"/>
              <a:gd name="T33" fmla="*/ 3 h 185"/>
              <a:gd name="T34" fmla="*/ 120 w 185"/>
              <a:gd name="T35" fmla="*/ 5 h 185"/>
              <a:gd name="T36" fmla="*/ 129 w 185"/>
              <a:gd name="T37" fmla="*/ 8 h 185"/>
              <a:gd name="T38" fmla="*/ 144 w 185"/>
              <a:gd name="T39" fmla="*/ 17 h 185"/>
              <a:gd name="T40" fmla="*/ 158 w 185"/>
              <a:gd name="T41" fmla="*/ 27 h 185"/>
              <a:gd name="T42" fmla="*/ 170 w 185"/>
              <a:gd name="T43" fmla="*/ 41 h 185"/>
              <a:gd name="T44" fmla="*/ 177 w 185"/>
              <a:gd name="T45" fmla="*/ 57 h 185"/>
              <a:gd name="T46" fmla="*/ 180 w 185"/>
              <a:gd name="T47" fmla="*/ 65 h 185"/>
              <a:gd name="T48" fmla="*/ 183 w 185"/>
              <a:gd name="T49" fmla="*/ 74 h 185"/>
              <a:gd name="T50" fmla="*/ 185 w 185"/>
              <a:gd name="T51" fmla="*/ 84 h 185"/>
              <a:gd name="T52" fmla="*/ 185 w 185"/>
              <a:gd name="T53" fmla="*/ 93 h 185"/>
              <a:gd name="T54" fmla="*/ 185 w 185"/>
              <a:gd name="T55" fmla="*/ 93 h 185"/>
              <a:gd name="T56" fmla="*/ 185 w 185"/>
              <a:gd name="T57" fmla="*/ 102 h 185"/>
              <a:gd name="T58" fmla="*/ 183 w 185"/>
              <a:gd name="T59" fmla="*/ 111 h 185"/>
              <a:gd name="T60" fmla="*/ 180 w 185"/>
              <a:gd name="T61" fmla="*/ 120 h 185"/>
              <a:gd name="T62" fmla="*/ 177 w 185"/>
              <a:gd name="T63" fmla="*/ 129 h 185"/>
              <a:gd name="T64" fmla="*/ 170 w 185"/>
              <a:gd name="T65" fmla="*/ 144 h 185"/>
              <a:gd name="T66" fmla="*/ 158 w 185"/>
              <a:gd name="T67" fmla="*/ 158 h 185"/>
              <a:gd name="T68" fmla="*/ 144 w 185"/>
              <a:gd name="T69" fmla="*/ 170 h 185"/>
              <a:gd name="T70" fmla="*/ 129 w 185"/>
              <a:gd name="T71" fmla="*/ 177 h 185"/>
              <a:gd name="T72" fmla="*/ 120 w 185"/>
              <a:gd name="T73" fmla="*/ 182 h 185"/>
              <a:gd name="T74" fmla="*/ 111 w 185"/>
              <a:gd name="T75" fmla="*/ 183 h 185"/>
              <a:gd name="T76" fmla="*/ 102 w 185"/>
              <a:gd name="T77" fmla="*/ 185 h 185"/>
              <a:gd name="T78" fmla="*/ 93 w 185"/>
              <a:gd name="T79" fmla="*/ 185 h 185"/>
              <a:gd name="T80" fmla="*/ 93 w 185"/>
              <a:gd name="T81" fmla="*/ 185 h 185"/>
              <a:gd name="T82" fmla="*/ 83 w 185"/>
              <a:gd name="T83" fmla="*/ 185 h 185"/>
              <a:gd name="T84" fmla="*/ 74 w 185"/>
              <a:gd name="T85" fmla="*/ 183 h 185"/>
              <a:gd name="T86" fmla="*/ 65 w 185"/>
              <a:gd name="T87" fmla="*/ 182 h 185"/>
              <a:gd name="T88" fmla="*/ 57 w 185"/>
              <a:gd name="T89" fmla="*/ 177 h 185"/>
              <a:gd name="T90" fmla="*/ 41 w 185"/>
              <a:gd name="T91" fmla="*/ 170 h 185"/>
              <a:gd name="T92" fmla="*/ 27 w 185"/>
              <a:gd name="T93" fmla="*/ 158 h 185"/>
              <a:gd name="T94" fmla="*/ 17 w 185"/>
              <a:gd name="T95" fmla="*/ 144 h 185"/>
              <a:gd name="T96" fmla="*/ 8 w 185"/>
              <a:gd name="T97" fmla="*/ 129 h 185"/>
              <a:gd name="T98" fmla="*/ 5 w 185"/>
              <a:gd name="T99" fmla="*/ 120 h 185"/>
              <a:gd name="T100" fmla="*/ 3 w 185"/>
              <a:gd name="T101" fmla="*/ 111 h 185"/>
              <a:gd name="T102" fmla="*/ 2 w 185"/>
              <a:gd name="T103" fmla="*/ 102 h 185"/>
              <a:gd name="T104" fmla="*/ 0 w 185"/>
              <a:gd name="T105" fmla="*/ 93 h 185"/>
              <a:gd name="T106" fmla="*/ 0 w 185"/>
              <a:gd name="T107" fmla="*/ 93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5" h="185">
                <a:moveTo>
                  <a:pt x="0" y="93"/>
                </a:moveTo>
                <a:lnTo>
                  <a:pt x="0" y="93"/>
                </a:lnTo>
                <a:lnTo>
                  <a:pt x="2" y="84"/>
                </a:lnTo>
                <a:lnTo>
                  <a:pt x="3" y="74"/>
                </a:lnTo>
                <a:lnTo>
                  <a:pt x="5" y="65"/>
                </a:lnTo>
                <a:lnTo>
                  <a:pt x="8" y="57"/>
                </a:lnTo>
                <a:lnTo>
                  <a:pt x="17" y="41"/>
                </a:lnTo>
                <a:lnTo>
                  <a:pt x="27" y="27"/>
                </a:lnTo>
                <a:lnTo>
                  <a:pt x="41" y="17"/>
                </a:lnTo>
                <a:lnTo>
                  <a:pt x="57" y="8"/>
                </a:lnTo>
                <a:lnTo>
                  <a:pt x="65" y="5"/>
                </a:lnTo>
                <a:lnTo>
                  <a:pt x="74" y="3"/>
                </a:lnTo>
                <a:lnTo>
                  <a:pt x="83" y="2"/>
                </a:lnTo>
                <a:lnTo>
                  <a:pt x="93" y="0"/>
                </a:lnTo>
                <a:lnTo>
                  <a:pt x="93" y="0"/>
                </a:lnTo>
                <a:lnTo>
                  <a:pt x="102" y="2"/>
                </a:lnTo>
                <a:lnTo>
                  <a:pt x="111" y="3"/>
                </a:lnTo>
                <a:lnTo>
                  <a:pt x="120" y="5"/>
                </a:lnTo>
                <a:lnTo>
                  <a:pt x="129" y="8"/>
                </a:lnTo>
                <a:lnTo>
                  <a:pt x="144" y="17"/>
                </a:lnTo>
                <a:lnTo>
                  <a:pt x="158" y="27"/>
                </a:lnTo>
                <a:lnTo>
                  <a:pt x="170" y="41"/>
                </a:lnTo>
                <a:lnTo>
                  <a:pt x="177" y="57"/>
                </a:lnTo>
                <a:lnTo>
                  <a:pt x="180" y="65"/>
                </a:lnTo>
                <a:lnTo>
                  <a:pt x="183" y="74"/>
                </a:lnTo>
                <a:lnTo>
                  <a:pt x="185" y="84"/>
                </a:lnTo>
                <a:lnTo>
                  <a:pt x="185" y="93"/>
                </a:lnTo>
                <a:lnTo>
                  <a:pt x="185" y="93"/>
                </a:lnTo>
                <a:lnTo>
                  <a:pt x="185" y="102"/>
                </a:lnTo>
                <a:lnTo>
                  <a:pt x="183" y="111"/>
                </a:lnTo>
                <a:lnTo>
                  <a:pt x="180" y="120"/>
                </a:lnTo>
                <a:lnTo>
                  <a:pt x="177" y="129"/>
                </a:lnTo>
                <a:lnTo>
                  <a:pt x="170" y="144"/>
                </a:lnTo>
                <a:lnTo>
                  <a:pt x="158" y="158"/>
                </a:lnTo>
                <a:lnTo>
                  <a:pt x="144" y="170"/>
                </a:lnTo>
                <a:lnTo>
                  <a:pt x="129" y="177"/>
                </a:lnTo>
                <a:lnTo>
                  <a:pt x="120" y="182"/>
                </a:lnTo>
                <a:lnTo>
                  <a:pt x="111" y="183"/>
                </a:lnTo>
                <a:lnTo>
                  <a:pt x="102" y="185"/>
                </a:lnTo>
                <a:lnTo>
                  <a:pt x="93" y="185"/>
                </a:lnTo>
                <a:lnTo>
                  <a:pt x="93" y="185"/>
                </a:lnTo>
                <a:lnTo>
                  <a:pt x="83" y="185"/>
                </a:lnTo>
                <a:lnTo>
                  <a:pt x="74" y="183"/>
                </a:lnTo>
                <a:lnTo>
                  <a:pt x="65" y="182"/>
                </a:lnTo>
                <a:lnTo>
                  <a:pt x="57" y="177"/>
                </a:lnTo>
                <a:lnTo>
                  <a:pt x="41" y="170"/>
                </a:lnTo>
                <a:lnTo>
                  <a:pt x="27" y="158"/>
                </a:lnTo>
                <a:lnTo>
                  <a:pt x="17" y="144"/>
                </a:lnTo>
                <a:lnTo>
                  <a:pt x="8" y="129"/>
                </a:lnTo>
                <a:lnTo>
                  <a:pt x="5" y="120"/>
                </a:lnTo>
                <a:lnTo>
                  <a:pt x="3" y="111"/>
                </a:lnTo>
                <a:lnTo>
                  <a:pt x="2" y="102"/>
                </a:lnTo>
                <a:lnTo>
                  <a:pt x="0" y="93"/>
                </a:lnTo>
                <a:lnTo>
                  <a:pt x="0" y="93"/>
                </a:lnTo>
                <a:close/>
              </a:path>
            </a:pathLst>
          </a:custGeom>
          <a:solidFill>
            <a:srgbClr val="ED0000"/>
          </a:solidFill>
          <a:ln w="468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6"/>
          <p:cNvSpPr>
            <a:spLocks noChangeArrowheads="1"/>
          </p:cNvSpPr>
          <p:nvPr/>
        </p:nvSpPr>
        <p:spPr bwMode="auto">
          <a:xfrm>
            <a:off x="3255040" y="3040340"/>
            <a:ext cx="220272" cy="220498"/>
          </a:xfrm>
          <a:custGeom>
            <a:avLst/>
            <a:gdLst>
              <a:gd name="T0" fmla="*/ 0 w 210"/>
              <a:gd name="T1" fmla="*/ 107 h 212"/>
              <a:gd name="T2" fmla="*/ 1 w 210"/>
              <a:gd name="T3" fmla="*/ 84 h 212"/>
              <a:gd name="T4" fmla="*/ 7 w 210"/>
              <a:gd name="T5" fmla="*/ 65 h 212"/>
              <a:gd name="T6" fmla="*/ 18 w 210"/>
              <a:gd name="T7" fmla="*/ 47 h 212"/>
              <a:gd name="T8" fmla="*/ 30 w 210"/>
              <a:gd name="T9" fmla="*/ 32 h 212"/>
              <a:gd name="T10" fmla="*/ 46 w 210"/>
              <a:gd name="T11" fmla="*/ 18 h 212"/>
              <a:gd name="T12" fmla="*/ 64 w 210"/>
              <a:gd name="T13" fmla="*/ 9 h 212"/>
              <a:gd name="T14" fmla="*/ 84 w 210"/>
              <a:gd name="T15" fmla="*/ 3 h 212"/>
              <a:gd name="T16" fmla="*/ 105 w 210"/>
              <a:gd name="T17" fmla="*/ 0 h 212"/>
              <a:gd name="T18" fmla="*/ 115 w 210"/>
              <a:gd name="T19" fmla="*/ 2 h 212"/>
              <a:gd name="T20" fmla="*/ 137 w 210"/>
              <a:gd name="T21" fmla="*/ 6 h 212"/>
              <a:gd name="T22" fmla="*/ 156 w 210"/>
              <a:gd name="T23" fmla="*/ 14 h 212"/>
              <a:gd name="T24" fmla="*/ 173 w 210"/>
              <a:gd name="T25" fmla="*/ 24 h 212"/>
              <a:gd name="T26" fmla="*/ 186 w 210"/>
              <a:gd name="T27" fmla="*/ 39 h 212"/>
              <a:gd name="T28" fmla="*/ 198 w 210"/>
              <a:gd name="T29" fmla="*/ 56 h 212"/>
              <a:gd name="T30" fmla="*/ 206 w 210"/>
              <a:gd name="T31" fmla="*/ 75 h 212"/>
              <a:gd name="T32" fmla="*/ 210 w 210"/>
              <a:gd name="T33" fmla="*/ 95 h 212"/>
              <a:gd name="T34" fmla="*/ 210 w 210"/>
              <a:gd name="T35" fmla="*/ 107 h 212"/>
              <a:gd name="T36" fmla="*/ 209 w 210"/>
              <a:gd name="T37" fmla="*/ 128 h 212"/>
              <a:gd name="T38" fmla="*/ 203 w 210"/>
              <a:gd name="T39" fmla="*/ 147 h 212"/>
              <a:gd name="T40" fmla="*/ 192 w 210"/>
              <a:gd name="T41" fmla="*/ 165 h 212"/>
              <a:gd name="T42" fmla="*/ 180 w 210"/>
              <a:gd name="T43" fmla="*/ 180 h 212"/>
              <a:gd name="T44" fmla="*/ 165 w 210"/>
              <a:gd name="T45" fmla="*/ 194 h 212"/>
              <a:gd name="T46" fmla="*/ 147 w 210"/>
              <a:gd name="T47" fmla="*/ 203 h 212"/>
              <a:gd name="T48" fmla="*/ 126 w 210"/>
              <a:gd name="T49" fmla="*/ 209 h 212"/>
              <a:gd name="T50" fmla="*/ 105 w 210"/>
              <a:gd name="T51" fmla="*/ 212 h 212"/>
              <a:gd name="T52" fmla="*/ 94 w 210"/>
              <a:gd name="T53" fmla="*/ 210 h 212"/>
              <a:gd name="T54" fmla="*/ 73 w 210"/>
              <a:gd name="T55" fmla="*/ 207 h 212"/>
              <a:gd name="T56" fmla="*/ 55 w 210"/>
              <a:gd name="T57" fmla="*/ 198 h 212"/>
              <a:gd name="T58" fmla="*/ 37 w 210"/>
              <a:gd name="T59" fmla="*/ 188 h 212"/>
              <a:gd name="T60" fmla="*/ 24 w 210"/>
              <a:gd name="T61" fmla="*/ 173 h 212"/>
              <a:gd name="T62" fmla="*/ 12 w 210"/>
              <a:gd name="T63" fmla="*/ 156 h 212"/>
              <a:gd name="T64" fmla="*/ 4 w 210"/>
              <a:gd name="T65" fmla="*/ 138 h 212"/>
              <a:gd name="T66" fmla="*/ 0 w 210"/>
              <a:gd name="T67" fmla="*/ 117 h 212"/>
              <a:gd name="T68" fmla="*/ 0 w 210"/>
              <a:gd name="T69" fmla="*/ 107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0" h="212">
                <a:moveTo>
                  <a:pt x="0" y="107"/>
                </a:moveTo>
                <a:lnTo>
                  <a:pt x="0" y="107"/>
                </a:lnTo>
                <a:lnTo>
                  <a:pt x="0" y="95"/>
                </a:lnTo>
                <a:lnTo>
                  <a:pt x="1" y="84"/>
                </a:lnTo>
                <a:lnTo>
                  <a:pt x="4" y="75"/>
                </a:lnTo>
                <a:lnTo>
                  <a:pt x="7" y="65"/>
                </a:lnTo>
                <a:lnTo>
                  <a:pt x="12" y="56"/>
                </a:lnTo>
                <a:lnTo>
                  <a:pt x="18" y="47"/>
                </a:lnTo>
                <a:lnTo>
                  <a:pt x="24" y="39"/>
                </a:lnTo>
                <a:lnTo>
                  <a:pt x="30" y="32"/>
                </a:lnTo>
                <a:lnTo>
                  <a:pt x="37" y="24"/>
                </a:lnTo>
                <a:lnTo>
                  <a:pt x="46" y="18"/>
                </a:lnTo>
                <a:lnTo>
                  <a:pt x="55" y="14"/>
                </a:lnTo>
                <a:lnTo>
                  <a:pt x="64" y="9"/>
                </a:lnTo>
                <a:lnTo>
                  <a:pt x="73" y="6"/>
                </a:lnTo>
                <a:lnTo>
                  <a:pt x="84" y="3"/>
                </a:lnTo>
                <a:lnTo>
                  <a:pt x="94" y="2"/>
                </a:lnTo>
                <a:lnTo>
                  <a:pt x="105" y="0"/>
                </a:lnTo>
                <a:lnTo>
                  <a:pt x="105" y="0"/>
                </a:lnTo>
                <a:lnTo>
                  <a:pt x="115" y="2"/>
                </a:lnTo>
                <a:lnTo>
                  <a:pt x="126" y="3"/>
                </a:lnTo>
                <a:lnTo>
                  <a:pt x="137" y="6"/>
                </a:lnTo>
                <a:lnTo>
                  <a:pt x="147" y="9"/>
                </a:lnTo>
                <a:lnTo>
                  <a:pt x="156" y="14"/>
                </a:lnTo>
                <a:lnTo>
                  <a:pt x="165" y="18"/>
                </a:lnTo>
                <a:lnTo>
                  <a:pt x="173" y="24"/>
                </a:lnTo>
                <a:lnTo>
                  <a:pt x="180" y="32"/>
                </a:lnTo>
                <a:lnTo>
                  <a:pt x="186" y="39"/>
                </a:lnTo>
                <a:lnTo>
                  <a:pt x="192" y="47"/>
                </a:lnTo>
                <a:lnTo>
                  <a:pt x="198" y="56"/>
                </a:lnTo>
                <a:lnTo>
                  <a:pt x="203" y="65"/>
                </a:lnTo>
                <a:lnTo>
                  <a:pt x="206" y="75"/>
                </a:lnTo>
                <a:lnTo>
                  <a:pt x="209" y="84"/>
                </a:lnTo>
                <a:lnTo>
                  <a:pt x="210" y="95"/>
                </a:lnTo>
                <a:lnTo>
                  <a:pt x="210" y="107"/>
                </a:lnTo>
                <a:lnTo>
                  <a:pt x="210" y="107"/>
                </a:lnTo>
                <a:lnTo>
                  <a:pt x="210" y="117"/>
                </a:lnTo>
                <a:lnTo>
                  <a:pt x="209" y="128"/>
                </a:lnTo>
                <a:lnTo>
                  <a:pt x="206" y="138"/>
                </a:lnTo>
                <a:lnTo>
                  <a:pt x="203" y="147"/>
                </a:lnTo>
                <a:lnTo>
                  <a:pt x="198" y="156"/>
                </a:lnTo>
                <a:lnTo>
                  <a:pt x="192" y="165"/>
                </a:lnTo>
                <a:lnTo>
                  <a:pt x="186" y="173"/>
                </a:lnTo>
                <a:lnTo>
                  <a:pt x="180" y="180"/>
                </a:lnTo>
                <a:lnTo>
                  <a:pt x="173" y="188"/>
                </a:lnTo>
                <a:lnTo>
                  <a:pt x="165" y="194"/>
                </a:lnTo>
                <a:lnTo>
                  <a:pt x="156" y="198"/>
                </a:lnTo>
                <a:lnTo>
                  <a:pt x="147" y="203"/>
                </a:lnTo>
                <a:lnTo>
                  <a:pt x="137" y="207"/>
                </a:lnTo>
                <a:lnTo>
                  <a:pt x="126" y="209"/>
                </a:lnTo>
                <a:lnTo>
                  <a:pt x="115" y="210"/>
                </a:lnTo>
                <a:lnTo>
                  <a:pt x="105" y="212"/>
                </a:lnTo>
                <a:lnTo>
                  <a:pt x="105" y="212"/>
                </a:lnTo>
                <a:lnTo>
                  <a:pt x="94" y="210"/>
                </a:lnTo>
                <a:lnTo>
                  <a:pt x="84" y="209"/>
                </a:lnTo>
                <a:lnTo>
                  <a:pt x="73" y="207"/>
                </a:lnTo>
                <a:lnTo>
                  <a:pt x="64" y="203"/>
                </a:lnTo>
                <a:lnTo>
                  <a:pt x="55" y="198"/>
                </a:lnTo>
                <a:lnTo>
                  <a:pt x="46" y="194"/>
                </a:lnTo>
                <a:lnTo>
                  <a:pt x="37" y="188"/>
                </a:lnTo>
                <a:lnTo>
                  <a:pt x="30" y="180"/>
                </a:lnTo>
                <a:lnTo>
                  <a:pt x="24" y="173"/>
                </a:lnTo>
                <a:lnTo>
                  <a:pt x="18" y="165"/>
                </a:lnTo>
                <a:lnTo>
                  <a:pt x="12" y="156"/>
                </a:lnTo>
                <a:lnTo>
                  <a:pt x="7" y="147"/>
                </a:lnTo>
                <a:lnTo>
                  <a:pt x="4" y="138"/>
                </a:lnTo>
                <a:lnTo>
                  <a:pt x="1" y="128"/>
                </a:lnTo>
                <a:lnTo>
                  <a:pt x="0" y="117"/>
                </a:lnTo>
                <a:lnTo>
                  <a:pt x="0" y="107"/>
                </a:lnTo>
                <a:lnTo>
                  <a:pt x="0" y="107"/>
                </a:lnTo>
                <a:close/>
              </a:path>
            </a:pathLst>
          </a:custGeom>
          <a:solidFill>
            <a:srgbClr val="ED0000"/>
          </a:solidFill>
          <a:ln w="468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7"/>
          <p:cNvSpPr>
            <a:spLocks noChangeArrowheads="1"/>
          </p:cNvSpPr>
          <p:nvPr/>
        </p:nvSpPr>
        <p:spPr bwMode="auto">
          <a:xfrm>
            <a:off x="6909644" y="3001354"/>
            <a:ext cx="376561" cy="373390"/>
          </a:xfrm>
          <a:custGeom>
            <a:avLst/>
            <a:gdLst>
              <a:gd name="T0" fmla="*/ 0 w 359"/>
              <a:gd name="T1" fmla="*/ 180 h 359"/>
              <a:gd name="T2" fmla="*/ 3 w 359"/>
              <a:gd name="T3" fmla="*/ 144 h 359"/>
              <a:gd name="T4" fmla="*/ 14 w 359"/>
              <a:gd name="T5" fmla="*/ 110 h 359"/>
              <a:gd name="T6" fmla="*/ 30 w 359"/>
              <a:gd name="T7" fmla="*/ 80 h 359"/>
              <a:gd name="T8" fmla="*/ 53 w 359"/>
              <a:gd name="T9" fmla="*/ 53 h 359"/>
              <a:gd name="T10" fmla="*/ 80 w 359"/>
              <a:gd name="T11" fmla="*/ 32 h 359"/>
              <a:gd name="T12" fmla="*/ 110 w 359"/>
              <a:gd name="T13" fmla="*/ 15 h 359"/>
              <a:gd name="T14" fmla="*/ 143 w 359"/>
              <a:gd name="T15" fmla="*/ 5 h 359"/>
              <a:gd name="T16" fmla="*/ 180 w 359"/>
              <a:gd name="T17" fmla="*/ 0 h 359"/>
              <a:gd name="T18" fmla="*/ 198 w 359"/>
              <a:gd name="T19" fmla="*/ 2 h 359"/>
              <a:gd name="T20" fmla="*/ 233 w 359"/>
              <a:gd name="T21" fmla="*/ 9 h 359"/>
              <a:gd name="T22" fmla="*/ 266 w 359"/>
              <a:gd name="T23" fmla="*/ 23 h 359"/>
              <a:gd name="T24" fmla="*/ 294 w 359"/>
              <a:gd name="T25" fmla="*/ 42 h 359"/>
              <a:gd name="T26" fmla="*/ 318 w 359"/>
              <a:gd name="T27" fmla="*/ 66 h 359"/>
              <a:gd name="T28" fmla="*/ 338 w 359"/>
              <a:gd name="T29" fmla="*/ 95 h 359"/>
              <a:gd name="T30" fmla="*/ 351 w 359"/>
              <a:gd name="T31" fmla="*/ 126 h 359"/>
              <a:gd name="T32" fmla="*/ 357 w 359"/>
              <a:gd name="T33" fmla="*/ 162 h 359"/>
              <a:gd name="T34" fmla="*/ 359 w 359"/>
              <a:gd name="T35" fmla="*/ 180 h 359"/>
              <a:gd name="T36" fmla="*/ 356 w 359"/>
              <a:gd name="T37" fmla="*/ 216 h 359"/>
              <a:gd name="T38" fmla="*/ 345 w 359"/>
              <a:gd name="T39" fmla="*/ 251 h 359"/>
              <a:gd name="T40" fmla="*/ 329 w 359"/>
              <a:gd name="T41" fmla="*/ 281 h 359"/>
              <a:gd name="T42" fmla="*/ 306 w 359"/>
              <a:gd name="T43" fmla="*/ 308 h 359"/>
              <a:gd name="T44" fmla="*/ 281 w 359"/>
              <a:gd name="T45" fmla="*/ 329 h 359"/>
              <a:gd name="T46" fmla="*/ 249 w 359"/>
              <a:gd name="T47" fmla="*/ 345 h 359"/>
              <a:gd name="T48" fmla="*/ 216 w 359"/>
              <a:gd name="T49" fmla="*/ 356 h 359"/>
              <a:gd name="T50" fmla="*/ 180 w 359"/>
              <a:gd name="T51" fmla="*/ 359 h 359"/>
              <a:gd name="T52" fmla="*/ 161 w 359"/>
              <a:gd name="T53" fmla="*/ 359 h 359"/>
              <a:gd name="T54" fmla="*/ 126 w 359"/>
              <a:gd name="T55" fmla="*/ 351 h 359"/>
              <a:gd name="T56" fmla="*/ 93 w 359"/>
              <a:gd name="T57" fmla="*/ 338 h 359"/>
              <a:gd name="T58" fmla="*/ 65 w 359"/>
              <a:gd name="T59" fmla="*/ 318 h 359"/>
              <a:gd name="T60" fmla="*/ 41 w 359"/>
              <a:gd name="T61" fmla="*/ 294 h 359"/>
              <a:gd name="T62" fmla="*/ 21 w 359"/>
              <a:gd name="T63" fmla="*/ 266 h 359"/>
              <a:gd name="T64" fmla="*/ 8 w 359"/>
              <a:gd name="T65" fmla="*/ 234 h 359"/>
              <a:gd name="T66" fmla="*/ 2 w 359"/>
              <a:gd name="T67" fmla="*/ 198 h 359"/>
              <a:gd name="T68" fmla="*/ 0 w 359"/>
              <a:gd name="T69" fmla="*/ 180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9" h="359">
                <a:moveTo>
                  <a:pt x="0" y="180"/>
                </a:moveTo>
                <a:lnTo>
                  <a:pt x="0" y="180"/>
                </a:lnTo>
                <a:lnTo>
                  <a:pt x="2" y="162"/>
                </a:lnTo>
                <a:lnTo>
                  <a:pt x="3" y="144"/>
                </a:lnTo>
                <a:lnTo>
                  <a:pt x="8" y="126"/>
                </a:lnTo>
                <a:lnTo>
                  <a:pt x="14" y="110"/>
                </a:lnTo>
                <a:lnTo>
                  <a:pt x="21" y="95"/>
                </a:lnTo>
                <a:lnTo>
                  <a:pt x="30" y="80"/>
                </a:lnTo>
                <a:lnTo>
                  <a:pt x="41" y="66"/>
                </a:lnTo>
                <a:lnTo>
                  <a:pt x="53" y="53"/>
                </a:lnTo>
                <a:lnTo>
                  <a:pt x="65" y="42"/>
                </a:lnTo>
                <a:lnTo>
                  <a:pt x="80" y="32"/>
                </a:lnTo>
                <a:lnTo>
                  <a:pt x="93" y="23"/>
                </a:lnTo>
                <a:lnTo>
                  <a:pt x="110" y="15"/>
                </a:lnTo>
                <a:lnTo>
                  <a:pt x="126" y="9"/>
                </a:lnTo>
                <a:lnTo>
                  <a:pt x="143" y="5"/>
                </a:lnTo>
                <a:lnTo>
                  <a:pt x="161" y="2"/>
                </a:lnTo>
                <a:lnTo>
                  <a:pt x="180" y="0"/>
                </a:lnTo>
                <a:lnTo>
                  <a:pt x="180" y="0"/>
                </a:lnTo>
                <a:lnTo>
                  <a:pt x="198" y="2"/>
                </a:lnTo>
                <a:lnTo>
                  <a:pt x="216" y="5"/>
                </a:lnTo>
                <a:lnTo>
                  <a:pt x="233" y="9"/>
                </a:lnTo>
                <a:lnTo>
                  <a:pt x="249" y="15"/>
                </a:lnTo>
                <a:lnTo>
                  <a:pt x="266" y="23"/>
                </a:lnTo>
                <a:lnTo>
                  <a:pt x="281" y="32"/>
                </a:lnTo>
                <a:lnTo>
                  <a:pt x="294" y="42"/>
                </a:lnTo>
                <a:lnTo>
                  <a:pt x="306" y="53"/>
                </a:lnTo>
                <a:lnTo>
                  <a:pt x="318" y="66"/>
                </a:lnTo>
                <a:lnTo>
                  <a:pt x="329" y="80"/>
                </a:lnTo>
                <a:lnTo>
                  <a:pt x="338" y="95"/>
                </a:lnTo>
                <a:lnTo>
                  <a:pt x="345" y="110"/>
                </a:lnTo>
                <a:lnTo>
                  <a:pt x="351" y="126"/>
                </a:lnTo>
                <a:lnTo>
                  <a:pt x="356" y="144"/>
                </a:lnTo>
                <a:lnTo>
                  <a:pt x="357" y="162"/>
                </a:lnTo>
                <a:lnTo>
                  <a:pt x="359" y="180"/>
                </a:lnTo>
                <a:lnTo>
                  <a:pt x="359" y="180"/>
                </a:lnTo>
                <a:lnTo>
                  <a:pt x="357" y="198"/>
                </a:lnTo>
                <a:lnTo>
                  <a:pt x="356" y="216"/>
                </a:lnTo>
                <a:lnTo>
                  <a:pt x="351" y="234"/>
                </a:lnTo>
                <a:lnTo>
                  <a:pt x="345" y="251"/>
                </a:lnTo>
                <a:lnTo>
                  <a:pt x="338" y="266"/>
                </a:lnTo>
                <a:lnTo>
                  <a:pt x="329" y="281"/>
                </a:lnTo>
                <a:lnTo>
                  <a:pt x="318" y="294"/>
                </a:lnTo>
                <a:lnTo>
                  <a:pt x="306" y="308"/>
                </a:lnTo>
                <a:lnTo>
                  <a:pt x="294" y="318"/>
                </a:lnTo>
                <a:lnTo>
                  <a:pt x="281" y="329"/>
                </a:lnTo>
                <a:lnTo>
                  <a:pt x="266" y="338"/>
                </a:lnTo>
                <a:lnTo>
                  <a:pt x="249" y="345"/>
                </a:lnTo>
                <a:lnTo>
                  <a:pt x="233" y="351"/>
                </a:lnTo>
                <a:lnTo>
                  <a:pt x="216" y="356"/>
                </a:lnTo>
                <a:lnTo>
                  <a:pt x="198" y="359"/>
                </a:lnTo>
                <a:lnTo>
                  <a:pt x="180" y="359"/>
                </a:lnTo>
                <a:lnTo>
                  <a:pt x="180" y="359"/>
                </a:lnTo>
                <a:lnTo>
                  <a:pt x="161" y="359"/>
                </a:lnTo>
                <a:lnTo>
                  <a:pt x="143" y="356"/>
                </a:lnTo>
                <a:lnTo>
                  <a:pt x="126" y="351"/>
                </a:lnTo>
                <a:lnTo>
                  <a:pt x="110" y="345"/>
                </a:lnTo>
                <a:lnTo>
                  <a:pt x="93" y="338"/>
                </a:lnTo>
                <a:lnTo>
                  <a:pt x="80" y="329"/>
                </a:lnTo>
                <a:lnTo>
                  <a:pt x="65" y="318"/>
                </a:lnTo>
                <a:lnTo>
                  <a:pt x="53" y="308"/>
                </a:lnTo>
                <a:lnTo>
                  <a:pt x="41" y="294"/>
                </a:lnTo>
                <a:lnTo>
                  <a:pt x="30" y="281"/>
                </a:lnTo>
                <a:lnTo>
                  <a:pt x="21" y="266"/>
                </a:lnTo>
                <a:lnTo>
                  <a:pt x="14" y="251"/>
                </a:lnTo>
                <a:lnTo>
                  <a:pt x="8" y="234"/>
                </a:lnTo>
                <a:lnTo>
                  <a:pt x="3" y="216"/>
                </a:lnTo>
                <a:lnTo>
                  <a:pt x="2" y="198"/>
                </a:lnTo>
                <a:lnTo>
                  <a:pt x="0" y="180"/>
                </a:lnTo>
                <a:lnTo>
                  <a:pt x="0" y="180"/>
                </a:lnTo>
                <a:close/>
              </a:path>
            </a:pathLst>
          </a:custGeom>
          <a:solidFill>
            <a:srgbClr val="ED0000"/>
          </a:solidFill>
          <a:ln w="468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8"/>
          <p:cNvSpPr>
            <a:spLocks noChangeArrowheads="1"/>
          </p:cNvSpPr>
          <p:nvPr/>
        </p:nvSpPr>
        <p:spPr bwMode="auto">
          <a:xfrm>
            <a:off x="1598825" y="2124462"/>
            <a:ext cx="45719" cy="45764"/>
          </a:xfrm>
          <a:custGeom>
            <a:avLst/>
            <a:gdLst>
              <a:gd name="T0" fmla="*/ 43 w 43"/>
              <a:gd name="T1" fmla="*/ 23 h 44"/>
              <a:gd name="T2" fmla="*/ 43 w 43"/>
              <a:gd name="T3" fmla="*/ 23 h 44"/>
              <a:gd name="T4" fmla="*/ 42 w 43"/>
              <a:gd name="T5" fmla="*/ 30 h 44"/>
              <a:gd name="T6" fmla="*/ 37 w 43"/>
              <a:gd name="T7" fmla="*/ 38 h 44"/>
              <a:gd name="T8" fmla="*/ 30 w 43"/>
              <a:gd name="T9" fmla="*/ 42 h 44"/>
              <a:gd name="T10" fmla="*/ 22 w 43"/>
              <a:gd name="T11" fmla="*/ 44 h 44"/>
              <a:gd name="T12" fmla="*/ 22 w 43"/>
              <a:gd name="T13" fmla="*/ 44 h 44"/>
              <a:gd name="T14" fmla="*/ 13 w 43"/>
              <a:gd name="T15" fmla="*/ 42 h 44"/>
              <a:gd name="T16" fmla="*/ 6 w 43"/>
              <a:gd name="T17" fmla="*/ 38 h 44"/>
              <a:gd name="T18" fmla="*/ 1 w 43"/>
              <a:gd name="T19" fmla="*/ 30 h 44"/>
              <a:gd name="T20" fmla="*/ 0 w 43"/>
              <a:gd name="T21" fmla="*/ 23 h 44"/>
              <a:gd name="T22" fmla="*/ 0 w 43"/>
              <a:gd name="T23" fmla="*/ 23 h 44"/>
              <a:gd name="T24" fmla="*/ 1 w 43"/>
              <a:gd name="T25" fmla="*/ 14 h 44"/>
              <a:gd name="T26" fmla="*/ 6 w 43"/>
              <a:gd name="T27" fmla="*/ 6 h 44"/>
              <a:gd name="T28" fmla="*/ 13 w 43"/>
              <a:gd name="T29" fmla="*/ 2 h 44"/>
              <a:gd name="T30" fmla="*/ 22 w 43"/>
              <a:gd name="T31" fmla="*/ 0 h 44"/>
              <a:gd name="T32" fmla="*/ 22 w 43"/>
              <a:gd name="T33" fmla="*/ 0 h 44"/>
              <a:gd name="T34" fmla="*/ 30 w 43"/>
              <a:gd name="T35" fmla="*/ 2 h 44"/>
              <a:gd name="T36" fmla="*/ 37 w 43"/>
              <a:gd name="T37" fmla="*/ 6 h 44"/>
              <a:gd name="T38" fmla="*/ 42 w 43"/>
              <a:gd name="T39" fmla="*/ 14 h 44"/>
              <a:gd name="T40" fmla="*/ 43 w 43"/>
              <a:gd name="T41" fmla="*/ 23 h 44"/>
              <a:gd name="T42" fmla="*/ 43 w 43"/>
              <a:gd name="T43" fmla="*/ 2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3" h="44">
                <a:moveTo>
                  <a:pt x="43" y="23"/>
                </a:moveTo>
                <a:lnTo>
                  <a:pt x="43" y="23"/>
                </a:lnTo>
                <a:lnTo>
                  <a:pt x="42" y="30"/>
                </a:lnTo>
                <a:lnTo>
                  <a:pt x="37" y="38"/>
                </a:lnTo>
                <a:lnTo>
                  <a:pt x="30" y="42"/>
                </a:lnTo>
                <a:lnTo>
                  <a:pt x="22" y="44"/>
                </a:lnTo>
                <a:lnTo>
                  <a:pt x="22" y="44"/>
                </a:lnTo>
                <a:lnTo>
                  <a:pt x="13" y="42"/>
                </a:lnTo>
                <a:lnTo>
                  <a:pt x="6" y="38"/>
                </a:lnTo>
                <a:lnTo>
                  <a:pt x="1" y="30"/>
                </a:lnTo>
                <a:lnTo>
                  <a:pt x="0" y="23"/>
                </a:lnTo>
                <a:lnTo>
                  <a:pt x="0" y="23"/>
                </a:lnTo>
                <a:lnTo>
                  <a:pt x="1" y="14"/>
                </a:lnTo>
                <a:lnTo>
                  <a:pt x="6" y="6"/>
                </a:lnTo>
                <a:lnTo>
                  <a:pt x="13" y="2"/>
                </a:lnTo>
                <a:lnTo>
                  <a:pt x="22" y="0"/>
                </a:lnTo>
                <a:lnTo>
                  <a:pt x="22" y="0"/>
                </a:lnTo>
                <a:lnTo>
                  <a:pt x="30" y="2"/>
                </a:lnTo>
                <a:lnTo>
                  <a:pt x="37" y="6"/>
                </a:lnTo>
                <a:lnTo>
                  <a:pt x="42" y="14"/>
                </a:lnTo>
                <a:lnTo>
                  <a:pt x="43" y="23"/>
                </a:lnTo>
                <a:lnTo>
                  <a:pt x="43" y="23"/>
                </a:lnTo>
                <a:close/>
              </a:path>
            </a:pathLst>
          </a:custGeom>
          <a:solidFill>
            <a:srgbClr val="00FF00"/>
          </a:solidFill>
          <a:ln w="468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9"/>
          <p:cNvSpPr>
            <a:spLocks noChangeArrowheads="1"/>
          </p:cNvSpPr>
          <p:nvPr/>
        </p:nvSpPr>
        <p:spPr bwMode="auto">
          <a:xfrm>
            <a:off x="2667207" y="2124462"/>
            <a:ext cx="46152" cy="45764"/>
          </a:xfrm>
          <a:custGeom>
            <a:avLst/>
            <a:gdLst>
              <a:gd name="T0" fmla="*/ 44 w 44"/>
              <a:gd name="T1" fmla="*/ 23 h 44"/>
              <a:gd name="T2" fmla="*/ 44 w 44"/>
              <a:gd name="T3" fmla="*/ 23 h 44"/>
              <a:gd name="T4" fmla="*/ 42 w 44"/>
              <a:gd name="T5" fmla="*/ 30 h 44"/>
              <a:gd name="T6" fmla="*/ 38 w 44"/>
              <a:gd name="T7" fmla="*/ 38 h 44"/>
              <a:gd name="T8" fmla="*/ 30 w 44"/>
              <a:gd name="T9" fmla="*/ 42 h 44"/>
              <a:gd name="T10" fmla="*/ 23 w 44"/>
              <a:gd name="T11" fmla="*/ 44 h 44"/>
              <a:gd name="T12" fmla="*/ 23 w 44"/>
              <a:gd name="T13" fmla="*/ 44 h 44"/>
              <a:gd name="T14" fmla="*/ 14 w 44"/>
              <a:gd name="T15" fmla="*/ 42 h 44"/>
              <a:gd name="T16" fmla="*/ 6 w 44"/>
              <a:gd name="T17" fmla="*/ 38 h 44"/>
              <a:gd name="T18" fmla="*/ 2 w 44"/>
              <a:gd name="T19" fmla="*/ 30 h 44"/>
              <a:gd name="T20" fmla="*/ 0 w 44"/>
              <a:gd name="T21" fmla="*/ 23 h 44"/>
              <a:gd name="T22" fmla="*/ 0 w 44"/>
              <a:gd name="T23" fmla="*/ 23 h 44"/>
              <a:gd name="T24" fmla="*/ 2 w 44"/>
              <a:gd name="T25" fmla="*/ 14 h 44"/>
              <a:gd name="T26" fmla="*/ 6 w 44"/>
              <a:gd name="T27" fmla="*/ 6 h 44"/>
              <a:gd name="T28" fmla="*/ 14 w 44"/>
              <a:gd name="T29" fmla="*/ 2 h 44"/>
              <a:gd name="T30" fmla="*/ 23 w 44"/>
              <a:gd name="T31" fmla="*/ 0 h 44"/>
              <a:gd name="T32" fmla="*/ 23 w 44"/>
              <a:gd name="T33" fmla="*/ 0 h 44"/>
              <a:gd name="T34" fmla="*/ 30 w 44"/>
              <a:gd name="T35" fmla="*/ 2 h 44"/>
              <a:gd name="T36" fmla="*/ 38 w 44"/>
              <a:gd name="T37" fmla="*/ 6 h 44"/>
              <a:gd name="T38" fmla="*/ 42 w 44"/>
              <a:gd name="T39" fmla="*/ 14 h 44"/>
              <a:gd name="T40" fmla="*/ 44 w 44"/>
              <a:gd name="T41" fmla="*/ 23 h 44"/>
              <a:gd name="T42" fmla="*/ 44 w 44"/>
              <a:gd name="T43" fmla="*/ 2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" h="44">
                <a:moveTo>
                  <a:pt x="44" y="23"/>
                </a:moveTo>
                <a:lnTo>
                  <a:pt x="44" y="23"/>
                </a:lnTo>
                <a:lnTo>
                  <a:pt x="42" y="30"/>
                </a:lnTo>
                <a:lnTo>
                  <a:pt x="38" y="38"/>
                </a:lnTo>
                <a:lnTo>
                  <a:pt x="30" y="42"/>
                </a:lnTo>
                <a:lnTo>
                  <a:pt x="23" y="44"/>
                </a:lnTo>
                <a:lnTo>
                  <a:pt x="23" y="44"/>
                </a:lnTo>
                <a:lnTo>
                  <a:pt x="14" y="42"/>
                </a:lnTo>
                <a:lnTo>
                  <a:pt x="6" y="38"/>
                </a:lnTo>
                <a:lnTo>
                  <a:pt x="2" y="30"/>
                </a:lnTo>
                <a:lnTo>
                  <a:pt x="0" y="23"/>
                </a:lnTo>
                <a:lnTo>
                  <a:pt x="0" y="23"/>
                </a:lnTo>
                <a:lnTo>
                  <a:pt x="2" y="14"/>
                </a:lnTo>
                <a:lnTo>
                  <a:pt x="6" y="6"/>
                </a:lnTo>
                <a:lnTo>
                  <a:pt x="14" y="2"/>
                </a:lnTo>
                <a:lnTo>
                  <a:pt x="23" y="0"/>
                </a:lnTo>
                <a:lnTo>
                  <a:pt x="23" y="0"/>
                </a:lnTo>
                <a:lnTo>
                  <a:pt x="30" y="2"/>
                </a:lnTo>
                <a:lnTo>
                  <a:pt x="38" y="6"/>
                </a:lnTo>
                <a:lnTo>
                  <a:pt x="42" y="14"/>
                </a:lnTo>
                <a:lnTo>
                  <a:pt x="44" y="23"/>
                </a:lnTo>
                <a:lnTo>
                  <a:pt x="44" y="23"/>
                </a:lnTo>
                <a:close/>
              </a:path>
            </a:pathLst>
          </a:custGeom>
          <a:solidFill>
            <a:srgbClr val="00FF00"/>
          </a:solidFill>
          <a:ln w="468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0"/>
          <p:cNvSpPr>
            <a:spLocks noChangeArrowheads="1"/>
          </p:cNvSpPr>
          <p:nvPr/>
        </p:nvSpPr>
        <p:spPr bwMode="auto">
          <a:xfrm>
            <a:off x="3165682" y="1899801"/>
            <a:ext cx="272718" cy="270422"/>
          </a:xfrm>
          <a:custGeom>
            <a:avLst/>
            <a:gdLst>
              <a:gd name="T0" fmla="*/ 260 w 260"/>
              <a:gd name="T1" fmla="*/ 131 h 260"/>
              <a:gd name="T2" fmla="*/ 257 w 260"/>
              <a:gd name="T3" fmla="*/ 156 h 260"/>
              <a:gd name="T4" fmla="*/ 249 w 260"/>
              <a:gd name="T5" fmla="*/ 180 h 260"/>
              <a:gd name="T6" fmla="*/ 237 w 260"/>
              <a:gd name="T7" fmla="*/ 203 h 260"/>
              <a:gd name="T8" fmla="*/ 221 w 260"/>
              <a:gd name="T9" fmla="*/ 222 h 260"/>
              <a:gd name="T10" fmla="*/ 203 w 260"/>
              <a:gd name="T11" fmla="*/ 237 h 260"/>
              <a:gd name="T12" fmla="*/ 180 w 260"/>
              <a:gd name="T13" fmla="*/ 249 h 260"/>
              <a:gd name="T14" fmla="*/ 156 w 260"/>
              <a:gd name="T15" fmla="*/ 257 h 260"/>
              <a:gd name="T16" fmla="*/ 129 w 260"/>
              <a:gd name="T17" fmla="*/ 260 h 260"/>
              <a:gd name="T18" fmla="*/ 115 w 260"/>
              <a:gd name="T19" fmla="*/ 260 h 260"/>
              <a:gd name="T20" fmla="*/ 91 w 260"/>
              <a:gd name="T21" fmla="*/ 254 h 260"/>
              <a:gd name="T22" fmla="*/ 67 w 260"/>
              <a:gd name="T23" fmla="*/ 245 h 260"/>
              <a:gd name="T24" fmla="*/ 46 w 260"/>
              <a:gd name="T25" fmla="*/ 230 h 260"/>
              <a:gd name="T26" fmla="*/ 30 w 260"/>
              <a:gd name="T27" fmla="*/ 213 h 260"/>
              <a:gd name="T28" fmla="*/ 15 w 260"/>
              <a:gd name="T29" fmla="*/ 192 h 260"/>
              <a:gd name="T30" fmla="*/ 6 w 260"/>
              <a:gd name="T31" fmla="*/ 168 h 260"/>
              <a:gd name="T32" fmla="*/ 0 w 260"/>
              <a:gd name="T33" fmla="*/ 143 h 260"/>
              <a:gd name="T34" fmla="*/ 0 w 260"/>
              <a:gd name="T35" fmla="*/ 131 h 260"/>
              <a:gd name="T36" fmla="*/ 3 w 260"/>
              <a:gd name="T37" fmla="*/ 104 h 260"/>
              <a:gd name="T38" fmla="*/ 10 w 260"/>
              <a:gd name="T39" fmla="*/ 80 h 260"/>
              <a:gd name="T40" fmla="*/ 22 w 260"/>
              <a:gd name="T41" fmla="*/ 57 h 260"/>
              <a:gd name="T42" fmla="*/ 37 w 260"/>
              <a:gd name="T43" fmla="*/ 39 h 260"/>
              <a:gd name="T44" fmla="*/ 57 w 260"/>
              <a:gd name="T45" fmla="*/ 23 h 260"/>
              <a:gd name="T46" fmla="*/ 79 w 260"/>
              <a:gd name="T47" fmla="*/ 11 h 260"/>
              <a:gd name="T48" fmla="*/ 103 w 260"/>
              <a:gd name="T49" fmla="*/ 3 h 260"/>
              <a:gd name="T50" fmla="*/ 129 w 260"/>
              <a:gd name="T51" fmla="*/ 0 h 260"/>
              <a:gd name="T52" fmla="*/ 142 w 260"/>
              <a:gd name="T53" fmla="*/ 2 h 260"/>
              <a:gd name="T54" fmla="*/ 168 w 260"/>
              <a:gd name="T55" fmla="*/ 6 h 260"/>
              <a:gd name="T56" fmla="*/ 191 w 260"/>
              <a:gd name="T57" fmla="*/ 17 h 260"/>
              <a:gd name="T58" fmla="*/ 212 w 260"/>
              <a:gd name="T59" fmla="*/ 30 h 260"/>
              <a:gd name="T60" fmla="*/ 230 w 260"/>
              <a:gd name="T61" fmla="*/ 48 h 260"/>
              <a:gd name="T62" fmla="*/ 243 w 260"/>
              <a:gd name="T63" fmla="*/ 68 h 260"/>
              <a:gd name="T64" fmla="*/ 254 w 260"/>
              <a:gd name="T65" fmla="*/ 92 h 260"/>
              <a:gd name="T66" fmla="*/ 258 w 260"/>
              <a:gd name="T67" fmla="*/ 117 h 260"/>
              <a:gd name="T68" fmla="*/ 260 w 260"/>
              <a:gd name="T69" fmla="*/ 131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60" h="260">
                <a:moveTo>
                  <a:pt x="260" y="131"/>
                </a:moveTo>
                <a:lnTo>
                  <a:pt x="260" y="131"/>
                </a:lnTo>
                <a:lnTo>
                  <a:pt x="258" y="143"/>
                </a:lnTo>
                <a:lnTo>
                  <a:pt x="257" y="156"/>
                </a:lnTo>
                <a:lnTo>
                  <a:pt x="254" y="168"/>
                </a:lnTo>
                <a:lnTo>
                  <a:pt x="249" y="180"/>
                </a:lnTo>
                <a:lnTo>
                  <a:pt x="243" y="192"/>
                </a:lnTo>
                <a:lnTo>
                  <a:pt x="237" y="203"/>
                </a:lnTo>
                <a:lnTo>
                  <a:pt x="230" y="213"/>
                </a:lnTo>
                <a:lnTo>
                  <a:pt x="221" y="222"/>
                </a:lnTo>
                <a:lnTo>
                  <a:pt x="212" y="230"/>
                </a:lnTo>
                <a:lnTo>
                  <a:pt x="203" y="237"/>
                </a:lnTo>
                <a:lnTo>
                  <a:pt x="191" y="245"/>
                </a:lnTo>
                <a:lnTo>
                  <a:pt x="180" y="249"/>
                </a:lnTo>
                <a:lnTo>
                  <a:pt x="168" y="254"/>
                </a:lnTo>
                <a:lnTo>
                  <a:pt x="156" y="257"/>
                </a:lnTo>
                <a:lnTo>
                  <a:pt x="142" y="260"/>
                </a:lnTo>
                <a:lnTo>
                  <a:pt x="129" y="260"/>
                </a:lnTo>
                <a:lnTo>
                  <a:pt x="129" y="260"/>
                </a:lnTo>
                <a:lnTo>
                  <a:pt x="115" y="260"/>
                </a:lnTo>
                <a:lnTo>
                  <a:pt x="103" y="257"/>
                </a:lnTo>
                <a:lnTo>
                  <a:pt x="91" y="254"/>
                </a:lnTo>
                <a:lnTo>
                  <a:pt x="79" y="249"/>
                </a:lnTo>
                <a:lnTo>
                  <a:pt x="67" y="245"/>
                </a:lnTo>
                <a:lnTo>
                  <a:pt x="57" y="237"/>
                </a:lnTo>
                <a:lnTo>
                  <a:pt x="46" y="230"/>
                </a:lnTo>
                <a:lnTo>
                  <a:pt x="37" y="222"/>
                </a:lnTo>
                <a:lnTo>
                  <a:pt x="30" y="213"/>
                </a:lnTo>
                <a:lnTo>
                  <a:pt x="22" y="203"/>
                </a:lnTo>
                <a:lnTo>
                  <a:pt x="15" y="192"/>
                </a:lnTo>
                <a:lnTo>
                  <a:pt x="10" y="180"/>
                </a:lnTo>
                <a:lnTo>
                  <a:pt x="6" y="168"/>
                </a:lnTo>
                <a:lnTo>
                  <a:pt x="3" y="156"/>
                </a:lnTo>
                <a:lnTo>
                  <a:pt x="0" y="143"/>
                </a:lnTo>
                <a:lnTo>
                  <a:pt x="0" y="131"/>
                </a:lnTo>
                <a:lnTo>
                  <a:pt x="0" y="131"/>
                </a:lnTo>
                <a:lnTo>
                  <a:pt x="0" y="117"/>
                </a:lnTo>
                <a:lnTo>
                  <a:pt x="3" y="104"/>
                </a:lnTo>
                <a:lnTo>
                  <a:pt x="6" y="92"/>
                </a:lnTo>
                <a:lnTo>
                  <a:pt x="10" y="80"/>
                </a:lnTo>
                <a:lnTo>
                  <a:pt x="15" y="68"/>
                </a:lnTo>
                <a:lnTo>
                  <a:pt x="22" y="57"/>
                </a:lnTo>
                <a:lnTo>
                  <a:pt x="30" y="48"/>
                </a:lnTo>
                <a:lnTo>
                  <a:pt x="37" y="39"/>
                </a:lnTo>
                <a:lnTo>
                  <a:pt x="46" y="30"/>
                </a:lnTo>
                <a:lnTo>
                  <a:pt x="57" y="23"/>
                </a:lnTo>
                <a:lnTo>
                  <a:pt x="67" y="17"/>
                </a:lnTo>
                <a:lnTo>
                  <a:pt x="79" y="11"/>
                </a:lnTo>
                <a:lnTo>
                  <a:pt x="91" y="6"/>
                </a:lnTo>
                <a:lnTo>
                  <a:pt x="103" y="3"/>
                </a:lnTo>
                <a:lnTo>
                  <a:pt x="115" y="2"/>
                </a:lnTo>
                <a:lnTo>
                  <a:pt x="129" y="0"/>
                </a:lnTo>
                <a:lnTo>
                  <a:pt x="129" y="0"/>
                </a:lnTo>
                <a:lnTo>
                  <a:pt x="142" y="2"/>
                </a:lnTo>
                <a:lnTo>
                  <a:pt x="156" y="3"/>
                </a:lnTo>
                <a:lnTo>
                  <a:pt x="168" y="6"/>
                </a:lnTo>
                <a:lnTo>
                  <a:pt x="180" y="11"/>
                </a:lnTo>
                <a:lnTo>
                  <a:pt x="191" y="17"/>
                </a:lnTo>
                <a:lnTo>
                  <a:pt x="203" y="23"/>
                </a:lnTo>
                <a:lnTo>
                  <a:pt x="212" y="30"/>
                </a:lnTo>
                <a:lnTo>
                  <a:pt x="221" y="39"/>
                </a:lnTo>
                <a:lnTo>
                  <a:pt x="230" y="48"/>
                </a:lnTo>
                <a:lnTo>
                  <a:pt x="237" y="57"/>
                </a:lnTo>
                <a:lnTo>
                  <a:pt x="243" y="68"/>
                </a:lnTo>
                <a:lnTo>
                  <a:pt x="249" y="80"/>
                </a:lnTo>
                <a:lnTo>
                  <a:pt x="254" y="92"/>
                </a:lnTo>
                <a:lnTo>
                  <a:pt x="257" y="104"/>
                </a:lnTo>
                <a:lnTo>
                  <a:pt x="258" y="117"/>
                </a:lnTo>
                <a:lnTo>
                  <a:pt x="260" y="131"/>
                </a:lnTo>
                <a:lnTo>
                  <a:pt x="260" y="131"/>
                </a:lnTo>
                <a:close/>
              </a:path>
            </a:pathLst>
          </a:custGeom>
          <a:solidFill>
            <a:srgbClr val="00FF00"/>
          </a:solidFill>
          <a:ln w="468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11"/>
          <p:cNvSpPr>
            <a:spLocks noChangeArrowheads="1"/>
          </p:cNvSpPr>
          <p:nvPr/>
        </p:nvSpPr>
        <p:spPr bwMode="auto">
          <a:xfrm>
            <a:off x="3830844" y="1810354"/>
            <a:ext cx="361876" cy="359869"/>
          </a:xfrm>
          <a:custGeom>
            <a:avLst/>
            <a:gdLst>
              <a:gd name="T0" fmla="*/ 345 w 345"/>
              <a:gd name="T1" fmla="*/ 173 h 346"/>
              <a:gd name="T2" fmla="*/ 342 w 345"/>
              <a:gd name="T3" fmla="*/ 208 h 346"/>
              <a:gd name="T4" fmla="*/ 331 w 345"/>
              <a:gd name="T5" fmla="*/ 241 h 346"/>
              <a:gd name="T6" fmla="*/ 315 w 345"/>
              <a:gd name="T7" fmla="*/ 269 h 346"/>
              <a:gd name="T8" fmla="*/ 294 w 345"/>
              <a:gd name="T9" fmla="*/ 295 h 346"/>
              <a:gd name="T10" fmla="*/ 268 w 345"/>
              <a:gd name="T11" fmla="*/ 316 h 346"/>
              <a:gd name="T12" fmla="*/ 240 w 345"/>
              <a:gd name="T13" fmla="*/ 332 h 346"/>
              <a:gd name="T14" fmla="*/ 207 w 345"/>
              <a:gd name="T15" fmla="*/ 343 h 346"/>
              <a:gd name="T16" fmla="*/ 172 w 345"/>
              <a:gd name="T17" fmla="*/ 346 h 346"/>
              <a:gd name="T18" fmla="*/ 154 w 345"/>
              <a:gd name="T19" fmla="*/ 344 h 346"/>
              <a:gd name="T20" fmla="*/ 121 w 345"/>
              <a:gd name="T21" fmla="*/ 338 h 346"/>
              <a:gd name="T22" fmla="*/ 90 w 345"/>
              <a:gd name="T23" fmla="*/ 325 h 346"/>
              <a:gd name="T24" fmla="*/ 63 w 345"/>
              <a:gd name="T25" fmla="*/ 307 h 346"/>
              <a:gd name="T26" fmla="*/ 39 w 345"/>
              <a:gd name="T27" fmla="*/ 283 h 346"/>
              <a:gd name="T28" fmla="*/ 21 w 345"/>
              <a:gd name="T29" fmla="*/ 256 h 346"/>
              <a:gd name="T30" fmla="*/ 7 w 345"/>
              <a:gd name="T31" fmla="*/ 224 h 346"/>
              <a:gd name="T32" fmla="*/ 0 w 345"/>
              <a:gd name="T33" fmla="*/ 191 h 346"/>
              <a:gd name="T34" fmla="*/ 0 w 345"/>
              <a:gd name="T35" fmla="*/ 173 h 346"/>
              <a:gd name="T36" fmla="*/ 3 w 345"/>
              <a:gd name="T37" fmla="*/ 139 h 346"/>
              <a:gd name="T38" fmla="*/ 13 w 345"/>
              <a:gd name="T39" fmla="*/ 106 h 346"/>
              <a:gd name="T40" fmla="*/ 28 w 345"/>
              <a:gd name="T41" fmla="*/ 76 h 346"/>
              <a:gd name="T42" fmla="*/ 49 w 345"/>
              <a:gd name="T43" fmla="*/ 50 h 346"/>
              <a:gd name="T44" fmla="*/ 76 w 345"/>
              <a:gd name="T45" fmla="*/ 29 h 346"/>
              <a:gd name="T46" fmla="*/ 105 w 345"/>
              <a:gd name="T47" fmla="*/ 14 h 346"/>
              <a:gd name="T48" fmla="*/ 138 w 345"/>
              <a:gd name="T49" fmla="*/ 4 h 346"/>
              <a:gd name="T50" fmla="*/ 172 w 345"/>
              <a:gd name="T51" fmla="*/ 0 h 346"/>
              <a:gd name="T52" fmla="*/ 190 w 345"/>
              <a:gd name="T53" fmla="*/ 0 h 346"/>
              <a:gd name="T54" fmla="*/ 223 w 345"/>
              <a:gd name="T55" fmla="*/ 8 h 346"/>
              <a:gd name="T56" fmla="*/ 255 w 345"/>
              <a:gd name="T57" fmla="*/ 22 h 346"/>
              <a:gd name="T58" fmla="*/ 282 w 345"/>
              <a:gd name="T59" fmla="*/ 40 h 346"/>
              <a:gd name="T60" fmla="*/ 306 w 345"/>
              <a:gd name="T61" fmla="*/ 64 h 346"/>
              <a:gd name="T62" fmla="*/ 324 w 345"/>
              <a:gd name="T63" fmla="*/ 91 h 346"/>
              <a:gd name="T64" fmla="*/ 337 w 345"/>
              <a:gd name="T65" fmla="*/ 122 h 346"/>
              <a:gd name="T66" fmla="*/ 345 w 345"/>
              <a:gd name="T67" fmla="*/ 155 h 346"/>
              <a:gd name="T68" fmla="*/ 345 w 345"/>
              <a:gd name="T69" fmla="*/ 173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5" h="346">
                <a:moveTo>
                  <a:pt x="345" y="173"/>
                </a:moveTo>
                <a:lnTo>
                  <a:pt x="345" y="173"/>
                </a:lnTo>
                <a:lnTo>
                  <a:pt x="345" y="191"/>
                </a:lnTo>
                <a:lnTo>
                  <a:pt x="342" y="208"/>
                </a:lnTo>
                <a:lnTo>
                  <a:pt x="337" y="224"/>
                </a:lnTo>
                <a:lnTo>
                  <a:pt x="331" y="241"/>
                </a:lnTo>
                <a:lnTo>
                  <a:pt x="324" y="256"/>
                </a:lnTo>
                <a:lnTo>
                  <a:pt x="315" y="269"/>
                </a:lnTo>
                <a:lnTo>
                  <a:pt x="306" y="283"/>
                </a:lnTo>
                <a:lnTo>
                  <a:pt x="294" y="295"/>
                </a:lnTo>
                <a:lnTo>
                  <a:pt x="282" y="307"/>
                </a:lnTo>
                <a:lnTo>
                  <a:pt x="268" y="316"/>
                </a:lnTo>
                <a:lnTo>
                  <a:pt x="255" y="325"/>
                </a:lnTo>
                <a:lnTo>
                  <a:pt x="240" y="332"/>
                </a:lnTo>
                <a:lnTo>
                  <a:pt x="223" y="338"/>
                </a:lnTo>
                <a:lnTo>
                  <a:pt x="207" y="343"/>
                </a:lnTo>
                <a:lnTo>
                  <a:pt x="190" y="344"/>
                </a:lnTo>
                <a:lnTo>
                  <a:pt x="172" y="346"/>
                </a:lnTo>
                <a:lnTo>
                  <a:pt x="172" y="346"/>
                </a:lnTo>
                <a:lnTo>
                  <a:pt x="154" y="344"/>
                </a:lnTo>
                <a:lnTo>
                  <a:pt x="138" y="343"/>
                </a:lnTo>
                <a:lnTo>
                  <a:pt x="121" y="338"/>
                </a:lnTo>
                <a:lnTo>
                  <a:pt x="105" y="332"/>
                </a:lnTo>
                <a:lnTo>
                  <a:pt x="90" y="325"/>
                </a:lnTo>
                <a:lnTo>
                  <a:pt x="76" y="316"/>
                </a:lnTo>
                <a:lnTo>
                  <a:pt x="63" y="307"/>
                </a:lnTo>
                <a:lnTo>
                  <a:pt x="49" y="295"/>
                </a:lnTo>
                <a:lnTo>
                  <a:pt x="39" y="283"/>
                </a:lnTo>
                <a:lnTo>
                  <a:pt x="28" y="269"/>
                </a:lnTo>
                <a:lnTo>
                  <a:pt x="21" y="256"/>
                </a:lnTo>
                <a:lnTo>
                  <a:pt x="13" y="241"/>
                </a:lnTo>
                <a:lnTo>
                  <a:pt x="7" y="224"/>
                </a:lnTo>
                <a:lnTo>
                  <a:pt x="3" y="208"/>
                </a:lnTo>
                <a:lnTo>
                  <a:pt x="0" y="191"/>
                </a:lnTo>
                <a:lnTo>
                  <a:pt x="0" y="173"/>
                </a:lnTo>
                <a:lnTo>
                  <a:pt x="0" y="173"/>
                </a:lnTo>
                <a:lnTo>
                  <a:pt x="0" y="155"/>
                </a:lnTo>
                <a:lnTo>
                  <a:pt x="3" y="139"/>
                </a:lnTo>
                <a:lnTo>
                  <a:pt x="7" y="122"/>
                </a:lnTo>
                <a:lnTo>
                  <a:pt x="13" y="106"/>
                </a:lnTo>
                <a:lnTo>
                  <a:pt x="21" y="91"/>
                </a:lnTo>
                <a:lnTo>
                  <a:pt x="28" y="76"/>
                </a:lnTo>
                <a:lnTo>
                  <a:pt x="39" y="64"/>
                </a:lnTo>
                <a:lnTo>
                  <a:pt x="49" y="50"/>
                </a:lnTo>
                <a:lnTo>
                  <a:pt x="63" y="40"/>
                </a:lnTo>
                <a:lnTo>
                  <a:pt x="76" y="29"/>
                </a:lnTo>
                <a:lnTo>
                  <a:pt x="90" y="22"/>
                </a:lnTo>
                <a:lnTo>
                  <a:pt x="105" y="14"/>
                </a:lnTo>
                <a:lnTo>
                  <a:pt x="121" y="8"/>
                </a:lnTo>
                <a:lnTo>
                  <a:pt x="138" y="4"/>
                </a:lnTo>
                <a:lnTo>
                  <a:pt x="154" y="0"/>
                </a:lnTo>
                <a:lnTo>
                  <a:pt x="172" y="0"/>
                </a:lnTo>
                <a:lnTo>
                  <a:pt x="172" y="0"/>
                </a:lnTo>
                <a:lnTo>
                  <a:pt x="190" y="0"/>
                </a:lnTo>
                <a:lnTo>
                  <a:pt x="207" y="4"/>
                </a:lnTo>
                <a:lnTo>
                  <a:pt x="223" y="8"/>
                </a:lnTo>
                <a:lnTo>
                  <a:pt x="240" y="14"/>
                </a:lnTo>
                <a:lnTo>
                  <a:pt x="255" y="22"/>
                </a:lnTo>
                <a:lnTo>
                  <a:pt x="268" y="29"/>
                </a:lnTo>
                <a:lnTo>
                  <a:pt x="282" y="40"/>
                </a:lnTo>
                <a:lnTo>
                  <a:pt x="294" y="50"/>
                </a:lnTo>
                <a:lnTo>
                  <a:pt x="306" y="64"/>
                </a:lnTo>
                <a:lnTo>
                  <a:pt x="315" y="76"/>
                </a:lnTo>
                <a:lnTo>
                  <a:pt x="324" y="91"/>
                </a:lnTo>
                <a:lnTo>
                  <a:pt x="331" y="106"/>
                </a:lnTo>
                <a:lnTo>
                  <a:pt x="337" y="122"/>
                </a:lnTo>
                <a:lnTo>
                  <a:pt x="342" y="139"/>
                </a:lnTo>
                <a:lnTo>
                  <a:pt x="345" y="155"/>
                </a:lnTo>
                <a:lnTo>
                  <a:pt x="345" y="173"/>
                </a:lnTo>
                <a:lnTo>
                  <a:pt x="345" y="173"/>
                </a:lnTo>
                <a:close/>
              </a:path>
            </a:pathLst>
          </a:custGeom>
          <a:solidFill>
            <a:srgbClr val="00FF00"/>
          </a:solidFill>
          <a:ln w="468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2"/>
          <p:cNvSpPr>
            <a:spLocks noChangeArrowheads="1"/>
          </p:cNvSpPr>
          <p:nvPr/>
        </p:nvSpPr>
        <p:spPr bwMode="auto">
          <a:xfrm>
            <a:off x="4464263" y="1585696"/>
            <a:ext cx="588441" cy="584527"/>
          </a:xfrm>
          <a:custGeom>
            <a:avLst/>
            <a:gdLst>
              <a:gd name="T0" fmla="*/ 561 w 561"/>
              <a:gd name="T1" fmla="*/ 281 h 562"/>
              <a:gd name="T2" fmla="*/ 556 w 561"/>
              <a:gd name="T3" fmla="*/ 338 h 562"/>
              <a:gd name="T4" fmla="*/ 540 w 561"/>
              <a:gd name="T5" fmla="*/ 391 h 562"/>
              <a:gd name="T6" fmla="*/ 513 w 561"/>
              <a:gd name="T7" fmla="*/ 439 h 562"/>
              <a:gd name="T8" fmla="*/ 480 w 561"/>
              <a:gd name="T9" fmla="*/ 479 h 562"/>
              <a:gd name="T10" fmla="*/ 438 w 561"/>
              <a:gd name="T11" fmla="*/ 514 h 562"/>
              <a:gd name="T12" fmla="*/ 390 w 561"/>
              <a:gd name="T13" fmla="*/ 539 h 562"/>
              <a:gd name="T14" fmla="*/ 337 w 561"/>
              <a:gd name="T15" fmla="*/ 556 h 562"/>
              <a:gd name="T16" fmla="*/ 280 w 561"/>
              <a:gd name="T17" fmla="*/ 562 h 562"/>
              <a:gd name="T18" fmla="*/ 252 w 561"/>
              <a:gd name="T19" fmla="*/ 560 h 562"/>
              <a:gd name="T20" fmla="*/ 198 w 561"/>
              <a:gd name="T21" fmla="*/ 550 h 562"/>
              <a:gd name="T22" fmla="*/ 147 w 561"/>
              <a:gd name="T23" fmla="*/ 527 h 562"/>
              <a:gd name="T24" fmla="*/ 102 w 561"/>
              <a:gd name="T25" fmla="*/ 497 h 562"/>
              <a:gd name="T26" fmla="*/ 64 w 561"/>
              <a:gd name="T27" fmla="*/ 460 h 562"/>
              <a:gd name="T28" fmla="*/ 34 w 561"/>
              <a:gd name="T29" fmla="*/ 415 h 562"/>
              <a:gd name="T30" fmla="*/ 12 w 561"/>
              <a:gd name="T31" fmla="*/ 365 h 562"/>
              <a:gd name="T32" fmla="*/ 1 w 561"/>
              <a:gd name="T33" fmla="*/ 310 h 562"/>
              <a:gd name="T34" fmla="*/ 0 w 561"/>
              <a:gd name="T35" fmla="*/ 281 h 562"/>
              <a:gd name="T36" fmla="*/ 6 w 561"/>
              <a:gd name="T37" fmla="*/ 224 h 562"/>
              <a:gd name="T38" fmla="*/ 22 w 561"/>
              <a:gd name="T39" fmla="*/ 171 h 562"/>
              <a:gd name="T40" fmla="*/ 48 w 561"/>
              <a:gd name="T41" fmla="*/ 123 h 562"/>
              <a:gd name="T42" fmla="*/ 82 w 561"/>
              <a:gd name="T43" fmla="*/ 81 h 562"/>
              <a:gd name="T44" fmla="*/ 124 w 561"/>
              <a:gd name="T45" fmla="*/ 48 h 562"/>
              <a:gd name="T46" fmla="*/ 171 w 561"/>
              <a:gd name="T47" fmla="*/ 21 h 562"/>
              <a:gd name="T48" fmla="*/ 225 w 561"/>
              <a:gd name="T49" fmla="*/ 5 h 562"/>
              <a:gd name="T50" fmla="*/ 280 w 561"/>
              <a:gd name="T51" fmla="*/ 0 h 562"/>
              <a:gd name="T52" fmla="*/ 309 w 561"/>
              <a:gd name="T53" fmla="*/ 2 h 562"/>
              <a:gd name="T54" fmla="*/ 364 w 561"/>
              <a:gd name="T55" fmla="*/ 12 h 562"/>
              <a:gd name="T56" fmla="*/ 415 w 561"/>
              <a:gd name="T57" fmla="*/ 33 h 562"/>
              <a:gd name="T58" fmla="*/ 459 w 561"/>
              <a:gd name="T59" fmla="*/ 63 h 562"/>
              <a:gd name="T60" fmla="*/ 498 w 561"/>
              <a:gd name="T61" fmla="*/ 102 h 562"/>
              <a:gd name="T62" fmla="*/ 528 w 561"/>
              <a:gd name="T63" fmla="*/ 147 h 562"/>
              <a:gd name="T64" fmla="*/ 549 w 561"/>
              <a:gd name="T65" fmla="*/ 197 h 562"/>
              <a:gd name="T66" fmla="*/ 559 w 561"/>
              <a:gd name="T67" fmla="*/ 253 h 562"/>
              <a:gd name="T68" fmla="*/ 561 w 561"/>
              <a:gd name="T69" fmla="*/ 281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61" h="562">
                <a:moveTo>
                  <a:pt x="561" y="281"/>
                </a:moveTo>
                <a:lnTo>
                  <a:pt x="561" y="281"/>
                </a:lnTo>
                <a:lnTo>
                  <a:pt x="559" y="310"/>
                </a:lnTo>
                <a:lnTo>
                  <a:pt x="556" y="338"/>
                </a:lnTo>
                <a:lnTo>
                  <a:pt x="549" y="365"/>
                </a:lnTo>
                <a:lnTo>
                  <a:pt x="540" y="391"/>
                </a:lnTo>
                <a:lnTo>
                  <a:pt x="528" y="415"/>
                </a:lnTo>
                <a:lnTo>
                  <a:pt x="513" y="439"/>
                </a:lnTo>
                <a:lnTo>
                  <a:pt x="498" y="460"/>
                </a:lnTo>
                <a:lnTo>
                  <a:pt x="480" y="479"/>
                </a:lnTo>
                <a:lnTo>
                  <a:pt x="459" y="497"/>
                </a:lnTo>
                <a:lnTo>
                  <a:pt x="438" y="514"/>
                </a:lnTo>
                <a:lnTo>
                  <a:pt x="415" y="527"/>
                </a:lnTo>
                <a:lnTo>
                  <a:pt x="390" y="539"/>
                </a:lnTo>
                <a:lnTo>
                  <a:pt x="364" y="550"/>
                </a:lnTo>
                <a:lnTo>
                  <a:pt x="337" y="556"/>
                </a:lnTo>
                <a:lnTo>
                  <a:pt x="309" y="560"/>
                </a:lnTo>
                <a:lnTo>
                  <a:pt x="280" y="562"/>
                </a:lnTo>
                <a:lnTo>
                  <a:pt x="280" y="562"/>
                </a:lnTo>
                <a:lnTo>
                  <a:pt x="252" y="560"/>
                </a:lnTo>
                <a:lnTo>
                  <a:pt x="225" y="556"/>
                </a:lnTo>
                <a:lnTo>
                  <a:pt x="198" y="550"/>
                </a:lnTo>
                <a:lnTo>
                  <a:pt x="171" y="539"/>
                </a:lnTo>
                <a:lnTo>
                  <a:pt x="147" y="527"/>
                </a:lnTo>
                <a:lnTo>
                  <a:pt x="124" y="514"/>
                </a:lnTo>
                <a:lnTo>
                  <a:pt x="102" y="497"/>
                </a:lnTo>
                <a:lnTo>
                  <a:pt x="82" y="479"/>
                </a:lnTo>
                <a:lnTo>
                  <a:pt x="64" y="460"/>
                </a:lnTo>
                <a:lnTo>
                  <a:pt x="48" y="439"/>
                </a:lnTo>
                <a:lnTo>
                  <a:pt x="34" y="415"/>
                </a:lnTo>
                <a:lnTo>
                  <a:pt x="22" y="391"/>
                </a:lnTo>
                <a:lnTo>
                  <a:pt x="12" y="365"/>
                </a:lnTo>
                <a:lnTo>
                  <a:pt x="6" y="338"/>
                </a:lnTo>
                <a:lnTo>
                  <a:pt x="1" y="310"/>
                </a:lnTo>
                <a:lnTo>
                  <a:pt x="0" y="281"/>
                </a:lnTo>
                <a:lnTo>
                  <a:pt x="0" y="281"/>
                </a:lnTo>
                <a:lnTo>
                  <a:pt x="1" y="253"/>
                </a:lnTo>
                <a:lnTo>
                  <a:pt x="6" y="224"/>
                </a:lnTo>
                <a:lnTo>
                  <a:pt x="12" y="197"/>
                </a:lnTo>
                <a:lnTo>
                  <a:pt x="22" y="171"/>
                </a:lnTo>
                <a:lnTo>
                  <a:pt x="34" y="147"/>
                </a:lnTo>
                <a:lnTo>
                  <a:pt x="48" y="123"/>
                </a:lnTo>
                <a:lnTo>
                  <a:pt x="64" y="102"/>
                </a:lnTo>
                <a:lnTo>
                  <a:pt x="82" y="81"/>
                </a:lnTo>
                <a:lnTo>
                  <a:pt x="102" y="63"/>
                </a:lnTo>
                <a:lnTo>
                  <a:pt x="124" y="48"/>
                </a:lnTo>
                <a:lnTo>
                  <a:pt x="147" y="33"/>
                </a:lnTo>
                <a:lnTo>
                  <a:pt x="171" y="21"/>
                </a:lnTo>
                <a:lnTo>
                  <a:pt x="198" y="12"/>
                </a:lnTo>
                <a:lnTo>
                  <a:pt x="225" y="5"/>
                </a:lnTo>
                <a:lnTo>
                  <a:pt x="252" y="2"/>
                </a:lnTo>
                <a:lnTo>
                  <a:pt x="280" y="0"/>
                </a:lnTo>
                <a:lnTo>
                  <a:pt x="280" y="0"/>
                </a:lnTo>
                <a:lnTo>
                  <a:pt x="309" y="2"/>
                </a:lnTo>
                <a:lnTo>
                  <a:pt x="337" y="5"/>
                </a:lnTo>
                <a:lnTo>
                  <a:pt x="364" y="12"/>
                </a:lnTo>
                <a:lnTo>
                  <a:pt x="390" y="21"/>
                </a:lnTo>
                <a:lnTo>
                  <a:pt x="415" y="33"/>
                </a:lnTo>
                <a:lnTo>
                  <a:pt x="438" y="48"/>
                </a:lnTo>
                <a:lnTo>
                  <a:pt x="459" y="63"/>
                </a:lnTo>
                <a:lnTo>
                  <a:pt x="480" y="81"/>
                </a:lnTo>
                <a:lnTo>
                  <a:pt x="498" y="102"/>
                </a:lnTo>
                <a:lnTo>
                  <a:pt x="513" y="123"/>
                </a:lnTo>
                <a:lnTo>
                  <a:pt x="528" y="147"/>
                </a:lnTo>
                <a:lnTo>
                  <a:pt x="540" y="171"/>
                </a:lnTo>
                <a:lnTo>
                  <a:pt x="549" y="197"/>
                </a:lnTo>
                <a:lnTo>
                  <a:pt x="556" y="224"/>
                </a:lnTo>
                <a:lnTo>
                  <a:pt x="559" y="253"/>
                </a:lnTo>
                <a:lnTo>
                  <a:pt x="561" y="281"/>
                </a:lnTo>
                <a:lnTo>
                  <a:pt x="561" y="281"/>
                </a:lnTo>
                <a:close/>
              </a:path>
            </a:pathLst>
          </a:custGeom>
          <a:solidFill>
            <a:srgbClr val="00FF00"/>
          </a:solidFill>
          <a:ln w="468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13"/>
          <p:cNvSpPr>
            <a:spLocks noChangeArrowheads="1"/>
          </p:cNvSpPr>
          <p:nvPr/>
        </p:nvSpPr>
        <p:spPr bwMode="auto">
          <a:xfrm>
            <a:off x="5488194" y="1540972"/>
            <a:ext cx="634594" cy="629251"/>
          </a:xfrm>
          <a:custGeom>
            <a:avLst/>
            <a:gdLst>
              <a:gd name="T0" fmla="*/ 605 w 605"/>
              <a:gd name="T1" fmla="*/ 302 h 605"/>
              <a:gd name="T2" fmla="*/ 599 w 605"/>
              <a:gd name="T3" fmla="*/ 363 h 605"/>
              <a:gd name="T4" fmla="*/ 581 w 605"/>
              <a:gd name="T5" fmla="*/ 420 h 605"/>
              <a:gd name="T6" fmla="*/ 554 w 605"/>
              <a:gd name="T7" fmla="*/ 471 h 605"/>
              <a:gd name="T8" fmla="*/ 516 w 605"/>
              <a:gd name="T9" fmla="*/ 516 h 605"/>
              <a:gd name="T10" fmla="*/ 471 w 605"/>
              <a:gd name="T11" fmla="*/ 554 h 605"/>
              <a:gd name="T12" fmla="*/ 420 w 605"/>
              <a:gd name="T13" fmla="*/ 581 h 605"/>
              <a:gd name="T14" fmla="*/ 363 w 605"/>
              <a:gd name="T15" fmla="*/ 599 h 605"/>
              <a:gd name="T16" fmla="*/ 302 w 605"/>
              <a:gd name="T17" fmla="*/ 605 h 605"/>
              <a:gd name="T18" fmla="*/ 272 w 605"/>
              <a:gd name="T19" fmla="*/ 603 h 605"/>
              <a:gd name="T20" fmla="*/ 213 w 605"/>
              <a:gd name="T21" fmla="*/ 591 h 605"/>
              <a:gd name="T22" fmla="*/ 157 w 605"/>
              <a:gd name="T23" fmla="*/ 569 h 605"/>
              <a:gd name="T24" fmla="*/ 109 w 605"/>
              <a:gd name="T25" fmla="*/ 536 h 605"/>
              <a:gd name="T26" fmla="*/ 69 w 605"/>
              <a:gd name="T27" fmla="*/ 495 h 605"/>
              <a:gd name="T28" fmla="*/ 36 w 605"/>
              <a:gd name="T29" fmla="*/ 447 h 605"/>
              <a:gd name="T30" fmla="*/ 13 w 605"/>
              <a:gd name="T31" fmla="*/ 392 h 605"/>
              <a:gd name="T32" fmla="*/ 1 w 605"/>
              <a:gd name="T33" fmla="*/ 333 h 605"/>
              <a:gd name="T34" fmla="*/ 0 w 605"/>
              <a:gd name="T35" fmla="*/ 302 h 605"/>
              <a:gd name="T36" fmla="*/ 6 w 605"/>
              <a:gd name="T37" fmla="*/ 241 h 605"/>
              <a:gd name="T38" fmla="*/ 24 w 605"/>
              <a:gd name="T39" fmla="*/ 184 h 605"/>
              <a:gd name="T40" fmla="*/ 51 w 605"/>
              <a:gd name="T41" fmla="*/ 133 h 605"/>
              <a:gd name="T42" fmla="*/ 88 w 605"/>
              <a:gd name="T43" fmla="*/ 88 h 605"/>
              <a:gd name="T44" fmla="*/ 133 w 605"/>
              <a:gd name="T45" fmla="*/ 51 h 605"/>
              <a:gd name="T46" fmla="*/ 184 w 605"/>
              <a:gd name="T47" fmla="*/ 24 h 605"/>
              <a:gd name="T48" fmla="*/ 242 w 605"/>
              <a:gd name="T49" fmla="*/ 6 h 605"/>
              <a:gd name="T50" fmla="*/ 302 w 605"/>
              <a:gd name="T51" fmla="*/ 0 h 605"/>
              <a:gd name="T52" fmla="*/ 333 w 605"/>
              <a:gd name="T53" fmla="*/ 1 h 605"/>
              <a:gd name="T54" fmla="*/ 392 w 605"/>
              <a:gd name="T55" fmla="*/ 13 h 605"/>
              <a:gd name="T56" fmla="*/ 447 w 605"/>
              <a:gd name="T57" fmla="*/ 36 h 605"/>
              <a:gd name="T58" fmla="*/ 495 w 605"/>
              <a:gd name="T59" fmla="*/ 69 h 605"/>
              <a:gd name="T60" fmla="*/ 536 w 605"/>
              <a:gd name="T61" fmla="*/ 109 h 605"/>
              <a:gd name="T62" fmla="*/ 569 w 605"/>
              <a:gd name="T63" fmla="*/ 157 h 605"/>
              <a:gd name="T64" fmla="*/ 591 w 605"/>
              <a:gd name="T65" fmla="*/ 211 h 605"/>
              <a:gd name="T66" fmla="*/ 603 w 605"/>
              <a:gd name="T67" fmla="*/ 272 h 605"/>
              <a:gd name="T68" fmla="*/ 605 w 605"/>
              <a:gd name="T69" fmla="*/ 302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05" h="605">
                <a:moveTo>
                  <a:pt x="605" y="302"/>
                </a:moveTo>
                <a:lnTo>
                  <a:pt x="605" y="302"/>
                </a:lnTo>
                <a:lnTo>
                  <a:pt x="603" y="333"/>
                </a:lnTo>
                <a:lnTo>
                  <a:pt x="599" y="363"/>
                </a:lnTo>
                <a:lnTo>
                  <a:pt x="591" y="392"/>
                </a:lnTo>
                <a:lnTo>
                  <a:pt x="581" y="420"/>
                </a:lnTo>
                <a:lnTo>
                  <a:pt x="569" y="447"/>
                </a:lnTo>
                <a:lnTo>
                  <a:pt x="554" y="471"/>
                </a:lnTo>
                <a:lnTo>
                  <a:pt x="536" y="495"/>
                </a:lnTo>
                <a:lnTo>
                  <a:pt x="516" y="516"/>
                </a:lnTo>
                <a:lnTo>
                  <a:pt x="495" y="536"/>
                </a:lnTo>
                <a:lnTo>
                  <a:pt x="471" y="554"/>
                </a:lnTo>
                <a:lnTo>
                  <a:pt x="447" y="569"/>
                </a:lnTo>
                <a:lnTo>
                  <a:pt x="420" y="581"/>
                </a:lnTo>
                <a:lnTo>
                  <a:pt x="392" y="591"/>
                </a:lnTo>
                <a:lnTo>
                  <a:pt x="363" y="599"/>
                </a:lnTo>
                <a:lnTo>
                  <a:pt x="333" y="603"/>
                </a:lnTo>
                <a:lnTo>
                  <a:pt x="302" y="605"/>
                </a:lnTo>
                <a:lnTo>
                  <a:pt x="302" y="605"/>
                </a:lnTo>
                <a:lnTo>
                  <a:pt x="272" y="603"/>
                </a:lnTo>
                <a:lnTo>
                  <a:pt x="242" y="599"/>
                </a:lnTo>
                <a:lnTo>
                  <a:pt x="213" y="591"/>
                </a:lnTo>
                <a:lnTo>
                  <a:pt x="184" y="581"/>
                </a:lnTo>
                <a:lnTo>
                  <a:pt x="157" y="569"/>
                </a:lnTo>
                <a:lnTo>
                  <a:pt x="133" y="554"/>
                </a:lnTo>
                <a:lnTo>
                  <a:pt x="109" y="536"/>
                </a:lnTo>
                <a:lnTo>
                  <a:pt x="88" y="516"/>
                </a:lnTo>
                <a:lnTo>
                  <a:pt x="69" y="495"/>
                </a:lnTo>
                <a:lnTo>
                  <a:pt x="51" y="471"/>
                </a:lnTo>
                <a:lnTo>
                  <a:pt x="36" y="447"/>
                </a:lnTo>
                <a:lnTo>
                  <a:pt x="24" y="420"/>
                </a:lnTo>
                <a:lnTo>
                  <a:pt x="13" y="392"/>
                </a:lnTo>
                <a:lnTo>
                  <a:pt x="6" y="363"/>
                </a:lnTo>
                <a:lnTo>
                  <a:pt x="1" y="333"/>
                </a:lnTo>
                <a:lnTo>
                  <a:pt x="0" y="302"/>
                </a:lnTo>
                <a:lnTo>
                  <a:pt x="0" y="302"/>
                </a:lnTo>
                <a:lnTo>
                  <a:pt x="1" y="272"/>
                </a:lnTo>
                <a:lnTo>
                  <a:pt x="6" y="241"/>
                </a:lnTo>
                <a:lnTo>
                  <a:pt x="13" y="211"/>
                </a:lnTo>
                <a:lnTo>
                  <a:pt x="24" y="184"/>
                </a:lnTo>
                <a:lnTo>
                  <a:pt x="36" y="157"/>
                </a:lnTo>
                <a:lnTo>
                  <a:pt x="51" y="133"/>
                </a:lnTo>
                <a:lnTo>
                  <a:pt x="69" y="109"/>
                </a:lnTo>
                <a:lnTo>
                  <a:pt x="88" y="88"/>
                </a:lnTo>
                <a:lnTo>
                  <a:pt x="109" y="69"/>
                </a:lnTo>
                <a:lnTo>
                  <a:pt x="133" y="51"/>
                </a:lnTo>
                <a:lnTo>
                  <a:pt x="157" y="36"/>
                </a:lnTo>
                <a:lnTo>
                  <a:pt x="184" y="24"/>
                </a:lnTo>
                <a:lnTo>
                  <a:pt x="213" y="13"/>
                </a:lnTo>
                <a:lnTo>
                  <a:pt x="242" y="6"/>
                </a:lnTo>
                <a:lnTo>
                  <a:pt x="272" y="1"/>
                </a:lnTo>
                <a:lnTo>
                  <a:pt x="302" y="0"/>
                </a:lnTo>
                <a:lnTo>
                  <a:pt x="302" y="0"/>
                </a:lnTo>
                <a:lnTo>
                  <a:pt x="333" y="1"/>
                </a:lnTo>
                <a:lnTo>
                  <a:pt x="363" y="6"/>
                </a:lnTo>
                <a:lnTo>
                  <a:pt x="392" y="13"/>
                </a:lnTo>
                <a:lnTo>
                  <a:pt x="420" y="24"/>
                </a:lnTo>
                <a:lnTo>
                  <a:pt x="447" y="36"/>
                </a:lnTo>
                <a:lnTo>
                  <a:pt x="471" y="51"/>
                </a:lnTo>
                <a:lnTo>
                  <a:pt x="495" y="69"/>
                </a:lnTo>
                <a:lnTo>
                  <a:pt x="516" y="88"/>
                </a:lnTo>
                <a:lnTo>
                  <a:pt x="536" y="109"/>
                </a:lnTo>
                <a:lnTo>
                  <a:pt x="554" y="133"/>
                </a:lnTo>
                <a:lnTo>
                  <a:pt x="569" y="157"/>
                </a:lnTo>
                <a:lnTo>
                  <a:pt x="581" y="184"/>
                </a:lnTo>
                <a:lnTo>
                  <a:pt x="591" y="211"/>
                </a:lnTo>
                <a:lnTo>
                  <a:pt x="599" y="241"/>
                </a:lnTo>
                <a:lnTo>
                  <a:pt x="603" y="272"/>
                </a:lnTo>
                <a:lnTo>
                  <a:pt x="605" y="302"/>
                </a:lnTo>
                <a:lnTo>
                  <a:pt x="605" y="302"/>
                </a:lnTo>
                <a:close/>
              </a:path>
            </a:pathLst>
          </a:custGeom>
          <a:solidFill>
            <a:srgbClr val="00FF00"/>
          </a:solidFill>
          <a:ln w="468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14"/>
          <p:cNvSpPr>
            <a:spLocks noChangeArrowheads="1"/>
          </p:cNvSpPr>
          <p:nvPr/>
        </p:nvSpPr>
        <p:spPr bwMode="auto">
          <a:xfrm>
            <a:off x="6489907" y="1121819"/>
            <a:ext cx="1177931" cy="1169055"/>
          </a:xfrm>
          <a:custGeom>
            <a:avLst/>
            <a:gdLst>
              <a:gd name="T0" fmla="*/ 1123 w 1123"/>
              <a:gd name="T1" fmla="*/ 591 h 1124"/>
              <a:gd name="T2" fmla="*/ 1111 w 1123"/>
              <a:gd name="T3" fmla="*/ 675 h 1124"/>
              <a:gd name="T4" fmla="*/ 1089 w 1123"/>
              <a:gd name="T5" fmla="*/ 754 h 1124"/>
              <a:gd name="T6" fmla="*/ 1056 w 1123"/>
              <a:gd name="T7" fmla="*/ 830 h 1124"/>
              <a:gd name="T8" fmla="*/ 1012 w 1123"/>
              <a:gd name="T9" fmla="*/ 899 h 1124"/>
              <a:gd name="T10" fmla="*/ 958 w 1123"/>
              <a:gd name="T11" fmla="*/ 959 h 1124"/>
              <a:gd name="T12" fmla="*/ 898 w 1123"/>
              <a:gd name="T13" fmla="*/ 1013 h 1124"/>
              <a:gd name="T14" fmla="*/ 829 w 1123"/>
              <a:gd name="T15" fmla="*/ 1056 h 1124"/>
              <a:gd name="T16" fmla="*/ 754 w 1123"/>
              <a:gd name="T17" fmla="*/ 1089 h 1124"/>
              <a:gd name="T18" fmla="*/ 675 w 1123"/>
              <a:gd name="T19" fmla="*/ 1112 h 1124"/>
              <a:gd name="T20" fmla="*/ 591 w 1123"/>
              <a:gd name="T21" fmla="*/ 1124 h 1124"/>
              <a:gd name="T22" fmla="*/ 532 w 1123"/>
              <a:gd name="T23" fmla="*/ 1124 h 1124"/>
              <a:gd name="T24" fmla="*/ 448 w 1123"/>
              <a:gd name="T25" fmla="*/ 1112 h 1124"/>
              <a:gd name="T26" fmla="*/ 369 w 1123"/>
              <a:gd name="T27" fmla="*/ 1089 h 1124"/>
              <a:gd name="T28" fmla="*/ 294 w 1123"/>
              <a:gd name="T29" fmla="*/ 1056 h 1124"/>
              <a:gd name="T30" fmla="*/ 226 w 1123"/>
              <a:gd name="T31" fmla="*/ 1013 h 1124"/>
              <a:gd name="T32" fmla="*/ 165 w 1123"/>
              <a:gd name="T33" fmla="*/ 959 h 1124"/>
              <a:gd name="T34" fmla="*/ 112 w 1123"/>
              <a:gd name="T35" fmla="*/ 899 h 1124"/>
              <a:gd name="T36" fmla="*/ 67 w 1123"/>
              <a:gd name="T37" fmla="*/ 830 h 1124"/>
              <a:gd name="T38" fmla="*/ 34 w 1123"/>
              <a:gd name="T39" fmla="*/ 754 h 1124"/>
              <a:gd name="T40" fmla="*/ 12 w 1123"/>
              <a:gd name="T41" fmla="*/ 675 h 1124"/>
              <a:gd name="T42" fmla="*/ 1 w 1123"/>
              <a:gd name="T43" fmla="*/ 591 h 1124"/>
              <a:gd name="T44" fmla="*/ 1 w 1123"/>
              <a:gd name="T45" fmla="*/ 532 h 1124"/>
              <a:gd name="T46" fmla="*/ 12 w 1123"/>
              <a:gd name="T47" fmla="*/ 448 h 1124"/>
              <a:gd name="T48" fmla="*/ 34 w 1123"/>
              <a:gd name="T49" fmla="*/ 369 h 1124"/>
              <a:gd name="T50" fmla="*/ 67 w 1123"/>
              <a:gd name="T51" fmla="*/ 294 h 1124"/>
              <a:gd name="T52" fmla="*/ 112 w 1123"/>
              <a:gd name="T53" fmla="*/ 226 h 1124"/>
              <a:gd name="T54" fmla="*/ 165 w 1123"/>
              <a:gd name="T55" fmla="*/ 165 h 1124"/>
              <a:gd name="T56" fmla="*/ 226 w 1123"/>
              <a:gd name="T57" fmla="*/ 112 h 1124"/>
              <a:gd name="T58" fmla="*/ 294 w 1123"/>
              <a:gd name="T59" fmla="*/ 67 h 1124"/>
              <a:gd name="T60" fmla="*/ 369 w 1123"/>
              <a:gd name="T61" fmla="*/ 34 h 1124"/>
              <a:gd name="T62" fmla="*/ 448 w 1123"/>
              <a:gd name="T63" fmla="*/ 12 h 1124"/>
              <a:gd name="T64" fmla="*/ 532 w 1123"/>
              <a:gd name="T65" fmla="*/ 1 h 1124"/>
              <a:gd name="T66" fmla="*/ 591 w 1123"/>
              <a:gd name="T67" fmla="*/ 1 h 1124"/>
              <a:gd name="T68" fmla="*/ 675 w 1123"/>
              <a:gd name="T69" fmla="*/ 12 h 1124"/>
              <a:gd name="T70" fmla="*/ 754 w 1123"/>
              <a:gd name="T71" fmla="*/ 34 h 1124"/>
              <a:gd name="T72" fmla="*/ 829 w 1123"/>
              <a:gd name="T73" fmla="*/ 67 h 1124"/>
              <a:gd name="T74" fmla="*/ 898 w 1123"/>
              <a:gd name="T75" fmla="*/ 112 h 1124"/>
              <a:gd name="T76" fmla="*/ 958 w 1123"/>
              <a:gd name="T77" fmla="*/ 165 h 1124"/>
              <a:gd name="T78" fmla="*/ 1012 w 1123"/>
              <a:gd name="T79" fmla="*/ 226 h 1124"/>
              <a:gd name="T80" fmla="*/ 1056 w 1123"/>
              <a:gd name="T81" fmla="*/ 294 h 1124"/>
              <a:gd name="T82" fmla="*/ 1089 w 1123"/>
              <a:gd name="T83" fmla="*/ 369 h 1124"/>
              <a:gd name="T84" fmla="*/ 1111 w 1123"/>
              <a:gd name="T85" fmla="*/ 448 h 1124"/>
              <a:gd name="T86" fmla="*/ 1123 w 1123"/>
              <a:gd name="T87" fmla="*/ 532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3" h="1124">
                <a:moveTo>
                  <a:pt x="1123" y="562"/>
                </a:moveTo>
                <a:lnTo>
                  <a:pt x="1123" y="562"/>
                </a:lnTo>
                <a:lnTo>
                  <a:pt x="1123" y="591"/>
                </a:lnTo>
                <a:lnTo>
                  <a:pt x="1120" y="619"/>
                </a:lnTo>
                <a:lnTo>
                  <a:pt x="1117" y="648"/>
                </a:lnTo>
                <a:lnTo>
                  <a:pt x="1111" y="675"/>
                </a:lnTo>
                <a:lnTo>
                  <a:pt x="1105" y="702"/>
                </a:lnTo>
                <a:lnTo>
                  <a:pt x="1098" y="729"/>
                </a:lnTo>
                <a:lnTo>
                  <a:pt x="1089" y="754"/>
                </a:lnTo>
                <a:lnTo>
                  <a:pt x="1080" y="780"/>
                </a:lnTo>
                <a:lnTo>
                  <a:pt x="1068" y="806"/>
                </a:lnTo>
                <a:lnTo>
                  <a:pt x="1056" y="830"/>
                </a:lnTo>
                <a:lnTo>
                  <a:pt x="1042" y="854"/>
                </a:lnTo>
                <a:lnTo>
                  <a:pt x="1027" y="876"/>
                </a:lnTo>
                <a:lnTo>
                  <a:pt x="1012" y="899"/>
                </a:lnTo>
                <a:lnTo>
                  <a:pt x="996" y="920"/>
                </a:lnTo>
                <a:lnTo>
                  <a:pt x="978" y="939"/>
                </a:lnTo>
                <a:lnTo>
                  <a:pt x="958" y="959"/>
                </a:lnTo>
                <a:lnTo>
                  <a:pt x="939" y="978"/>
                </a:lnTo>
                <a:lnTo>
                  <a:pt x="919" y="996"/>
                </a:lnTo>
                <a:lnTo>
                  <a:pt x="898" y="1013"/>
                </a:lnTo>
                <a:lnTo>
                  <a:pt x="876" y="1028"/>
                </a:lnTo>
                <a:lnTo>
                  <a:pt x="853" y="1043"/>
                </a:lnTo>
                <a:lnTo>
                  <a:pt x="829" y="1056"/>
                </a:lnTo>
                <a:lnTo>
                  <a:pt x="805" y="1068"/>
                </a:lnTo>
                <a:lnTo>
                  <a:pt x="780" y="1080"/>
                </a:lnTo>
                <a:lnTo>
                  <a:pt x="754" y="1089"/>
                </a:lnTo>
                <a:lnTo>
                  <a:pt x="729" y="1098"/>
                </a:lnTo>
                <a:lnTo>
                  <a:pt x="702" y="1106"/>
                </a:lnTo>
                <a:lnTo>
                  <a:pt x="675" y="1112"/>
                </a:lnTo>
                <a:lnTo>
                  <a:pt x="648" y="1118"/>
                </a:lnTo>
                <a:lnTo>
                  <a:pt x="619" y="1121"/>
                </a:lnTo>
                <a:lnTo>
                  <a:pt x="591" y="1124"/>
                </a:lnTo>
                <a:lnTo>
                  <a:pt x="562" y="1124"/>
                </a:lnTo>
                <a:lnTo>
                  <a:pt x="562" y="1124"/>
                </a:lnTo>
                <a:lnTo>
                  <a:pt x="532" y="1124"/>
                </a:lnTo>
                <a:lnTo>
                  <a:pt x="504" y="1121"/>
                </a:lnTo>
                <a:lnTo>
                  <a:pt x="477" y="1118"/>
                </a:lnTo>
                <a:lnTo>
                  <a:pt x="448" y="1112"/>
                </a:lnTo>
                <a:lnTo>
                  <a:pt x="421" y="1106"/>
                </a:lnTo>
                <a:lnTo>
                  <a:pt x="394" y="1098"/>
                </a:lnTo>
                <a:lnTo>
                  <a:pt x="369" y="1089"/>
                </a:lnTo>
                <a:lnTo>
                  <a:pt x="343" y="1080"/>
                </a:lnTo>
                <a:lnTo>
                  <a:pt x="318" y="1068"/>
                </a:lnTo>
                <a:lnTo>
                  <a:pt x="294" y="1056"/>
                </a:lnTo>
                <a:lnTo>
                  <a:pt x="271" y="1043"/>
                </a:lnTo>
                <a:lnTo>
                  <a:pt x="247" y="1028"/>
                </a:lnTo>
                <a:lnTo>
                  <a:pt x="226" y="1013"/>
                </a:lnTo>
                <a:lnTo>
                  <a:pt x="205" y="996"/>
                </a:lnTo>
                <a:lnTo>
                  <a:pt x="184" y="978"/>
                </a:lnTo>
                <a:lnTo>
                  <a:pt x="165" y="959"/>
                </a:lnTo>
                <a:lnTo>
                  <a:pt x="147" y="939"/>
                </a:lnTo>
                <a:lnTo>
                  <a:pt x="129" y="920"/>
                </a:lnTo>
                <a:lnTo>
                  <a:pt x="112" y="899"/>
                </a:lnTo>
                <a:lnTo>
                  <a:pt x="96" y="876"/>
                </a:lnTo>
                <a:lnTo>
                  <a:pt x="81" y="854"/>
                </a:lnTo>
                <a:lnTo>
                  <a:pt x="67" y="830"/>
                </a:lnTo>
                <a:lnTo>
                  <a:pt x="55" y="806"/>
                </a:lnTo>
                <a:lnTo>
                  <a:pt x="45" y="780"/>
                </a:lnTo>
                <a:lnTo>
                  <a:pt x="34" y="754"/>
                </a:lnTo>
                <a:lnTo>
                  <a:pt x="25" y="729"/>
                </a:lnTo>
                <a:lnTo>
                  <a:pt x="18" y="702"/>
                </a:lnTo>
                <a:lnTo>
                  <a:pt x="12" y="675"/>
                </a:lnTo>
                <a:lnTo>
                  <a:pt x="7" y="648"/>
                </a:lnTo>
                <a:lnTo>
                  <a:pt x="3" y="619"/>
                </a:lnTo>
                <a:lnTo>
                  <a:pt x="1" y="591"/>
                </a:lnTo>
                <a:lnTo>
                  <a:pt x="0" y="562"/>
                </a:lnTo>
                <a:lnTo>
                  <a:pt x="0" y="562"/>
                </a:lnTo>
                <a:lnTo>
                  <a:pt x="1" y="532"/>
                </a:lnTo>
                <a:lnTo>
                  <a:pt x="3" y="504"/>
                </a:lnTo>
                <a:lnTo>
                  <a:pt x="7" y="477"/>
                </a:lnTo>
                <a:lnTo>
                  <a:pt x="12" y="448"/>
                </a:lnTo>
                <a:lnTo>
                  <a:pt x="18" y="421"/>
                </a:lnTo>
                <a:lnTo>
                  <a:pt x="25" y="394"/>
                </a:lnTo>
                <a:lnTo>
                  <a:pt x="34" y="369"/>
                </a:lnTo>
                <a:lnTo>
                  <a:pt x="45" y="343"/>
                </a:lnTo>
                <a:lnTo>
                  <a:pt x="55" y="318"/>
                </a:lnTo>
                <a:lnTo>
                  <a:pt x="67" y="294"/>
                </a:lnTo>
                <a:lnTo>
                  <a:pt x="81" y="270"/>
                </a:lnTo>
                <a:lnTo>
                  <a:pt x="96" y="247"/>
                </a:lnTo>
                <a:lnTo>
                  <a:pt x="112" y="226"/>
                </a:lnTo>
                <a:lnTo>
                  <a:pt x="129" y="204"/>
                </a:lnTo>
                <a:lnTo>
                  <a:pt x="147" y="184"/>
                </a:lnTo>
                <a:lnTo>
                  <a:pt x="165" y="165"/>
                </a:lnTo>
                <a:lnTo>
                  <a:pt x="184" y="145"/>
                </a:lnTo>
                <a:lnTo>
                  <a:pt x="205" y="129"/>
                </a:lnTo>
                <a:lnTo>
                  <a:pt x="226" y="112"/>
                </a:lnTo>
                <a:lnTo>
                  <a:pt x="247" y="96"/>
                </a:lnTo>
                <a:lnTo>
                  <a:pt x="271" y="81"/>
                </a:lnTo>
                <a:lnTo>
                  <a:pt x="294" y="67"/>
                </a:lnTo>
                <a:lnTo>
                  <a:pt x="318" y="55"/>
                </a:lnTo>
                <a:lnTo>
                  <a:pt x="343" y="45"/>
                </a:lnTo>
                <a:lnTo>
                  <a:pt x="369" y="34"/>
                </a:lnTo>
                <a:lnTo>
                  <a:pt x="394" y="25"/>
                </a:lnTo>
                <a:lnTo>
                  <a:pt x="421" y="18"/>
                </a:lnTo>
                <a:lnTo>
                  <a:pt x="448" y="12"/>
                </a:lnTo>
                <a:lnTo>
                  <a:pt x="477" y="7"/>
                </a:lnTo>
                <a:lnTo>
                  <a:pt x="504" y="3"/>
                </a:lnTo>
                <a:lnTo>
                  <a:pt x="532" y="1"/>
                </a:lnTo>
                <a:lnTo>
                  <a:pt x="562" y="0"/>
                </a:lnTo>
                <a:lnTo>
                  <a:pt x="562" y="0"/>
                </a:lnTo>
                <a:lnTo>
                  <a:pt x="591" y="1"/>
                </a:lnTo>
                <a:lnTo>
                  <a:pt x="619" y="3"/>
                </a:lnTo>
                <a:lnTo>
                  <a:pt x="648" y="7"/>
                </a:lnTo>
                <a:lnTo>
                  <a:pt x="675" y="12"/>
                </a:lnTo>
                <a:lnTo>
                  <a:pt x="702" y="18"/>
                </a:lnTo>
                <a:lnTo>
                  <a:pt x="729" y="25"/>
                </a:lnTo>
                <a:lnTo>
                  <a:pt x="754" y="34"/>
                </a:lnTo>
                <a:lnTo>
                  <a:pt x="780" y="45"/>
                </a:lnTo>
                <a:lnTo>
                  <a:pt x="805" y="55"/>
                </a:lnTo>
                <a:lnTo>
                  <a:pt x="829" y="67"/>
                </a:lnTo>
                <a:lnTo>
                  <a:pt x="853" y="81"/>
                </a:lnTo>
                <a:lnTo>
                  <a:pt x="876" y="96"/>
                </a:lnTo>
                <a:lnTo>
                  <a:pt x="898" y="112"/>
                </a:lnTo>
                <a:lnTo>
                  <a:pt x="919" y="129"/>
                </a:lnTo>
                <a:lnTo>
                  <a:pt x="939" y="145"/>
                </a:lnTo>
                <a:lnTo>
                  <a:pt x="958" y="165"/>
                </a:lnTo>
                <a:lnTo>
                  <a:pt x="978" y="184"/>
                </a:lnTo>
                <a:lnTo>
                  <a:pt x="996" y="204"/>
                </a:lnTo>
                <a:lnTo>
                  <a:pt x="1012" y="226"/>
                </a:lnTo>
                <a:lnTo>
                  <a:pt x="1027" y="247"/>
                </a:lnTo>
                <a:lnTo>
                  <a:pt x="1042" y="270"/>
                </a:lnTo>
                <a:lnTo>
                  <a:pt x="1056" y="294"/>
                </a:lnTo>
                <a:lnTo>
                  <a:pt x="1068" y="318"/>
                </a:lnTo>
                <a:lnTo>
                  <a:pt x="1080" y="343"/>
                </a:lnTo>
                <a:lnTo>
                  <a:pt x="1089" y="369"/>
                </a:lnTo>
                <a:lnTo>
                  <a:pt x="1098" y="394"/>
                </a:lnTo>
                <a:lnTo>
                  <a:pt x="1105" y="421"/>
                </a:lnTo>
                <a:lnTo>
                  <a:pt x="1111" y="448"/>
                </a:lnTo>
                <a:lnTo>
                  <a:pt x="1117" y="477"/>
                </a:lnTo>
                <a:lnTo>
                  <a:pt x="1120" y="504"/>
                </a:lnTo>
                <a:lnTo>
                  <a:pt x="1123" y="532"/>
                </a:lnTo>
                <a:lnTo>
                  <a:pt x="1123" y="562"/>
                </a:lnTo>
                <a:lnTo>
                  <a:pt x="1123" y="562"/>
                </a:lnTo>
                <a:close/>
              </a:path>
            </a:pathLst>
          </a:custGeom>
          <a:solidFill>
            <a:srgbClr val="00FF00"/>
          </a:solidFill>
          <a:ln w="468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2795794" y="2339592"/>
            <a:ext cx="2832070" cy="2081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6"/>
          <p:cNvSpPr>
            <a:spLocks noChangeArrowheads="1"/>
          </p:cNvSpPr>
          <p:nvPr/>
        </p:nvSpPr>
        <p:spPr bwMode="auto">
          <a:xfrm>
            <a:off x="5644103" y="2290874"/>
            <a:ext cx="213979" cy="126890"/>
          </a:xfrm>
          <a:custGeom>
            <a:avLst/>
            <a:gdLst>
              <a:gd name="T0" fmla="*/ 97 w 204"/>
              <a:gd name="T1" fmla="*/ 36 h 122"/>
              <a:gd name="T2" fmla="*/ 97 w 204"/>
              <a:gd name="T3" fmla="*/ 36 h 122"/>
              <a:gd name="T4" fmla="*/ 70 w 204"/>
              <a:gd name="T5" fmla="*/ 27 h 122"/>
              <a:gd name="T6" fmla="*/ 46 w 204"/>
              <a:gd name="T7" fmla="*/ 20 h 122"/>
              <a:gd name="T8" fmla="*/ 0 w 204"/>
              <a:gd name="T9" fmla="*/ 0 h 122"/>
              <a:gd name="T10" fmla="*/ 0 w 204"/>
              <a:gd name="T11" fmla="*/ 122 h 122"/>
              <a:gd name="T12" fmla="*/ 0 w 204"/>
              <a:gd name="T13" fmla="*/ 122 h 122"/>
              <a:gd name="T14" fmla="*/ 15 w 204"/>
              <a:gd name="T15" fmla="*/ 116 h 122"/>
              <a:gd name="T16" fmla="*/ 49 w 204"/>
              <a:gd name="T17" fmla="*/ 102 h 122"/>
              <a:gd name="T18" fmla="*/ 97 w 204"/>
              <a:gd name="T19" fmla="*/ 86 h 122"/>
              <a:gd name="T20" fmla="*/ 97 w 204"/>
              <a:gd name="T21" fmla="*/ 86 h 122"/>
              <a:gd name="T22" fmla="*/ 129 w 204"/>
              <a:gd name="T23" fmla="*/ 77 h 122"/>
              <a:gd name="T24" fmla="*/ 157 w 204"/>
              <a:gd name="T25" fmla="*/ 71 h 122"/>
              <a:gd name="T26" fmla="*/ 183 w 204"/>
              <a:gd name="T27" fmla="*/ 65 h 122"/>
              <a:gd name="T28" fmla="*/ 204 w 204"/>
              <a:gd name="T29" fmla="*/ 62 h 122"/>
              <a:gd name="T30" fmla="*/ 204 w 204"/>
              <a:gd name="T31" fmla="*/ 62 h 122"/>
              <a:gd name="T32" fmla="*/ 183 w 204"/>
              <a:gd name="T33" fmla="*/ 59 h 122"/>
              <a:gd name="T34" fmla="*/ 157 w 204"/>
              <a:gd name="T35" fmla="*/ 53 h 122"/>
              <a:gd name="T36" fmla="*/ 129 w 204"/>
              <a:gd name="T37" fmla="*/ 45 h 122"/>
              <a:gd name="T38" fmla="*/ 97 w 204"/>
              <a:gd name="T39" fmla="*/ 36 h 122"/>
              <a:gd name="T40" fmla="*/ 97 w 204"/>
              <a:gd name="T41" fmla="*/ 3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4" h="122">
                <a:moveTo>
                  <a:pt x="97" y="36"/>
                </a:moveTo>
                <a:lnTo>
                  <a:pt x="97" y="36"/>
                </a:lnTo>
                <a:lnTo>
                  <a:pt x="70" y="27"/>
                </a:lnTo>
                <a:lnTo>
                  <a:pt x="46" y="20"/>
                </a:lnTo>
                <a:lnTo>
                  <a:pt x="0" y="0"/>
                </a:lnTo>
                <a:lnTo>
                  <a:pt x="0" y="122"/>
                </a:lnTo>
                <a:lnTo>
                  <a:pt x="0" y="122"/>
                </a:lnTo>
                <a:lnTo>
                  <a:pt x="15" y="116"/>
                </a:lnTo>
                <a:lnTo>
                  <a:pt x="49" y="102"/>
                </a:lnTo>
                <a:lnTo>
                  <a:pt x="97" y="86"/>
                </a:lnTo>
                <a:lnTo>
                  <a:pt x="97" y="86"/>
                </a:lnTo>
                <a:lnTo>
                  <a:pt x="129" y="77"/>
                </a:lnTo>
                <a:lnTo>
                  <a:pt x="157" y="71"/>
                </a:lnTo>
                <a:lnTo>
                  <a:pt x="183" y="65"/>
                </a:lnTo>
                <a:lnTo>
                  <a:pt x="204" y="62"/>
                </a:lnTo>
                <a:lnTo>
                  <a:pt x="204" y="62"/>
                </a:lnTo>
                <a:lnTo>
                  <a:pt x="183" y="59"/>
                </a:lnTo>
                <a:lnTo>
                  <a:pt x="157" y="53"/>
                </a:lnTo>
                <a:lnTo>
                  <a:pt x="129" y="45"/>
                </a:lnTo>
                <a:lnTo>
                  <a:pt x="97" y="36"/>
                </a:lnTo>
                <a:lnTo>
                  <a:pt x="97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2814844" y="2799424"/>
            <a:ext cx="2832070" cy="104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8"/>
          <p:cNvSpPr>
            <a:spLocks noChangeArrowheads="1"/>
          </p:cNvSpPr>
          <p:nvPr/>
        </p:nvSpPr>
        <p:spPr bwMode="auto">
          <a:xfrm>
            <a:off x="5634841" y="2734972"/>
            <a:ext cx="212930" cy="126890"/>
          </a:xfrm>
          <a:custGeom>
            <a:avLst/>
            <a:gdLst>
              <a:gd name="T0" fmla="*/ 98 w 203"/>
              <a:gd name="T1" fmla="*/ 36 h 122"/>
              <a:gd name="T2" fmla="*/ 98 w 203"/>
              <a:gd name="T3" fmla="*/ 36 h 122"/>
              <a:gd name="T4" fmla="*/ 69 w 203"/>
              <a:gd name="T5" fmla="*/ 27 h 122"/>
              <a:gd name="T6" fmla="*/ 45 w 203"/>
              <a:gd name="T7" fmla="*/ 18 h 122"/>
              <a:gd name="T8" fmla="*/ 0 w 203"/>
              <a:gd name="T9" fmla="*/ 0 h 122"/>
              <a:gd name="T10" fmla="*/ 0 w 203"/>
              <a:gd name="T11" fmla="*/ 122 h 122"/>
              <a:gd name="T12" fmla="*/ 0 w 203"/>
              <a:gd name="T13" fmla="*/ 122 h 122"/>
              <a:gd name="T14" fmla="*/ 38 w 203"/>
              <a:gd name="T15" fmla="*/ 105 h 122"/>
              <a:gd name="T16" fmla="*/ 66 w 203"/>
              <a:gd name="T17" fmla="*/ 95 h 122"/>
              <a:gd name="T18" fmla="*/ 98 w 203"/>
              <a:gd name="T19" fmla="*/ 86 h 122"/>
              <a:gd name="T20" fmla="*/ 98 w 203"/>
              <a:gd name="T21" fmla="*/ 86 h 122"/>
              <a:gd name="T22" fmla="*/ 128 w 203"/>
              <a:gd name="T23" fmla="*/ 77 h 122"/>
              <a:gd name="T24" fmla="*/ 156 w 203"/>
              <a:gd name="T25" fmla="*/ 69 h 122"/>
              <a:gd name="T26" fmla="*/ 182 w 203"/>
              <a:gd name="T27" fmla="*/ 65 h 122"/>
              <a:gd name="T28" fmla="*/ 203 w 203"/>
              <a:gd name="T29" fmla="*/ 60 h 122"/>
              <a:gd name="T30" fmla="*/ 203 w 203"/>
              <a:gd name="T31" fmla="*/ 60 h 122"/>
              <a:gd name="T32" fmla="*/ 182 w 203"/>
              <a:gd name="T33" fmla="*/ 57 h 122"/>
              <a:gd name="T34" fmla="*/ 156 w 203"/>
              <a:gd name="T35" fmla="*/ 51 h 122"/>
              <a:gd name="T36" fmla="*/ 128 w 203"/>
              <a:gd name="T37" fmla="*/ 45 h 122"/>
              <a:gd name="T38" fmla="*/ 98 w 203"/>
              <a:gd name="T39" fmla="*/ 36 h 122"/>
              <a:gd name="T40" fmla="*/ 98 w 203"/>
              <a:gd name="T41" fmla="*/ 3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3" h="122">
                <a:moveTo>
                  <a:pt x="98" y="36"/>
                </a:moveTo>
                <a:lnTo>
                  <a:pt x="98" y="36"/>
                </a:lnTo>
                <a:lnTo>
                  <a:pt x="69" y="27"/>
                </a:lnTo>
                <a:lnTo>
                  <a:pt x="45" y="18"/>
                </a:lnTo>
                <a:lnTo>
                  <a:pt x="0" y="0"/>
                </a:lnTo>
                <a:lnTo>
                  <a:pt x="0" y="122"/>
                </a:lnTo>
                <a:lnTo>
                  <a:pt x="0" y="122"/>
                </a:lnTo>
                <a:lnTo>
                  <a:pt x="38" y="105"/>
                </a:lnTo>
                <a:lnTo>
                  <a:pt x="66" y="95"/>
                </a:lnTo>
                <a:lnTo>
                  <a:pt x="98" y="86"/>
                </a:lnTo>
                <a:lnTo>
                  <a:pt x="98" y="86"/>
                </a:lnTo>
                <a:lnTo>
                  <a:pt x="128" y="77"/>
                </a:lnTo>
                <a:lnTo>
                  <a:pt x="156" y="69"/>
                </a:lnTo>
                <a:lnTo>
                  <a:pt x="182" y="65"/>
                </a:lnTo>
                <a:lnTo>
                  <a:pt x="203" y="60"/>
                </a:lnTo>
                <a:lnTo>
                  <a:pt x="203" y="60"/>
                </a:lnTo>
                <a:lnTo>
                  <a:pt x="182" y="57"/>
                </a:lnTo>
                <a:lnTo>
                  <a:pt x="156" y="51"/>
                </a:lnTo>
                <a:lnTo>
                  <a:pt x="128" y="45"/>
                </a:lnTo>
                <a:lnTo>
                  <a:pt x="98" y="36"/>
                </a:lnTo>
                <a:lnTo>
                  <a:pt x="98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Freeform 19"/>
          <p:cNvSpPr>
            <a:spLocks noChangeArrowheads="1"/>
          </p:cNvSpPr>
          <p:nvPr/>
        </p:nvSpPr>
        <p:spPr bwMode="auto">
          <a:xfrm>
            <a:off x="4845257" y="3039406"/>
            <a:ext cx="138457" cy="137292"/>
          </a:xfrm>
          <a:custGeom>
            <a:avLst/>
            <a:gdLst>
              <a:gd name="T0" fmla="*/ 0 w 132"/>
              <a:gd name="T1" fmla="*/ 66 h 132"/>
              <a:gd name="T2" fmla="*/ 0 w 132"/>
              <a:gd name="T3" fmla="*/ 66 h 132"/>
              <a:gd name="T4" fmla="*/ 1 w 132"/>
              <a:gd name="T5" fmla="*/ 53 h 132"/>
              <a:gd name="T6" fmla="*/ 6 w 132"/>
              <a:gd name="T7" fmla="*/ 41 h 132"/>
              <a:gd name="T8" fmla="*/ 12 w 132"/>
              <a:gd name="T9" fmla="*/ 30 h 132"/>
              <a:gd name="T10" fmla="*/ 19 w 132"/>
              <a:gd name="T11" fmla="*/ 20 h 132"/>
              <a:gd name="T12" fmla="*/ 30 w 132"/>
              <a:gd name="T13" fmla="*/ 12 h 132"/>
              <a:gd name="T14" fmla="*/ 40 w 132"/>
              <a:gd name="T15" fmla="*/ 6 h 132"/>
              <a:gd name="T16" fmla="*/ 52 w 132"/>
              <a:gd name="T17" fmla="*/ 2 h 132"/>
              <a:gd name="T18" fmla="*/ 66 w 132"/>
              <a:gd name="T19" fmla="*/ 0 h 132"/>
              <a:gd name="T20" fmla="*/ 66 w 132"/>
              <a:gd name="T21" fmla="*/ 0 h 132"/>
              <a:gd name="T22" fmla="*/ 79 w 132"/>
              <a:gd name="T23" fmla="*/ 2 h 132"/>
              <a:gd name="T24" fmla="*/ 91 w 132"/>
              <a:gd name="T25" fmla="*/ 6 h 132"/>
              <a:gd name="T26" fmla="*/ 103 w 132"/>
              <a:gd name="T27" fmla="*/ 12 h 132"/>
              <a:gd name="T28" fmla="*/ 112 w 132"/>
              <a:gd name="T29" fmla="*/ 20 h 132"/>
              <a:gd name="T30" fmla="*/ 121 w 132"/>
              <a:gd name="T31" fmla="*/ 30 h 132"/>
              <a:gd name="T32" fmla="*/ 127 w 132"/>
              <a:gd name="T33" fmla="*/ 41 h 132"/>
              <a:gd name="T34" fmla="*/ 130 w 132"/>
              <a:gd name="T35" fmla="*/ 53 h 132"/>
              <a:gd name="T36" fmla="*/ 132 w 132"/>
              <a:gd name="T37" fmla="*/ 66 h 132"/>
              <a:gd name="T38" fmla="*/ 132 w 132"/>
              <a:gd name="T39" fmla="*/ 66 h 132"/>
              <a:gd name="T40" fmla="*/ 130 w 132"/>
              <a:gd name="T41" fmla="*/ 80 h 132"/>
              <a:gd name="T42" fmla="*/ 127 w 132"/>
              <a:gd name="T43" fmla="*/ 92 h 132"/>
              <a:gd name="T44" fmla="*/ 121 w 132"/>
              <a:gd name="T45" fmla="*/ 104 h 132"/>
              <a:gd name="T46" fmla="*/ 112 w 132"/>
              <a:gd name="T47" fmla="*/ 113 h 132"/>
              <a:gd name="T48" fmla="*/ 103 w 132"/>
              <a:gd name="T49" fmla="*/ 122 h 132"/>
              <a:gd name="T50" fmla="*/ 91 w 132"/>
              <a:gd name="T51" fmla="*/ 128 h 132"/>
              <a:gd name="T52" fmla="*/ 79 w 132"/>
              <a:gd name="T53" fmla="*/ 131 h 132"/>
              <a:gd name="T54" fmla="*/ 66 w 132"/>
              <a:gd name="T55" fmla="*/ 132 h 132"/>
              <a:gd name="T56" fmla="*/ 66 w 132"/>
              <a:gd name="T57" fmla="*/ 132 h 132"/>
              <a:gd name="T58" fmla="*/ 52 w 132"/>
              <a:gd name="T59" fmla="*/ 131 h 132"/>
              <a:gd name="T60" fmla="*/ 40 w 132"/>
              <a:gd name="T61" fmla="*/ 128 h 132"/>
              <a:gd name="T62" fmla="*/ 30 w 132"/>
              <a:gd name="T63" fmla="*/ 122 h 132"/>
              <a:gd name="T64" fmla="*/ 19 w 132"/>
              <a:gd name="T65" fmla="*/ 113 h 132"/>
              <a:gd name="T66" fmla="*/ 12 w 132"/>
              <a:gd name="T67" fmla="*/ 104 h 132"/>
              <a:gd name="T68" fmla="*/ 6 w 132"/>
              <a:gd name="T69" fmla="*/ 92 h 132"/>
              <a:gd name="T70" fmla="*/ 1 w 132"/>
              <a:gd name="T71" fmla="*/ 80 h 132"/>
              <a:gd name="T72" fmla="*/ 0 w 132"/>
              <a:gd name="T73" fmla="*/ 66 h 132"/>
              <a:gd name="T74" fmla="*/ 0 w 132"/>
              <a:gd name="T75" fmla="*/ 66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2" h="132">
                <a:moveTo>
                  <a:pt x="0" y="66"/>
                </a:moveTo>
                <a:lnTo>
                  <a:pt x="0" y="66"/>
                </a:lnTo>
                <a:lnTo>
                  <a:pt x="1" y="53"/>
                </a:lnTo>
                <a:lnTo>
                  <a:pt x="6" y="41"/>
                </a:lnTo>
                <a:lnTo>
                  <a:pt x="12" y="30"/>
                </a:lnTo>
                <a:lnTo>
                  <a:pt x="19" y="20"/>
                </a:lnTo>
                <a:lnTo>
                  <a:pt x="30" y="12"/>
                </a:lnTo>
                <a:lnTo>
                  <a:pt x="40" y="6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79" y="2"/>
                </a:lnTo>
                <a:lnTo>
                  <a:pt x="91" y="6"/>
                </a:lnTo>
                <a:lnTo>
                  <a:pt x="103" y="12"/>
                </a:lnTo>
                <a:lnTo>
                  <a:pt x="112" y="20"/>
                </a:lnTo>
                <a:lnTo>
                  <a:pt x="121" y="30"/>
                </a:lnTo>
                <a:lnTo>
                  <a:pt x="127" y="41"/>
                </a:lnTo>
                <a:lnTo>
                  <a:pt x="130" y="53"/>
                </a:lnTo>
                <a:lnTo>
                  <a:pt x="132" y="66"/>
                </a:lnTo>
                <a:lnTo>
                  <a:pt x="132" y="66"/>
                </a:lnTo>
                <a:lnTo>
                  <a:pt x="130" y="80"/>
                </a:lnTo>
                <a:lnTo>
                  <a:pt x="127" y="92"/>
                </a:lnTo>
                <a:lnTo>
                  <a:pt x="121" y="104"/>
                </a:lnTo>
                <a:lnTo>
                  <a:pt x="112" y="113"/>
                </a:lnTo>
                <a:lnTo>
                  <a:pt x="103" y="122"/>
                </a:lnTo>
                <a:lnTo>
                  <a:pt x="91" y="128"/>
                </a:lnTo>
                <a:lnTo>
                  <a:pt x="79" y="131"/>
                </a:lnTo>
                <a:lnTo>
                  <a:pt x="66" y="132"/>
                </a:lnTo>
                <a:lnTo>
                  <a:pt x="66" y="132"/>
                </a:lnTo>
                <a:lnTo>
                  <a:pt x="52" y="131"/>
                </a:lnTo>
                <a:lnTo>
                  <a:pt x="40" y="128"/>
                </a:lnTo>
                <a:lnTo>
                  <a:pt x="30" y="122"/>
                </a:lnTo>
                <a:lnTo>
                  <a:pt x="19" y="113"/>
                </a:lnTo>
                <a:lnTo>
                  <a:pt x="12" y="104"/>
                </a:lnTo>
                <a:lnTo>
                  <a:pt x="6" y="92"/>
                </a:lnTo>
                <a:lnTo>
                  <a:pt x="1" y="80"/>
                </a:lnTo>
                <a:lnTo>
                  <a:pt x="0" y="66"/>
                </a:lnTo>
                <a:lnTo>
                  <a:pt x="0" y="66"/>
                </a:lnTo>
                <a:close/>
              </a:path>
            </a:pathLst>
          </a:custGeom>
          <a:solidFill>
            <a:srgbClr val="ED0000"/>
          </a:solidFill>
          <a:ln w="324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Freeform 20"/>
          <p:cNvSpPr>
            <a:spLocks noChangeArrowheads="1"/>
          </p:cNvSpPr>
          <p:nvPr/>
        </p:nvSpPr>
        <p:spPr bwMode="auto">
          <a:xfrm>
            <a:off x="5858082" y="3039406"/>
            <a:ext cx="138457" cy="137292"/>
          </a:xfrm>
          <a:custGeom>
            <a:avLst/>
            <a:gdLst>
              <a:gd name="T0" fmla="*/ 0 w 132"/>
              <a:gd name="T1" fmla="*/ 66 h 132"/>
              <a:gd name="T2" fmla="*/ 0 w 132"/>
              <a:gd name="T3" fmla="*/ 66 h 132"/>
              <a:gd name="T4" fmla="*/ 1 w 132"/>
              <a:gd name="T5" fmla="*/ 53 h 132"/>
              <a:gd name="T6" fmla="*/ 6 w 132"/>
              <a:gd name="T7" fmla="*/ 41 h 132"/>
              <a:gd name="T8" fmla="*/ 12 w 132"/>
              <a:gd name="T9" fmla="*/ 30 h 132"/>
              <a:gd name="T10" fmla="*/ 19 w 132"/>
              <a:gd name="T11" fmla="*/ 20 h 132"/>
              <a:gd name="T12" fmla="*/ 30 w 132"/>
              <a:gd name="T13" fmla="*/ 12 h 132"/>
              <a:gd name="T14" fmla="*/ 40 w 132"/>
              <a:gd name="T15" fmla="*/ 6 h 132"/>
              <a:gd name="T16" fmla="*/ 52 w 132"/>
              <a:gd name="T17" fmla="*/ 2 h 132"/>
              <a:gd name="T18" fmla="*/ 66 w 132"/>
              <a:gd name="T19" fmla="*/ 0 h 132"/>
              <a:gd name="T20" fmla="*/ 66 w 132"/>
              <a:gd name="T21" fmla="*/ 0 h 132"/>
              <a:gd name="T22" fmla="*/ 79 w 132"/>
              <a:gd name="T23" fmla="*/ 2 h 132"/>
              <a:gd name="T24" fmla="*/ 91 w 132"/>
              <a:gd name="T25" fmla="*/ 6 h 132"/>
              <a:gd name="T26" fmla="*/ 103 w 132"/>
              <a:gd name="T27" fmla="*/ 12 h 132"/>
              <a:gd name="T28" fmla="*/ 112 w 132"/>
              <a:gd name="T29" fmla="*/ 20 h 132"/>
              <a:gd name="T30" fmla="*/ 121 w 132"/>
              <a:gd name="T31" fmla="*/ 30 h 132"/>
              <a:gd name="T32" fmla="*/ 127 w 132"/>
              <a:gd name="T33" fmla="*/ 41 h 132"/>
              <a:gd name="T34" fmla="*/ 130 w 132"/>
              <a:gd name="T35" fmla="*/ 53 h 132"/>
              <a:gd name="T36" fmla="*/ 132 w 132"/>
              <a:gd name="T37" fmla="*/ 66 h 132"/>
              <a:gd name="T38" fmla="*/ 132 w 132"/>
              <a:gd name="T39" fmla="*/ 66 h 132"/>
              <a:gd name="T40" fmla="*/ 130 w 132"/>
              <a:gd name="T41" fmla="*/ 80 h 132"/>
              <a:gd name="T42" fmla="*/ 127 w 132"/>
              <a:gd name="T43" fmla="*/ 92 h 132"/>
              <a:gd name="T44" fmla="*/ 121 w 132"/>
              <a:gd name="T45" fmla="*/ 104 h 132"/>
              <a:gd name="T46" fmla="*/ 112 w 132"/>
              <a:gd name="T47" fmla="*/ 113 h 132"/>
              <a:gd name="T48" fmla="*/ 103 w 132"/>
              <a:gd name="T49" fmla="*/ 122 h 132"/>
              <a:gd name="T50" fmla="*/ 91 w 132"/>
              <a:gd name="T51" fmla="*/ 128 h 132"/>
              <a:gd name="T52" fmla="*/ 79 w 132"/>
              <a:gd name="T53" fmla="*/ 131 h 132"/>
              <a:gd name="T54" fmla="*/ 66 w 132"/>
              <a:gd name="T55" fmla="*/ 132 h 132"/>
              <a:gd name="T56" fmla="*/ 66 w 132"/>
              <a:gd name="T57" fmla="*/ 132 h 132"/>
              <a:gd name="T58" fmla="*/ 52 w 132"/>
              <a:gd name="T59" fmla="*/ 131 h 132"/>
              <a:gd name="T60" fmla="*/ 40 w 132"/>
              <a:gd name="T61" fmla="*/ 128 h 132"/>
              <a:gd name="T62" fmla="*/ 30 w 132"/>
              <a:gd name="T63" fmla="*/ 122 h 132"/>
              <a:gd name="T64" fmla="*/ 19 w 132"/>
              <a:gd name="T65" fmla="*/ 113 h 132"/>
              <a:gd name="T66" fmla="*/ 12 w 132"/>
              <a:gd name="T67" fmla="*/ 104 h 132"/>
              <a:gd name="T68" fmla="*/ 6 w 132"/>
              <a:gd name="T69" fmla="*/ 92 h 132"/>
              <a:gd name="T70" fmla="*/ 1 w 132"/>
              <a:gd name="T71" fmla="*/ 80 h 132"/>
              <a:gd name="T72" fmla="*/ 0 w 132"/>
              <a:gd name="T73" fmla="*/ 66 h 132"/>
              <a:gd name="T74" fmla="*/ 0 w 132"/>
              <a:gd name="T75" fmla="*/ 66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2" h="132">
                <a:moveTo>
                  <a:pt x="0" y="66"/>
                </a:moveTo>
                <a:lnTo>
                  <a:pt x="0" y="66"/>
                </a:lnTo>
                <a:lnTo>
                  <a:pt x="1" y="53"/>
                </a:lnTo>
                <a:lnTo>
                  <a:pt x="6" y="41"/>
                </a:lnTo>
                <a:lnTo>
                  <a:pt x="12" y="30"/>
                </a:lnTo>
                <a:lnTo>
                  <a:pt x="19" y="20"/>
                </a:lnTo>
                <a:lnTo>
                  <a:pt x="30" y="12"/>
                </a:lnTo>
                <a:lnTo>
                  <a:pt x="40" y="6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79" y="2"/>
                </a:lnTo>
                <a:lnTo>
                  <a:pt x="91" y="6"/>
                </a:lnTo>
                <a:lnTo>
                  <a:pt x="103" y="12"/>
                </a:lnTo>
                <a:lnTo>
                  <a:pt x="112" y="20"/>
                </a:lnTo>
                <a:lnTo>
                  <a:pt x="121" y="30"/>
                </a:lnTo>
                <a:lnTo>
                  <a:pt x="127" y="41"/>
                </a:lnTo>
                <a:lnTo>
                  <a:pt x="130" y="53"/>
                </a:lnTo>
                <a:lnTo>
                  <a:pt x="132" y="66"/>
                </a:lnTo>
                <a:lnTo>
                  <a:pt x="132" y="66"/>
                </a:lnTo>
                <a:lnTo>
                  <a:pt x="130" y="80"/>
                </a:lnTo>
                <a:lnTo>
                  <a:pt x="127" y="92"/>
                </a:lnTo>
                <a:lnTo>
                  <a:pt x="121" y="104"/>
                </a:lnTo>
                <a:lnTo>
                  <a:pt x="112" y="113"/>
                </a:lnTo>
                <a:lnTo>
                  <a:pt x="103" y="122"/>
                </a:lnTo>
                <a:lnTo>
                  <a:pt x="91" y="128"/>
                </a:lnTo>
                <a:lnTo>
                  <a:pt x="79" y="131"/>
                </a:lnTo>
                <a:lnTo>
                  <a:pt x="66" y="132"/>
                </a:lnTo>
                <a:lnTo>
                  <a:pt x="66" y="132"/>
                </a:lnTo>
                <a:lnTo>
                  <a:pt x="52" y="131"/>
                </a:lnTo>
                <a:lnTo>
                  <a:pt x="40" y="128"/>
                </a:lnTo>
                <a:lnTo>
                  <a:pt x="30" y="122"/>
                </a:lnTo>
                <a:lnTo>
                  <a:pt x="19" y="113"/>
                </a:lnTo>
                <a:lnTo>
                  <a:pt x="12" y="104"/>
                </a:lnTo>
                <a:lnTo>
                  <a:pt x="6" y="92"/>
                </a:lnTo>
                <a:lnTo>
                  <a:pt x="1" y="80"/>
                </a:lnTo>
                <a:lnTo>
                  <a:pt x="0" y="66"/>
                </a:lnTo>
                <a:lnTo>
                  <a:pt x="0" y="66"/>
                </a:lnTo>
                <a:close/>
              </a:path>
            </a:pathLst>
          </a:custGeom>
          <a:solidFill>
            <a:srgbClr val="ED0000"/>
          </a:solidFill>
          <a:ln w="324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1477040" y="1555251"/>
            <a:ext cx="17780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000000"/>
                </a:solidFill>
                <a:latin typeface="Arial MT" charset="0"/>
              </a:rPr>
              <a:t>x-ray cross section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616288" y="2501688"/>
            <a:ext cx="85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Arial MT" charset="0"/>
              </a:rPr>
              <a:t>H</a:t>
            </a: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2605300" y="2501688"/>
            <a:ext cx="85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Arial MT" charset="0"/>
              </a:rPr>
              <a:t>D</a:t>
            </a: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3316500" y="2501688"/>
            <a:ext cx="85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Arial MT" charset="0"/>
              </a:rPr>
              <a:t>C</a:t>
            </a: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4065799" y="2501688"/>
            <a:ext cx="9227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Arial MT" charset="0"/>
              </a:rPr>
              <a:t>O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823036" y="2501688"/>
            <a:ext cx="229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Arial MT" charset="0"/>
              </a:rPr>
              <a:t>Al</a:t>
            </a: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5872372" y="2501688"/>
            <a:ext cx="25041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000000"/>
                </a:solidFill>
                <a:latin typeface="Arial MT" charset="0"/>
              </a:rPr>
              <a:t>Si</a:t>
            </a: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6930699" y="2519528"/>
            <a:ext cx="35550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000000"/>
                </a:solidFill>
                <a:latin typeface="Arial MT" charset="0"/>
              </a:rPr>
              <a:t>Fe</a:t>
            </a: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2404131" y="3537060"/>
            <a:ext cx="170181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000000"/>
                </a:solidFill>
                <a:latin typeface="Arial MT" charset="0"/>
              </a:rPr>
              <a:t>neutron cross section</a:t>
            </a:r>
          </a:p>
        </p:txBody>
      </p:sp>
      <p:grpSp>
        <p:nvGrpSpPr>
          <p:cNvPr id="35" name="Group 2"/>
          <p:cNvGrpSpPr>
            <a:grpSpLocks/>
          </p:cNvGrpSpPr>
          <p:nvPr/>
        </p:nvGrpSpPr>
        <p:grpSpPr bwMode="auto">
          <a:xfrm>
            <a:off x="2517989" y="3984345"/>
            <a:ext cx="2249488" cy="2790825"/>
            <a:chOff x="888" y="1155"/>
            <a:chExt cx="1417" cy="1758"/>
          </a:xfrm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" y="1155"/>
              <a:ext cx="1417" cy="1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7" name="Rectangle 4"/>
            <p:cNvSpPr>
              <a:spLocks noChangeArrowheads="1"/>
            </p:cNvSpPr>
            <p:nvPr/>
          </p:nvSpPr>
          <p:spPr bwMode="auto">
            <a:xfrm>
              <a:off x="1683" y="2597"/>
              <a:ext cx="488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5160" tIns="65160" rIns="65160" bIns="6516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400" b="1">
                  <a:solidFill>
                    <a:srgbClr val="FFFFFF"/>
                  </a:solidFill>
                  <a:cs typeface="Arial" charset="0"/>
                </a:rPr>
                <a:t>x-ray</a:t>
              </a:r>
            </a:p>
          </p:txBody>
        </p:sp>
      </p:grpSp>
      <p:grpSp>
        <p:nvGrpSpPr>
          <p:cNvPr id="38" name="Group 5"/>
          <p:cNvGrpSpPr>
            <a:grpSpLocks/>
          </p:cNvGrpSpPr>
          <p:nvPr/>
        </p:nvGrpSpPr>
        <p:grpSpPr bwMode="auto">
          <a:xfrm>
            <a:off x="6568617" y="3985932"/>
            <a:ext cx="2257425" cy="2778125"/>
            <a:chOff x="3427" y="1156"/>
            <a:chExt cx="1422" cy="1750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" y="1156"/>
              <a:ext cx="1422" cy="1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0" name="Rectangle 7"/>
            <p:cNvSpPr>
              <a:spLocks noChangeArrowheads="1"/>
            </p:cNvSpPr>
            <p:nvPr/>
          </p:nvSpPr>
          <p:spPr bwMode="auto">
            <a:xfrm>
              <a:off x="4065" y="2590"/>
              <a:ext cx="733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5160" tIns="65160" rIns="65160" bIns="6516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400" b="1">
                  <a:solidFill>
                    <a:srgbClr val="FFFFFF"/>
                  </a:solidFill>
                  <a:cs typeface="Arial" charset="0"/>
                </a:rPr>
                <a:t>neutron</a:t>
              </a:r>
            </a:p>
          </p:txBody>
        </p:sp>
      </p:grpSp>
      <p:grpSp>
        <p:nvGrpSpPr>
          <p:cNvPr id="41" name="Group 8"/>
          <p:cNvGrpSpPr>
            <a:grpSpLocks/>
          </p:cNvGrpSpPr>
          <p:nvPr/>
        </p:nvGrpSpPr>
        <p:grpSpPr bwMode="auto">
          <a:xfrm>
            <a:off x="4929408" y="3358869"/>
            <a:ext cx="769937" cy="3275012"/>
            <a:chOff x="2407" y="761"/>
            <a:chExt cx="485" cy="2063"/>
          </a:xfrm>
        </p:grpSpPr>
        <p:pic>
          <p:nvPicPr>
            <p:cNvPr id="42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" y="761"/>
              <a:ext cx="485" cy="2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3" name="Rectangle 10"/>
            <p:cNvSpPr>
              <a:spLocks noChangeArrowheads="1"/>
            </p:cNvSpPr>
            <p:nvPr/>
          </p:nvSpPr>
          <p:spPr bwMode="auto">
            <a:xfrm>
              <a:off x="2491" y="2491"/>
              <a:ext cx="285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5160" tIns="65160" rIns="65160" bIns="6516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>
                  <a:solidFill>
                    <a:srgbClr val="FFFFFF"/>
                  </a:solidFill>
                  <a:cs typeface="Arial" charset="0"/>
                </a:rPr>
                <a:t>x-ray</a:t>
              </a:r>
            </a:p>
          </p:txBody>
        </p:sp>
      </p:grpSp>
      <p:grpSp>
        <p:nvGrpSpPr>
          <p:cNvPr id="44" name="Group 11"/>
          <p:cNvGrpSpPr>
            <a:grpSpLocks/>
          </p:cNvGrpSpPr>
          <p:nvPr/>
        </p:nvGrpSpPr>
        <p:grpSpPr bwMode="auto">
          <a:xfrm>
            <a:off x="5980330" y="3374744"/>
            <a:ext cx="723900" cy="3263899"/>
            <a:chOff x="3069" y="771"/>
            <a:chExt cx="456" cy="2056"/>
          </a:xfrm>
        </p:grpSpPr>
        <p:pic>
          <p:nvPicPr>
            <p:cNvPr id="45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9" y="771"/>
              <a:ext cx="422" cy="2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6" name="Rectangle 13"/>
            <p:cNvSpPr>
              <a:spLocks noChangeArrowheads="1"/>
            </p:cNvSpPr>
            <p:nvPr/>
          </p:nvSpPr>
          <p:spPr bwMode="auto">
            <a:xfrm>
              <a:off x="3117" y="2495"/>
              <a:ext cx="408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5160" tIns="65160" rIns="65160" bIns="6516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>
                  <a:solidFill>
                    <a:srgbClr val="FFFFFF"/>
                  </a:solidFill>
                  <a:cs typeface="Arial" charset="0"/>
                </a:rPr>
                <a:t>neutron</a:t>
              </a:r>
            </a:p>
          </p:txBody>
        </p:sp>
      </p:grp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Why Neutron scattering?</a:t>
            </a:r>
            <a:br>
              <a:rPr lang="en-US" dirty="0" smtClean="0"/>
            </a:br>
            <a:r>
              <a:rPr lang="en-US" sz="2400" dirty="0" smtClean="0"/>
              <a:t>Neutron and x-ray complementarity</a:t>
            </a:r>
            <a:endParaRPr lang="en-US" sz="2400" dirty="0"/>
          </a:p>
        </p:txBody>
      </p:sp>
      <p:pic>
        <p:nvPicPr>
          <p:cNvPr id="48" name="movie-cafetier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6" y="3938973"/>
            <a:ext cx="2414655" cy="29475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84353" y="0"/>
            <a:ext cx="1359647" cy="68580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075705" y="2492687"/>
            <a:ext cx="548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0641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2" grpId="0" animBg="1"/>
      <p:bldP spid="2" grpId="1" animBg="1"/>
      <p:bldP spid="49" grpId="0"/>
      <p:bldP spid="4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" name="3D_ToF_swe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890" y="1832685"/>
            <a:ext cx="8645984" cy="432299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MG.SEQ </a:t>
            </a:r>
            <a:r>
              <a:rPr lang="en-US" dirty="0" smtClean="0"/>
              <a:t>prototype </a:t>
            </a:r>
            <a:br>
              <a:rPr lang="en-US" dirty="0" smtClean="0"/>
            </a:br>
            <a:r>
              <a:rPr lang="en-US" sz="2400" dirty="0" smtClean="0"/>
              <a:t>Time-of-Flight measurement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141" y="718673"/>
            <a:ext cx="1024508" cy="683005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08001" y="82600"/>
            <a:ext cx="611406" cy="577626"/>
          </a:xfrm>
          <a:prstGeom prst="rect">
            <a:avLst/>
          </a:prstGeom>
        </p:spPr>
      </p:pic>
      <p:pic>
        <p:nvPicPr>
          <p:cNvPr id="8" name="Picture 7" descr="logo_green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2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41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44642" y="1529333"/>
            <a:ext cx="4019123" cy="5192146"/>
            <a:chOff x="-6783238" y="2485765"/>
            <a:chExt cx="4087252" cy="4933733"/>
          </a:xfrm>
        </p:grpSpPr>
        <p:pic>
          <p:nvPicPr>
            <p:cNvPr id="5" name="Picture 4" descr="executive_summary.pd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286" t="56911" r="29994" b="13490"/>
            <a:stretch/>
          </p:blipFill>
          <p:spPr>
            <a:xfrm>
              <a:off x="-6767922" y="2485765"/>
              <a:ext cx="4071936" cy="477494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-6783238" y="6740449"/>
              <a:ext cx="175768" cy="315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6257376" y="2539618"/>
              <a:ext cx="1367999" cy="3403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tlCol="0">
              <a:spAutoFit/>
            </a:bodyPr>
            <a:lstStyle/>
            <a:p>
              <a:r>
                <a:rPr lang="en-US" sz="1200" dirty="0">
                  <a:latin typeface="Cambria" charset="0"/>
                  <a:ea typeface="Cambria" charset="0"/>
                  <a:cs typeface="Cambria" charset="0"/>
                </a:rPr>
                <a:t>162m &lt;336 Hz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6342704" y="3815381"/>
              <a:ext cx="1220447" cy="3403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 sz="1200" dirty="0">
                  <a:latin typeface="Cambria" charset="0"/>
                  <a:ea typeface="Cambria" charset="0"/>
                  <a:cs typeface="Cambria" charset="0"/>
                </a:rPr>
                <a:t>108m &lt;252 Hz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6263603" y="5819048"/>
              <a:ext cx="727396" cy="3782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 charset="0"/>
                  <a:ea typeface="Cambria" charset="0"/>
                  <a:cs typeface="Cambria" charset="0"/>
                </a:rPr>
                <a:t>40 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6263603" y="6339925"/>
              <a:ext cx="727396" cy="3782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 charset="0"/>
                  <a:ea typeface="Cambria" charset="0"/>
                  <a:cs typeface="Cambria" charset="0"/>
                </a:rPr>
                <a:t>32 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6767922" y="4305971"/>
              <a:ext cx="504318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charset="0"/>
                <a:ea typeface="Cambria" charset="0"/>
                <a:cs typeface="Cambria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6209229" y="6625255"/>
              <a:ext cx="1319853" cy="79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Cambria" charset="0"/>
                  <a:ea typeface="Cambria" charset="0"/>
                  <a:cs typeface="Cambria" charset="0"/>
                </a:rPr>
                <a:t>+Provision of T0 at 19 m</a:t>
              </a:r>
              <a:endParaRPr lang="en-US" sz="1200" dirty="0">
                <a:latin typeface="Cambria" charset="0"/>
                <a:ea typeface="Cambria" charset="0"/>
                <a:cs typeface="Cambria" charset="0"/>
              </a:endParaRP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Time-of-Flight instruments</a:t>
            </a:r>
            <a:br>
              <a:rPr lang="en-US" dirty="0" smtClean="0"/>
            </a:br>
            <a:r>
              <a:rPr lang="en-US" sz="2400" dirty="0" smtClean="0"/>
              <a:t>Using choppers to select neutron energies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576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Neutron and X-ray sources</a:t>
            </a:r>
            <a:br>
              <a:rPr lang="en-US" dirty="0" smtClean="0"/>
            </a:br>
            <a:r>
              <a:rPr lang="en-US" sz="2400" dirty="0" smtClean="0"/>
              <a:t>Often built close to each other </a:t>
            </a:r>
            <a:endParaRPr lang="en-US" sz="2400" dirty="0"/>
          </a:p>
        </p:txBody>
      </p:sp>
      <p:pic>
        <p:nvPicPr>
          <p:cNvPr id="20" name="Picture 19" descr="ILL-web-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005" y="1647964"/>
            <a:ext cx="739875" cy="698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176" y="1770529"/>
            <a:ext cx="2649818" cy="5278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44882" y="2346961"/>
            <a:ext cx="2510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ISIS neutrons source and </a:t>
            </a:r>
          </a:p>
          <a:p>
            <a:r>
              <a:rPr lang="en-US" dirty="0" smtClean="0"/>
              <a:t>Diamond synchrotron</a:t>
            </a:r>
          </a:p>
          <a:p>
            <a:r>
              <a:rPr lang="en-US" dirty="0" err="1" smtClean="0"/>
              <a:t>Didcot</a:t>
            </a:r>
            <a:r>
              <a:rPr lang="en-US" dirty="0" smtClean="0"/>
              <a:t>, UK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b="5003"/>
          <a:stretch/>
        </p:blipFill>
        <p:spPr>
          <a:xfrm>
            <a:off x="4609353" y="3404097"/>
            <a:ext cx="4534646" cy="30729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7200" y="2361902"/>
            <a:ext cx="246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ILL neutron source and</a:t>
            </a:r>
          </a:p>
          <a:p>
            <a:r>
              <a:rPr lang="en-US" dirty="0" smtClean="0"/>
              <a:t>ESRF synchrotron</a:t>
            </a:r>
          </a:p>
          <a:p>
            <a:r>
              <a:rPr lang="en-US" dirty="0" smtClean="0"/>
              <a:t>Grenoble, France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4097"/>
            <a:ext cx="4609353" cy="307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Neutron and X-ray sources</a:t>
            </a:r>
            <a:br>
              <a:rPr lang="en-US" dirty="0" smtClean="0"/>
            </a:br>
            <a:r>
              <a:rPr lang="en-US" sz="2400" dirty="0" smtClean="0"/>
              <a:t>Often built close to each other </a:t>
            </a:r>
            <a:endParaRPr lang="en-US" sz="24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9" b="6378"/>
          <a:stretch>
            <a:fillRect/>
          </a:stretch>
        </p:blipFill>
        <p:spPr bwMode="auto">
          <a:xfrm>
            <a:off x="0" y="1382649"/>
            <a:ext cx="9144000" cy="547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539" b="637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736013" y="6469491"/>
            <a:ext cx="506412" cy="44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215369F6-F813-3F4A-8421-CB6476C44EAA}" type="slidenum">
              <a:rPr lang="en-US" sz="1800" smtClean="0">
                <a:solidFill>
                  <a:srgbClr val="000000"/>
                </a:solidFill>
                <a:latin typeface="Calibri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6</a:t>
            </a:fld>
            <a:endParaRPr lang="en-US" sz="1800" dirty="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 flipH="1" flipV="1">
            <a:off x="5672138" y="3090960"/>
            <a:ext cx="68262" cy="428505"/>
          </a:xfrm>
          <a:prstGeom prst="line">
            <a:avLst/>
          </a:prstGeom>
          <a:noFill/>
          <a:ln w="9360" cap="flat">
            <a:solidFill>
              <a:srgbClr val="00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5724525" y="3498516"/>
            <a:ext cx="1187450" cy="474213"/>
          </a:xfrm>
          <a:prstGeom prst="line">
            <a:avLst/>
          </a:prstGeom>
          <a:noFill/>
          <a:ln w="9360" cap="flat">
            <a:solidFill>
              <a:srgbClr val="00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5724525" y="3498514"/>
            <a:ext cx="1187450" cy="302810"/>
          </a:xfrm>
          <a:prstGeom prst="line">
            <a:avLst/>
          </a:prstGeom>
          <a:noFill/>
          <a:ln w="9360" cap="flat">
            <a:solidFill>
              <a:srgbClr val="00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5724525" y="3500418"/>
            <a:ext cx="1187450" cy="41898"/>
          </a:xfrm>
          <a:prstGeom prst="line">
            <a:avLst/>
          </a:prstGeom>
          <a:noFill/>
          <a:ln w="9360" cap="flat">
            <a:solidFill>
              <a:srgbClr val="00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5724525" y="3498513"/>
            <a:ext cx="1187450" cy="129504"/>
          </a:xfrm>
          <a:prstGeom prst="line">
            <a:avLst/>
          </a:prstGeom>
          <a:noFill/>
          <a:ln w="9360" cap="flat">
            <a:solidFill>
              <a:srgbClr val="00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 flipV="1">
            <a:off x="5600700" y="3176657"/>
            <a:ext cx="141288" cy="342805"/>
          </a:xfrm>
          <a:prstGeom prst="line">
            <a:avLst/>
          </a:prstGeom>
          <a:noFill/>
          <a:ln w="9360" cap="flat">
            <a:solidFill>
              <a:srgbClr val="00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5724525" y="3498516"/>
            <a:ext cx="1187450" cy="215205"/>
          </a:xfrm>
          <a:prstGeom prst="line">
            <a:avLst/>
          </a:prstGeom>
          <a:noFill/>
          <a:ln w="9360" cap="flat">
            <a:solidFill>
              <a:srgbClr val="00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 flipV="1">
            <a:off x="5275268" y="3304260"/>
            <a:ext cx="466725" cy="215205"/>
          </a:xfrm>
          <a:prstGeom prst="line">
            <a:avLst/>
          </a:prstGeom>
          <a:noFill/>
          <a:ln w="9360" cap="flat">
            <a:solidFill>
              <a:srgbClr val="00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 flipV="1">
            <a:off x="5203830" y="3391863"/>
            <a:ext cx="538163" cy="127599"/>
          </a:xfrm>
          <a:prstGeom prst="line">
            <a:avLst/>
          </a:prstGeom>
          <a:noFill/>
          <a:ln w="9360" cap="flat">
            <a:solidFill>
              <a:srgbClr val="00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5724527" y="3498514"/>
            <a:ext cx="144463" cy="173306"/>
          </a:xfrm>
          <a:prstGeom prst="line">
            <a:avLst/>
          </a:prstGeom>
          <a:noFill/>
          <a:ln w="9360" cap="flat">
            <a:solidFill>
              <a:srgbClr val="00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5724525" y="3498513"/>
            <a:ext cx="71438" cy="259008"/>
          </a:xfrm>
          <a:prstGeom prst="line">
            <a:avLst/>
          </a:prstGeom>
          <a:noFill/>
          <a:ln w="9360" cap="flat">
            <a:solidFill>
              <a:srgbClr val="00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5724525" y="3502325"/>
            <a:ext cx="1187450" cy="384703"/>
          </a:xfrm>
          <a:prstGeom prst="line">
            <a:avLst/>
          </a:prstGeom>
          <a:noFill/>
          <a:ln w="9360" cap="flat">
            <a:solidFill>
              <a:srgbClr val="00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>
            <a:off x="5203830" y="3498514"/>
            <a:ext cx="538163" cy="1904"/>
          </a:xfrm>
          <a:prstGeom prst="line">
            <a:avLst/>
          </a:prstGeom>
          <a:noFill/>
          <a:ln w="9360" cap="flat">
            <a:solidFill>
              <a:srgbClr val="00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5653088" y="3369012"/>
            <a:ext cx="107950" cy="215205"/>
          </a:xfrm>
          <a:prstGeom prst="rect">
            <a:avLst/>
          </a:prstGeom>
          <a:solidFill>
            <a:srgbClr val="000000"/>
          </a:solidFill>
          <a:ln w="3600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2620968" y="5253768"/>
            <a:ext cx="1728787" cy="439369"/>
          </a:xfrm>
          <a:prstGeom prst="rect">
            <a:avLst/>
          </a:prstGeom>
          <a:solidFill>
            <a:srgbClr val="DDDDDD">
              <a:alpha val="70000"/>
            </a:srgbClr>
          </a:solidFill>
          <a:ln w="381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5160" tIns="65160" rIns="65160" bIns="65160" anchor="ctr" anchorCtr="1"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smtClean="0">
                <a:solidFill>
                  <a:srgbClr val="FFFF66"/>
                </a:solidFill>
                <a:latin typeface="Arial" charset="0"/>
                <a:ea typeface="ＭＳ Ｐゴシック" charset="0"/>
                <a:cs typeface="Arial" charset="0"/>
              </a:rPr>
              <a:t>Proton Beam</a:t>
            </a: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V="1">
            <a:off x="1944688" y="3521367"/>
            <a:ext cx="3600450" cy="1853050"/>
          </a:xfrm>
          <a:prstGeom prst="line">
            <a:avLst/>
          </a:prstGeom>
          <a:noFill/>
          <a:ln w="36000" cap="flat">
            <a:solidFill>
              <a:srgbClr val="FF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5795963" y="2892224"/>
            <a:ext cx="1257243" cy="439369"/>
          </a:xfrm>
          <a:prstGeom prst="rect">
            <a:avLst/>
          </a:prstGeom>
          <a:solidFill>
            <a:srgbClr val="DDDDDD">
              <a:alpha val="70000"/>
            </a:srgbClr>
          </a:solidFill>
          <a:ln w="381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5160" tIns="65160" rIns="65160" bIns="65160" anchor="ctr" anchorCtr="1"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Target</a:t>
            </a:r>
            <a:endParaRPr lang="en-GB" sz="2000" b="1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6576983" y="3972729"/>
            <a:ext cx="1706693" cy="439369"/>
          </a:xfrm>
          <a:prstGeom prst="rect">
            <a:avLst/>
          </a:prstGeom>
          <a:solidFill>
            <a:srgbClr val="DDDDDD">
              <a:alpha val="70000"/>
            </a:srgbClr>
          </a:solidFill>
          <a:ln w="381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5160" tIns="65160" rIns="65160" bIns="65160" anchor="ctr" anchorCtr="1"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Instruments</a:t>
            </a:r>
            <a:endParaRPr lang="en-GB" sz="2000" b="1" dirty="0" smtClean="0">
              <a:solidFill>
                <a:srgbClr val="008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7826993" y="1938671"/>
            <a:ext cx="1257243" cy="439369"/>
          </a:xfrm>
          <a:prstGeom prst="rect">
            <a:avLst/>
          </a:prstGeom>
          <a:solidFill>
            <a:srgbClr val="DDDDDD">
              <a:alpha val="70000"/>
            </a:srgbClr>
          </a:solidFill>
          <a:ln w="381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5160" tIns="65160" rIns="65160" bIns="65160" anchor="ctr" anchorCtr="1"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MAX IV</a:t>
            </a:r>
            <a:endParaRPr lang="en-GB" sz="2000" b="1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3198215" y="3502325"/>
            <a:ext cx="1257243" cy="439369"/>
          </a:xfrm>
          <a:prstGeom prst="rect">
            <a:avLst/>
          </a:prstGeom>
          <a:solidFill>
            <a:srgbClr val="DDDDDD">
              <a:alpha val="70000"/>
            </a:srgbClr>
          </a:solidFill>
          <a:ln w="381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5160" tIns="65160" rIns="65160" bIns="65160" anchor="ctr" anchorCtr="1"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ESS</a:t>
            </a:r>
            <a:endParaRPr lang="en-GB" sz="2000" b="1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7655054" y="5683577"/>
            <a:ext cx="1257243" cy="439369"/>
          </a:xfrm>
          <a:prstGeom prst="rect">
            <a:avLst/>
          </a:prstGeom>
          <a:solidFill>
            <a:srgbClr val="008000">
              <a:alpha val="70000"/>
            </a:srgbClr>
          </a:solidFill>
          <a:ln w="38160" cap="flat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lIns="65160" tIns="65160" rIns="65160" bIns="65160" anchor="ctr" anchorCtr="1"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E 22</a:t>
            </a:r>
            <a:endParaRPr lang="en-GB" sz="2000" b="1" dirty="0" smtClean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6397811" y="923318"/>
            <a:ext cx="1257243" cy="439369"/>
          </a:xfrm>
          <a:prstGeom prst="rect">
            <a:avLst/>
          </a:prstGeom>
          <a:solidFill>
            <a:srgbClr val="DDDDDD">
              <a:alpha val="70000"/>
            </a:srgbClr>
          </a:solidFill>
          <a:ln w="381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5160" tIns="65160" rIns="65160" bIns="65160" anchor="ctr" anchorCtr="1"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Lund</a:t>
            </a:r>
            <a:endParaRPr lang="en-GB" sz="2000" b="1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6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" name="Picture 1" descr="5J3A6202_External 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ESS, October 2018</a:t>
            </a:r>
            <a:br>
              <a:rPr lang="en-US" dirty="0" smtClean="0"/>
            </a:b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572000" y="6478409"/>
            <a:ext cx="4572000" cy="3795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914400">
              <a:lnSpc>
                <a:spcPct val="12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Calibri"/>
              </a:rPr>
              <a:t>www.europeanspallationsource.se</a:t>
            </a:r>
            <a:endParaRPr lang="en-US" sz="16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526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44201" y="1512607"/>
            <a:ext cx="2760133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209550" indent="-209550"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15 instruments</a:t>
            </a:r>
            <a:b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</a:br>
            <a:r>
              <a:rPr lang="en-GB" sz="14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in construction scope</a:t>
            </a: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/>
            </a:r>
            <a:b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</a:br>
            <a:endParaRPr lang="en-GB" sz="1400" dirty="0">
              <a:solidFill>
                <a:srgbClr val="174F86"/>
              </a:solidFill>
              <a:latin typeface="Verdana" charset="0"/>
              <a:cs typeface="Verdana" charset="0"/>
            </a:endParaRPr>
          </a:p>
          <a:p>
            <a:pPr>
              <a:buSzPct val="45000"/>
              <a:buFont typeface="Wingdings" charset="0"/>
              <a:buChar char=""/>
            </a:pP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8 instruments operational</a:t>
            </a:r>
            <a:b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</a:b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for start of user program</a:t>
            </a:r>
            <a:b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</a:br>
            <a:r>
              <a:rPr lang="en-GB" sz="1400" dirty="0">
                <a:solidFill>
                  <a:srgbClr val="174F86"/>
                </a:solidFill>
                <a:latin typeface="Verdana" charset="0"/>
                <a:cs typeface="Verdana" charset="0"/>
              </a:rPr>
              <a:t>(August 2023).</a:t>
            </a:r>
          </a:p>
          <a:p>
            <a:pPr marL="212725">
              <a:buClrTx/>
              <a:buSzPct val="45000"/>
              <a:buFontTx/>
              <a:buNone/>
            </a:pPr>
            <a:endParaRPr lang="en-GB" sz="1400" dirty="0">
              <a:solidFill>
                <a:srgbClr val="174F86"/>
              </a:solidFill>
              <a:latin typeface="Verdana" charset="0"/>
              <a:cs typeface="Verdana" charset="0"/>
            </a:endParaRPr>
          </a:p>
          <a:p>
            <a:pPr>
              <a:buSzPct val="45000"/>
              <a:buFont typeface="Wingdings" charset="0"/>
              <a:buChar char=""/>
            </a:pPr>
            <a:r>
              <a:rPr lang="en-GB" sz="14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22 instruments in full scope</a:t>
            </a:r>
          </a:p>
          <a:p>
            <a:pPr>
              <a:buSzPct val="45000"/>
              <a:buFont typeface="Wingdings" charset="0"/>
              <a:buChar char=""/>
            </a:pPr>
            <a:endParaRPr lang="en-GB" sz="1400" dirty="0">
              <a:solidFill>
                <a:srgbClr val="174F86"/>
              </a:solidFill>
              <a:latin typeface="Verdana" charset="0"/>
              <a:cs typeface="Verdana" charset="0"/>
            </a:endParaRPr>
          </a:p>
          <a:p>
            <a:pPr>
              <a:buSzPct val="45000"/>
              <a:buFont typeface="Wingdings" charset="0"/>
              <a:buChar char=""/>
            </a:pPr>
            <a:r>
              <a:rPr lang="en-GB" sz="1400" dirty="0" smtClean="0">
                <a:solidFill>
                  <a:srgbClr val="174F86"/>
                </a:solidFill>
                <a:latin typeface="Verdana" charset="0"/>
                <a:cs typeface="Verdana" charset="0"/>
              </a:rPr>
              <a:t>42 beam ports in total – further instruments possible (some ports will not be accessible)</a:t>
            </a:r>
          </a:p>
          <a:p>
            <a:pPr>
              <a:buSzPct val="45000"/>
              <a:buFont typeface="Wingdings" charset="0"/>
              <a:buChar char=""/>
            </a:pPr>
            <a:endParaRPr lang="en-GB" sz="1400" dirty="0">
              <a:solidFill>
                <a:srgbClr val="174F86"/>
              </a:solidFill>
              <a:latin typeface="Verdana" charset="0"/>
              <a:cs typeface="Verdana" charset="0"/>
            </a:endParaRPr>
          </a:p>
          <a:p>
            <a:pPr>
              <a:buSzPct val="45000"/>
              <a:buFont typeface="Wingdings" charset="0"/>
              <a:buChar char=""/>
            </a:pPr>
            <a:endParaRPr lang="en-GB" sz="1400" dirty="0">
              <a:solidFill>
                <a:srgbClr val="174F86"/>
              </a:solidFill>
              <a:latin typeface="Verdana" charset="0"/>
              <a:cs typeface="Verdana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43" y="1455275"/>
            <a:ext cx="6730257" cy="490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Instruments at the 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665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" name="Picture 1" descr="P41903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78" y="1516344"/>
            <a:ext cx="6940182" cy="520513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7139136" cy="1143000"/>
          </a:xfrm>
        </p:spPr>
        <p:txBody>
          <a:bodyPr/>
          <a:lstStyle/>
          <a:p>
            <a:r>
              <a:rPr lang="en-US" dirty="0" smtClean="0"/>
              <a:t>What will it look like?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098177" y="1516344"/>
            <a:ext cx="2973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Example: the Japanese spallation source at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J-PARC </a:t>
            </a:r>
          </a:p>
        </p:txBody>
      </p:sp>
    </p:spTree>
    <p:extLst>
      <p:ext uri="{BB962C8B-B14F-4D97-AF65-F5344CB8AC3E}">
        <p14:creationId xmlns:p14="http://schemas.microsoft.com/office/powerpoint/2010/main" val="2398390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7463</TotalTime>
  <Words>1416</Words>
  <Application>Microsoft Macintosh PowerPoint</Application>
  <PresentationFormat>On-screen Show (4:3)</PresentationFormat>
  <Paragraphs>422</Paragraphs>
  <Slides>41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1_Office Theme</vt:lpstr>
      <vt:lpstr>Neutron Scattering Instruments and Detectors at the ESS</vt:lpstr>
      <vt:lpstr>Outline</vt:lpstr>
      <vt:lpstr>Outline</vt:lpstr>
      <vt:lpstr>Why Neutron scattering? Neutron and x-ray complementarity</vt:lpstr>
      <vt:lpstr>Neutron and X-ray sources Often built close to each other </vt:lpstr>
      <vt:lpstr>Neutron and X-ray sources Often built close to each other </vt:lpstr>
      <vt:lpstr>ESS, October 2018  </vt:lpstr>
      <vt:lpstr>Instruments at the ESS</vt:lpstr>
      <vt:lpstr>What will it look like?</vt:lpstr>
      <vt:lpstr>Outline</vt:lpstr>
      <vt:lpstr>Detector Development at ESS B10 Detectors as Alternative to He3</vt:lpstr>
      <vt:lpstr>Detector Development at ESS B10 Detectors as Alternative to He3</vt:lpstr>
      <vt:lpstr>Outline</vt:lpstr>
      <vt:lpstr>ESTIA reflectometer instrument  </vt:lpstr>
      <vt:lpstr>ESTIA instrument design  </vt:lpstr>
      <vt:lpstr>ESTIA cave design  </vt:lpstr>
      <vt:lpstr>Multi-Blade prototype for ESTIA High-rate and -resolution detector</vt:lpstr>
      <vt:lpstr>Multi-Blade prototype for ESTIA Test at CRISP reflectometer</vt:lpstr>
      <vt:lpstr>Multi-Blade prototype for ESTIA Results from CRISP reflectometer</vt:lpstr>
      <vt:lpstr>Outline</vt:lpstr>
      <vt:lpstr>Neutron Spectroscopy:  Time-of-Flight Spectrometers</vt:lpstr>
      <vt:lpstr>CSPEC instrument design ToF vacuum tank with Multi-Grid detectors</vt:lpstr>
      <vt:lpstr>Multi-Grid: How it Works</vt:lpstr>
      <vt:lpstr>MG.SEQ prototype  Design of the detector</vt:lpstr>
      <vt:lpstr>MG.SEQ prototype  Building 3 detectors in Utgård in Lund</vt:lpstr>
      <vt:lpstr>MG.SEQ prototype  Installed in SEQUOIA at SNS, Oak Ridge National Lab</vt:lpstr>
      <vt:lpstr>MG.SEQ prototype  Spectroscopy measurement</vt:lpstr>
      <vt:lpstr>10B4C layer production Coating workshop in Linköping</vt:lpstr>
      <vt:lpstr>Outline</vt:lpstr>
      <vt:lpstr>Small Angle Neutron Scattering, SANS  SKADI instrument at ESS</vt:lpstr>
      <vt:lpstr>Detector system for SKADI</vt:lpstr>
      <vt:lpstr>Detector for SKADI SoNDe detector</vt:lpstr>
      <vt:lpstr>Outline</vt:lpstr>
      <vt:lpstr>Fundamental &amp; Particle Physics @ ESS</vt:lpstr>
      <vt:lpstr>Fundamental &amp; Particle Physics @ ESS</vt:lpstr>
      <vt:lpstr>PowerPoint Presentation</vt:lpstr>
      <vt:lpstr>Multi-Blade prototype for ESTIA Test at CRISP reflectometer</vt:lpstr>
      <vt:lpstr>MG.SEQ prototype  Readout</vt:lpstr>
      <vt:lpstr>Multi-Grid detector for CSPEC</vt:lpstr>
      <vt:lpstr>MG.SEQ prototype  Time-of-Flight measurement</vt:lpstr>
      <vt:lpstr>Time-of-Flight instruments Using choppers to select neutron energies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B10 Detectors as Alternative to He3</dc:title>
  <dc:creator>ESS User</dc:creator>
  <cp:lastModifiedBy>ESS User</cp:lastModifiedBy>
  <cp:revision>71</cp:revision>
  <dcterms:created xsi:type="dcterms:W3CDTF">2018-10-11T10:58:06Z</dcterms:created>
  <dcterms:modified xsi:type="dcterms:W3CDTF">2018-10-17T11:02:56Z</dcterms:modified>
</cp:coreProperties>
</file>