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69" r:id="rId3"/>
    <p:sldId id="271" r:id="rId4"/>
    <p:sldId id="274" r:id="rId5"/>
    <p:sldId id="270" r:id="rId6"/>
    <p:sldId id="266" r:id="rId7"/>
    <p:sldId id="272" r:id="rId8"/>
    <p:sldId id="261" r:id="rId9"/>
  </p:sldIdLst>
  <p:sldSz cx="12192000" cy="6858000"/>
  <p:notesSz cx="6797675" cy="987266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3" autoAdjust="0"/>
    <p:restoredTop sz="94660"/>
  </p:normalViewPr>
  <p:slideViewPr>
    <p:cSldViewPr snapToGrid="0">
      <p:cViewPr varScale="1">
        <p:scale>
          <a:sx n="46" d="100"/>
          <a:sy n="46" d="100"/>
        </p:scale>
        <p:origin x="60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2800" dirty="0" smtClean="0"/>
              <a:t>25</a:t>
            </a:r>
            <a:r>
              <a:rPr lang="de-DE" sz="2800" baseline="0" dirty="0" smtClean="0"/>
              <a:t> </a:t>
            </a:r>
            <a:r>
              <a:rPr lang="de-DE" sz="2800" dirty="0" smtClean="0"/>
              <a:t> </a:t>
            </a:r>
            <a:r>
              <a:rPr lang="de-DE" sz="2800" dirty="0" err="1"/>
              <a:t>employees</a:t>
            </a:r>
            <a:endParaRPr lang="de-DE" sz="28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employees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CA7-4C6A-A165-812B356E0D8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CA7-4C6A-A165-812B356E0D8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CA7-4C6A-A165-812B356E0D8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Sheet1!$A$2:$A$4</c:f>
              <c:strCache>
                <c:ptCount val="3"/>
                <c:pt idx="0">
                  <c:v>12 Researchers with a PhD</c:v>
                </c:pt>
                <c:pt idx="1">
                  <c:v>8 Engineers and Technicians</c:v>
                </c:pt>
                <c:pt idx="2">
                  <c:v>5 PhD Sudents 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12</c:v>
                </c:pt>
                <c:pt idx="1">
                  <c:v>8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25-4640-9462-6391336490F4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Contribution to total income 24.4 MEURO, period 2013-2020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545-4314-9792-450D8DD92B2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545-4314-9792-450D8DD92B2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545-4314-9792-450D8DD92B2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545-4314-9792-450D8DD92B2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2545-4314-9792-450D8DD92B2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2545-4314-9792-450D8DD92B22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Sheet1!$A$2:$A$7</c:f>
              <c:strCache>
                <c:ptCount val="6"/>
                <c:pt idx="0">
                  <c:v>9.2 ESS</c:v>
                </c:pt>
                <c:pt idx="1">
                  <c:v>6.4 Government</c:v>
                </c:pt>
                <c:pt idx="2">
                  <c:v>4.0 Wallenberg Foundation</c:v>
                </c:pt>
                <c:pt idx="3">
                  <c:v>2.8 Uppsala Univesirty</c:v>
                </c:pt>
                <c:pt idx="4">
                  <c:v>0.5CERN</c:v>
                </c:pt>
                <c:pt idx="5">
                  <c:v>1.5 Uppsala University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9.1999999999999993</c:v>
                </c:pt>
                <c:pt idx="1">
                  <c:v>6.4</c:v>
                </c:pt>
                <c:pt idx="2">
                  <c:v>4</c:v>
                </c:pt>
                <c:pt idx="3">
                  <c:v>2.8</c:v>
                </c:pt>
                <c:pt idx="4">
                  <c:v>0.5</c:v>
                </c:pt>
                <c:pt idx="5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28-4F08-A003-BF854B29CB47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Operation cost 2.4 MEUR per year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514-4243-8751-72635A3B34C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514-4243-8751-72635A3B34C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514-4243-8751-72635A3B34CF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Sheet1!$A$2:$A$4</c:f>
              <c:strCache>
                <c:ptCount val="3"/>
                <c:pt idx="0">
                  <c:v>1.2 MEUR Salaries </c:v>
                </c:pt>
                <c:pt idx="1">
                  <c:v>0.6 MEUR Lab renting costs</c:v>
                </c:pt>
                <c:pt idx="2">
                  <c:v>0.6 MEUR Investments and consumables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1.2</c:v>
                </c:pt>
                <c:pt idx="1">
                  <c:v>0.6</c:v>
                </c:pt>
                <c:pt idx="2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87-489B-A2C5-BAF4B85ECEEB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8625513954319848"/>
          <c:y val="4.53347652080007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Lecture hours 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08F-4A13-AE5F-08DE65D5808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08F-4A13-AE5F-08DE65D5808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08F-4A13-AE5F-08DE65D5808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08F-4A13-AE5F-08DE65D5808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08F-4A13-AE5F-08DE65D5808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08F-4A13-AE5F-08DE65D5808D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708F-4A13-AE5F-08DE65D5808D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708F-4A13-AE5F-08DE65D5808D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708F-4A13-AE5F-08DE65D5808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Sheet1!$A$2:$A$10</c:f>
              <c:strCache>
                <c:ptCount val="9"/>
                <c:pt idx="0">
                  <c:v> Accelerators and detectors</c:v>
                </c:pt>
                <c:pt idx="1">
                  <c:v>Accelerator physics</c:v>
                </c:pt>
                <c:pt idx="2">
                  <c:v>Free electron lasers</c:v>
                </c:pt>
                <c:pt idx="3">
                  <c:v>Optics and photonics</c:v>
                </c:pt>
                <c:pt idx="4">
                  <c:v>Electronics </c:v>
                </c:pt>
                <c:pt idx="5">
                  <c:v>ECAD</c:v>
                </c:pt>
                <c:pt idx="6">
                  <c:v>Mechanics I</c:v>
                </c:pt>
                <c:pt idx="7">
                  <c:v>Mechanics II</c:v>
                </c:pt>
                <c:pt idx="8">
                  <c:v>Mechanics III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12</c:v>
                </c:pt>
                <c:pt idx="1">
                  <c:v>56</c:v>
                </c:pt>
                <c:pt idx="2">
                  <c:v>24</c:v>
                </c:pt>
                <c:pt idx="3">
                  <c:v>40</c:v>
                </c:pt>
                <c:pt idx="4">
                  <c:v>26</c:v>
                </c:pt>
                <c:pt idx="5">
                  <c:v>20</c:v>
                </c:pt>
                <c:pt idx="6">
                  <c:v>44</c:v>
                </c:pt>
                <c:pt idx="7">
                  <c:v>26</c:v>
                </c:pt>
                <c:pt idx="8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57-42B1-8A67-93E12088B66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Lab hours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708F-4A13-AE5F-08DE65D5808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708F-4A13-AE5F-08DE65D5808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708F-4A13-AE5F-08DE65D5808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708F-4A13-AE5F-08DE65D5808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708F-4A13-AE5F-08DE65D5808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708F-4A13-AE5F-08DE65D5808D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708F-4A13-AE5F-08DE65D5808D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708F-4A13-AE5F-08DE65D5808D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708F-4A13-AE5F-08DE65D5808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Sheet1!$A$2:$A$10</c:f>
              <c:strCache>
                <c:ptCount val="9"/>
                <c:pt idx="0">
                  <c:v> Accelerators and detectors</c:v>
                </c:pt>
                <c:pt idx="1">
                  <c:v>Accelerator physics</c:v>
                </c:pt>
                <c:pt idx="2">
                  <c:v>Free electron lasers</c:v>
                </c:pt>
                <c:pt idx="3">
                  <c:v>Optics and photonics</c:v>
                </c:pt>
                <c:pt idx="4">
                  <c:v>Electronics </c:v>
                </c:pt>
                <c:pt idx="5">
                  <c:v>ECAD</c:v>
                </c:pt>
                <c:pt idx="6">
                  <c:v>Mechanics I</c:v>
                </c:pt>
                <c:pt idx="7">
                  <c:v>Mechanics II</c:v>
                </c:pt>
                <c:pt idx="8">
                  <c:v>Mechanics III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16</c:v>
                </c:pt>
                <c:pt idx="1">
                  <c:v>16</c:v>
                </c:pt>
                <c:pt idx="3">
                  <c:v>40</c:v>
                </c:pt>
                <c:pt idx="4">
                  <c:v>21</c:v>
                </c:pt>
                <c:pt idx="6">
                  <c:v>16</c:v>
                </c:pt>
                <c:pt idx="7">
                  <c:v>64</c:v>
                </c:pt>
                <c:pt idx="8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57-42B1-8A67-93E12088B66C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7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8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ayout>
        <c:manualLayout>
          <c:xMode val="edge"/>
          <c:yMode val="edge"/>
          <c:x val="0.63533100761335914"/>
          <c:y val="0.24416218610888685"/>
          <c:w val="0.36286632734791691"/>
          <c:h val="0.608858860269348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4DFF8C-F755-4AF4-B408-65F99219D3AB}" type="datetimeFigureOut">
              <a:rPr lang="de-DE" smtClean="0"/>
              <a:t>19.06.2018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B5B9A-51D5-48C0-97AE-374879F29F5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1896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B5B9A-51D5-48C0-97AE-374879F29F57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2832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B5B9A-51D5-48C0-97AE-374879F29F57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355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2020-06-20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UU-CERN-RFR meeting at CERN                                                  Tord Ekelöf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7BC95-38AE-476E-B89E-3CAC0E10D5D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6278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2020-06-20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UU-CERN-RFR meeting at CERN                                                  Tord Ekelöf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7BC95-38AE-476E-B89E-3CAC0E10D5D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5271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2020-06-20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UU-CERN-RFR meeting at CERN                                                  Tord Ekelöf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7BC95-38AE-476E-B89E-3CAC0E10D5D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7593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2020-06-20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UU-CERN-RFR meeting at CERN                                                  Tord Ekelöf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7BC95-38AE-476E-B89E-3CAC0E10D5D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7438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2020-06-20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UU-CERN-RFR meeting at CERN                                                  Tord Ekelöf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7BC95-38AE-476E-B89E-3CAC0E10D5D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2225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2020-06-20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UU-CERN-RFR meeting at CERN                                                  Tord Ekelöf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7BC95-38AE-476E-B89E-3CAC0E10D5D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4181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2020-06-20</a:t>
            </a:r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UU-CERN-RFR meeting at CERN                                                  Tord Ekelöf</a:t>
            </a:r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7BC95-38AE-476E-B89E-3CAC0E10D5D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0285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2020-06-20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UU-CERN-RFR meeting at CERN                                                  Tord Ekelöf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7BC95-38AE-476E-B89E-3CAC0E10D5D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9476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2020-06-20</a:t>
            </a:r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UU-CERN-RFR meeting at CERN                                                  Tord Ekelöf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7BC95-38AE-476E-B89E-3CAC0E10D5D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0852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2020-06-20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UU-CERN-RFR meeting at CERN                                                  Tord Ekelöf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7BC95-38AE-476E-B89E-3CAC0E10D5D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2984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2020-06-20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UU-CERN-RFR meeting at CERN                                                  Tord Ekelöf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7BC95-38AE-476E-B89E-3CAC0E10D5D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8280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2020-06-20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UU-CERN-RFR meeting at CERN                                                  Tord Ekelöf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47BC95-38AE-476E-B89E-3CAC0E10D5D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9852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18" Type="http://schemas.openxmlformats.org/officeDocument/2006/relationships/image" Target="../media/image2.emf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6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10" Type="http://schemas.openxmlformats.org/officeDocument/2006/relationships/image" Target="../media/image24.emf"/><Relationship Id="rId4" Type="http://schemas.openxmlformats.org/officeDocument/2006/relationships/image" Target="../media/image18.emf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03043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de-DE" sz="8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FREIA </a:t>
            </a:r>
            <a:r>
              <a:rPr lang="de-DE" sz="8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Laboratory </a:t>
            </a:r>
            <a:r>
              <a:rPr lang="de-DE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/>
            </a:r>
            <a:br>
              <a:rPr lang="de-DE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de-DE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for</a:t>
            </a:r>
            <a:r>
              <a:rPr lang="de-DE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de-DE" dirty="0" err="1">
                <a:solidFill>
                  <a:srgbClr val="C00000"/>
                </a:solidFill>
                <a:latin typeface="Comic Sans MS" panose="030F0702030302020204" pitchFamily="66" charset="0"/>
              </a:rPr>
              <a:t>A</a:t>
            </a:r>
            <a:r>
              <a:rPr lang="de-DE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ccelerator</a:t>
            </a:r>
            <a:r>
              <a:rPr lang="de-DE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de-DE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and</a:t>
            </a:r>
            <a:r>
              <a:rPr lang="de-DE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de-DE" dirty="0">
                <a:solidFill>
                  <a:srgbClr val="C00000"/>
                </a:solidFill>
                <a:latin typeface="Comic Sans MS" panose="030F0702030302020204" pitchFamily="66" charset="0"/>
              </a:rPr>
              <a:t>I</a:t>
            </a:r>
            <a:r>
              <a:rPr lang="de-DE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nstrumentation </a:t>
            </a:r>
            <a:r>
              <a:rPr lang="de-DE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Development at Uppsala University</a:t>
            </a:r>
            <a:endParaRPr lang="de-DE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984944"/>
            <a:ext cx="9144000" cy="1655762"/>
          </a:xfrm>
        </p:spPr>
        <p:txBody>
          <a:bodyPr/>
          <a:lstStyle/>
          <a:p>
            <a:r>
              <a:rPr lang="de-DE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Brief </a:t>
            </a:r>
            <a:r>
              <a:rPr lang="de-DE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presentation</a:t>
            </a:r>
            <a:r>
              <a:rPr lang="de-DE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of </a:t>
            </a:r>
            <a:r>
              <a:rPr lang="de-DE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the</a:t>
            </a:r>
            <a:r>
              <a:rPr lang="de-DE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FREIA Laboratory at </a:t>
            </a:r>
            <a:r>
              <a:rPr lang="de-DE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the</a:t>
            </a:r>
            <a:r>
              <a:rPr lang="de-DE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UU-CERN-RFR meeting for the DFH collaboration project for </a:t>
            </a:r>
            <a:r>
              <a:rPr lang="en-US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HL-LHC Wednesday 20 June 2018</a:t>
            </a:r>
            <a:endParaRPr lang="de-DE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2020-06-20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UU-CERN-RFR meeting at CERN                                                  Tord Ekelöf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7BC95-38AE-476E-B89E-3CAC0E10D5DD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437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2020-06-20</a:t>
            </a:r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UU-CERN-RFR meeting at CERN                                                  Tord Ekelöf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7BC95-38AE-476E-B89E-3CAC0E10D5DD}" type="slidenum">
              <a:rPr lang="de-DE" smtClean="0"/>
              <a:t>2</a:t>
            </a:fld>
            <a:endParaRPr lang="de-DE" dirty="0"/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3304220683"/>
              </p:ext>
            </p:extLst>
          </p:nvPr>
        </p:nvGraphicFramePr>
        <p:xfrm>
          <a:off x="5850907" y="532557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1901" y="64793"/>
            <a:ext cx="3908654" cy="7133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u="sng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Personnel</a:t>
            </a:r>
            <a:endParaRPr lang="en-US" sz="2800" u="sng" dirty="0">
              <a:solidFill>
                <a:srgbClr val="C00000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senior</a:t>
            </a:r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staff have </a:t>
            </a:r>
            <a:r>
              <a:rPr lang="en-US" sz="2000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been recruited </a:t>
            </a:r>
            <a:r>
              <a:rPr lang="en-US" sz="20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from the former National Uppsala Accelerator Laboratory TSL</a:t>
            </a:r>
            <a:r>
              <a:rPr lang="en-US" sz="2000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New </a:t>
            </a:r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recruitments of mostly 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younger</a:t>
            </a:r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members of the personnel have been made through 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wide international announcements</a:t>
            </a:r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dirty="0" smtClean="0">
              <a:solidFill>
                <a:srgbClr val="C00000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Two </a:t>
            </a:r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out of the currently three recruitments made from outside Sweden (from China, Spain and Ukraine) are 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women</a:t>
            </a:r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de-DE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479957"/>
            <a:ext cx="3775982" cy="377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64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2020-06-20</a:t>
            </a:r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UU-CERN-RFR meeting at CERN                                                  Tord Ekelöf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7BC95-38AE-476E-B89E-3CAC0E10D5DD}" type="slidenum">
              <a:rPr lang="de-DE" smtClean="0"/>
              <a:t>3</a:t>
            </a:fld>
            <a:endParaRPr lang="de-DE"/>
          </a:p>
        </p:txBody>
      </p:sp>
      <p:grpSp>
        <p:nvGrpSpPr>
          <p:cNvPr id="8" name="Group 7"/>
          <p:cNvGrpSpPr/>
          <p:nvPr/>
        </p:nvGrpSpPr>
        <p:grpSpPr>
          <a:xfrm>
            <a:off x="27237446" y="15583710"/>
            <a:ext cx="5617251" cy="338599"/>
            <a:chOff x="788988" y="215900"/>
            <a:chExt cx="29068712" cy="18910300"/>
          </a:xfrm>
        </p:grpSpPr>
        <p:sp>
          <p:nvSpPr>
            <p:cNvPr id="9" name="AutoShape 94"/>
            <p:cNvSpPr>
              <a:spLocks noChangeArrowheads="1"/>
            </p:cNvSpPr>
            <p:nvPr/>
          </p:nvSpPr>
          <p:spPr bwMode="auto">
            <a:xfrm>
              <a:off x="788988" y="6294438"/>
              <a:ext cx="14162087" cy="12831762"/>
            </a:xfrm>
            <a:prstGeom prst="roundRect">
              <a:avLst>
                <a:gd name="adj" fmla="val 10713"/>
              </a:avLst>
            </a:prstGeom>
            <a:noFill/>
            <a:ln w="19050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145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127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09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91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91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1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1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1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1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300"/>
                </a:spcAft>
                <a:buFontTx/>
                <a:buNone/>
                <a:defRPr/>
              </a:pPr>
              <a:endParaRPr lang="en-US" altLang="fr-FR" sz="8200" dirty="0" smtClean="0">
                <a:cs typeface="+mn-cs"/>
              </a:endParaRPr>
            </a:p>
          </p:txBody>
        </p:sp>
        <p:sp>
          <p:nvSpPr>
            <p:cNvPr id="10" name="AutoShape 96"/>
            <p:cNvSpPr>
              <a:spLocks noChangeArrowheads="1"/>
            </p:cNvSpPr>
            <p:nvPr/>
          </p:nvSpPr>
          <p:spPr bwMode="auto">
            <a:xfrm>
              <a:off x="1620044" y="10541795"/>
              <a:ext cx="14217650" cy="1109662"/>
            </a:xfrm>
            <a:prstGeom prst="roundRect">
              <a:avLst>
                <a:gd name="adj" fmla="val 36199"/>
              </a:avLst>
            </a:prstGeom>
            <a:gradFill rotWithShape="0">
              <a:gsLst>
                <a:gs pos="75000">
                  <a:srgbClr val="A9B2D8"/>
                </a:gs>
                <a:gs pos="0">
                  <a:srgbClr val="CFD5EF"/>
                </a:gs>
                <a:gs pos="100000">
                  <a:srgbClr val="838BAF"/>
                </a:gs>
                <a:gs pos="100000">
                  <a:srgbClr val="96AB94"/>
                </a:gs>
              </a:gsLst>
              <a:lin ang="5400000" scaled="0"/>
            </a:gra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145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127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09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91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91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1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1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1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1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300"/>
                </a:spcAft>
                <a:buFontTx/>
                <a:buNone/>
                <a:defRPr/>
              </a:pPr>
              <a:endParaRPr lang="fr-FR" altLang="fr-FR" sz="8200" dirty="0" smtClean="0">
                <a:cs typeface="+mn-cs"/>
              </a:endParaRPr>
            </a:p>
          </p:txBody>
        </p:sp>
        <p:sp>
          <p:nvSpPr>
            <p:cNvPr id="11" name="AutoShape 94"/>
            <p:cNvSpPr>
              <a:spLocks noChangeArrowheads="1"/>
            </p:cNvSpPr>
            <p:nvPr/>
          </p:nvSpPr>
          <p:spPr bwMode="auto">
            <a:xfrm>
              <a:off x="15567025" y="6272213"/>
              <a:ext cx="14152563" cy="12061825"/>
            </a:xfrm>
            <a:prstGeom prst="roundRect">
              <a:avLst>
                <a:gd name="adj" fmla="val 10713"/>
              </a:avLst>
            </a:prstGeom>
            <a:noFill/>
            <a:ln w="19050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145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127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09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91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91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1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1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1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1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300"/>
                </a:spcAft>
                <a:buFontTx/>
                <a:buNone/>
                <a:defRPr/>
              </a:pPr>
              <a:endParaRPr lang="en-US" altLang="fr-FR" sz="8200" dirty="0" smtClean="0">
                <a:cs typeface="+mn-cs"/>
              </a:endParaRPr>
            </a:p>
          </p:txBody>
        </p:sp>
        <p:sp>
          <p:nvSpPr>
            <p:cNvPr id="12" name="AutoShape 96"/>
            <p:cNvSpPr>
              <a:spLocks noChangeArrowheads="1"/>
            </p:cNvSpPr>
            <p:nvPr/>
          </p:nvSpPr>
          <p:spPr bwMode="auto">
            <a:xfrm>
              <a:off x="15638463" y="5445125"/>
              <a:ext cx="14219237" cy="1147763"/>
            </a:xfrm>
            <a:prstGeom prst="roundRect">
              <a:avLst>
                <a:gd name="adj" fmla="val 36199"/>
              </a:avLst>
            </a:prstGeom>
            <a:gradFill rotWithShape="0">
              <a:gsLst>
                <a:gs pos="75000">
                  <a:srgbClr val="A9B2D8"/>
                </a:gs>
                <a:gs pos="0">
                  <a:srgbClr val="CFD5EF"/>
                </a:gs>
                <a:gs pos="100000">
                  <a:srgbClr val="838BAF"/>
                </a:gs>
                <a:gs pos="100000">
                  <a:srgbClr val="96AB94"/>
                </a:gs>
              </a:gsLst>
              <a:lin ang="5400000" scaled="0"/>
            </a:gra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145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127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09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91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91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1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1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1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1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300"/>
                </a:spcAft>
                <a:buFontTx/>
                <a:buNone/>
                <a:defRPr/>
              </a:pPr>
              <a:endParaRPr lang="en-US" altLang="fr-FR" sz="8200" dirty="0" smtClean="0">
                <a:cs typeface="+mn-cs"/>
              </a:endParaRPr>
            </a:p>
          </p:txBody>
        </p:sp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15948025" y="5618163"/>
              <a:ext cx="13717588" cy="831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156075">
                <a:spcBef>
                  <a:spcPct val="20000"/>
                </a:spcBef>
                <a:buChar char="•"/>
                <a:defRPr sz="14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156075">
                <a:spcBef>
                  <a:spcPct val="20000"/>
                </a:spcBef>
                <a:buChar char="–"/>
                <a:defRPr sz="12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156075">
                <a:spcBef>
                  <a:spcPct val="20000"/>
                </a:spcBef>
                <a:buChar char="•"/>
                <a:defRPr sz="109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156075">
                <a:spcBef>
                  <a:spcPct val="20000"/>
                </a:spcBef>
                <a:buChar char="–"/>
                <a:defRPr sz="91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156075">
                <a:spcBef>
                  <a:spcPct val="20000"/>
                </a:spcBef>
                <a:buChar char="»"/>
                <a:defRPr sz="91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1560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1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1560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1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1560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1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1560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1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spcAft>
                  <a:spcPts val="300"/>
                </a:spcAft>
                <a:buFontTx/>
                <a:buNone/>
              </a:pPr>
              <a:r>
                <a:rPr lang="en-US" altLang="fr-FR" sz="4800" b="1">
                  <a:latin typeface="Comic Sans MS" panose="030F0702030302020204" pitchFamily="66" charset="0"/>
                </a:rPr>
                <a:t>Cryo Plant</a:t>
              </a:r>
            </a:p>
          </p:txBody>
        </p:sp>
        <p:sp>
          <p:nvSpPr>
            <p:cNvPr id="14" name="AutoShape 96"/>
            <p:cNvSpPr>
              <a:spLocks noChangeArrowheads="1"/>
            </p:cNvSpPr>
            <p:nvPr/>
          </p:nvSpPr>
          <p:spPr bwMode="auto">
            <a:xfrm>
              <a:off x="15127287" y="16323468"/>
              <a:ext cx="14219238" cy="1355725"/>
            </a:xfrm>
            <a:prstGeom prst="roundRect">
              <a:avLst>
                <a:gd name="adj" fmla="val 36199"/>
              </a:avLst>
            </a:prstGeom>
            <a:gradFill rotWithShape="0">
              <a:gsLst>
                <a:gs pos="75000">
                  <a:srgbClr val="A9B2D8"/>
                </a:gs>
                <a:gs pos="0">
                  <a:srgbClr val="CFD5EF"/>
                </a:gs>
                <a:gs pos="100000">
                  <a:srgbClr val="838BAF"/>
                </a:gs>
                <a:gs pos="100000">
                  <a:srgbClr val="96AB94"/>
                </a:gs>
              </a:gsLst>
              <a:lin ang="5400000" scaled="0"/>
            </a:gra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145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127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09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91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91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1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1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1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1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300"/>
                </a:spcAft>
                <a:buFontTx/>
                <a:buNone/>
                <a:defRPr/>
              </a:pPr>
              <a:endParaRPr lang="en-US" altLang="fr-FR" sz="8200" dirty="0" smtClean="0">
                <a:cs typeface="+mn-cs"/>
              </a:endParaRPr>
            </a:p>
          </p:txBody>
        </p:sp>
        <p:sp>
          <p:nvSpPr>
            <p:cNvPr id="15" name="Rectangle 1"/>
            <p:cNvSpPr>
              <a:spLocks noChangeArrowheads="1"/>
            </p:cNvSpPr>
            <p:nvPr/>
          </p:nvSpPr>
          <p:spPr bwMode="auto">
            <a:xfrm>
              <a:off x="2322513" y="2303463"/>
              <a:ext cx="26876375" cy="255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>
                <a:spcAft>
                  <a:spcPts val="300"/>
                </a:spcAft>
              </a:pPr>
              <a:r>
                <a:rPr lang="en-GB" altLang="de-DE" sz="4000" dirty="0">
                  <a:latin typeface="Comic Sans MS" panose="030F0702030302020204" pitchFamily="66" charset="0"/>
                </a:rPr>
                <a:t>FREIA stands for "Facility for Research Instrumentation and Accelerator Development". The FREIA Laboratory was established in 2011 within the department of Physics and Astronomy at Uppsala University,</a:t>
              </a:r>
              <a:r>
                <a:rPr lang="en-US" altLang="de-DE" sz="4000" dirty="0">
                  <a:latin typeface="Comic Sans MS" panose="030F0702030302020204" pitchFamily="66" charset="0"/>
                </a:rPr>
                <a:t> to develop and test new particle accelerator and detector instrumentation.</a:t>
              </a:r>
              <a:r>
                <a:rPr lang="en-GB" altLang="de-DE" sz="4000" dirty="0">
                  <a:latin typeface="Comic Sans MS" panose="030F0702030302020204" pitchFamily="66" charset="0"/>
                </a:rPr>
                <a:t> Freia is located at the </a:t>
              </a:r>
              <a:r>
                <a:rPr lang="en-GB" altLang="de-DE" sz="4000" dirty="0" err="1">
                  <a:latin typeface="Comic Sans MS" panose="030F0702030302020204" pitchFamily="66" charset="0"/>
                </a:rPr>
                <a:t>Ångström</a:t>
              </a:r>
              <a:r>
                <a:rPr lang="en-GB" altLang="de-DE" sz="4000" dirty="0">
                  <a:latin typeface="Comic Sans MS" panose="030F0702030302020204" pitchFamily="66" charset="0"/>
                </a:rPr>
                <a:t> Laboratory campus and was inaugurated in 2013. </a:t>
              </a:r>
              <a:endParaRPr lang="fr-FR" altLang="fr-FR" sz="4000" dirty="0">
                <a:latin typeface="Comic Sans MS" panose="030F0702030302020204" pitchFamily="66" charset="0"/>
              </a:endParaRPr>
            </a:p>
          </p:txBody>
        </p:sp>
        <p:pic>
          <p:nvPicPr>
            <p:cNvPr id="16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58800" y="411163"/>
              <a:ext cx="3603625" cy="1771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0475" y="10720388"/>
              <a:ext cx="6310313" cy="41290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50" descr="http://www.logotypes101.com/logos/537/D3E02CED5F6951308069419061F69086/Uppsala_Universitet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85513" y="215900"/>
              <a:ext cx="1957387" cy="195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ZoneTexte 1"/>
            <p:cNvSpPr txBox="1">
              <a:spLocks noChangeArrowheads="1"/>
            </p:cNvSpPr>
            <p:nvPr/>
          </p:nvSpPr>
          <p:spPr bwMode="auto">
            <a:xfrm>
              <a:off x="16333788" y="12341225"/>
              <a:ext cx="12906375" cy="517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Aft>
                  <a:spcPts val="300"/>
                </a:spcAft>
                <a:defRPr/>
              </a:pPr>
              <a:r>
                <a:rPr lang="en-US" sz="4000" i="1" dirty="0" smtClean="0"/>
                <a:t>Helium Liquefier</a:t>
              </a:r>
            </a:p>
            <a:p>
              <a:pPr marL="457200" indent="-457200"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3000" i="1" dirty="0" smtClean="0">
                  <a:solidFill>
                    <a:schemeClr val="accent2"/>
                  </a:solidFill>
                  <a:latin typeface="Comic Sans MS" panose="030F0702030302020204" pitchFamily="66" charset="0"/>
                  <a:cs typeface="+mn-cs"/>
                </a:rPr>
                <a:t>Helium liquefier 140 l/h at 1.15 bar.</a:t>
              </a:r>
            </a:p>
            <a:p>
              <a:pPr marL="457200" indent="-457200"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3000" i="1" dirty="0" smtClean="0">
                  <a:solidFill>
                    <a:schemeClr val="accent2"/>
                  </a:solidFill>
                  <a:latin typeface="Comic Sans MS" panose="030F0702030302020204" pitchFamily="66" charset="0"/>
                  <a:cs typeface="+mn-cs"/>
                </a:rPr>
                <a:t>Liquid helium storage </a:t>
              </a:r>
              <a:r>
                <a:rPr lang="en-US" sz="3000" i="1" dirty="0" err="1" smtClean="0">
                  <a:solidFill>
                    <a:schemeClr val="accent2"/>
                  </a:solidFill>
                  <a:latin typeface="Comic Sans MS" panose="030F0702030302020204" pitchFamily="66" charset="0"/>
                  <a:cs typeface="+mn-cs"/>
                </a:rPr>
                <a:t>dewar</a:t>
              </a:r>
              <a:r>
                <a:rPr lang="en-US" sz="3000" i="1" dirty="0" smtClean="0">
                  <a:solidFill>
                    <a:schemeClr val="accent2"/>
                  </a:solidFill>
                  <a:latin typeface="Comic Sans MS" panose="030F0702030302020204" pitchFamily="66" charset="0"/>
                  <a:cs typeface="+mn-cs"/>
                </a:rPr>
                <a:t> 2’000 l.</a:t>
              </a:r>
            </a:p>
            <a:p>
              <a:pPr marL="457200" indent="-457200"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3000" i="1" dirty="0" smtClean="0">
                  <a:solidFill>
                    <a:schemeClr val="accent2"/>
                  </a:solidFill>
                  <a:latin typeface="Comic Sans MS" panose="030F0702030302020204" pitchFamily="66" charset="0"/>
                  <a:cs typeface="+mn-cs"/>
                </a:rPr>
                <a:t>Liquid nitrogen storage </a:t>
              </a:r>
              <a:r>
                <a:rPr lang="en-US" sz="3000" i="1" dirty="0" err="1" smtClean="0">
                  <a:solidFill>
                    <a:schemeClr val="accent2"/>
                  </a:solidFill>
                  <a:latin typeface="Comic Sans MS" panose="030F0702030302020204" pitchFamily="66" charset="0"/>
                  <a:cs typeface="+mn-cs"/>
                </a:rPr>
                <a:t>dewar</a:t>
              </a:r>
              <a:r>
                <a:rPr lang="en-US" sz="3000" i="1" dirty="0" smtClean="0">
                  <a:solidFill>
                    <a:schemeClr val="accent2"/>
                  </a:solidFill>
                  <a:latin typeface="Comic Sans MS" panose="030F0702030302020204" pitchFamily="66" charset="0"/>
                  <a:cs typeface="+mn-cs"/>
                </a:rPr>
                <a:t> 20’000 l at 3 bar.</a:t>
              </a:r>
            </a:p>
            <a:p>
              <a:pPr marL="457200" indent="-457200"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3000" i="1" dirty="0" smtClean="0">
                  <a:solidFill>
                    <a:schemeClr val="accent2"/>
                  </a:solidFill>
                  <a:latin typeface="Comic Sans MS" panose="030F0702030302020204" pitchFamily="66" charset="0"/>
                  <a:cs typeface="+mn-cs"/>
                </a:rPr>
                <a:t>High pressure helium gas storage, 11 m</a:t>
              </a:r>
              <a:r>
                <a:rPr lang="en-US" sz="3000" i="1" baseline="30000" dirty="0" smtClean="0">
                  <a:solidFill>
                    <a:schemeClr val="accent2"/>
                  </a:solidFill>
                  <a:latin typeface="Comic Sans MS" panose="030F0702030302020204" pitchFamily="66" charset="0"/>
                  <a:cs typeface="+mn-cs"/>
                </a:rPr>
                <a:t>3</a:t>
              </a:r>
              <a:r>
                <a:rPr lang="en-US" sz="3000" i="1" dirty="0" smtClean="0">
                  <a:solidFill>
                    <a:schemeClr val="accent2"/>
                  </a:solidFill>
                  <a:latin typeface="Comic Sans MS" panose="030F0702030302020204" pitchFamily="66" charset="0"/>
                  <a:cs typeface="+mn-cs"/>
                </a:rPr>
                <a:t> at 200 bar.</a:t>
              </a:r>
            </a:p>
            <a:p>
              <a:pPr marL="457200" indent="-457200"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3000" i="1" dirty="0" smtClean="0">
                  <a:solidFill>
                    <a:schemeClr val="accent2"/>
                  </a:solidFill>
                  <a:latin typeface="Comic Sans MS" panose="030F0702030302020204" pitchFamily="66" charset="0"/>
                  <a:cs typeface="+mn-cs"/>
                </a:rPr>
                <a:t>High pressure helium gas recovery compressor station, 75 m</a:t>
              </a:r>
              <a:r>
                <a:rPr lang="en-US" sz="3000" i="1" baseline="30000" dirty="0" smtClean="0">
                  <a:solidFill>
                    <a:schemeClr val="accent2"/>
                  </a:solidFill>
                  <a:latin typeface="Comic Sans MS" panose="030F0702030302020204" pitchFamily="66" charset="0"/>
                  <a:cs typeface="+mn-cs"/>
                </a:rPr>
                <a:t>3</a:t>
              </a:r>
              <a:r>
                <a:rPr lang="en-US" sz="3000" i="1" dirty="0" smtClean="0">
                  <a:solidFill>
                    <a:schemeClr val="accent2"/>
                  </a:solidFill>
                  <a:latin typeface="Comic Sans MS" panose="030F0702030302020204" pitchFamily="66" charset="0"/>
                  <a:cs typeface="+mn-cs"/>
                </a:rPr>
                <a:t>/h at 200 bar.</a:t>
              </a:r>
            </a:p>
            <a:p>
              <a:pPr marL="457200" indent="-457200"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3000" i="1" dirty="0" smtClean="0">
                  <a:solidFill>
                    <a:schemeClr val="accent2"/>
                  </a:solidFill>
                  <a:latin typeface="Comic Sans MS" panose="030F0702030302020204" pitchFamily="66" charset="0"/>
                  <a:cs typeface="+mn-cs"/>
                </a:rPr>
                <a:t>Impure helium recovery gas storage balloon 100 m</a:t>
              </a:r>
              <a:r>
                <a:rPr lang="en-US" sz="3000" i="1" baseline="30000" dirty="0" smtClean="0">
                  <a:solidFill>
                    <a:schemeClr val="accent2"/>
                  </a:solidFill>
                  <a:latin typeface="Comic Sans MS" panose="030F0702030302020204" pitchFamily="66" charset="0"/>
                  <a:cs typeface="+mn-cs"/>
                </a:rPr>
                <a:t>3</a:t>
              </a:r>
              <a:r>
                <a:rPr lang="en-US" sz="3000" i="1" dirty="0" smtClean="0">
                  <a:solidFill>
                    <a:schemeClr val="accent2"/>
                  </a:solidFill>
                  <a:latin typeface="Comic Sans MS" panose="030F0702030302020204" pitchFamily="66" charset="0"/>
                  <a:cs typeface="+mn-cs"/>
                </a:rPr>
                <a:t>.</a:t>
              </a:r>
            </a:p>
            <a:p>
              <a:pPr marL="457200" indent="-457200"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3000" i="1" dirty="0" smtClean="0">
                  <a:solidFill>
                    <a:schemeClr val="accent2"/>
                  </a:solidFill>
                  <a:latin typeface="Comic Sans MS" panose="030F0702030302020204" pitchFamily="66" charset="0"/>
                  <a:cs typeface="+mn-cs"/>
                </a:rPr>
                <a:t>Helium gas sub-atmospheric pumping system, 3 g/s at 10 mbar</a:t>
              </a:r>
            </a:p>
            <a:p>
              <a:pPr>
                <a:spcAft>
                  <a:spcPts val="300"/>
                </a:spcAft>
                <a:defRPr/>
              </a:pPr>
              <a:endParaRPr lang="fr-FR" altLang="fr-FR" sz="3000" i="1" dirty="0" smtClean="0">
                <a:solidFill>
                  <a:schemeClr val="accent2"/>
                </a:solidFill>
                <a:latin typeface="Comic Sans MS" panose="030F0702030302020204" pitchFamily="66" charset="0"/>
                <a:cs typeface="+mn-cs"/>
              </a:endParaRPr>
            </a:p>
          </p:txBody>
        </p:sp>
        <p:sp>
          <p:nvSpPr>
            <p:cNvPr id="20" name="ZoneTexte 1"/>
            <p:cNvSpPr txBox="1">
              <a:spLocks noChangeArrowheads="1"/>
            </p:cNvSpPr>
            <p:nvPr/>
          </p:nvSpPr>
          <p:spPr bwMode="auto">
            <a:xfrm>
              <a:off x="5233988" y="7119938"/>
              <a:ext cx="7620000" cy="3055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Aft>
                  <a:spcPts val="300"/>
                </a:spcAft>
                <a:defRPr/>
              </a:pPr>
              <a:r>
                <a:rPr lang="fr-FR" altLang="fr-FR" sz="4000" i="1" dirty="0" smtClean="0"/>
                <a:t>The Hall</a:t>
              </a:r>
            </a:p>
            <a:p>
              <a:pPr>
                <a:spcAft>
                  <a:spcPts val="300"/>
                </a:spcAft>
                <a:defRPr/>
              </a:pPr>
              <a:r>
                <a:rPr lang="en-US" sz="3000" i="1" dirty="0" smtClean="0">
                  <a:solidFill>
                    <a:schemeClr val="accent2"/>
                  </a:solidFill>
                  <a:latin typeface="Comic Sans MS" panose="030F0702030302020204" pitchFamily="66" charset="0"/>
                  <a:cs typeface="+mn-cs"/>
                </a:rPr>
                <a:t>1000 m</a:t>
              </a:r>
              <a:r>
                <a:rPr lang="en-US" sz="3000" i="1" baseline="30000" dirty="0" smtClean="0">
                  <a:solidFill>
                    <a:schemeClr val="accent2"/>
                  </a:solidFill>
                  <a:latin typeface="Comic Sans MS" panose="030F0702030302020204" pitchFamily="66" charset="0"/>
                  <a:cs typeface="+mn-cs"/>
                </a:rPr>
                <a:t>2</a:t>
              </a:r>
              <a:r>
                <a:rPr lang="en-US" sz="3000" i="1" dirty="0" smtClean="0">
                  <a:solidFill>
                    <a:schemeClr val="accent2"/>
                  </a:solidFill>
                  <a:latin typeface="Comic Sans MS" panose="030F0702030302020204" pitchFamily="66" charset="0"/>
                  <a:cs typeface="+mn-cs"/>
                </a:rPr>
                <a:t> large, 10 m high. Has a 6.3-ton movable crane and other mechanical equipment, office space for  ~15 people, small workshops for mechanics and electronics and  50 m</a:t>
              </a:r>
              <a:r>
                <a:rPr lang="en-US" sz="3000" i="1" baseline="30000" dirty="0" smtClean="0">
                  <a:solidFill>
                    <a:schemeClr val="accent2"/>
                  </a:solidFill>
                  <a:latin typeface="Comic Sans MS" panose="030F0702030302020204" pitchFamily="66" charset="0"/>
                  <a:cs typeface="+mn-cs"/>
                </a:rPr>
                <a:t>2</a:t>
              </a:r>
              <a:r>
                <a:rPr lang="en-US" sz="3000" i="1" dirty="0" smtClean="0">
                  <a:solidFill>
                    <a:schemeClr val="accent2"/>
                  </a:solidFill>
                  <a:latin typeface="Comic Sans MS" panose="030F0702030302020204" pitchFamily="66" charset="0"/>
                  <a:cs typeface="+mn-cs"/>
                </a:rPr>
                <a:t> control room.</a:t>
              </a:r>
              <a:endParaRPr lang="fr-FR" altLang="fr-FR" sz="3000" i="1" dirty="0">
                <a:solidFill>
                  <a:schemeClr val="accent2"/>
                </a:solidFill>
                <a:latin typeface="Comic Sans MS" panose="030F0702030302020204" pitchFamily="66" charset="0"/>
                <a:cs typeface="+mn-cs"/>
              </a:endParaRPr>
            </a:p>
          </p:txBody>
        </p:sp>
        <p:pic>
          <p:nvPicPr>
            <p:cNvPr id="21" name="Picture 43" descr="\\phy-win-fs.fysik.uu.se\dfs\home6\kjelfran\My Documents\Freia\Presentationer\photos\WEPRI110f3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65538" y="7100888"/>
              <a:ext cx="6511925" cy="4538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45" descr="C:\Freia\Amici\drive-download-20170403T153113Z-001\IMG_20170403_164352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3063" y="7080250"/>
              <a:ext cx="2705100" cy="3608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47" descr="C:\Freia\Amici\IMG_20170302_115832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6713" y="15257463"/>
              <a:ext cx="1738312" cy="231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49" descr="C:\Freia\Amici\IMG_20160311_092515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9688" y="16373475"/>
              <a:ext cx="1550987" cy="2068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ZoneTexte 1"/>
            <p:cNvSpPr txBox="1">
              <a:spLocks noChangeArrowheads="1"/>
            </p:cNvSpPr>
            <p:nvPr/>
          </p:nvSpPr>
          <p:spPr bwMode="auto">
            <a:xfrm>
              <a:off x="7885113" y="10323513"/>
              <a:ext cx="6840537" cy="5016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Aft>
                  <a:spcPts val="300"/>
                </a:spcAft>
                <a:defRPr/>
              </a:pPr>
              <a:r>
                <a:rPr lang="fr-FR" altLang="fr-FR" sz="4000" i="1" dirty="0" smtClean="0"/>
                <a:t>Bunkers</a:t>
              </a:r>
            </a:p>
            <a:p>
              <a:pPr>
                <a:spcAft>
                  <a:spcPts val="300"/>
                </a:spcAft>
                <a:defRPr/>
              </a:pPr>
              <a:r>
                <a:rPr lang="en-US" sz="3000" i="1" dirty="0" smtClean="0">
                  <a:solidFill>
                    <a:schemeClr val="accent2"/>
                  </a:solidFill>
                  <a:latin typeface="Comic Sans MS" panose="030F0702030302020204" pitchFamily="66" charset="0"/>
                  <a:cs typeface="+mn-cs"/>
                </a:rPr>
                <a:t>Three concrete bunkers for equipment producing ionizing radiation.</a:t>
              </a:r>
            </a:p>
            <a:p>
              <a:pPr>
                <a:spcAft>
                  <a:spcPts val="300"/>
                </a:spcAft>
                <a:defRPr/>
              </a:pPr>
              <a:r>
                <a:rPr lang="en-US" sz="3000" i="1" dirty="0" smtClean="0">
                  <a:solidFill>
                    <a:schemeClr val="accent2"/>
                  </a:solidFill>
                  <a:latin typeface="Comic Sans MS" panose="030F0702030302020204" pitchFamily="66" charset="0"/>
                  <a:cs typeface="+mn-cs"/>
                </a:rPr>
                <a:t>1 bunker, 10.4 m x 4.0 m x 4.8 m high, with </a:t>
              </a:r>
              <a:r>
                <a:rPr lang="en-US" sz="3000" i="1" dirty="0" smtClean="0">
                  <a:solidFill>
                    <a:schemeClr val="accent2"/>
                  </a:solidFill>
                  <a:latin typeface="Comic Sans MS" panose="030F0702030302020204" pitchFamily="66" charset="0"/>
                </a:rPr>
                <a:t>cryostat </a:t>
              </a:r>
              <a:endParaRPr lang="en-US" sz="3000" i="1" dirty="0" smtClean="0">
                <a:solidFill>
                  <a:schemeClr val="accent2"/>
                </a:solidFill>
                <a:latin typeface="Comic Sans MS" panose="030F0702030302020204" pitchFamily="66" charset="0"/>
                <a:cs typeface="+mn-cs"/>
              </a:endParaRPr>
            </a:p>
            <a:p>
              <a:pPr>
                <a:spcAft>
                  <a:spcPts val="300"/>
                </a:spcAft>
                <a:defRPr/>
              </a:pPr>
              <a:r>
                <a:rPr lang="en-US" sz="3000" i="1" dirty="0" smtClean="0">
                  <a:solidFill>
                    <a:schemeClr val="accent2"/>
                  </a:solidFill>
                  <a:latin typeface="Comic Sans MS" panose="030F0702030302020204" pitchFamily="66" charset="0"/>
                  <a:cs typeface="+mn-cs"/>
                </a:rPr>
                <a:t>2 bunkers, dimension 4.0 m x 2.8 m x 2.4 m high</a:t>
              </a:r>
            </a:p>
            <a:p>
              <a:pPr>
                <a:spcAft>
                  <a:spcPts val="300"/>
                </a:spcAft>
                <a:defRPr/>
              </a:pPr>
              <a:r>
                <a:rPr lang="en-US" sz="3000" i="1" dirty="0" smtClean="0">
                  <a:solidFill>
                    <a:schemeClr val="accent2"/>
                  </a:solidFill>
                  <a:latin typeface="Comic Sans MS" panose="030F0702030302020204" pitchFamily="66" charset="0"/>
                  <a:cs typeface="+mn-cs"/>
                </a:rPr>
                <a:t>Monitoring systems for ionizing radiation and oxygen deficiency</a:t>
              </a:r>
            </a:p>
          </p:txBody>
        </p:sp>
        <p:sp>
          <p:nvSpPr>
            <p:cNvPr id="26" name="ZoneTexte 1"/>
            <p:cNvSpPr txBox="1">
              <a:spLocks noChangeArrowheads="1"/>
            </p:cNvSpPr>
            <p:nvPr/>
          </p:nvSpPr>
          <p:spPr bwMode="auto">
            <a:xfrm>
              <a:off x="7596188" y="15435263"/>
              <a:ext cx="6842125" cy="3132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Aft>
                  <a:spcPts val="300"/>
                </a:spcAft>
                <a:defRPr/>
              </a:pPr>
              <a:r>
                <a:rPr lang="en-US" altLang="fr-FR" sz="4000" i="1" dirty="0" smtClean="0"/>
                <a:t>Radiation Safety</a:t>
              </a:r>
            </a:p>
            <a:p>
              <a:pPr>
                <a:spcAft>
                  <a:spcPts val="300"/>
                </a:spcAft>
                <a:defRPr/>
              </a:pPr>
              <a:r>
                <a:rPr lang="en-US" sz="3000" i="1" dirty="0" smtClean="0">
                  <a:solidFill>
                    <a:schemeClr val="accent2"/>
                  </a:solidFill>
                  <a:latin typeface="Comic Sans MS" panose="030F0702030302020204" pitchFamily="66" charset="0"/>
                  <a:cs typeface="+mn-cs"/>
                </a:rPr>
                <a:t>Interlock system prevents entry into the experimental bunker</a:t>
              </a:r>
            </a:p>
            <a:p>
              <a:pPr>
                <a:spcAft>
                  <a:spcPts val="300"/>
                </a:spcAft>
                <a:defRPr/>
              </a:pPr>
              <a:endParaRPr lang="en-US" sz="3000" i="1" dirty="0" smtClean="0">
                <a:solidFill>
                  <a:schemeClr val="accent2"/>
                </a:solidFill>
                <a:latin typeface="Comic Sans MS" panose="030F0702030302020204" pitchFamily="66" charset="0"/>
                <a:cs typeface="+mn-cs"/>
              </a:endParaRPr>
            </a:p>
            <a:p>
              <a:pPr>
                <a:spcAft>
                  <a:spcPts val="300"/>
                </a:spcAft>
                <a:defRPr/>
              </a:pPr>
              <a:r>
                <a:rPr lang="en-US" sz="3000" i="1" dirty="0" smtClean="0">
                  <a:solidFill>
                    <a:schemeClr val="accent2"/>
                  </a:solidFill>
                  <a:latin typeface="Comic Sans MS" panose="030F0702030302020204" pitchFamily="66" charset="0"/>
                  <a:cs typeface="+mn-cs"/>
                </a:rPr>
                <a:t>Area monitoring detectors outside and inside the bunker</a:t>
              </a:r>
            </a:p>
          </p:txBody>
        </p:sp>
        <p:sp>
          <p:nvSpPr>
            <p:cNvPr id="27" name="ZoneTexte 1"/>
            <p:cNvSpPr txBox="1">
              <a:spLocks noChangeArrowheads="1"/>
            </p:cNvSpPr>
            <p:nvPr/>
          </p:nvSpPr>
          <p:spPr bwMode="auto">
            <a:xfrm>
              <a:off x="23366413" y="7100888"/>
              <a:ext cx="5980112" cy="4540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Aft>
                  <a:spcPts val="300"/>
                </a:spcAft>
                <a:defRPr/>
              </a:pPr>
              <a:r>
                <a:rPr lang="en-US" sz="4000" i="1" dirty="0" smtClean="0"/>
                <a:t>Cryogen</a:t>
              </a:r>
              <a:r>
                <a:rPr lang="sv-SE" sz="4000" i="1" dirty="0" smtClean="0"/>
                <a:t> Distribution</a:t>
              </a:r>
              <a:endParaRPr lang="en-US" sz="4000" i="1" dirty="0" smtClean="0"/>
            </a:p>
            <a:p>
              <a:pPr>
                <a:spcAft>
                  <a:spcPts val="300"/>
                </a:spcAft>
                <a:defRPr/>
              </a:pPr>
              <a:r>
                <a:rPr lang="en-US" altLang="fr-FR" sz="3000" i="1" dirty="0" smtClean="0">
                  <a:solidFill>
                    <a:schemeClr val="accent2"/>
                  </a:solidFill>
                  <a:latin typeface="Comic Sans MS" panose="030F0702030302020204" pitchFamily="66" charset="0"/>
                  <a:cs typeface="+mn-cs"/>
                </a:rPr>
                <a:t>The cryogenic facility produces and distributes liquid helium </a:t>
              </a:r>
              <a:r>
                <a:rPr lang="en-US" altLang="fr-FR" sz="3000" i="1" smtClean="0">
                  <a:solidFill>
                    <a:schemeClr val="accent2"/>
                  </a:solidFill>
                  <a:latin typeface="Comic Sans MS" panose="030F0702030302020204" pitchFamily="66" charset="0"/>
                  <a:cs typeface="+mn-cs"/>
                </a:rPr>
                <a:t>and provides </a:t>
              </a:r>
              <a:r>
                <a:rPr lang="en-US" altLang="fr-FR" sz="3000" i="1" dirty="0" smtClean="0">
                  <a:solidFill>
                    <a:schemeClr val="accent2"/>
                  </a:solidFill>
                  <a:latin typeface="Comic Sans MS" panose="030F0702030302020204" pitchFamily="66" charset="0"/>
                  <a:cs typeface="+mn-cs"/>
                </a:rPr>
                <a:t>liquid nitrogen to the </a:t>
              </a:r>
              <a:r>
                <a:rPr lang="en-US" altLang="fr-FR" sz="3000" i="1" dirty="0" smtClean="0">
                  <a:solidFill>
                    <a:schemeClr val="accent2"/>
                  </a:solidFill>
                  <a:latin typeface="Comic Sans MS" panose="030F0702030302020204" pitchFamily="66" charset="0"/>
                </a:rPr>
                <a:t>test cryostats in the FREIA Laboratory</a:t>
              </a:r>
              <a:endParaRPr lang="fr-FR" altLang="fr-FR" sz="3000" i="1" dirty="0" smtClean="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  <a:p>
              <a:pPr>
                <a:spcAft>
                  <a:spcPts val="300"/>
                </a:spcAft>
                <a:defRPr/>
              </a:pPr>
              <a:r>
                <a:rPr lang="en-US" altLang="fr-FR" sz="3000" i="1" dirty="0" smtClean="0">
                  <a:solidFill>
                    <a:schemeClr val="accent2"/>
                  </a:solidFill>
                  <a:latin typeface="Comic Sans MS" panose="030F0702030302020204" pitchFamily="66" charset="0"/>
                  <a:cs typeface="+mn-cs"/>
                </a:rPr>
                <a:t>In addition it provides these cryogens  </a:t>
              </a:r>
              <a:r>
                <a:rPr lang="en-US" sz="3000" i="1" dirty="0" smtClean="0">
                  <a:solidFill>
                    <a:schemeClr val="accent2"/>
                  </a:solidFill>
                  <a:latin typeface="Comic Sans MS" panose="030F0702030302020204" pitchFamily="66" charset="0"/>
                  <a:cs typeface="+mn-cs"/>
                </a:rPr>
                <a:t>to all other research departments at the University</a:t>
              </a:r>
              <a:r>
                <a:rPr lang="en-US" sz="3200" dirty="0" smtClean="0"/>
                <a:t>.</a:t>
              </a:r>
              <a:endParaRPr lang="fr-FR" altLang="fr-FR" sz="3000" i="1" dirty="0" smtClean="0">
                <a:solidFill>
                  <a:schemeClr val="accent2"/>
                </a:solidFill>
                <a:latin typeface="Comic Sans MS" panose="030F0702030302020204" pitchFamily="66" charset="0"/>
                <a:cs typeface="+mn-cs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8827750" y="222138"/>
            <a:ext cx="29124275" cy="18910300"/>
            <a:chOff x="733425" y="215900"/>
            <a:chExt cx="29124275" cy="18910300"/>
          </a:xfrm>
        </p:grpSpPr>
        <p:sp>
          <p:nvSpPr>
            <p:cNvPr id="29" name="AutoShape 94"/>
            <p:cNvSpPr>
              <a:spLocks noChangeArrowheads="1"/>
            </p:cNvSpPr>
            <p:nvPr/>
          </p:nvSpPr>
          <p:spPr bwMode="auto">
            <a:xfrm>
              <a:off x="788988" y="6294438"/>
              <a:ext cx="14162087" cy="12831762"/>
            </a:xfrm>
            <a:prstGeom prst="roundRect">
              <a:avLst>
                <a:gd name="adj" fmla="val 10713"/>
              </a:avLst>
            </a:prstGeom>
            <a:noFill/>
            <a:ln w="19050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145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127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09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91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91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1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1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1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1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300"/>
                </a:spcAft>
                <a:buFontTx/>
                <a:buNone/>
                <a:defRPr/>
              </a:pPr>
              <a:endParaRPr lang="en-US" altLang="fr-FR" sz="8200" dirty="0" smtClean="0">
                <a:cs typeface="+mn-cs"/>
              </a:endParaRPr>
            </a:p>
          </p:txBody>
        </p:sp>
        <p:sp>
          <p:nvSpPr>
            <p:cNvPr id="30" name="AutoShape 96"/>
            <p:cNvSpPr>
              <a:spLocks noChangeArrowheads="1"/>
            </p:cNvSpPr>
            <p:nvPr/>
          </p:nvSpPr>
          <p:spPr bwMode="auto">
            <a:xfrm>
              <a:off x="733425" y="5373688"/>
              <a:ext cx="14217650" cy="1109662"/>
            </a:xfrm>
            <a:prstGeom prst="roundRect">
              <a:avLst>
                <a:gd name="adj" fmla="val 36199"/>
              </a:avLst>
            </a:prstGeom>
            <a:gradFill rotWithShape="0">
              <a:gsLst>
                <a:gs pos="75000">
                  <a:srgbClr val="A9B2D8"/>
                </a:gs>
                <a:gs pos="0">
                  <a:srgbClr val="CFD5EF"/>
                </a:gs>
                <a:gs pos="100000">
                  <a:srgbClr val="838BAF"/>
                </a:gs>
                <a:gs pos="100000">
                  <a:srgbClr val="96AB94"/>
                </a:gs>
              </a:gsLst>
              <a:lin ang="5400000" scaled="0"/>
            </a:gra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145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127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09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91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91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1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1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1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1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300"/>
                </a:spcAft>
                <a:buFontTx/>
                <a:buNone/>
                <a:defRPr/>
              </a:pPr>
              <a:endParaRPr lang="fr-FR" altLang="fr-FR" sz="8200" dirty="0" smtClean="0">
                <a:cs typeface="+mn-cs"/>
              </a:endParaRPr>
            </a:p>
          </p:txBody>
        </p:sp>
        <p:sp>
          <p:nvSpPr>
            <p:cNvPr id="31" name="AutoShape 94"/>
            <p:cNvSpPr>
              <a:spLocks noChangeArrowheads="1"/>
            </p:cNvSpPr>
            <p:nvPr/>
          </p:nvSpPr>
          <p:spPr bwMode="auto">
            <a:xfrm>
              <a:off x="15567025" y="6272213"/>
              <a:ext cx="14152563" cy="12061825"/>
            </a:xfrm>
            <a:prstGeom prst="roundRect">
              <a:avLst>
                <a:gd name="adj" fmla="val 10713"/>
              </a:avLst>
            </a:prstGeom>
            <a:noFill/>
            <a:ln w="19050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145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127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09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91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91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1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1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1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1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300"/>
                </a:spcAft>
                <a:buFontTx/>
                <a:buNone/>
                <a:defRPr/>
              </a:pPr>
              <a:endParaRPr lang="en-US" altLang="fr-FR" sz="8200" dirty="0" smtClean="0">
                <a:cs typeface="+mn-cs"/>
              </a:endParaRPr>
            </a:p>
          </p:txBody>
        </p:sp>
        <p:sp>
          <p:nvSpPr>
            <p:cNvPr id="32" name="AutoShape 96"/>
            <p:cNvSpPr>
              <a:spLocks noChangeArrowheads="1"/>
            </p:cNvSpPr>
            <p:nvPr/>
          </p:nvSpPr>
          <p:spPr bwMode="auto">
            <a:xfrm>
              <a:off x="15638463" y="5445125"/>
              <a:ext cx="14219237" cy="1147763"/>
            </a:xfrm>
            <a:prstGeom prst="roundRect">
              <a:avLst>
                <a:gd name="adj" fmla="val 36199"/>
              </a:avLst>
            </a:prstGeom>
            <a:gradFill rotWithShape="0">
              <a:gsLst>
                <a:gs pos="75000">
                  <a:srgbClr val="A9B2D8"/>
                </a:gs>
                <a:gs pos="0">
                  <a:srgbClr val="CFD5EF"/>
                </a:gs>
                <a:gs pos="100000">
                  <a:srgbClr val="838BAF"/>
                </a:gs>
                <a:gs pos="100000">
                  <a:srgbClr val="96AB94"/>
                </a:gs>
              </a:gsLst>
              <a:lin ang="5400000" scaled="0"/>
            </a:gra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145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127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09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91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91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1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1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1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1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300"/>
                </a:spcAft>
                <a:buFontTx/>
                <a:buNone/>
                <a:defRPr/>
              </a:pPr>
              <a:endParaRPr lang="en-US" altLang="fr-FR" sz="8200" dirty="0" smtClean="0">
                <a:cs typeface="+mn-cs"/>
              </a:endParaRPr>
            </a:p>
          </p:txBody>
        </p:sp>
        <p:sp>
          <p:nvSpPr>
            <p:cNvPr id="33" name="Rectangle 6"/>
            <p:cNvSpPr>
              <a:spLocks noChangeArrowheads="1"/>
            </p:cNvSpPr>
            <p:nvPr/>
          </p:nvSpPr>
          <p:spPr bwMode="auto">
            <a:xfrm>
              <a:off x="15948025" y="5618163"/>
              <a:ext cx="13717588" cy="831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156075">
                <a:spcBef>
                  <a:spcPct val="20000"/>
                </a:spcBef>
                <a:buChar char="•"/>
                <a:defRPr sz="14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156075">
                <a:spcBef>
                  <a:spcPct val="20000"/>
                </a:spcBef>
                <a:buChar char="–"/>
                <a:defRPr sz="12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156075">
                <a:spcBef>
                  <a:spcPct val="20000"/>
                </a:spcBef>
                <a:buChar char="•"/>
                <a:defRPr sz="109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156075">
                <a:spcBef>
                  <a:spcPct val="20000"/>
                </a:spcBef>
                <a:buChar char="–"/>
                <a:defRPr sz="91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156075">
                <a:spcBef>
                  <a:spcPct val="20000"/>
                </a:spcBef>
                <a:buChar char="»"/>
                <a:defRPr sz="91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1560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1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1560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1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1560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1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1560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1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spcAft>
                  <a:spcPts val="300"/>
                </a:spcAft>
                <a:buFontTx/>
                <a:buNone/>
              </a:pPr>
              <a:r>
                <a:rPr lang="en-US" altLang="fr-FR" sz="4800" b="1">
                  <a:latin typeface="Comic Sans MS" panose="030F0702030302020204" pitchFamily="66" charset="0"/>
                </a:rPr>
                <a:t>Cryo Plant</a:t>
              </a:r>
            </a:p>
          </p:txBody>
        </p:sp>
        <p:sp>
          <p:nvSpPr>
            <p:cNvPr id="34" name="AutoShape 96"/>
            <p:cNvSpPr>
              <a:spLocks noChangeArrowheads="1"/>
            </p:cNvSpPr>
            <p:nvPr/>
          </p:nvSpPr>
          <p:spPr bwMode="auto">
            <a:xfrm>
              <a:off x="15127287" y="16323468"/>
              <a:ext cx="14219238" cy="1355725"/>
            </a:xfrm>
            <a:prstGeom prst="roundRect">
              <a:avLst>
                <a:gd name="adj" fmla="val 36199"/>
              </a:avLst>
            </a:prstGeom>
            <a:gradFill rotWithShape="0">
              <a:gsLst>
                <a:gs pos="75000">
                  <a:srgbClr val="A9B2D8"/>
                </a:gs>
                <a:gs pos="0">
                  <a:srgbClr val="CFD5EF"/>
                </a:gs>
                <a:gs pos="100000">
                  <a:srgbClr val="838BAF"/>
                </a:gs>
                <a:gs pos="100000">
                  <a:srgbClr val="96AB94"/>
                </a:gs>
              </a:gsLst>
              <a:lin ang="5400000" scaled="0"/>
            </a:gradFill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145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127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09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91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91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1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1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1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1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300"/>
                </a:spcAft>
                <a:buFontTx/>
                <a:buNone/>
                <a:defRPr/>
              </a:pPr>
              <a:endParaRPr lang="en-US" altLang="fr-FR" sz="8200" dirty="0" smtClean="0">
                <a:cs typeface="+mn-cs"/>
              </a:endParaRPr>
            </a:p>
          </p:txBody>
        </p:sp>
        <p:sp>
          <p:nvSpPr>
            <p:cNvPr id="35" name="Rectangle 1"/>
            <p:cNvSpPr>
              <a:spLocks noChangeArrowheads="1"/>
            </p:cNvSpPr>
            <p:nvPr/>
          </p:nvSpPr>
          <p:spPr bwMode="auto">
            <a:xfrm>
              <a:off x="2322513" y="2303463"/>
              <a:ext cx="26876375" cy="255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>
                <a:spcAft>
                  <a:spcPts val="300"/>
                </a:spcAft>
              </a:pPr>
              <a:r>
                <a:rPr lang="en-GB" altLang="de-DE" sz="4000">
                  <a:latin typeface="Comic Sans MS" panose="030F0702030302020204" pitchFamily="66" charset="0"/>
                </a:rPr>
                <a:t>FREIA stands for "Facility for Research Instrumentation and Accelerator Development". The FREIA Laboratory was established in 2011 within the department of Physics and Astronomy at Uppsala University,</a:t>
              </a:r>
              <a:r>
                <a:rPr lang="en-US" altLang="de-DE" sz="4000">
                  <a:latin typeface="Comic Sans MS" panose="030F0702030302020204" pitchFamily="66" charset="0"/>
                </a:rPr>
                <a:t> to develop and test new particle accelerator and detector instrumentation.</a:t>
              </a:r>
              <a:r>
                <a:rPr lang="en-GB" altLang="de-DE" sz="4000">
                  <a:latin typeface="Comic Sans MS" panose="030F0702030302020204" pitchFamily="66" charset="0"/>
                </a:rPr>
                <a:t> Freia is located at the Ångström Laboratory campus and was inaugurated in 2013. </a:t>
              </a:r>
              <a:endParaRPr lang="fr-FR" altLang="fr-FR" sz="4000">
                <a:latin typeface="Comic Sans MS" panose="030F0702030302020204" pitchFamily="66" charset="0"/>
              </a:endParaRPr>
            </a:p>
          </p:txBody>
        </p:sp>
        <p:pic>
          <p:nvPicPr>
            <p:cNvPr id="36" name="Picture 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58800" y="411163"/>
              <a:ext cx="3603625" cy="1771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40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0475" y="10720388"/>
              <a:ext cx="6310313" cy="41290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" name="Picture 50" descr="http://www.logotypes101.com/logos/537/D3E02CED5F6951308069419061F69086/Uppsala_Universitet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85513" y="215900"/>
              <a:ext cx="1957387" cy="195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ZoneTexte 1"/>
            <p:cNvSpPr txBox="1">
              <a:spLocks noChangeArrowheads="1"/>
            </p:cNvSpPr>
            <p:nvPr/>
          </p:nvSpPr>
          <p:spPr bwMode="auto">
            <a:xfrm>
              <a:off x="16333788" y="12341225"/>
              <a:ext cx="12906375" cy="517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Aft>
                  <a:spcPts val="300"/>
                </a:spcAft>
                <a:defRPr/>
              </a:pPr>
              <a:r>
                <a:rPr lang="en-US" sz="4000" i="1" dirty="0" smtClean="0"/>
                <a:t>Helium Liquefier</a:t>
              </a:r>
            </a:p>
            <a:p>
              <a:pPr marL="457200" indent="-457200"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3000" i="1" dirty="0" smtClean="0">
                  <a:solidFill>
                    <a:schemeClr val="accent2"/>
                  </a:solidFill>
                  <a:latin typeface="Comic Sans MS" panose="030F0702030302020204" pitchFamily="66" charset="0"/>
                  <a:cs typeface="+mn-cs"/>
                </a:rPr>
                <a:t>Helium liquefier 140 l/h at 1.15 bar.</a:t>
              </a:r>
            </a:p>
            <a:p>
              <a:pPr marL="457200" indent="-457200"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3000" i="1" dirty="0" smtClean="0">
                  <a:solidFill>
                    <a:schemeClr val="accent2"/>
                  </a:solidFill>
                  <a:latin typeface="Comic Sans MS" panose="030F0702030302020204" pitchFamily="66" charset="0"/>
                  <a:cs typeface="+mn-cs"/>
                </a:rPr>
                <a:t>Liquid helium storage </a:t>
              </a:r>
              <a:r>
                <a:rPr lang="en-US" sz="3000" i="1" dirty="0" err="1" smtClean="0">
                  <a:solidFill>
                    <a:schemeClr val="accent2"/>
                  </a:solidFill>
                  <a:latin typeface="Comic Sans MS" panose="030F0702030302020204" pitchFamily="66" charset="0"/>
                  <a:cs typeface="+mn-cs"/>
                </a:rPr>
                <a:t>dewar</a:t>
              </a:r>
              <a:r>
                <a:rPr lang="en-US" sz="3000" i="1" dirty="0" smtClean="0">
                  <a:solidFill>
                    <a:schemeClr val="accent2"/>
                  </a:solidFill>
                  <a:latin typeface="Comic Sans MS" panose="030F0702030302020204" pitchFamily="66" charset="0"/>
                  <a:cs typeface="+mn-cs"/>
                </a:rPr>
                <a:t> 2’000 l.</a:t>
              </a:r>
            </a:p>
            <a:p>
              <a:pPr marL="457200" indent="-457200"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3000" i="1" dirty="0" smtClean="0">
                  <a:solidFill>
                    <a:schemeClr val="accent2"/>
                  </a:solidFill>
                  <a:latin typeface="Comic Sans MS" panose="030F0702030302020204" pitchFamily="66" charset="0"/>
                  <a:cs typeface="+mn-cs"/>
                </a:rPr>
                <a:t>Liquid nitrogen storage </a:t>
              </a:r>
              <a:r>
                <a:rPr lang="en-US" sz="3000" i="1" dirty="0" err="1" smtClean="0">
                  <a:solidFill>
                    <a:schemeClr val="accent2"/>
                  </a:solidFill>
                  <a:latin typeface="Comic Sans MS" panose="030F0702030302020204" pitchFamily="66" charset="0"/>
                  <a:cs typeface="+mn-cs"/>
                </a:rPr>
                <a:t>dewar</a:t>
              </a:r>
              <a:r>
                <a:rPr lang="en-US" sz="3000" i="1" dirty="0" smtClean="0">
                  <a:solidFill>
                    <a:schemeClr val="accent2"/>
                  </a:solidFill>
                  <a:latin typeface="Comic Sans MS" panose="030F0702030302020204" pitchFamily="66" charset="0"/>
                  <a:cs typeface="+mn-cs"/>
                </a:rPr>
                <a:t> 20’000 l at 3 bar.</a:t>
              </a:r>
            </a:p>
            <a:p>
              <a:pPr marL="457200" indent="-457200"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3000" i="1" dirty="0" smtClean="0">
                  <a:solidFill>
                    <a:schemeClr val="accent2"/>
                  </a:solidFill>
                  <a:latin typeface="Comic Sans MS" panose="030F0702030302020204" pitchFamily="66" charset="0"/>
                  <a:cs typeface="+mn-cs"/>
                </a:rPr>
                <a:t>High pressure helium gas storage, 11 m</a:t>
              </a:r>
              <a:r>
                <a:rPr lang="en-US" sz="3000" i="1" baseline="30000" dirty="0" smtClean="0">
                  <a:solidFill>
                    <a:schemeClr val="accent2"/>
                  </a:solidFill>
                  <a:latin typeface="Comic Sans MS" panose="030F0702030302020204" pitchFamily="66" charset="0"/>
                  <a:cs typeface="+mn-cs"/>
                </a:rPr>
                <a:t>3</a:t>
              </a:r>
              <a:r>
                <a:rPr lang="en-US" sz="3000" i="1" dirty="0" smtClean="0">
                  <a:solidFill>
                    <a:schemeClr val="accent2"/>
                  </a:solidFill>
                  <a:latin typeface="Comic Sans MS" panose="030F0702030302020204" pitchFamily="66" charset="0"/>
                  <a:cs typeface="+mn-cs"/>
                </a:rPr>
                <a:t> at 200 bar.</a:t>
              </a:r>
            </a:p>
            <a:p>
              <a:pPr marL="457200" indent="-457200"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3000" i="1" dirty="0" smtClean="0">
                  <a:solidFill>
                    <a:schemeClr val="accent2"/>
                  </a:solidFill>
                  <a:latin typeface="Comic Sans MS" panose="030F0702030302020204" pitchFamily="66" charset="0"/>
                  <a:cs typeface="+mn-cs"/>
                </a:rPr>
                <a:t>High pressure helium gas recovery compressor station, 75 m</a:t>
              </a:r>
              <a:r>
                <a:rPr lang="en-US" sz="3000" i="1" baseline="30000" dirty="0" smtClean="0">
                  <a:solidFill>
                    <a:schemeClr val="accent2"/>
                  </a:solidFill>
                  <a:latin typeface="Comic Sans MS" panose="030F0702030302020204" pitchFamily="66" charset="0"/>
                  <a:cs typeface="+mn-cs"/>
                </a:rPr>
                <a:t>3</a:t>
              </a:r>
              <a:r>
                <a:rPr lang="en-US" sz="3000" i="1" dirty="0" smtClean="0">
                  <a:solidFill>
                    <a:schemeClr val="accent2"/>
                  </a:solidFill>
                  <a:latin typeface="Comic Sans MS" panose="030F0702030302020204" pitchFamily="66" charset="0"/>
                  <a:cs typeface="+mn-cs"/>
                </a:rPr>
                <a:t>/h at 200 bar.</a:t>
              </a:r>
            </a:p>
            <a:p>
              <a:pPr marL="457200" indent="-457200"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3000" i="1" dirty="0" smtClean="0">
                  <a:solidFill>
                    <a:schemeClr val="accent2"/>
                  </a:solidFill>
                  <a:latin typeface="Comic Sans MS" panose="030F0702030302020204" pitchFamily="66" charset="0"/>
                  <a:cs typeface="+mn-cs"/>
                </a:rPr>
                <a:t>Impure helium recovery gas storage balloon 100 m</a:t>
              </a:r>
              <a:r>
                <a:rPr lang="en-US" sz="3000" i="1" baseline="30000" dirty="0" smtClean="0">
                  <a:solidFill>
                    <a:schemeClr val="accent2"/>
                  </a:solidFill>
                  <a:latin typeface="Comic Sans MS" panose="030F0702030302020204" pitchFamily="66" charset="0"/>
                  <a:cs typeface="+mn-cs"/>
                </a:rPr>
                <a:t>3</a:t>
              </a:r>
              <a:r>
                <a:rPr lang="en-US" sz="3000" i="1" dirty="0" smtClean="0">
                  <a:solidFill>
                    <a:schemeClr val="accent2"/>
                  </a:solidFill>
                  <a:latin typeface="Comic Sans MS" panose="030F0702030302020204" pitchFamily="66" charset="0"/>
                  <a:cs typeface="+mn-cs"/>
                </a:rPr>
                <a:t>.</a:t>
              </a:r>
            </a:p>
            <a:p>
              <a:pPr marL="457200" indent="-457200"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3000" i="1" dirty="0" smtClean="0">
                  <a:solidFill>
                    <a:schemeClr val="accent2"/>
                  </a:solidFill>
                  <a:latin typeface="Comic Sans MS" panose="030F0702030302020204" pitchFamily="66" charset="0"/>
                  <a:cs typeface="+mn-cs"/>
                </a:rPr>
                <a:t>Helium gas sub-atmospheric pumping system, 3 g/s at 10 mbar</a:t>
              </a:r>
            </a:p>
            <a:p>
              <a:pPr>
                <a:spcAft>
                  <a:spcPts val="300"/>
                </a:spcAft>
                <a:defRPr/>
              </a:pPr>
              <a:endParaRPr lang="fr-FR" altLang="fr-FR" sz="3000" i="1" dirty="0" smtClean="0">
                <a:solidFill>
                  <a:schemeClr val="accent2"/>
                </a:solidFill>
                <a:latin typeface="Comic Sans MS" panose="030F0702030302020204" pitchFamily="66" charset="0"/>
                <a:cs typeface="+mn-cs"/>
              </a:endParaRPr>
            </a:p>
          </p:txBody>
        </p:sp>
        <p:sp>
          <p:nvSpPr>
            <p:cNvPr id="40" name="ZoneTexte 1"/>
            <p:cNvSpPr txBox="1">
              <a:spLocks noChangeArrowheads="1"/>
            </p:cNvSpPr>
            <p:nvPr/>
          </p:nvSpPr>
          <p:spPr bwMode="auto">
            <a:xfrm>
              <a:off x="5233988" y="7119938"/>
              <a:ext cx="7620000" cy="3055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Aft>
                  <a:spcPts val="300"/>
                </a:spcAft>
                <a:defRPr/>
              </a:pPr>
              <a:r>
                <a:rPr lang="fr-FR" altLang="fr-FR" sz="4000" i="1" dirty="0" smtClean="0"/>
                <a:t>The Hall</a:t>
              </a:r>
            </a:p>
            <a:p>
              <a:pPr>
                <a:spcAft>
                  <a:spcPts val="300"/>
                </a:spcAft>
                <a:defRPr/>
              </a:pPr>
              <a:r>
                <a:rPr lang="en-US" sz="3000" i="1" dirty="0" smtClean="0">
                  <a:solidFill>
                    <a:schemeClr val="accent2"/>
                  </a:solidFill>
                  <a:latin typeface="Comic Sans MS" panose="030F0702030302020204" pitchFamily="66" charset="0"/>
                  <a:cs typeface="+mn-cs"/>
                </a:rPr>
                <a:t>1000 m</a:t>
              </a:r>
              <a:r>
                <a:rPr lang="en-US" sz="3000" i="1" baseline="30000" dirty="0" smtClean="0">
                  <a:solidFill>
                    <a:schemeClr val="accent2"/>
                  </a:solidFill>
                  <a:latin typeface="Comic Sans MS" panose="030F0702030302020204" pitchFamily="66" charset="0"/>
                  <a:cs typeface="+mn-cs"/>
                </a:rPr>
                <a:t>2</a:t>
              </a:r>
              <a:r>
                <a:rPr lang="en-US" sz="3000" i="1" dirty="0" smtClean="0">
                  <a:solidFill>
                    <a:schemeClr val="accent2"/>
                  </a:solidFill>
                  <a:latin typeface="Comic Sans MS" panose="030F0702030302020204" pitchFamily="66" charset="0"/>
                  <a:cs typeface="+mn-cs"/>
                </a:rPr>
                <a:t> large, 10 m high. Has a 6.3-ton movable crane and other mechanical equipment, office space for  ~15 people, small workshops for mechanics and electronics and  50 m</a:t>
              </a:r>
              <a:r>
                <a:rPr lang="en-US" sz="3000" i="1" baseline="30000" dirty="0" smtClean="0">
                  <a:solidFill>
                    <a:schemeClr val="accent2"/>
                  </a:solidFill>
                  <a:latin typeface="Comic Sans MS" panose="030F0702030302020204" pitchFamily="66" charset="0"/>
                  <a:cs typeface="+mn-cs"/>
                </a:rPr>
                <a:t>2</a:t>
              </a:r>
              <a:r>
                <a:rPr lang="en-US" sz="3000" i="1" dirty="0" smtClean="0">
                  <a:solidFill>
                    <a:schemeClr val="accent2"/>
                  </a:solidFill>
                  <a:latin typeface="Comic Sans MS" panose="030F0702030302020204" pitchFamily="66" charset="0"/>
                  <a:cs typeface="+mn-cs"/>
                </a:rPr>
                <a:t> control room.</a:t>
              </a:r>
              <a:endParaRPr lang="fr-FR" altLang="fr-FR" sz="3000" i="1" dirty="0">
                <a:solidFill>
                  <a:schemeClr val="accent2"/>
                </a:solidFill>
                <a:latin typeface="Comic Sans MS" panose="030F0702030302020204" pitchFamily="66" charset="0"/>
                <a:cs typeface="+mn-cs"/>
              </a:endParaRPr>
            </a:p>
          </p:txBody>
        </p:sp>
        <p:pic>
          <p:nvPicPr>
            <p:cNvPr id="41" name="Picture 43" descr="\\phy-win-fs.fysik.uu.se\dfs\home6\kjelfran\My Documents\Freia\Presentationer\photos\WEPRI110f3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65538" y="7100888"/>
              <a:ext cx="6511925" cy="4538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45" descr="C:\Freia\Amici\drive-download-20170403T153113Z-001\IMG_20170403_164352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3063" y="7080250"/>
              <a:ext cx="2705100" cy="3608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7" descr="C:\Freia\Amici\IMG_20170302_115832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6713" y="15257463"/>
              <a:ext cx="1738312" cy="231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9" descr="C:\Freia\Amici\IMG_20160311_092515.jp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9688" y="16373475"/>
              <a:ext cx="1550987" cy="2068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ZoneTexte 1"/>
            <p:cNvSpPr txBox="1">
              <a:spLocks noChangeArrowheads="1"/>
            </p:cNvSpPr>
            <p:nvPr/>
          </p:nvSpPr>
          <p:spPr bwMode="auto">
            <a:xfrm>
              <a:off x="7885113" y="10323513"/>
              <a:ext cx="6840537" cy="5016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Aft>
                  <a:spcPts val="300"/>
                </a:spcAft>
                <a:defRPr/>
              </a:pPr>
              <a:r>
                <a:rPr lang="fr-FR" altLang="fr-FR" sz="4000" i="1" dirty="0" smtClean="0"/>
                <a:t>Bunkers</a:t>
              </a:r>
            </a:p>
            <a:p>
              <a:pPr>
                <a:spcAft>
                  <a:spcPts val="300"/>
                </a:spcAft>
                <a:defRPr/>
              </a:pPr>
              <a:r>
                <a:rPr lang="en-US" sz="3000" i="1" dirty="0" smtClean="0">
                  <a:solidFill>
                    <a:schemeClr val="accent2"/>
                  </a:solidFill>
                  <a:latin typeface="Comic Sans MS" panose="030F0702030302020204" pitchFamily="66" charset="0"/>
                  <a:cs typeface="+mn-cs"/>
                </a:rPr>
                <a:t>Three concrete bunkers for equipment producing ionizing radiation.</a:t>
              </a:r>
            </a:p>
            <a:p>
              <a:pPr>
                <a:spcAft>
                  <a:spcPts val="300"/>
                </a:spcAft>
                <a:defRPr/>
              </a:pPr>
              <a:r>
                <a:rPr lang="en-US" sz="3000" i="1" dirty="0" smtClean="0">
                  <a:solidFill>
                    <a:schemeClr val="accent2"/>
                  </a:solidFill>
                  <a:latin typeface="Comic Sans MS" panose="030F0702030302020204" pitchFamily="66" charset="0"/>
                  <a:cs typeface="+mn-cs"/>
                </a:rPr>
                <a:t>1 bunker, 10.4 m x 4.0 m x 4.8 m high, with </a:t>
              </a:r>
              <a:r>
                <a:rPr lang="en-US" sz="3000" i="1" dirty="0" smtClean="0">
                  <a:solidFill>
                    <a:schemeClr val="accent2"/>
                  </a:solidFill>
                  <a:latin typeface="Comic Sans MS" panose="030F0702030302020204" pitchFamily="66" charset="0"/>
                </a:rPr>
                <a:t>cryostat </a:t>
              </a:r>
              <a:endParaRPr lang="en-US" sz="3000" i="1" dirty="0" smtClean="0">
                <a:solidFill>
                  <a:schemeClr val="accent2"/>
                </a:solidFill>
                <a:latin typeface="Comic Sans MS" panose="030F0702030302020204" pitchFamily="66" charset="0"/>
                <a:cs typeface="+mn-cs"/>
              </a:endParaRPr>
            </a:p>
            <a:p>
              <a:pPr>
                <a:spcAft>
                  <a:spcPts val="300"/>
                </a:spcAft>
                <a:defRPr/>
              </a:pPr>
              <a:r>
                <a:rPr lang="en-US" sz="3000" i="1" dirty="0" smtClean="0">
                  <a:solidFill>
                    <a:schemeClr val="accent2"/>
                  </a:solidFill>
                  <a:latin typeface="Comic Sans MS" panose="030F0702030302020204" pitchFamily="66" charset="0"/>
                  <a:cs typeface="+mn-cs"/>
                </a:rPr>
                <a:t>2 bunkers, dimension 4.0 m x 2.8 m x 2.4 m high</a:t>
              </a:r>
            </a:p>
            <a:p>
              <a:pPr>
                <a:spcAft>
                  <a:spcPts val="300"/>
                </a:spcAft>
                <a:defRPr/>
              </a:pPr>
              <a:r>
                <a:rPr lang="en-US" sz="3000" i="1" dirty="0" smtClean="0">
                  <a:solidFill>
                    <a:schemeClr val="accent2"/>
                  </a:solidFill>
                  <a:latin typeface="Comic Sans MS" panose="030F0702030302020204" pitchFamily="66" charset="0"/>
                  <a:cs typeface="+mn-cs"/>
                </a:rPr>
                <a:t>Monitoring systems for ionizing radiation and oxygen deficiency</a:t>
              </a:r>
            </a:p>
          </p:txBody>
        </p:sp>
        <p:sp>
          <p:nvSpPr>
            <p:cNvPr id="46" name="ZoneTexte 1"/>
            <p:cNvSpPr txBox="1">
              <a:spLocks noChangeArrowheads="1"/>
            </p:cNvSpPr>
            <p:nvPr/>
          </p:nvSpPr>
          <p:spPr bwMode="auto">
            <a:xfrm>
              <a:off x="7596188" y="15435263"/>
              <a:ext cx="6842125" cy="3132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Aft>
                  <a:spcPts val="300"/>
                </a:spcAft>
                <a:defRPr/>
              </a:pPr>
              <a:r>
                <a:rPr lang="en-US" altLang="fr-FR" sz="4000" i="1" dirty="0" smtClean="0"/>
                <a:t>Radiation Safety</a:t>
              </a:r>
            </a:p>
            <a:p>
              <a:pPr>
                <a:spcAft>
                  <a:spcPts val="300"/>
                </a:spcAft>
                <a:defRPr/>
              </a:pPr>
              <a:r>
                <a:rPr lang="en-US" sz="3000" i="1" dirty="0" smtClean="0">
                  <a:solidFill>
                    <a:schemeClr val="accent2"/>
                  </a:solidFill>
                  <a:latin typeface="Comic Sans MS" panose="030F0702030302020204" pitchFamily="66" charset="0"/>
                  <a:cs typeface="+mn-cs"/>
                </a:rPr>
                <a:t>Interlock system prevents entry into the experimental bunker</a:t>
              </a:r>
            </a:p>
            <a:p>
              <a:pPr>
                <a:spcAft>
                  <a:spcPts val="300"/>
                </a:spcAft>
                <a:defRPr/>
              </a:pPr>
              <a:endParaRPr lang="en-US" sz="3000" i="1" dirty="0" smtClean="0">
                <a:solidFill>
                  <a:schemeClr val="accent2"/>
                </a:solidFill>
                <a:latin typeface="Comic Sans MS" panose="030F0702030302020204" pitchFamily="66" charset="0"/>
                <a:cs typeface="+mn-cs"/>
              </a:endParaRPr>
            </a:p>
            <a:p>
              <a:pPr>
                <a:spcAft>
                  <a:spcPts val="300"/>
                </a:spcAft>
                <a:defRPr/>
              </a:pPr>
              <a:r>
                <a:rPr lang="en-US" sz="3000" i="1" dirty="0" smtClean="0">
                  <a:solidFill>
                    <a:schemeClr val="accent2"/>
                  </a:solidFill>
                  <a:latin typeface="Comic Sans MS" panose="030F0702030302020204" pitchFamily="66" charset="0"/>
                  <a:cs typeface="+mn-cs"/>
                </a:rPr>
                <a:t>Area monitoring detectors outside and inside the bunker</a:t>
              </a:r>
            </a:p>
          </p:txBody>
        </p:sp>
        <p:sp>
          <p:nvSpPr>
            <p:cNvPr id="47" name="ZoneTexte 1"/>
            <p:cNvSpPr txBox="1">
              <a:spLocks noChangeArrowheads="1"/>
            </p:cNvSpPr>
            <p:nvPr/>
          </p:nvSpPr>
          <p:spPr bwMode="auto">
            <a:xfrm>
              <a:off x="23366413" y="7100888"/>
              <a:ext cx="5980112" cy="4540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Aft>
                  <a:spcPts val="300"/>
                </a:spcAft>
                <a:defRPr/>
              </a:pPr>
              <a:r>
                <a:rPr lang="en-US" sz="4000" i="1" dirty="0" smtClean="0"/>
                <a:t>Cryogen</a:t>
              </a:r>
              <a:r>
                <a:rPr lang="sv-SE" sz="4000" i="1" dirty="0" smtClean="0"/>
                <a:t> Distribution</a:t>
              </a:r>
              <a:endParaRPr lang="en-US" sz="4000" i="1" dirty="0" smtClean="0"/>
            </a:p>
            <a:p>
              <a:pPr>
                <a:spcAft>
                  <a:spcPts val="300"/>
                </a:spcAft>
                <a:defRPr/>
              </a:pPr>
              <a:r>
                <a:rPr lang="en-US" altLang="fr-FR" sz="3000" i="1" dirty="0" smtClean="0">
                  <a:solidFill>
                    <a:schemeClr val="accent2"/>
                  </a:solidFill>
                  <a:latin typeface="Comic Sans MS" panose="030F0702030302020204" pitchFamily="66" charset="0"/>
                  <a:cs typeface="+mn-cs"/>
                </a:rPr>
                <a:t>The cryogenic facility produces and distributes liquid helium </a:t>
              </a:r>
              <a:r>
                <a:rPr lang="en-US" altLang="fr-FR" sz="3000" i="1" smtClean="0">
                  <a:solidFill>
                    <a:schemeClr val="accent2"/>
                  </a:solidFill>
                  <a:latin typeface="Comic Sans MS" panose="030F0702030302020204" pitchFamily="66" charset="0"/>
                  <a:cs typeface="+mn-cs"/>
                </a:rPr>
                <a:t>and provides </a:t>
              </a:r>
              <a:r>
                <a:rPr lang="en-US" altLang="fr-FR" sz="3000" i="1" dirty="0" smtClean="0">
                  <a:solidFill>
                    <a:schemeClr val="accent2"/>
                  </a:solidFill>
                  <a:latin typeface="Comic Sans MS" panose="030F0702030302020204" pitchFamily="66" charset="0"/>
                  <a:cs typeface="+mn-cs"/>
                </a:rPr>
                <a:t>liquid nitrogen to the </a:t>
              </a:r>
              <a:r>
                <a:rPr lang="en-US" altLang="fr-FR" sz="3000" i="1" dirty="0" smtClean="0">
                  <a:solidFill>
                    <a:schemeClr val="accent2"/>
                  </a:solidFill>
                  <a:latin typeface="Comic Sans MS" panose="030F0702030302020204" pitchFamily="66" charset="0"/>
                </a:rPr>
                <a:t>test cryostats in the FREIA Laboratory</a:t>
              </a:r>
              <a:endParaRPr lang="fr-FR" altLang="fr-FR" sz="3000" i="1" dirty="0" smtClean="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  <a:p>
              <a:pPr>
                <a:spcAft>
                  <a:spcPts val="300"/>
                </a:spcAft>
                <a:defRPr/>
              </a:pPr>
              <a:r>
                <a:rPr lang="en-US" altLang="fr-FR" sz="3000" i="1" dirty="0" smtClean="0">
                  <a:solidFill>
                    <a:schemeClr val="accent2"/>
                  </a:solidFill>
                  <a:latin typeface="Comic Sans MS" panose="030F0702030302020204" pitchFamily="66" charset="0"/>
                  <a:cs typeface="+mn-cs"/>
                </a:rPr>
                <a:t>In addition it provides these cryogens  </a:t>
              </a:r>
              <a:r>
                <a:rPr lang="en-US" sz="3000" i="1" dirty="0" smtClean="0">
                  <a:solidFill>
                    <a:schemeClr val="accent2"/>
                  </a:solidFill>
                  <a:latin typeface="Comic Sans MS" panose="030F0702030302020204" pitchFamily="66" charset="0"/>
                  <a:cs typeface="+mn-cs"/>
                </a:rPr>
                <a:t>to all other research departments at the University</a:t>
              </a:r>
              <a:r>
                <a:rPr lang="en-US" sz="3200" dirty="0" smtClean="0"/>
                <a:t>.</a:t>
              </a:r>
              <a:endParaRPr lang="fr-FR" altLang="fr-FR" sz="3000" i="1" dirty="0" smtClean="0">
                <a:solidFill>
                  <a:schemeClr val="accent2"/>
                </a:solidFill>
                <a:latin typeface="Comic Sans MS" panose="030F0702030302020204" pitchFamily="66" charset="0"/>
                <a:cs typeface="+mn-cs"/>
              </a:endParaRPr>
            </a:p>
          </p:txBody>
        </p:sp>
      </p:grpSp>
      <p:graphicFrame>
        <p:nvGraphicFramePr>
          <p:cNvPr id="49" name="Object 48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2190326"/>
              </p:ext>
            </p:extLst>
          </p:nvPr>
        </p:nvGraphicFramePr>
        <p:xfrm>
          <a:off x="7222731" y="386565"/>
          <a:ext cx="4244340" cy="58918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Presentation" r:id="rId17" imgW="15300867" imgH="21241424" progId="PowerPoint.Show.8">
                  <p:embed/>
                </p:oleObj>
              </mc:Choice>
              <mc:Fallback>
                <p:oleObj name="Presentation" r:id="rId17" imgW="15300867" imgH="21241424" progId="PowerPoint.Show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7222731" y="386565"/>
                        <a:ext cx="4244340" cy="58918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Rectangle 49"/>
          <p:cNvSpPr/>
          <p:nvPr/>
        </p:nvSpPr>
        <p:spPr>
          <a:xfrm>
            <a:off x="420185" y="-7834"/>
            <a:ext cx="6586645" cy="6640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u="sng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Infrastructure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n-US" dirty="0" smtClean="0">
              <a:solidFill>
                <a:srgbClr val="C00000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Major </a:t>
            </a:r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high-tech infrastructure for 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accelerator and instrumentation </a:t>
            </a:r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development and </a:t>
            </a:r>
            <a:r>
              <a:rPr lang="en-US" sz="2000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tests. 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C00000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nearby </a:t>
            </a:r>
            <a:r>
              <a:rPr lang="en-US" sz="2000" b="1" dirty="0" err="1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Ångström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Mechnical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Workshop </a:t>
            </a:r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with its highly qualified workshop personnel and large set-up of modern numerical workshop machines is a significant asset for FREIA. </a:t>
            </a:r>
            <a:endParaRPr lang="en-US" sz="2000" dirty="0" smtClean="0">
              <a:solidFill>
                <a:srgbClr val="C00000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C00000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FREIA laboratory will have to 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continuously develop and complement its infrastructure </a:t>
            </a:r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when collaborations on new projects will be </a:t>
            </a:r>
            <a:r>
              <a:rPr lang="en-US" sz="2000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added to the current activities. 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C00000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Funding </a:t>
            </a:r>
            <a:r>
              <a:rPr lang="en-US" sz="2000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will </a:t>
            </a:r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 needed in future not only to cover the 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operational costs </a:t>
            </a:r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but also </a:t>
            </a:r>
            <a:r>
              <a:rPr lang="en-US" sz="2000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sz="20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investments in 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new infrastructure. </a:t>
            </a:r>
            <a:r>
              <a:rPr lang="en-US" sz="20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de-DE" sz="2000" b="1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97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2020-06-20</a:t>
            </a:r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UU-CERN-RFR meeting at CERN                                                  Tord Ekelöf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7BC95-38AE-476E-B89E-3CAC0E10D5DD}" type="slidenum">
              <a:rPr lang="de-DE" smtClean="0"/>
              <a:t>4</a:t>
            </a:fld>
            <a:endParaRPr lang="de-D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66" y="813089"/>
            <a:ext cx="1949347" cy="19493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626" r="8212" b="20312"/>
          <a:stretch/>
        </p:blipFill>
        <p:spPr>
          <a:xfrm>
            <a:off x="236200" y="3969676"/>
            <a:ext cx="2709757" cy="1374878"/>
          </a:xfrm>
          <a:prstGeom prst="rect">
            <a:avLst/>
          </a:prstGeom>
        </p:spPr>
      </p:pic>
      <p:pic>
        <p:nvPicPr>
          <p:cNvPr id="10" name="Picture 9" descr="C:\Users\vitgo630\Downloads\Picture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3" r="17763"/>
          <a:stretch/>
        </p:blipFill>
        <p:spPr bwMode="auto">
          <a:xfrm>
            <a:off x="3192411" y="3976132"/>
            <a:ext cx="2579428" cy="124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\\cern.ch\dfs\Users\r\ruber\Documents\FREIA\Publications\Dragos\UU_ESRF_Modul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422" y="3917459"/>
            <a:ext cx="2643260" cy="128386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5555" y="2781598"/>
            <a:ext cx="24689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Characterization </a:t>
            </a:r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endParaRPr lang="en-US" dirty="0" smtClean="0">
              <a:solidFill>
                <a:srgbClr val="C00000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superconducting </a:t>
            </a:r>
          </a:p>
          <a:p>
            <a:r>
              <a:rPr lang="en-US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cavities for </a:t>
            </a:r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ESS </a:t>
            </a:r>
          </a:p>
          <a:p>
            <a:r>
              <a:rPr lang="en-US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Linear Accelerator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676651" y="2689163"/>
            <a:ext cx="36150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Doubling of the </a:t>
            </a:r>
            <a:r>
              <a:rPr lang="en-US" dirty="0" err="1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linac</a:t>
            </a:r>
            <a:r>
              <a:rPr lang="en-US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power </a:t>
            </a:r>
          </a:p>
          <a:p>
            <a:r>
              <a:rPr lang="en-US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compression of the proton </a:t>
            </a:r>
          </a:p>
          <a:p>
            <a:r>
              <a:rPr lang="en-US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pulse for the ESS </a:t>
            </a:r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Neutrino </a:t>
            </a:r>
            <a:endParaRPr lang="en-US" dirty="0" smtClean="0">
              <a:solidFill>
                <a:srgbClr val="C00000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Super-Beam (</a:t>
            </a:r>
            <a:r>
              <a:rPr lang="en-US" dirty="0" err="1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ESSnuSB</a:t>
            </a:r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project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82066" y="5445604"/>
            <a:ext cx="2663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Commission the Laser </a:t>
            </a:r>
          </a:p>
          <a:p>
            <a:r>
              <a:rPr lang="en-US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Heater for </a:t>
            </a:r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X-FEL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953495" y="5420471"/>
            <a:ext cx="27638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Enabling </a:t>
            </a:r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technology </a:t>
            </a:r>
            <a:endParaRPr lang="en-US" dirty="0" smtClean="0">
              <a:solidFill>
                <a:srgbClr val="C00000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generation </a:t>
            </a:r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endParaRPr lang="en-US" dirty="0" smtClean="0">
              <a:solidFill>
                <a:srgbClr val="C00000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single-cycle light-beams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068704" y="5398848"/>
            <a:ext cx="30992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High-power microwave </a:t>
            </a:r>
          </a:p>
          <a:p>
            <a:r>
              <a:rPr lang="en-US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sources </a:t>
            </a:r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scientific </a:t>
            </a:r>
          </a:p>
          <a:p>
            <a:r>
              <a:rPr lang="en-US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industrial accelerators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49342" y="103117"/>
            <a:ext cx="4782848" cy="620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u="sng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Research profiles 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/>
          <a:srcRect l="31838" t="7457" r="31729" b="34633"/>
          <a:stretch/>
        </p:blipFill>
        <p:spPr>
          <a:xfrm>
            <a:off x="6080520" y="811221"/>
            <a:ext cx="2402006" cy="1735847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053" y="813088"/>
            <a:ext cx="2815540" cy="1684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" name="TextBox 60"/>
          <p:cNvSpPr txBox="1"/>
          <p:nvPr/>
        </p:nvSpPr>
        <p:spPr>
          <a:xfrm>
            <a:off x="2911217" y="2810355"/>
            <a:ext cx="31902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Test and development of </a:t>
            </a:r>
          </a:p>
          <a:p>
            <a:r>
              <a:rPr lang="en-US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Crab cavities for the CERN </a:t>
            </a:r>
          </a:p>
          <a:p>
            <a:r>
              <a:rPr lang="en-US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LHC Luminosity Upgrade</a:t>
            </a:r>
            <a:endParaRPr lang="en-US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197517" y="2770598"/>
            <a:ext cx="26139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Development of </a:t>
            </a:r>
          </a:p>
          <a:p>
            <a:r>
              <a:rPr lang="en-US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Control system for </a:t>
            </a:r>
          </a:p>
          <a:p>
            <a:r>
              <a:rPr lang="en-US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ESS modulators</a:t>
            </a:r>
            <a:endParaRPr lang="en-US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3" name="Picture 6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484" y="3879083"/>
            <a:ext cx="2341560" cy="187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" name="TextBox 63"/>
          <p:cNvSpPr txBox="1"/>
          <p:nvPr/>
        </p:nvSpPr>
        <p:spPr>
          <a:xfrm>
            <a:off x="9160016" y="5764977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Superconducting Light Ion</a:t>
            </a:r>
          </a:p>
          <a:p>
            <a:r>
              <a:rPr lang="en-US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Haron</a:t>
            </a:r>
            <a:r>
              <a:rPr lang="en-US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Therapy </a:t>
            </a:r>
            <a:r>
              <a:rPr lang="en-US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Cyclinac</a:t>
            </a:r>
            <a:endParaRPr lang="en-US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10"/>
          <a:srcRect l="17084" b="31529"/>
          <a:stretch/>
        </p:blipFill>
        <p:spPr>
          <a:xfrm>
            <a:off x="8816450" y="824131"/>
            <a:ext cx="3112647" cy="170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8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2020-06-20</a:t>
            </a:r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UU-CERN-RFR meeting at CERN                                                  Tord Ekelöf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7BC95-38AE-476E-B89E-3CAC0E10D5DD}" type="slidenum">
              <a:rPr lang="de-DE" smtClean="0"/>
              <a:t>5</a:t>
            </a:fld>
            <a:endParaRPr lang="de-DE"/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1145789191"/>
              </p:ext>
            </p:extLst>
          </p:nvPr>
        </p:nvGraphicFramePr>
        <p:xfrm>
          <a:off x="-139073" y="632580"/>
          <a:ext cx="7440946" cy="53387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1423859701"/>
              </p:ext>
            </p:extLst>
          </p:nvPr>
        </p:nvGraphicFramePr>
        <p:xfrm>
          <a:off x="7301873" y="539524"/>
          <a:ext cx="4890127" cy="2845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917954" y="3620374"/>
            <a:ext cx="39009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There are also contributions coming from several EU-projects in which FREIA is a partner: </a:t>
            </a:r>
            <a:r>
              <a:rPr lang="en-US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C00000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EUCARD2      40 </a:t>
            </a:r>
            <a:r>
              <a:rPr lang="en-US" dirty="0" err="1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kEURO</a:t>
            </a:r>
            <a:r>
              <a:rPr lang="en-US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ARIES         337 </a:t>
            </a:r>
            <a:r>
              <a:rPr lang="en-US" dirty="0" err="1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kEURO</a:t>
            </a:r>
            <a:r>
              <a:rPr lang="en-US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EuroNuNet</a:t>
            </a:r>
            <a:r>
              <a:rPr lang="en-US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16 </a:t>
            </a:r>
            <a:r>
              <a:rPr lang="en-US" dirty="0" err="1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kEURO</a:t>
            </a:r>
            <a:r>
              <a:rPr lang="en-US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AMICI          100 </a:t>
            </a:r>
            <a:r>
              <a:rPr lang="en-US" dirty="0" err="1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kEURO</a:t>
            </a:r>
            <a:r>
              <a:rPr lang="en-US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de-DE" dirty="0" smtClean="0"/>
              <a:t>§</a:t>
            </a:r>
            <a:endParaRPr lang="de-DE" dirty="0"/>
          </a:p>
        </p:txBody>
      </p:sp>
      <p:sp>
        <p:nvSpPr>
          <p:cNvPr id="12" name="TextBox 11"/>
          <p:cNvSpPr txBox="1"/>
          <p:nvPr/>
        </p:nvSpPr>
        <p:spPr>
          <a:xfrm>
            <a:off x="581894" y="81280"/>
            <a:ext cx="182453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Finances</a:t>
            </a:r>
          </a:p>
          <a:p>
            <a:endParaRPr lang="de-DE" dirty="0"/>
          </a:p>
        </p:txBody>
      </p:sp>
      <p:sp>
        <p:nvSpPr>
          <p:cNvPr id="13" name="TextBox 12"/>
          <p:cNvSpPr txBox="1"/>
          <p:nvPr/>
        </p:nvSpPr>
        <p:spPr>
          <a:xfrm>
            <a:off x="1242860" y="6053810"/>
            <a:ext cx="1297577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regular operations budget from the Faculty to FREIA </a:t>
            </a:r>
            <a:r>
              <a:rPr lang="en-US" sz="2000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0.1 MEUR/year</a:t>
            </a:r>
            <a:r>
              <a:rPr lang="en-US" sz="1600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de-DE" sz="16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174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2020-06-20</a:t>
            </a:r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UU-CERN-RFR meeting at CERN                                                  Tord Ekelöf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7BC95-38AE-476E-B89E-3CAC0E10D5DD}" type="slidenum">
              <a:rPr lang="de-DE" smtClean="0"/>
              <a:t>6</a:t>
            </a:fld>
            <a:endParaRPr lang="de-DE"/>
          </a:p>
        </p:txBody>
      </p:sp>
      <p:sp>
        <p:nvSpPr>
          <p:cNvPr id="5" name="Rectangle 4"/>
          <p:cNvSpPr/>
          <p:nvPr/>
        </p:nvSpPr>
        <p:spPr>
          <a:xfrm>
            <a:off x="590003" y="113005"/>
            <a:ext cx="11231883" cy="5259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u="sng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Academic culture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n-US" sz="2000" dirty="0">
              <a:solidFill>
                <a:srgbClr val="C00000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FREIA research and development results are presented by FREIA scientists at 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seminars and international conferences </a:t>
            </a:r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published in refereed journals, conference proceedings and internal </a:t>
            </a:r>
            <a:r>
              <a:rPr lang="en-US" sz="2000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reports.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C00000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FREIA staff </a:t>
            </a:r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 contributing to the 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teaching </a:t>
            </a:r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a variety of undergraduate and graduate courses at the </a:t>
            </a:r>
            <a:r>
              <a:rPr lang="en-US" sz="2000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C00000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FREIA </a:t>
            </a:r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inviting external scientists to give seminars </a:t>
            </a:r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 the Department of Physics and Astronomy (Carlo Rubbia of CERN, Ken Long of Imperial College and John </a:t>
            </a:r>
            <a:r>
              <a:rPr lang="en-US" sz="2000" dirty="0" err="1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Womersley</a:t>
            </a:r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ESS are examples of renowned scientists recently invited to give FREIA seminars). </a:t>
            </a:r>
            <a:endParaRPr lang="en-US" sz="2000" dirty="0" smtClean="0">
              <a:solidFill>
                <a:srgbClr val="C00000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C00000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FREIA </a:t>
            </a:r>
            <a:r>
              <a:rPr lang="en-US" sz="2000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activities </a:t>
            </a:r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regularly </a:t>
            </a:r>
            <a:r>
              <a:rPr lang="en-US" sz="2000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reviewed at the 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weekly </a:t>
            </a:r>
            <a:r>
              <a:rPr lang="en-US" sz="20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meetings </a:t>
            </a:r>
            <a:r>
              <a:rPr lang="en-US" sz="2000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000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FREIA </a:t>
            </a:r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Division. </a:t>
            </a:r>
            <a:endParaRPr lang="de-DE" sz="20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04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2020-06-20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UU-CERN-RFR meeting at CERN                                                  Tord Ekelöf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7BC95-38AE-476E-B89E-3CAC0E10D5DD}" type="slidenum">
              <a:rPr lang="de-DE" smtClean="0"/>
              <a:t>7</a:t>
            </a:fld>
            <a:endParaRPr lang="de-DE"/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529213528"/>
              </p:ext>
            </p:extLst>
          </p:nvPr>
        </p:nvGraphicFramePr>
        <p:xfrm>
          <a:off x="2784143" y="540070"/>
          <a:ext cx="9129216" cy="5322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87433" y="1050878"/>
            <a:ext cx="4131259" cy="4678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u="sng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Teaching</a:t>
            </a:r>
            <a:endParaRPr lang="de-DE" sz="3200" u="sng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endParaRPr lang="de-DE" sz="3200" u="sng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r>
              <a:rPr lang="de-DE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8 FREIA </a:t>
            </a:r>
            <a:r>
              <a:rPr lang="de-DE" sz="2400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lecturers</a:t>
            </a:r>
            <a:endParaRPr lang="de-DE" sz="2400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r>
              <a:rPr lang="de-DE" sz="24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g</a:t>
            </a:r>
            <a:r>
              <a:rPr lang="de-DE" sz="2400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iving</a:t>
            </a:r>
            <a:r>
              <a:rPr lang="de-DE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</a:p>
          <a:p>
            <a:endParaRPr lang="de-DE" sz="2400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marL="457200" indent="-457200">
              <a:buAutoNum type="arabicPlain" startAt="304"/>
            </a:pPr>
            <a:r>
              <a:rPr lang="de-DE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de-DE" sz="2400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lecture</a:t>
            </a:r>
            <a:r>
              <a:rPr lang="de-DE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de-DE" sz="2400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hours</a:t>
            </a:r>
            <a:r>
              <a:rPr lang="de-DE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</a:p>
          <a:p>
            <a:pPr marL="457200" indent="-457200">
              <a:buAutoNum type="arabicPlain" startAt="304"/>
            </a:pPr>
            <a:endParaRPr lang="de-DE" sz="2400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r>
              <a:rPr lang="de-DE" sz="2400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and</a:t>
            </a:r>
            <a:endParaRPr lang="de-DE" sz="2400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endParaRPr lang="de-DE" sz="2400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r>
              <a:rPr lang="de-DE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158  </a:t>
            </a:r>
            <a:r>
              <a:rPr lang="de-DE" sz="2400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laboratory</a:t>
            </a:r>
            <a:r>
              <a:rPr lang="de-DE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de-DE" sz="2400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instruction</a:t>
            </a:r>
            <a:r>
              <a:rPr lang="de-DE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endParaRPr lang="de-DE" sz="2400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r>
              <a:rPr lang="de-DE" sz="2400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hours</a:t>
            </a:r>
            <a:endParaRPr lang="de-DE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42985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2020-06-20</a:t>
            </a:r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UU-CERN-RFR meeting at CERN                                                  Tord Ekelöf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7BC95-38AE-476E-B89E-3CAC0E10D5DD}" type="slidenum">
              <a:rPr lang="de-DE" smtClean="0"/>
              <a:t>8</a:t>
            </a:fld>
            <a:endParaRPr lang="de-DE"/>
          </a:p>
        </p:txBody>
      </p:sp>
      <p:sp>
        <p:nvSpPr>
          <p:cNvPr id="5" name="Rectangle 4"/>
          <p:cNvSpPr/>
          <p:nvPr/>
        </p:nvSpPr>
        <p:spPr>
          <a:xfrm>
            <a:off x="733697" y="721748"/>
            <a:ext cx="10620103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u="sng" dirty="0" smtClean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FREIA Vision</a:t>
            </a:r>
          </a:p>
          <a:p>
            <a:pPr>
              <a:spcAft>
                <a:spcPts val="0"/>
              </a:spcAft>
            </a:pPr>
            <a:endParaRPr lang="en-US" sz="2000" dirty="0" smtClean="0">
              <a:solidFill>
                <a:srgbClr val="C0000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3200" dirty="0" smtClean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Pursue</a:t>
            </a:r>
            <a:r>
              <a:rPr lang="en-US" sz="3200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physics </a:t>
            </a:r>
            <a:r>
              <a:rPr lang="en-US" sz="3200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research and development on the national and international level in collaboration with large research infrastructure and industry of </a:t>
            </a:r>
            <a:r>
              <a:rPr lang="en-US" sz="3200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accelerators and instrumentation for the development of new research </a:t>
            </a:r>
            <a:r>
              <a:rPr lang="en-US" sz="3200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instruments </a:t>
            </a:r>
            <a:r>
              <a:rPr lang="en-US" sz="3200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Neutron Physics, Particle Physics, Synchrotron Radiation Physics, Medical Physics, Nuclear physics, Fusion Physics, Astronomy and Space Physics. </a:t>
            </a:r>
            <a:endParaRPr lang="de-DE" sz="32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DE" sz="20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68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1085</Words>
  <Application>Microsoft Office PowerPoint</Application>
  <PresentationFormat>Widescreen</PresentationFormat>
  <Paragraphs>151</Paragraphs>
  <Slides>8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Comic Sans MS</vt:lpstr>
      <vt:lpstr>Times New Roman</vt:lpstr>
      <vt:lpstr>Office Theme</vt:lpstr>
      <vt:lpstr>Presentation</vt:lpstr>
      <vt:lpstr>FREIA Laboratory  for Accelerator and Instrumentation Development at Uppsala University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FREIA Division  for Accelerator and Instrumentation Developmet</dc:title>
  <dc:creator>Tord Ekelöf</dc:creator>
  <cp:lastModifiedBy>Tord Ekelöf</cp:lastModifiedBy>
  <cp:revision>54</cp:revision>
  <cp:lastPrinted>2017-05-06T10:47:14Z</cp:lastPrinted>
  <dcterms:created xsi:type="dcterms:W3CDTF">2017-04-26T21:51:49Z</dcterms:created>
  <dcterms:modified xsi:type="dcterms:W3CDTF">2018-06-19T16:00:18Z</dcterms:modified>
</cp:coreProperties>
</file>