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60" r:id="rId3"/>
    <p:sldId id="263" r:id="rId4"/>
    <p:sldId id="276" r:id="rId5"/>
    <p:sldId id="261" r:id="rId6"/>
    <p:sldId id="302" r:id="rId7"/>
    <p:sldId id="303" r:id="rId8"/>
    <p:sldId id="265" r:id="rId9"/>
    <p:sldId id="301" r:id="rId10"/>
    <p:sldId id="273" r:id="rId11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EAEAEA"/>
    <a:srgbClr val="990000"/>
    <a:srgbClr val="808080"/>
    <a:srgbClr val="CC6600"/>
    <a:srgbClr val="666666"/>
    <a:srgbClr val="96969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67" autoAdjust="0"/>
  </p:normalViewPr>
  <p:slideViewPr>
    <p:cSldViewPr snapToGrid="0">
      <p:cViewPr varScale="1">
        <p:scale>
          <a:sx n="101" d="100"/>
          <a:sy n="101" d="100"/>
        </p:scale>
        <p:origin x="-18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-248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E781C33-E36B-48BB-A56C-A1509CED047F}" type="datetime3">
              <a:rPr lang="en-US" smtClean="0"/>
              <a:t>19 June 2018</a:t>
            </a:fld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4D2AAAE-21D9-4D4A-A02F-12509D3B2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78486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623CD4E-79CF-4D26-9F06-04697A02744C}" type="datetime3">
              <a:rPr lang="en-US" smtClean="0"/>
              <a:t>19 June 2018</a:t>
            </a:fld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9D4C62D-8EB2-4CA5-9EC1-10B5299599DF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4996128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  <a:ea typeface="ＭＳ Ｐゴシック" pitchFamily="1" charset="-128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0D1BB-5FC8-4BF5-99A4-8577D322604C}" type="slidenum">
              <a:rPr lang="sv-SE" smtClean="0">
                <a:latin typeface="Arial" pitchFamily="34" charset="0"/>
              </a:rPr>
              <a:pPr/>
              <a:t>1</a:t>
            </a:fld>
            <a:endParaRPr lang="sv-SE" smtClean="0">
              <a:latin typeface="Arial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1DCC1FD-CF13-4A1F-886B-E467E4BB1E85}" type="datetime3">
              <a:rPr lang="en-US" smtClean="0"/>
              <a:t>19 June 2018</a:t>
            </a:fld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5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9FEF86A0-A9CD-4CD1-9317-7F5F344155BD}" type="datetime3">
              <a:rPr lang="en-US" smtClean="0"/>
              <a:t>19 June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17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25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A03EC78F-CC42-4F3D-9EFF-7F720804B5D2}" type="datetime3">
              <a:rPr lang="en-US" smtClean="0"/>
              <a:t>19 June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969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623CD4E-79CF-4D26-9F06-04697A02744C}" type="datetime3">
              <a:rPr lang="en-US" smtClean="0"/>
              <a:t>19 June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478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7944D628-C82A-4902-A74C-C0E5D3F828C3}" type="datetime3">
              <a:rPr lang="en-US" smtClean="0"/>
              <a:t>19 June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0357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623CD4E-79CF-4D26-9F06-04697A02744C}" type="datetime3">
              <a:rPr lang="en-US" smtClean="0"/>
              <a:t>19 June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8028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623CD4E-79CF-4D26-9F06-04697A02744C}" type="datetime3">
              <a:rPr lang="en-US" smtClean="0"/>
              <a:t>19 June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3794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BCA42FDA-9A6D-4D5D-A132-E927AE64FBAE}" type="datetime3">
              <a:rPr lang="en-US" smtClean="0"/>
              <a:t>19 June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8481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Uppsala University - The FREIA Laboratory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fld id="{1623CD4E-79CF-4D26-9F06-04697A02744C}" type="datetime3">
              <a:rPr lang="en-US" smtClean="0"/>
              <a:t>19 June 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245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/>
        </p:blipFill>
        <p:spPr>
          <a:xfrm>
            <a:off x="6846" y="3429000"/>
            <a:ext cx="5430929" cy="3429000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2663825"/>
            <a:ext cx="34512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gråbå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08126"/>
            <a:ext cx="7772400" cy="1092200"/>
          </a:xfrm>
        </p:spPr>
        <p:txBody>
          <a:bodyPr anchor="ctr" anchorCtr="1"/>
          <a:lstStyle>
            <a:lvl1pPr>
              <a:defRPr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2942"/>
            <a:ext cx="6400800" cy="2836190"/>
          </a:xfrm>
        </p:spPr>
        <p:txBody>
          <a:bodyPr/>
          <a:lstStyle>
            <a:lvl1pPr marL="0" indent="0" algn="ctr">
              <a:buFontTx/>
              <a:buNone/>
              <a:defRPr sz="2800" smtClean="0">
                <a:solidFill>
                  <a:srgbClr val="0000FF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50825" y="6453188"/>
            <a:ext cx="112077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6584" y="6453188"/>
            <a:ext cx="6535236" cy="268287"/>
          </a:xfrm>
        </p:spPr>
        <p:txBody>
          <a:bodyPr/>
          <a:lstStyle>
            <a:lvl1pPr algn="ctr"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2450" y="6453188"/>
            <a:ext cx="720725" cy="268287"/>
          </a:xfrm>
        </p:spPr>
        <p:txBody>
          <a:bodyPr/>
          <a:lstStyle>
            <a:lvl1pPr>
              <a:defRPr>
                <a:ln w="3175">
                  <a:solidFill>
                    <a:schemeClr val="bg1"/>
                  </a:solidFill>
                </a:ln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96B9800-FFB1-49BB-894A-B8FD25B1420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10" name="Picture 13" descr="FREIA_logo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74613"/>
            <a:ext cx="2592388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153903" y="0"/>
            <a:ext cx="2850340" cy="1394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110930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60138" y="1052736"/>
            <a:ext cx="4132342" cy="5256584"/>
          </a:xfrm>
        </p:spPr>
        <p:txBody>
          <a:bodyPr/>
          <a:lstStyle>
            <a:lvl1pPr>
              <a:defRPr sz="2000"/>
            </a:lvl1pPr>
            <a:lvl2pPr marL="355600" indent="-174625">
              <a:defRPr sz="1800"/>
            </a:lvl2pPr>
            <a:lvl3pPr marL="536575" indent="-180975">
              <a:defRPr sz="1600"/>
            </a:lvl3pPr>
            <a:lvl4pPr marL="719138" indent="-182563">
              <a:defRPr sz="1400"/>
            </a:lvl4pPr>
            <a:lvl5pPr marL="900113" indent="-180975"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1705C-5BB8-482B-909E-E63E63959BD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251520" y="1052737"/>
            <a:ext cx="4123630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51353" y="1556792"/>
            <a:ext cx="4127747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760138" y="1052737"/>
            <a:ext cx="4060334" cy="50405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760138" y="1556792"/>
            <a:ext cx="4060334" cy="4752528"/>
          </a:xfrm>
        </p:spPr>
        <p:txBody>
          <a:bodyPr/>
          <a:lstStyle>
            <a:lvl1pPr>
              <a:defRPr sz="1800"/>
            </a:lvl1pPr>
            <a:lvl2pPr marL="355600" indent="-174625">
              <a:defRPr sz="1600"/>
            </a:lvl2pPr>
            <a:lvl3pPr marL="536575" indent="-180975">
              <a:defRPr sz="1400"/>
            </a:lvl3pPr>
            <a:lvl4pPr marL="719138" indent="-182563">
              <a:defRPr sz="1200"/>
            </a:lvl4pPr>
            <a:lvl5pPr marL="900113" indent="-180975"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AF3A-B3B3-4722-8E5E-C6C15FFB597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94714-94E1-4128-9837-EF88BF262489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0B188-573B-438A-8008-D3FCB513CF8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371600" y="1447799"/>
            <a:ext cx="7196138" cy="38862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719613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DDEF2-3B40-4EBD-A75F-93512DC75EF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4" descr="gråbår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9250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gråbår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56515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88913"/>
            <a:ext cx="76771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453188"/>
            <a:ext cx="11525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14-Jun-2018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47813" y="6453188"/>
            <a:ext cx="655320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43888" y="6453188"/>
            <a:ext cx="649287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1" name="Picture 10" descr="FREIA_logo.png"/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7585075" y="115888"/>
            <a:ext cx="1450975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176213" indent="-176213" algn="l" rtl="0" eaLnBrk="0" fontAlgn="base" hangingPunct="0">
        <a:spcBef>
          <a:spcPct val="3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  <a:ea typeface="+mn-ea"/>
        </a:defRPr>
      </a:lvl2pPr>
      <a:lvl3pPr marL="534988" indent="-1778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720725" indent="-18573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898525" indent="-1778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emf"/><Relationship Id="rId7" Type="http://schemas.openxmlformats.org/officeDocument/2006/relationships/image" Target="../media/image15.jp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2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510297"/>
            <a:ext cx="7772400" cy="1085669"/>
          </a:xfrm>
          <a:noFill/>
        </p:spPr>
        <p:txBody>
          <a:bodyPr anchorCtr="0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FREIA Laboratory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b="1" dirty="0" smtClean="0">
                <a:solidFill>
                  <a:schemeClr val="tx1"/>
                </a:solidFill>
              </a:rPr>
              <a:t>Facility </a:t>
            </a:r>
            <a:r>
              <a:rPr lang="en-US" sz="1800" b="1" dirty="0">
                <a:solidFill>
                  <a:schemeClr val="tx1"/>
                </a:solidFill>
              </a:rPr>
              <a:t>for Research </a:t>
            </a:r>
            <a:r>
              <a:rPr lang="en-US" sz="1800" b="1" dirty="0" smtClean="0">
                <a:solidFill>
                  <a:schemeClr val="tx1"/>
                </a:solidFill>
              </a:rPr>
              <a:t>Instrumentation and </a:t>
            </a:r>
            <a:r>
              <a:rPr lang="en-US" sz="1800" b="1" dirty="0">
                <a:solidFill>
                  <a:schemeClr val="tx1"/>
                </a:solidFill>
              </a:rPr>
              <a:t>Accelerator Development</a:t>
            </a:r>
          </a:p>
        </p:txBody>
      </p:sp>
      <p:sp>
        <p:nvSpPr>
          <p:cNvPr id="30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6077" y="2863312"/>
            <a:ext cx="8872695" cy="173968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 smtClean="0">
                <a:solidFill>
                  <a:srgbClr val="0000FF"/>
                </a:solidFill>
              </a:rPr>
              <a:t>Overview of </a:t>
            </a:r>
            <a:r>
              <a:rPr lang="en-GB" sz="2800" b="1" dirty="0" smtClean="0">
                <a:solidFill>
                  <a:srgbClr val="0000FF"/>
                </a:solidFill>
              </a:rPr>
              <a:t>R&amp;D Activities</a:t>
            </a: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36076" y="4326904"/>
            <a:ext cx="8872695" cy="159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35000"/>
              </a:spcBef>
              <a:spcAft>
                <a:spcPct val="0"/>
              </a:spcAft>
              <a:buFontTx/>
              <a:buNone/>
              <a:defRPr sz="2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8107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44613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08150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90000"/>
              </a:lnSpc>
            </a:pPr>
            <a:r>
              <a:rPr lang="en-US" b="1" kern="0" dirty="0" smtClean="0">
                <a:solidFill>
                  <a:srgbClr val="808080"/>
                </a:solidFill>
              </a:rPr>
              <a:t>Roger Ruber for the FREIA Team</a:t>
            </a:r>
          </a:p>
          <a:p>
            <a:pPr>
              <a:lnSpc>
                <a:spcPct val="90000"/>
              </a:lnSpc>
            </a:pPr>
            <a:r>
              <a:rPr lang="en-US" i="1" kern="0" dirty="0" smtClean="0">
                <a:solidFill>
                  <a:srgbClr val="990000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i="1" kern="0" dirty="0" smtClean="0">
                <a:solidFill>
                  <a:srgbClr val="990000"/>
                </a:solidFill>
              </a:rPr>
              <a:t>CERN, 20 </a:t>
            </a:r>
            <a:r>
              <a:rPr lang="en-US" i="1" kern="0" dirty="0" smtClean="0">
                <a:solidFill>
                  <a:srgbClr val="990000"/>
                </a:solidFill>
              </a:rPr>
              <a:t>June 2018</a:t>
            </a:r>
            <a:endParaRPr lang="en-US" i="1" kern="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0000FF"/>
                </a:solidFill>
              </a:rPr>
              <a:t>Uppsala University &amp; FREIA Laboratory </a:t>
            </a:r>
            <a:endParaRPr lang="en-GB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00FF"/>
                </a:solidFill>
              </a:rPr>
              <a:t>actively </a:t>
            </a:r>
            <a:r>
              <a:rPr lang="en-GB" dirty="0" smtClean="0">
                <a:solidFill>
                  <a:srgbClr val="0000FF"/>
                </a:solidFill>
              </a:rPr>
              <a:t>supporting </a:t>
            </a:r>
            <a:r>
              <a:rPr lang="en-GB" dirty="0" smtClean="0">
                <a:solidFill>
                  <a:srgbClr val="0000FF"/>
                </a:solidFill>
              </a:rPr>
              <a:t>accelerator and instrumentation R&amp;D</a:t>
            </a:r>
            <a:endParaRPr lang="en-GB" dirty="0" smtClean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79" y="2111604"/>
            <a:ext cx="4216501" cy="421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8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Uppsala Accelerator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1477: Uppsala University, oldest in Scandinavia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25'000 students, </a:t>
            </a:r>
            <a:r>
              <a:rPr lang="en-GB" sz="1800" dirty="0" smtClean="0"/>
              <a:t>7'000 staff</a:t>
            </a:r>
          </a:p>
          <a:p>
            <a:pPr>
              <a:spcBef>
                <a:spcPts val="600"/>
              </a:spcBef>
            </a:pPr>
            <a:r>
              <a:rPr lang="en-GB" sz="1800" dirty="0"/>
              <a:t>historical profiles: </a:t>
            </a:r>
            <a:r>
              <a:rPr lang="en-GB" sz="1800" dirty="0" err="1" smtClean="0"/>
              <a:t>Linné</a:t>
            </a:r>
            <a:r>
              <a:rPr lang="en-GB" sz="1800" dirty="0" smtClean="0"/>
              <a:t>, </a:t>
            </a:r>
            <a:r>
              <a:rPr lang="en-GB" sz="1800" dirty="0" err="1"/>
              <a:t>Rudbeck</a:t>
            </a:r>
            <a:r>
              <a:rPr lang="en-GB" sz="1800" dirty="0"/>
              <a:t>, Celsius, </a:t>
            </a:r>
            <a:r>
              <a:rPr lang="en-GB" sz="1800" dirty="0" err="1" smtClean="0"/>
              <a:t>Ångström</a:t>
            </a:r>
            <a:r>
              <a:rPr lang="en-GB" sz="1800" dirty="0" smtClean="0"/>
              <a:t>, Svedberg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1940's: The(</a:t>
            </a:r>
            <a:r>
              <a:rPr lang="en-GB" b="1" dirty="0" err="1" smtClean="0">
                <a:solidFill>
                  <a:srgbClr val="0000FF"/>
                </a:solidFill>
              </a:rPr>
              <a:t>odore</a:t>
            </a:r>
            <a:r>
              <a:rPr lang="en-GB" b="1" dirty="0" smtClean="0">
                <a:solidFill>
                  <a:srgbClr val="0000FF"/>
                </a:solidFill>
              </a:rPr>
              <a:t>) Svedberg builds a cyclotron</a:t>
            </a:r>
          </a:p>
          <a:p>
            <a:pPr>
              <a:spcBef>
                <a:spcPts val="600"/>
              </a:spcBef>
            </a:pPr>
            <a:r>
              <a:rPr lang="en-GB" sz="1800" dirty="0" err="1" smtClean="0"/>
              <a:t>Gustaf</a:t>
            </a:r>
            <a:r>
              <a:rPr lang="en-GB" sz="1800" dirty="0" smtClean="0"/>
              <a:t> Werner synchro-cyclotron (1947 - 2016)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/>
              <a:t>nuclear physics &amp; oncology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CELSIUS ring (1984 - 2005)</a:t>
            </a:r>
          </a:p>
          <a:p>
            <a:pPr lvl="1">
              <a:spcBef>
                <a:spcPts val="600"/>
              </a:spcBef>
            </a:pPr>
            <a:r>
              <a:rPr lang="en-GB" sz="1600" dirty="0" smtClean="0"/>
              <a:t>nuclear &amp; particle physics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2000's</a:t>
            </a:r>
            <a:r>
              <a:rPr lang="en-GB" b="1" dirty="0">
                <a:solidFill>
                  <a:srgbClr val="0000FF"/>
                </a:solidFill>
              </a:rPr>
              <a:t>: </a:t>
            </a:r>
            <a:r>
              <a:rPr lang="en-GB" b="1" dirty="0" smtClean="0">
                <a:solidFill>
                  <a:srgbClr val="0000FF"/>
                </a:solidFill>
              </a:rPr>
              <a:t>External projects</a:t>
            </a:r>
            <a:endParaRPr lang="en-GB" dirty="0" smtClean="0"/>
          </a:p>
          <a:p>
            <a:pPr>
              <a:spcBef>
                <a:spcPts val="600"/>
              </a:spcBef>
            </a:pPr>
            <a:r>
              <a:rPr lang="en-GB" sz="1800" dirty="0" smtClean="0"/>
              <a:t>CTF3/CLIC (since 2005)</a:t>
            </a:r>
          </a:p>
          <a:p>
            <a:pPr>
              <a:spcBef>
                <a:spcPts val="600"/>
              </a:spcBef>
            </a:pPr>
            <a:r>
              <a:rPr lang="en-GB" sz="1800" dirty="0" smtClean="0"/>
              <a:t>FLASH/XFEL (since 2006)</a:t>
            </a:r>
            <a:endParaRPr lang="en-GB" sz="1800" dirty="0"/>
          </a:p>
          <a:p>
            <a:pPr>
              <a:spcBef>
                <a:spcPts val="600"/>
              </a:spcBef>
            </a:pPr>
            <a:r>
              <a:rPr lang="en-GB" sz="1800" dirty="0" smtClean="0"/>
              <a:t>ESS (since 2009)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GB" b="1" dirty="0" smtClean="0">
                <a:solidFill>
                  <a:srgbClr val="0000FF"/>
                </a:solidFill>
              </a:rPr>
              <a:t>2010's: New </a:t>
            </a:r>
            <a:r>
              <a:rPr lang="en-GB" b="1" dirty="0">
                <a:solidFill>
                  <a:srgbClr val="0000FF"/>
                </a:solidFill>
              </a:rPr>
              <a:t>v</a:t>
            </a:r>
            <a:r>
              <a:rPr lang="en-GB" b="1" dirty="0" smtClean="0">
                <a:solidFill>
                  <a:srgbClr val="0000FF"/>
                </a:solidFill>
              </a:rPr>
              <a:t>entures</a:t>
            </a:r>
            <a:endParaRPr lang="en-GB" dirty="0" smtClean="0"/>
          </a:p>
          <a:p>
            <a:pPr>
              <a:spcBef>
                <a:spcPts val="600"/>
              </a:spcBef>
            </a:pPr>
            <a:r>
              <a:rPr lang="en-GB" sz="1800" dirty="0" smtClean="0"/>
              <a:t>FREIA laboratory (est. 2011)</a:t>
            </a:r>
          </a:p>
          <a:p>
            <a:pPr>
              <a:spcBef>
                <a:spcPts val="600"/>
              </a:spcBef>
            </a:pPr>
            <a:r>
              <a:rPr lang="en-GB" sz="1800" dirty="0" err="1" smtClean="0"/>
              <a:t>Skandion</a:t>
            </a:r>
            <a:r>
              <a:rPr lang="en-GB" sz="1800" dirty="0" smtClean="0"/>
              <a:t> </a:t>
            </a:r>
            <a:r>
              <a:rPr lang="en-GB" sz="1800" dirty="0"/>
              <a:t>clinic </a:t>
            </a:r>
            <a:r>
              <a:rPr lang="en-GB" sz="1800" dirty="0" smtClean="0"/>
              <a:t>(est. 2015)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9BFA-F87D-46B0-8E59-147BA53E6417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388" y="2894077"/>
            <a:ext cx="2813877" cy="21183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W:\FREIA\Freia-drop\03 Photos\ExperimentHall\2016_05_11 FREIA nice views\P10201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3993" r="5972" b="15284"/>
          <a:stretch/>
        </p:blipFill>
        <p:spPr bwMode="auto">
          <a:xfrm>
            <a:off x="4324450" y="4685122"/>
            <a:ext cx="3256697" cy="1695267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0137" y="893319"/>
            <a:ext cx="1729822" cy="18027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61" y="2894077"/>
            <a:ext cx="2313441" cy="188520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10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97472" y="1714164"/>
            <a:ext cx="7040392" cy="4598337"/>
            <a:chOff x="1952370" y="1648175"/>
            <a:chExt cx="7040392" cy="4598337"/>
          </a:xfrm>
        </p:grpSpPr>
        <p:grpSp>
          <p:nvGrpSpPr>
            <p:cNvPr id="9" name="Group 8"/>
            <p:cNvGrpSpPr/>
            <p:nvPr/>
          </p:nvGrpSpPr>
          <p:grpSpPr>
            <a:xfrm>
              <a:off x="1952370" y="1648175"/>
              <a:ext cx="7040392" cy="4598337"/>
              <a:chOff x="1977084" y="1755269"/>
              <a:chExt cx="7040392" cy="4598337"/>
            </a:xfrm>
          </p:grpSpPr>
          <p:pic>
            <p:nvPicPr>
              <p:cNvPr id="10" name="Picture 3" descr="\\cern.ch\dfs\Users\r\ruber\Documents\FREIA\Documentation\Illustrations\Hall\freia-hall-layout-20140319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7084" y="1755269"/>
                <a:ext cx="7040392" cy="45983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267599" y="2391471"/>
                <a:ext cx="1401159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cryogenics</a:t>
                </a:r>
              </a:p>
              <a:p>
                <a:r>
                  <a:rPr lang="en-GB" sz="1200" dirty="0" smtClean="0"/>
                  <a:t>- liquid helium</a:t>
                </a:r>
              </a:p>
              <a:p>
                <a:r>
                  <a:rPr lang="en-GB" sz="1200" dirty="0" smtClean="0"/>
                  <a:t>- liquid nitrogen</a:t>
                </a:r>
                <a:endParaRPr lang="en-GB" sz="1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90286" y="2400622"/>
                <a:ext cx="1653491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/>
                  <a:t>control room</a:t>
                </a:r>
              </a:p>
              <a:p>
                <a:r>
                  <a:rPr lang="en-GB" sz="1200" dirty="0" smtClean="0"/>
                  <a:t>- equipment controls</a:t>
                </a:r>
              </a:p>
              <a:p>
                <a:r>
                  <a:rPr lang="en-GB" sz="1200" dirty="0"/>
                  <a:t>- data </a:t>
                </a:r>
                <a:r>
                  <a:rPr lang="en-GB" sz="1200" dirty="0" smtClean="0"/>
                  <a:t>acquisition</a:t>
                </a:r>
                <a:endParaRPr lang="en-GB" sz="12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65062" y="5859360"/>
                <a:ext cx="167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radio-frequency (RF) power sources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96283" y="5489311"/>
                <a:ext cx="1557823" cy="671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dirty="0" smtClean="0"/>
                  <a:t>3 bunkers</a:t>
                </a:r>
              </a:p>
              <a:p>
                <a:pPr algn="r"/>
                <a:r>
                  <a:rPr lang="en-GB" sz="1200" dirty="0" smtClean="0"/>
                  <a:t>with test stands</a:t>
                </a:r>
              </a:p>
              <a:p>
                <a:pPr algn="r"/>
                <a:r>
                  <a:rPr lang="en-GB" sz="1200" dirty="0" smtClean="0"/>
                  <a:t>horizontal cryostat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384757" y="5147656"/>
                <a:ext cx="1557823" cy="279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vertical cryostat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255432" y="2010465"/>
              <a:ext cx="29543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u="sng" dirty="0" smtClean="0"/>
                <a:t>State-of-the-art Equipment</a:t>
              </a:r>
              <a:endParaRPr lang="en-GB" sz="1400" dirty="0" smtClean="0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FREIA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0895F4-1E1F-4DBB-AD3D-655666BD427B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  <p:sp>
        <p:nvSpPr>
          <p:cNvPr id="8" name="TextBox 7"/>
          <p:cNvSpPr txBox="1"/>
          <p:nvPr/>
        </p:nvSpPr>
        <p:spPr>
          <a:xfrm>
            <a:off x="373711" y="868544"/>
            <a:ext cx="851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Facility for Research Instrumentation and Accelerator </a:t>
            </a:r>
            <a:r>
              <a:rPr lang="en-US" sz="2000" b="1" dirty="0" smtClean="0">
                <a:solidFill>
                  <a:srgbClr val="FF0000"/>
                </a:solidFill>
              </a:rPr>
              <a:t>Development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95180" y="1164957"/>
            <a:ext cx="285523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0000FF"/>
                </a:solidFill>
              </a:rPr>
              <a:t>Funded by </a:t>
            </a:r>
            <a:br>
              <a:rPr lang="en-GB" sz="1800" b="1" dirty="0" smtClean="0">
                <a:solidFill>
                  <a:srgbClr val="0000FF"/>
                </a:solidFill>
              </a:rPr>
            </a:br>
            <a:r>
              <a:rPr lang="en-GB" sz="1800" b="1" dirty="0" smtClean="0">
                <a:solidFill>
                  <a:srgbClr val="0000FF"/>
                </a:solidFill>
              </a:rPr>
              <a:t>KAWS, Government, Uppsala Univ.</a:t>
            </a:r>
            <a:endParaRPr lang="en-GB" sz="1800" b="1" dirty="0">
              <a:solidFill>
                <a:srgbClr val="0000FF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6814" r="5508" b="15344"/>
          <a:stretch/>
        </p:blipFill>
        <p:spPr>
          <a:xfrm>
            <a:off x="373710" y="1278081"/>
            <a:ext cx="3090257" cy="151225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89532" y="3116872"/>
            <a:ext cx="29543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 smtClean="0"/>
              <a:t>Competent and motivated staff</a:t>
            </a:r>
            <a:endParaRPr lang="en-GB" sz="1400" dirty="0" smtClean="0"/>
          </a:p>
          <a:p>
            <a:r>
              <a:rPr lang="en-GB" sz="1200" dirty="0"/>
              <a:t>c</a:t>
            </a:r>
            <a:r>
              <a:rPr lang="en-GB" sz="1200" dirty="0" smtClean="0"/>
              <a:t>ollaboration of physics (IFA)</a:t>
            </a:r>
            <a:br>
              <a:rPr lang="en-GB" sz="1200" dirty="0" smtClean="0"/>
            </a:br>
            <a:r>
              <a:rPr lang="en-GB" sz="1200" dirty="0" smtClean="0"/>
              <a:t>and engineering (</a:t>
            </a:r>
            <a:r>
              <a:rPr lang="en-GB" sz="1200" dirty="0" err="1" smtClean="0"/>
              <a:t>Teknikum</a:t>
            </a:r>
            <a:r>
              <a:rPr lang="en-GB" sz="1200" dirty="0" smtClean="0"/>
              <a:t>).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0" y="3817714"/>
            <a:ext cx="2227587" cy="222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0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Accelerators &amp; Instrumentation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  <p:grpSp>
        <p:nvGrpSpPr>
          <p:cNvPr id="40" name="Group 39"/>
          <p:cNvGrpSpPr/>
          <p:nvPr/>
        </p:nvGrpSpPr>
        <p:grpSpPr>
          <a:xfrm>
            <a:off x="6082335" y="972877"/>
            <a:ext cx="2628243" cy="2060838"/>
            <a:chOff x="3873168" y="972877"/>
            <a:chExt cx="2628243" cy="20608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17084" b="31529"/>
            <a:stretch/>
          </p:blipFill>
          <p:spPr>
            <a:xfrm>
              <a:off x="3873168" y="1280654"/>
              <a:ext cx="1908100" cy="1046591"/>
            </a:xfrm>
            <a:prstGeom prst="rect">
              <a:avLst/>
            </a:prstGeom>
          </p:spPr>
        </p:pic>
        <p:pic>
          <p:nvPicPr>
            <p:cNvPr id="13" name="Picture 3" descr="C:\Users\ruber\Documents\Work\20160418\FREIAposter2016\0708002_01-A4-at-144-dpi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012" y="1954455"/>
              <a:ext cx="1612399" cy="1079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873168" y="972877"/>
              <a:ext cx="26282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High Intensity Proton Beams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0825" y="972876"/>
            <a:ext cx="2757665" cy="2056516"/>
            <a:chOff x="250825" y="972876"/>
            <a:chExt cx="2757665" cy="2056516"/>
          </a:xfrm>
        </p:grpSpPr>
        <p:sp>
          <p:nvSpPr>
            <p:cNvPr id="15" name="TextBox 14"/>
            <p:cNvSpPr txBox="1"/>
            <p:nvPr/>
          </p:nvSpPr>
          <p:spPr>
            <a:xfrm>
              <a:off x="250826" y="972876"/>
              <a:ext cx="27576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Ultra Bright Electron Beams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17" name="Picture 2" descr="http://ctf3-tbts.web.cern.ch/ctf3-tbts/images/ctf3-tbts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300748"/>
              <a:ext cx="1790005" cy="1193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C:\Users\vitgo630\Downloads\Picture1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3" r="17763"/>
            <a:stretch/>
          </p:blipFill>
          <p:spPr bwMode="auto">
            <a:xfrm>
              <a:off x="1178378" y="2145639"/>
              <a:ext cx="1830112" cy="88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296161" y="3630729"/>
            <a:ext cx="2666994" cy="2655153"/>
            <a:chOff x="427199" y="3630729"/>
            <a:chExt cx="2666994" cy="2655153"/>
          </a:xfrm>
        </p:grpSpPr>
        <p:sp>
          <p:nvSpPr>
            <p:cNvPr id="7" name="TextBox 6"/>
            <p:cNvSpPr txBox="1"/>
            <p:nvPr/>
          </p:nvSpPr>
          <p:spPr>
            <a:xfrm>
              <a:off x="427199" y="3630729"/>
              <a:ext cx="2666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SC Cavities &amp; Magnets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77" y="3938506"/>
              <a:ext cx="1682744" cy="1682744"/>
            </a:xfrm>
            <a:prstGeom prst="rect">
              <a:avLst/>
            </a:prstGeom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948" y="4571992"/>
              <a:ext cx="1181245" cy="836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873" b="7433"/>
            <a:stretch/>
          </p:blipFill>
          <p:spPr>
            <a:xfrm>
              <a:off x="1556196" y="5406451"/>
              <a:ext cx="1537997" cy="762142"/>
            </a:xfrm>
            <a:prstGeom prst="rect">
              <a:avLst/>
            </a:prstGeom>
          </p:spPr>
        </p:pic>
        <p:pic>
          <p:nvPicPr>
            <p:cNvPr id="23" name="Picture 2" descr="C:\Users\ruber\Documents\Work\20180312\20180308_103000_2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199" y="5406451"/>
              <a:ext cx="1172575" cy="879431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6158577" y="3630729"/>
            <a:ext cx="2734598" cy="2551350"/>
            <a:chOff x="3561300" y="3630729"/>
            <a:chExt cx="2734598" cy="2551350"/>
          </a:xfrm>
        </p:grpSpPr>
        <p:sp>
          <p:nvSpPr>
            <p:cNvPr id="19" name="TextBox 18"/>
            <p:cNvSpPr txBox="1"/>
            <p:nvPr/>
          </p:nvSpPr>
          <p:spPr>
            <a:xfrm>
              <a:off x="3561300" y="3630729"/>
              <a:ext cx="27345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RF Generation &amp; Control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25" name="Picture 3" descr="C:\Users\ruber\Documents\Work\20180326\P1040596_25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1300" y="3894833"/>
              <a:ext cx="1778023" cy="133382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C:\Users\ruber\Documents\Work\20150126\photo_combiner\DSC00961_25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9859" y="5052751"/>
              <a:ext cx="999377" cy="749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M:\Photos\FREIA_Teddy_pictures\FREIA lab nov 2013 036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825" y="5217961"/>
              <a:ext cx="1269377" cy="9641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 descr="C:\DATA\WORK\UU\- FREIA\Picture1.jp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86461" y="3890001"/>
              <a:ext cx="1009437" cy="1351989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41" name="Group 40"/>
          <p:cNvGrpSpPr/>
          <p:nvPr/>
        </p:nvGrpSpPr>
        <p:grpSpPr>
          <a:xfrm>
            <a:off x="3276329" y="1617108"/>
            <a:ext cx="2533448" cy="2321398"/>
            <a:chOff x="3276329" y="2396105"/>
            <a:chExt cx="2533448" cy="2321398"/>
          </a:xfrm>
        </p:grpSpPr>
        <p:sp>
          <p:nvSpPr>
            <p:cNvPr id="37" name="TextBox 36"/>
            <p:cNvSpPr txBox="1"/>
            <p:nvPr/>
          </p:nvSpPr>
          <p:spPr>
            <a:xfrm>
              <a:off x="3276329" y="2396105"/>
              <a:ext cx="25334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Advanced Instrumentation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  <p:pic>
          <p:nvPicPr>
            <p:cNvPr id="38" name="image2.png"/>
            <p:cNvPicPr preferRelativeResize="0"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6189"/>
            <a:stretch/>
          </p:blipFill>
          <p:spPr>
            <a:xfrm>
              <a:off x="3782929" y="2712788"/>
              <a:ext cx="2026848" cy="933911"/>
            </a:xfrm>
            <a:prstGeom prst="rect">
              <a:avLst/>
            </a:prstGeom>
            <a:ln/>
          </p:spPr>
        </p:pic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329" y="3531860"/>
              <a:ext cx="2107809" cy="1185643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3631225" y="4384755"/>
            <a:ext cx="1850520" cy="1714469"/>
            <a:chOff x="3492710" y="898796"/>
            <a:chExt cx="1850520" cy="1714469"/>
          </a:xfrm>
        </p:grpSpPr>
        <p:pic>
          <p:nvPicPr>
            <p:cNvPr id="43" name="Picture 3" descr="E:\Users\Scratch\Photos\Untitled Export\FREIA febr 2014 047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2" r="7862" b="2858"/>
            <a:stretch/>
          </p:blipFill>
          <p:spPr bwMode="auto">
            <a:xfrm>
              <a:off x="3599321" y="1206573"/>
              <a:ext cx="1637299" cy="140669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3492710" y="898796"/>
              <a:ext cx="18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 smtClean="0">
                  <a:solidFill>
                    <a:srgbClr val="0000FF"/>
                  </a:solidFill>
                </a:rPr>
                <a:t>Cryogenics</a:t>
              </a:r>
              <a:endParaRPr lang="en-GB" sz="1400" dirty="0" smtClean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815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Cryogenics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119513" y="1052736"/>
            <a:ext cx="4772967" cy="5256584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Helium liquefaction</a:t>
            </a:r>
          </a:p>
          <a:p>
            <a:pPr lvl="1"/>
            <a:r>
              <a:rPr lang="en-US" dirty="0"/>
              <a:t>150 l/h at 4.5K (LN2 pre-cooling)</a:t>
            </a:r>
          </a:p>
          <a:p>
            <a:pPr lvl="1"/>
            <a:r>
              <a:rPr lang="en-US" dirty="0"/>
              <a:t>2000 l </a:t>
            </a:r>
            <a:r>
              <a:rPr lang="en-US" dirty="0" err="1"/>
              <a:t>LHe</a:t>
            </a:r>
            <a:r>
              <a:rPr lang="en-US" dirty="0"/>
              <a:t> </a:t>
            </a:r>
            <a:r>
              <a:rPr lang="en-US" dirty="0" err="1"/>
              <a:t>dewar</a:t>
            </a:r>
            <a:r>
              <a:rPr lang="en-US" dirty="0"/>
              <a:t>/buffer, 3+1 outlets</a:t>
            </a:r>
          </a:p>
          <a:p>
            <a:pPr lvl="1"/>
            <a:r>
              <a:rPr lang="en-US" dirty="0"/>
              <a:t>cryostats connected in closed </a:t>
            </a:r>
            <a:r>
              <a:rPr lang="en-US" dirty="0" smtClean="0"/>
              <a:t>loop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Gas recovery</a:t>
            </a:r>
          </a:p>
          <a:p>
            <a:pPr lvl="1"/>
            <a:r>
              <a:rPr lang="en-US" dirty="0" smtClean="0"/>
              <a:t>100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 gasbag</a:t>
            </a:r>
          </a:p>
          <a:p>
            <a:pPr lvl="1"/>
            <a:r>
              <a:rPr lang="en-US" dirty="0"/>
              <a:t>3x 25 m</a:t>
            </a:r>
            <a:r>
              <a:rPr lang="en-US" baseline="30000" dirty="0"/>
              <a:t>3</a:t>
            </a:r>
            <a:r>
              <a:rPr lang="en-US" dirty="0"/>
              <a:t>/h compressor</a:t>
            </a:r>
          </a:p>
          <a:p>
            <a:pPr lvl="1"/>
            <a:r>
              <a:rPr lang="en-US" dirty="0"/>
              <a:t>10 m</a:t>
            </a:r>
            <a:r>
              <a:rPr lang="en-US" baseline="30000" dirty="0"/>
              <a:t>3</a:t>
            </a:r>
            <a:r>
              <a:rPr lang="en-US" dirty="0"/>
              <a:t> 200 bar </a:t>
            </a:r>
            <a:r>
              <a:rPr lang="en-US" dirty="0" smtClean="0"/>
              <a:t>storage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2K </a:t>
            </a:r>
            <a:r>
              <a:rPr lang="en-US" b="1" dirty="0">
                <a:solidFill>
                  <a:srgbClr val="0000FF"/>
                </a:solidFill>
              </a:rPr>
              <a:t>Pumping</a:t>
            </a:r>
          </a:p>
          <a:p>
            <a:pPr lvl="1"/>
            <a:r>
              <a:rPr lang="en-US" dirty="0"/>
              <a:t>~3.2 g/s at 10 mbar</a:t>
            </a:r>
          </a:p>
          <a:p>
            <a:pPr lvl="1"/>
            <a:r>
              <a:rPr lang="en-US" dirty="0"/>
              <a:t>~4.3 g/s at 15 mbar</a:t>
            </a:r>
          </a:p>
          <a:p>
            <a:pPr lvl="1"/>
            <a:r>
              <a:rPr lang="en-US" dirty="0"/>
              <a:t>110(90)W at </a:t>
            </a:r>
            <a:r>
              <a:rPr lang="en-US" dirty="0" smtClean="0"/>
              <a:t>2.0(1.8)K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Liquid </a:t>
            </a:r>
            <a:r>
              <a:rPr lang="en-US" b="1" dirty="0">
                <a:solidFill>
                  <a:srgbClr val="0000FF"/>
                </a:solidFill>
              </a:rPr>
              <a:t>nitrogen</a:t>
            </a:r>
          </a:p>
          <a:p>
            <a:pPr lvl="1"/>
            <a:r>
              <a:rPr lang="en-US" dirty="0"/>
              <a:t>20 m</a:t>
            </a:r>
            <a:r>
              <a:rPr lang="en-US" baseline="30000" dirty="0"/>
              <a:t>3</a:t>
            </a:r>
            <a:r>
              <a:rPr lang="en-US" dirty="0"/>
              <a:t> LN2 tank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A94714-94E1-4128-9837-EF88BF262489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38" y="3685297"/>
            <a:ext cx="1997765" cy="26636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10" y="1045665"/>
            <a:ext cx="3515126" cy="249035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79" y="4694548"/>
            <a:ext cx="1735573" cy="171720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5" r="15586"/>
          <a:stretch/>
        </p:blipFill>
        <p:spPr>
          <a:xfrm>
            <a:off x="184650" y="3328629"/>
            <a:ext cx="2927606" cy="185238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996138" y="5817025"/>
            <a:ext cx="199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Sub-atmospheric pumping station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4651" y="4873240"/>
            <a:ext cx="2927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 smtClean="0">
                <a:ln w="3175">
                  <a:solidFill>
                    <a:schemeClr val="bg1"/>
                  </a:solidFill>
                </a:ln>
                <a:solidFill>
                  <a:srgbClr val="0000FF"/>
                </a:solidFill>
              </a:rPr>
              <a:t>Helium gas recovery system</a:t>
            </a:r>
            <a:endParaRPr lang="en-GB" sz="1400" b="1" dirty="0">
              <a:ln w="3175">
                <a:solidFill>
                  <a:schemeClr val="bg1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51520" y="996175"/>
            <a:ext cx="4123630" cy="504056"/>
          </a:xfrm>
        </p:spPr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"HNOSS" Horizontal Cryostat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251353" y="1498862"/>
            <a:ext cx="4127747" cy="4810458"/>
          </a:xfrm>
        </p:spPr>
        <p:txBody>
          <a:bodyPr/>
          <a:lstStyle/>
          <a:p>
            <a:r>
              <a:rPr lang="en-US" dirty="0" smtClean="0"/>
              <a:t>test </a:t>
            </a:r>
            <a:r>
              <a:rPr lang="en-US" dirty="0"/>
              <a:t>of </a:t>
            </a:r>
            <a:r>
              <a:rPr lang="en-US" dirty="0" smtClean="0"/>
              <a:t>SRF cavities</a:t>
            </a:r>
            <a:endParaRPr lang="en-US" dirty="0"/>
          </a:p>
          <a:p>
            <a:pPr lvl="1"/>
            <a:r>
              <a:rPr lang="en-US" dirty="0"/>
              <a:t>3240 x ø1200mm inner volume</a:t>
            </a:r>
          </a:p>
          <a:p>
            <a:pPr lvl="1"/>
            <a:r>
              <a:rPr lang="en-US" dirty="0"/>
              <a:t>up to two cavities simultaneously,</a:t>
            </a:r>
          </a:p>
          <a:p>
            <a:pPr lvl="1"/>
            <a:r>
              <a:rPr lang="en-US" dirty="0"/>
              <a:t>each equipped with helium tank,</a:t>
            </a:r>
          </a:p>
          <a:p>
            <a:r>
              <a:rPr lang="en-US" dirty="0" smtClean="0"/>
              <a:t>low </a:t>
            </a:r>
            <a:r>
              <a:rPr lang="en-US" dirty="0"/>
              <a:t>or </a:t>
            </a:r>
            <a:r>
              <a:rPr lang="en-US" dirty="0" smtClean="0"/>
              <a:t>high </a:t>
            </a:r>
            <a:r>
              <a:rPr lang="en-US" dirty="0"/>
              <a:t>power RF testing</a:t>
            </a:r>
          </a:p>
          <a:p>
            <a:pPr lvl="1"/>
            <a:r>
              <a:rPr lang="en-US" dirty="0" smtClean="0"/>
              <a:t>power </a:t>
            </a:r>
            <a:r>
              <a:rPr lang="en-US" dirty="0"/>
              <a:t>coupler (top, bottom, side)</a:t>
            </a:r>
          </a:p>
          <a:p>
            <a:pPr lvl="1"/>
            <a:r>
              <a:rPr lang="en-US" dirty="0"/>
              <a:t>(cold) tuning system</a:t>
            </a:r>
          </a:p>
          <a:p>
            <a:r>
              <a:rPr lang="en-US" dirty="0" smtClean="0"/>
              <a:t>operation range </a:t>
            </a:r>
            <a:r>
              <a:rPr lang="en-US" dirty="0"/>
              <a:t>1.8 to 4.5K.</a:t>
            </a:r>
          </a:p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760138" y="996175"/>
            <a:ext cx="4060334" cy="504056"/>
          </a:xfrm>
        </p:spPr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"</a:t>
            </a:r>
            <a:r>
              <a:rPr lang="en-GB" dirty="0" err="1" smtClean="0">
                <a:solidFill>
                  <a:srgbClr val="0000FF"/>
                </a:solidFill>
              </a:rPr>
              <a:t>Gersemi</a:t>
            </a:r>
            <a:r>
              <a:rPr lang="en-GB" dirty="0" smtClean="0">
                <a:solidFill>
                  <a:srgbClr val="0000FF"/>
                </a:solidFill>
              </a:rPr>
              <a:t>" Vertical Cryostat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760138" y="1498862"/>
            <a:ext cx="4060334" cy="4810458"/>
          </a:xfrm>
        </p:spPr>
        <p:txBody>
          <a:bodyPr/>
          <a:lstStyle/>
          <a:p>
            <a:r>
              <a:rPr lang="en-GB" dirty="0" smtClean="0"/>
              <a:t>test of SC magnets or SRF cavities</a:t>
            </a:r>
          </a:p>
          <a:p>
            <a:pPr lvl="1"/>
            <a:r>
              <a:rPr lang="en-GB" dirty="0"/>
              <a:t>3.2m x ø1.1m total volume</a:t>
            </a:r>
          </a:p>
          <a:p>
            <a:pPr lvl="1"/>
            <a:r>
              <a:rPr lang="en-GB" dirty="0"/>
              <a:t>2.65m x ø1.1m below lambda plate</a:t>
            </a:r>
          </a:p>
          <a:p>
            <a:pPr lvl="1"/>
            <a:r>
              <a:rPr lang="en-GB" dirty="0"/>
              <a:t>design includes joint for lambda plate</a:t>
            </a:r>
          </a:p>
          <a:p>
            <a:r>
              <a:rPr lang="en-GB" dirty="0" smtClean="0"/>
              <a:t>operation modes 1.8 to 4.5 K</a:t>
            </a:r>
            <a:endParaRPr lang="en-GB" dirty="0"/>
          </a:p>
          <a:p>
            <a:pPr lvl="1"/>
            <a:r>
              <a:rPr lang="en-GB" dirty="0"/>
              <a:t>vacuum</a:t>
            </a:r>
          </a:p>
          <a:p>
            <a:pPr lvl="1"/>
            <a:r>
              <a:rPr lang="en-GB" dirty="0" smtClean="0"/>
              <a:t>saturated bath</a:t>
            </a:r>
            <a:endParaRPr lang="en-GB" dirty="0"/>
          </a:p>
          <a:p>
            <a:pPr lvl="1"/>
            <a:r>
              <a:rPr lang="en-GB" dirty="0"/>
              <a:t>pressurized bath </a:t>
            </a:r>
            <a:r>
              <a:rPr lang="en-GB" dirty="0" smtClean="0"/>
              <a:t>(2K </a:t>
            </a:r>
            <a:r>
              <a:rPr lang="en-GB" dirty="0"/>
              <a:t>heat </a:t>
            </a:r>
            <a:r>
              <a:rPr lang="en-GB" dirty="0" smtClean="0"/>
              <a:t>exchanger)</a:t>
            </a:r>
            <a:endParaRPr lang="en-GB" dirty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Cryostats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06" y="4176074"/>
            <a:ext cx="3824507" cy="2151286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94" y="4020825"/>
            <a:ext cx="3282378" cy="24617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9938946">
            <a:off x="1167510" y="3596698"/>
            <a:ext cx="8054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Available as ARIES</a:t>
            </a:r>
          </a:p>
          <a:p>
            <a:pPr algn="ctr"/>
            <a:r>
              <a:rPr lang="en-GB" sz="4000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Trans National Access Facility</a:t>
            </a:r>
            <a:endParaRPr lang="en-GB" sz="4000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611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251520" y="949040"/>
            <a:ext cx="4123630" cy="504056"/>
          </a:xfrm>
        </p:spPr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Vacuum Tube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1353" y="1442301"/>
            <a:ext cx="4127747" cy="4867019"/>
          </a:xfrm>
        </p:spPr>
        <p:txBody>
          <a:bodyPr/>
          <a:lstStyle/>
          <a:p>
            <a:r>
              <a:rPr lang="en-US" dirty="0" smtClean="0"/>
              <a:t>352 Dual-tetrode</a:t>
            </a:r>
          </a:p>
          <a:p>
            <a:pPr lvl="1"/>
            <a:r>
              <a:rPr lang="en-US" dirty="0" smtClean="0"/>
              <a:t>2x </a:t>
            </a:r>
            <a:r>
              <a:rPr lang="en-US" dirty="0"/>
              <a:t>400 kW, 3.5 </a:t>
            </a:r>
            <a:r>
              <a:rPr lang="en-US" dirty="0" err="1"/>
              <a:t>ms</a:t>
            </a:r>
            <a:r>
              <a:rPr lang="en-US" dirty="0"/>
              <a:t>, 14-28 Hz</a:t>
            </a:r>
          </a:p>
          <a:p>
            <a:r>
              <a:rPr lang="en-US" dirty="0" smtClean="0"/>
              <a:t>352 / 400 MHz </a:t>
            </a:r>
          </a:p>
          <a:p>
            <a:pPr lvl="1"/>
            <a:r>
              <a:rPr lang="en-US" dirty="0" smtClean="0"/>
              <a:t>50 </a:t>
            </a:r>
            <a:r>
              <a:rPr lang="en-US" dirty="0"/>
              <a:t>kW </a:t>
            </a:r>
            <a:r>
              <a:rPr lang="en-US" dirty="0" smtClean="0"/>
              <a:t>CW (loan </a:t>
            </a:r>
            <a:r>
              <a:rPr lang="en-US" dirty="0"/>
              <a:t>from </a:t>
            </a:r>
            <a:r>
              <a:rPr lang="en-US" dirty="0" smtClean="0"/>
              <a:t>CERN)</a:t>
            </a:r>
            <a:endParaRPr lang="en-US" dirty="0"/>
          </a:p>
          <a:p>
            <a:r>
              <a:rPr lang="en-US" dirty="0" smtClean="0"/>
              <a:t>704 MHz Klystron</a:t>
            </a:r>
          </a:p>
          <a:p>
            <a:pPr lvl="1"/>
            <a:r>
              <a:rPr lang="en-US" dirty="0"/>
              <a:t>1.1 MW, 3 </a:t>
            </a:r>
            <a:r>
              <a:rPr lang="en-US" dirty="0" err="1"/>
              <a:t>ms</a:t>
            </a:r>
            <a:r>
              <a:rPr lang="en-US" dirty="0"/>
              <a:t>, 14 </a:t>
            </a:r>
            <a:r>
              <a:rPr lang="en-US" dirty="0" smtClean="0"/>
              <a:t>Hz (loan </a:t>
            </a:r>
            <a:r>
              <a:rPr lang="en-US" dirty="0"/>
              <a:t>from </a:t>
            </a:r>
            <a:r>
              <a:rPr lang="en-US" dirty="0" smtClean="0"/>
              <a:t>ESS)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760138" y="949040"/>
            <a:ext cx="4060334" cy="504056"/>
          </a:xfrm>
        </p:spPr>
        <p:txBody>
          <a:bodyPr/>
          <a:lstStyle/>
          <a:p>
            <a:r>
              <a:rPr lang="en-GB" dirty="0" smtClean="0">
                <a:solidFill>
                  <a:srgbClr val="0000FF"/>
                </a:solidFill>
              </a:rPr>
              <a:t>Solid State R&amp;D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760138" y="1442301"/>
            <a:ext cx="4060334" cy="4867019"/>
          </a:xfrm>
        </p:spPr>
        <p:txBody>
          <a:bodyPr/>
          <a:lstStyle/>
          <a:p>
            <a:r>
              <a:rPr lang="en-US" dirty="0" smtClean="0"/>
              <a:t>single transistor</a:t>
            </a:r>
          </a:p>
          <a:p>
            <a:pPr lvl="1"/>
            <a:r>
              <a:rPr lang="en-US" dirty="0" smtClean="0"/>
              <a:t>1250 </a:t>
            </a:r>
            <a:r>
              <a:rPr lang="en-US" dirty="0"/>
              <a:t>W and 70% </a:t>
            </a:r>
            <a:r>
              <a:rPr lang="en-US" dirty="0" smtClean="0"/>
              <a:t>efficiency</a:t>
            </a:r>
          </a:p>
          <a:p>
            <a:r>
              <a:rPr lang="en-US" dirty="0" smtClean="0"/>
              <a:t>8 transistor demonstrator</a:t>
            </a:r>
          </a:p>
          <a:p>
            <a:pPr lvl="1"/>
            <a:r>
              <a:rPr lang="en-US" dirty="0" smtClean="0"/>
              <a:t>10 kW with ~70% efficiency</a:t>
            </a:r>
          </a:p>
          <a:p>
            <a:r>
              <a:rPr lang="en-US" dirty="0" smtClean="0"/>
              <a:t>compact low-loss combiners</a:t>
            </a:r>
          </a:p>
          <a:p>
            <a:pPr lvl="1"/>
            <a:r>
              <a:rPr lang="en-US" dirty="0" smtClean="0"/>
              <a:t>200 kW 12-to-1 cavity combiner</a:t>
            </a:r>
          </a:p>
          <a:p>
            <a:pPr lvl="1"/>
            <a:r>
              <a:rPr lang="en-US" dirty="0" smtClean="0"/>
              <a:t>10 kW 8-to-1 planar </a:t>
            </a:r>
            <a:r>
              <a:rPr lang="en-US" dirty="0" err="1" smtClean="0"/>
              <a:t>gysel</a:t>
            </a:r>
            <a:r>
              <a:rPr lang="en-US" dirty="0" smtClean="0"/>
              <a:t> combiner</a:t>
            </a:r>
          </a:p>
          <a:p>
            <a:pPr lvl="1"/>
            <a:r>
              <a:rPr lang="en-US" dirty="0" smtClean="0"/>
              <a:t>20 kW 2-to-1 planar </a:t>
            </a:r>
            <a:r>
              <a:rPr lang="en-US" dirty="0" err="1" smtClean="0"/>
              <a:t>gysel</a:t>
            </a:r>
            <a:r>
              <a:rPr lang="en-US" dirty="0" smtClean="0"/>
              <a:t> combiner</a:t>
            </a:r>
          </a:p>
          <a:p>
            <a:pPr lvl="1"/>
            <a:endParaRPr lang="en-US" dirty="0"/>
          </a:p>
          <a:p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Power RF Amplifiers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  <p:pic>
        <p:nvPicPr>
          <p:cNvPr id="13" name="Picture 2" descr="Q:\Freia\freia-drop\08 Equipment\RFsource04_Ampegon\20171101 Test Run 1\P1030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2" y="3478727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DATA\WORK\UU\- FREIA\Picture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5883" y="4025833"/>
            <a:ext cx="1807341" cy="242066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3" descr="C:\Main\FREIA\Photos\2016-03-14\P10200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625"/>
                    </a14:imgEffect>
                    <a14:imgEffect>
                      <a14:saturation sat="49000"/>
                    </a14:imgEffect>
                    <a14:imgEffect>
                      <a14:brightnessContrast bright="4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3224" y="5348874"/>
            <a:ext cx="1498077" cy="1295583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3958" y="4076740"/>
            <a:ext cx="1462458" cy="1248572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 descr="\\wbi.nxp.com\Users3\nlv03802\data\BLF188XR\Yppsala university\Files for report\P1100198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3072" y="4076740"/>
            <a:ext cx="1497584" cy="85479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462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Controls and Measurement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Uppsala </a:t>
            </a:r>
            <a:r>
              <a:rPr lang="en-GB" b="1" dirty="0">
                <a:solidFill>
                  <a:srgbClr val="0000FF"/>
                </a:solidFill>
              </a:rPr>
              <a:t>LLRF</a:t>
            </a:r>
          </a:p>
          <a:p>
            <a:pPr lvl="1"/>
            <a:r>
              <a:rPr lang="en-GB" dirty="0" smtClean="0"/>
              <a:t>Self excited loop 352/704 MHz</a:t>
            </a:r>
          </a:p>
          <a:p>
            <a:pPr lvl="2"/>
            <a:r>
              <a:rPr lang="en-GB" dirty="0" smtClean="0"/>
              <a:t>pulsed or CW operation</a:t>
            </a:r>
          </a:p>
          <a:p>
            <a:pPr lvl="1"/>
            <a:r>
              <a:rPr lang="en-GB" dirty="0" smtClean="0"/>
              <a:t>Nat</a:t>
            </a:r>
            <a:r>
              <a:rPr lang="en-GB" dirty="0"/>
              <a:t>. Instr. PXI and </a:t>
            </a:r>
            <a:r>
              <a:rPr lang="en-GB" dirty="0" smtClean="0"/>
              <a:t>LabVIEW</a:t>
            </a:r>
            <a:endParaRPr lang="en-GB" dirty="0"/>
          </a:p>
          <a:p>
            <a:pPr lvl="2"/>
            <a:r>
              <a:rPr lang="en-GB" dirty="0"/>
              <a:t>digital phase control for </a:t>
            </a:r>
            <a:r>
              <a:rPr lang="en-GB" dirty="0" smtClean="0"/>
              <a:t>SEL</a:t>
            </a:r>
            <a:endParaRPr lang="en-GB" dirty="0"/>
          </a:p>
          <a:p>
            <a:pPr lvl="2"/>
            <a:r>
              <a:rPr lang="en-GB" dirty="0"/>
              <a:t>extended RF </a:t>
            </a:r>
            <a:r>
              <a:rPr lang="en-GB" dirty="0" smtClean="0"/>
              <a:t>measurements</a:t>
            </a:r>
          </a:p>
          <a:p>
            <a:pPr lvl="1"/>
            <a:endParaRPr lang="en-GB" dirty="0"/>
          </a:p>
          <a:p>
            <a:r>
              <a:rPr lang="en-GB" b="1" dirty="0">
                <a:solidFill>
                  <a:srgbClr val="0000FF"/>
                </a:solidFill>
              </a:rPr>
              <a:t>Lund Univ./ESS LLRF</a:t>
            </a:r>
          </a:p>
          <a:p>
            <a:pPr lvl="1"/>
            <a:r>
              <a:rPr lang="en-GB" dirty="0"/>
              <a:t>µTCA includes timing system</a:t>
            </a:r>
          </a:p>
          <a:p>
            <a:pPr lvl="1"/>
            <a:r>
              <a:rPr lang="en-GB" dirty="0"/>
              <a:t>external signal generators</a:t>
            </a:r>
          </a:p>
          <a:p>
            <a:pPr lvl="1"/>
            <a:endParaRPr lang="en-GB" dirty="0"/>
          </a:p>
          <a:p>
            <a:r>
              <a:rPr lang="en-GB" b="1" dirty="0" smtClean="0">
                <a:solidFill>
                  <a:srgbClr val="0000FF"/>
                </a:solidFill>
              </a:rPr>
              <a:t>Controls </a:t>
            </a:r>
            <a:r>
              <a:rPr lang="en-GB" b="1" dirty="0">
                <a:solidFill>
                  <a:srgbClr val="0000FF"/>
                </a:solidFill>
              </a:rPr>
              <a:t>and </a:t>
            </a:r>
            <a:r>
              <a:rPr lang="en-GB" b="1" dirty="0" smtClean="0">
                <a:solidFill>
                  <a:srgbClr val="0000FF"/>
                </a:solidFill>
              </a:rPr>
              <a:t>Safety Interlock</a:t>
            </a:r>
            <a:endParaRPr lang="en-GB" b="1" dirty="0">
              <a:solidFill>
                <a:srgbClr val="0000FF"/>
              </a:solidFill>
            </a:endParaRPr>
          </a:p>
          <a:p>
            <a:pPr lvl="1"/>
            <a:r>
              <a:rPr lang="en-GB" dirty="0"/>
              <a:t>Siemens PLC, NI </a:t>
            </a:r>
            <a:r>
              <a:rPr lang="en-GB" dirty="0" err="1"/>
              <a:t>cRIO</a:t>
            </a:r>
            <a:endParaRPr lang="en-GB" dirty="0"/>
          </a:p>
          <a:p>
            <a:pPr lvl="1"/>
            <a:r>
              <a:rPr lang="en-GB" dirty="0" smtClean="0"/>
              <a:t>EPICS interface </a:t>
            </a:r>
            <a:r>
              <a:rPr lang="en-GB" dirty="0"/>
              <a:t>with data archiver</a:t>
            </a:r>
          </a:p>
          <a:p>
            <a:pPr lvl="1"/>
            <a:r>
              <a:rPr lang="en-GB" dirty="0"/>
              <a:t>connecting different sub-systems: </a:t>
            </a:r>
            <a:br>
              <a:rPr lang="en-GB" dirty="0"/>
            </a:br>
            <a:r>
              <a:rPr lang="en-GB" dirty="0" smtClean="0"/>
              <a:t>cryogenics, cryostats, ...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  <p:pic>
        <p:nvPicPr>
          <p:cNvPr id="8" name="Picture 2" descr="M:\FREIA\Freia-drop\03 Photos\Equipment\Controls\2015-04-20 LLRF\P101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405" y="1193496"/>
            <a:ext cx="2674126" cy="402691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:\FREIA\Freia-drop\03 Photos\Equipment\Controls\2015-04-20 LLRF\P10100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53" y="4809803"/>
            <a:ext cx="2226366" cy="147835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M:\FREIA\Freia-drop\03 Photos\Equipment\Controls\2015-04-20 LLRF\P10100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96" y="981075"/>
            <a:ext cx="2226365" cy="147835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484" y="3673672"/>
            <a:ext cx="1169626" cy="10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1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51520" y="920759"/>
            <a:ext cx="4123630" cy="504056"/>
          </a:xfrm>
        </p:spPr>
        <p:txBody>
          <a:bodyPr/>
          <a:lstStyle/>
          <a:p>
            <a:r>
              <a:rPr lang="en-GB" dirty="0" smtClean="0"/>
              <a:t>Time-dependent GL Model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251353" y="1451728"/>
            <a:ext cx="4127747" cy="4857592"/>
          </a:xfrm>
        </p:spPr>
        <p:txBody>
          <a:bodyPr/>
          <a:lstStyle/>
          <a:p>
            <a:r>
              <a:rPr lang="en-US" dirty="0"/>
              <a:t>Impact of </a:t>
            </a:r>
            <a:r>
              <a:rPr lang="en-US" i="1" u="sng" dirty="0"/>
              <a:t>spatial gradients </a:t>
            </a:r>
            <a:r>
              <a:rPr lang="en-US" dirty="0"/>
              <a:t>on Q0 upon </a:t>
            </a:r>
            <a:r>
              <a:rPr lang="en-US" dirty="0" smtClean="0"/>
              <a:t>cooldown</a:t>
            </a:r>
          </a:p>
          <a:p>
            <a:pPr lvl="1"/>
            <a:r>
              <a:rPr lang="en-US" dirty="0" smtClean="0"/>
              <a:t>trapped </a:t>
            </a:r>
            <a:r>
              <a:rPr lang="en-US" dirty="0"/>
              <a:t>ambient magnetic field leads </a:t>
            </a:r>
            <a:r>
              <a:rPr lang="en-US" dirty="0" smtClean="0"/>
              <a:t>to </a:t>
            </a:r>
            <a:r>
              <a:rPr lang="en-US" dirty="0"/>
              <a:t>the residual resistance </a:t>
            </a:r>
          </a:p>
          <a:p>
            <a:r>
              <a:rPr lang="en-US" dirty="0"/>
              <a:t>developing a simulation </a:t>
            </a:r>
            <a:r>
              <a:rPr lang="en-US" dirty="0" smtClean="0"/>
              <a:t>environment </a:t>
            </a:r>
            <a:r>
              <a:rPr lang="en-US" dirty="0"/>
              <a:t>based on the </a:t>
            </a:r>
            <a:r>
              <a:rPr lang="en-US" dirty="0" smtClean="0"/>
              <a:t>first-principle </a:t>
            </a:r>
            <a:r>
              <a:rPr lang="en-US" dirty="0"/>
              <a:t>model to study </a:t>
            </a:r>
            <a:r>
              <a:rPr lang="en-US" dirty="0" smtClean="0"/>
              <a:t>different </a:t>
            </a:r>
            <a:r>
              <a:rPr lang="en-US" dirty="0"/>
              <a:t>scenarios of cooldown</a:t>
            </a:r>
          </a:p>
          <a:p>
            <a:pPr lvl="1"/>
            <a:r>
              <a:rPr lang="en-GB" dirty="0"/>
              <a:t>time-dependent </a:t>
            </a:r>
            <a:r>
              <a:rPr lang="en-GB" dirty="0" err="1"/>
              <a:t>Ginzburg</a:t>
            </a:r>
            <a:r>
              <a:rPr lang="en-GB" dirty="0"/>
              <a:t>-Landau </a:t>
            </a:r>
            <a:endParaRPr lang="en-GB" dirty="0" smtClean="0"/>
          </a:p>
          <a:p>
            <a:pPr lvl="1"/>
            <a:r>
              <a:rPr lang="en-US" dirty="0"/>
              <a:t>supports that the flux expulsion is temperature gradient dependent</a:t>
            </a:r>
          </a:p>
          <a:p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760138" y="920759"/>
            <a:ext cx="4060334" cy="504056"/>
          </a:xfrm>
        </p:spPr>
        <p:txBody>
          <a:bodyPr/>
          <a:lstStyle/>
          <a:p>
            <a:r>
              <a:rPr lang="en-GB" dirty="0" smtClean="0"/>
              <a:t>Cold </a:t>
            </a:r>
            <a:r>
              <a:rPr lang="en-GB" dirty="0" err="1" smtClean="0"/>
              <a:t>DCspark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4760138" y="1451728"/>
            <a:ext cx="4060334" cy="4857592"/>
          </a:xfrm>
        </p:spPr>
        <p:txBody>
          <a:bodyPr/>
          <a:lstStyle/>
          <a:p>
            <a:r>
              <a:rPr lang="en-US" dirty="0" smtClean="0"/>
              <a:t>field </a:t>
            </a:r>
            <a:r>
              <a:rPr lang="en-US" dirty="0"/>
              <a:t>emission and BDR as a function of </a:t>
            </a:r>
            <a:r>
              <a:rPr lang="en-US" dirty="0" smtClean="0"/>
              <a:t>temperature</a:t>
            </a:r>
          </a:p>
          <a:p>
            <a:r>
              <a:rPr lang="en-US" dirty="0" smtClean="0"/>
              <a:t>complement </a:t>
            </a:r>
            <a:r>
              <a:rPr lang="en-US" dirty="0"/>
              <a:t>to RF </a:t>
            </a:r>
            <a:r>
              <a:rPr lang="en-US" dirty="0" smtClean="0"/>
              <a:t>tests</a:t>
            </a:r>
          </a:p>
          <a:p>
            <a:pPr lvl="1"/>
            <a:r>
              <a:rPr lang="en-US" dirty="0"/>
              <a:t>allows in depth studies of the fundamental physics of high-fields (e.g. material and surface science)</a:t>
            </a:r>
          </a:p>
          <a:p>
            <a:pPr lvl="1"/>
            <a:r>
              <a:rPr lang="en-US" dirty="0"/>
              <a:t>possibility to find new and potentially important connections between the high-gradient NC and SC </a:t>
            </a:r>
            <a:r>
              <a:rPr lang="en-US" dirty="0" smtClean="0"/>
              <a:t>fields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SRF Research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14-Jun-2018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Overview of ESS Accelerator Activities at the FREIA Laboratory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31705C-5BB8-482B-909E-E63E63959BD2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8" y="4345756"/>
            <a:ext cx="4509237" cy="224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1" t="5565" r="23526" b="10874"/>
          <a:stretch/>
        </p:blipFill>
        <p:spPr bwMode="auto">
          <a:xfrm>
            <a:off x="7530653" y="4124188"/>
            <a:ext cx="941344" cy="24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41" y="4124189"/>
            <a:ext cx="2324691" cy="143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ight Arrow 24"/>
          <p:cNvSpPr>
            <a:spLocks noChangeArrowheads="1"/>
          </p:cNvSpPr>
          <p:nvPr/>
        </p:nvSpPr>
        <p:spPr bwMode="auto">
          <a:xfrm>
            <a:off x="6929246" y="5728498"/>
            <a:ext cx="611872" cy="377314"/>
          </a:xfrm>
          <a:prstGeom prst="rightArrow">
            <a:avLst>
              <a:gd name="adj1" fmla="val 50000"/>
              <a:gd name="adj2" fmla="val 5000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021211"/>
      </p:ext>
    </p:extLst>
  </p:cSld>
  <p:clrMapOvr>
    <a:masterClrMapping/>
  </p:clrMapOvr>
</p:sld>
</file>

<file path=ppt/theme/theme1.xml><?xml version="1.0" encoding="utf-8"?>
<a:theme xmlns:a="http://schemas.openxmlformats.org/drawingml/2006/main" name="RR004-UUgrabard-ESS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RR004-UUgrabard-ESS</Template>
  <TotalTime>23574</TotalTime>
  <Words>812</Words>
  <Application>Microsoft Office PowerPoint</Application>
  <PresentationFormat>On-screen Show (4:3)</PresentationFormat>
  <Paragraphs>188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RR004-UUgrabard-ESS</vt:lpstr>
      <vt:lpstr>FREIA Laboratory Facility for Research Instrumentation and Accelerator Development</vt:lpstr>
      <vt:lpstr>Uppsala Accelerator History</vt:lpstr>
      <vt:lpstr>FREIA</vt:lpstr>
      <vt:lpstr>Accelerators &amp; Instrumentation</vt:lpstr>
      <vt:lpstr>Cryogenics</vt:lpstr>
      <vt:lpstr>Cryostats</vt:lpstr>
      <vt:lpstr>High Power RF Amplifiers</vt:lpstr>
      <vt:lpstr>Controls and Measurement</vt:lpstr>
      <vt:lpstr>SRF Research</vt:lpstr>
      <vt:lpstr>Summary</vt:lpstr>
    </vt:vector>
  </TitlesOfParts>
  <Company>CERN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WP8 RF Systems Draft Work Package Description</dc:title>
  <dc:creator>ruber</dc:creator>
  <cp:lastModifiedBy>Roger Ruber</cp:lastModifiedBy>
  <cp:revision>412</cp:revision>
  <cp:lastPrinted>2015-01-29T11:56:53Z</cp:lastPrinted>
  <dcterms:created xsi:type="dcterms:W3CDTF">2010-02-24T17:17:31Z</dcterms:created>
  <dcterms:modified xsi:type="dcterms:W3CDTF">2018-06-19T18:56:03Z</dcterms:modified>
</cp:coreProperties>
</file>