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2" r:id="rId5"/>
    <p:sldId id="284" r:id="rId6"/>
    <p:sldId id="335" r:id="rId7"/>
    <p:sldId id="330" r:id="rId8"/>
    <p:sldId id="331" r:id="rId9"/>
    <p:sldId id="337" r:id="rId10"/>
    <p:sldId id="285" r:id="rId11"/>
    <p:sldId id="291" r:id="rId12"/>
    <p:sldId id="314" r:id="rId13"/>
    <p:sldId id="328" r:id="rId14"/>
    <p:sldId id="302" r:id="rId15"/>
    <p:sldId id="338" r:id="rId16"/>
    <p:sldId id="339" r:id="rId17"/>
    <p:sldId id="340" r:id="rId18"/>
    <p:sldId id="332" r:id="rId19"/>
    <p:sldId id="341" r:id="rId20"/>
  </p:sldIdLst>
  <p:sldSz cx="9144000" cy="6858000" type="screen4x3"/>
  <p:notesSz cx="6797675" cy="9928225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588" autoAdjust="0"/>
  </p:normalViewPr>
  <p:slideViewPr>
    <p:cSldViewPr snapToObjects="1" showGuides="1">
      <p:cViewPr>
        <p:scale>
          <a:sx n="60" d="100"/>
          <a:sy n="60" d="100"/>
        </p:scale>
        <p:origin x="966" y="186"/>
      </p:cViewPr>
      <p:guideLst>
        <p:guide orient="horz" pos="40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7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20/06/2018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27293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20/06/2018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32168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4990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smtClean="0"/>
              <a:t>Presentation title - line 1 - Arial 30pt - bold HiLumi dark grey - line 2</a:t>
            </a:r>
            <a:br>
              <a:rPr lang="en-GB" noProof="0" smtClean="0"/>
            </a:br>
            <a:r>
              <a:rPr lang="en-GB" noProof="0" smtClean="0"/>
              <a:t>line 3</a:t>
            </a:r>
            <a:br>
              <a:rPr lang="en-GB" noProof="0" smtClean="0"/>
            </a:br>
            <a:r>
              <a:rPr lang="en-GB" noProof="0" smtClean="0"/>
              <a:t>line 4   </a:t>
            </a:r>
            <a:endParaRPr lang="en-GB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 smtClean="0"/>
              <a:t>Author(s</a:t>
            </a:r>
            <a:r>
              <a:rPr lang="en-GB" noProof="0" dirty="0" smtClean="0"/>
              <a:t>)  - Arial 20 pt – </a:t>
            </a:r>
            <a:r>
              <a:rPr lang="en-GB" noProof="0" dirty="0" err="1" smtClean="0"/>
              <a:t>HiLumi</a:t>
            </a:r>
            <a:r>
              <a:rPr lang="en-GB" noProof="0" dirty="0" smtClean="0"/>
              <a:t> dark grey</a:t>
            </a:r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309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 smtClean="0"/>
              <a:t>A. Ballarino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457200" y="60714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  <p:pic>
        <p:nvPicPr>
          <p:cNvPr id="17" name="Image 4" descr="CERN-logo_outline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7190" y="5946775"/>
            <a:ext cx="613410" cy="603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 smtClean="0"/>
              <a:t>Click to modify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GB" noProof="0" smtClean="0"/>
              <a:t>A. Ballarino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8" name="Grouper 7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ZoneTexte 9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  <p:pic>
        <p:nvPicPr>
          <p:cNvPr id="13" name="Image 5" descr="CERN-logo_outli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texts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texts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GB" noProof="0" smtClean="0"/>
              <a:t>A. Ballarino</a:t>
            </a:r>
            <a:endParaRPr lang="en-GB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11" name="Grouper 10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  <p:pic>
        <p:nvPicPr>
          <p:cNvPr id="14" name="Image 5" descr="CERN-logo_outli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GB" noProof="0" smtClean="0"/>
              <a:t>A. Ballarino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ZoneTexte 8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  <p:pic>
        <p:nvPicPr>
          <p:cNvPr id="10" name="Image 5" descr="CERN-logo_outli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GB" noProof="0" smtClean="0"/>
              <a:t>A. Ballarino</a:t>
            </a:r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6" name="Grouper 5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7" name="Rectangle 6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ZoneTexte 7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  <p:pic>
        <p:nvPicPr>
          <p:cNvPr id="9" name="Image 5" descr="CERN-logo_outli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GB" noProof="0" smtClean="0"/>
              <a:t>A. Ballarino</a:t>
            </a:r>
            <a:endParaRPr lang="en-GB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smtClean="0"/>
              <a:t>Image title</a:t>
            </a:r>
            <a:endParaRPr lang="en-GB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ZoneTexte 11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  <p:pic>
        <p:nvPicPr>
          <p:cNvPr id="13" name="Image 5" descr="CERN-logo_outli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709000"/>
            <a:ext cx="64404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Thank you message....</a:t>
            </a:r>
            <a:endParaRPr lang="en-GB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351800" y="6356350"/>
            <a:ext cx="6440400" cy="360000"/>
          </a:xfrm>
        </p:spPr>
        <p:txBody>
          <a:bodyPr/>
          <a:lstStyle/>
          <a:p>
            <a:r>
              <a:rPr lang="en-GB" noProof="0" smtClean="0"/>
              <a:t>A. Ballarino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4953000"/>
            <a:ext cx="64404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 smtClean="0"/>
              <a:t>Credits if needed: reference 1, reference 2 ...</a:t>
            </a:r>
            <a:endParaRPr lang="en-GB" noProof="0"/>
          </a:p>
        </p:txBody>
      </p:sp>
      <p:grpSp>
        <p:nvGrpSpPr>
          <p:cNvPr id="9" name="Grouper 8"/>
          <p:cNvGrpSpPr/>
          <p:nvPr userDrawn="1"/>
        </p:nvGrpSpPr>
        <p:grpSpPr>
          <a:xfrm>
            <a:off x="457200" y="6071400"/>
            <a:ext cx="457200" cy="457200"/>
            <a:chOff x="1462200" y="4620913"/>
            <a:chExt cx="4572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  <p:pic>
        <p:nvPicPr>
          <p:cNvPr id="14" name="Image 4" descr="CERN-logo_outline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7190" y="5946775"/>
            <a:ext cx="613410" cy="60325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smtClean="0"/>
              <a:t>Click to edit Master texts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 noProof="0" smtClean="0"/>
              <a:t>A. Ballarino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77007" y="2298576"/>
            <a:ext cx="7448872" cy="1041648"/>
          </a:xfrm>
        </p:spPr>
        <p:txBody>
          <a:bodyPr/>
          <a:lstStyle/>
          <a:p>
            <a:pPr algn="ctr"/>
            <a:r>
              <a:rPr lang="en-GB" dirty="0" smtClean="0"/>
              <a:t>Introduction to the Cold Powering Project</a:t>
            </a:r>
            <a:br>
              <a:rPr lang="en-GB" dirty="0" smtClean="0"/>
            </a:br>
            <a:r>
              <a:rPr lang="en-GB" dirty="0" smtClean="0"/>
              <a:t>for HL-LHC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7584" y="3263886"/>
            <a:ext cx="6296744" cy="2685394"/>
          </a:xfrm>
        </p:spPr>
        <p:txBody>
          <a:bodyPr>
            <a:noAutofit/>
          </a:bodyPr>
          <a:lstStyle/>
          <a:p>
            <a:pPr algn="ctr"/>
            <a:r>
              <a:rPr lang="en-GB" sz="2200" dirty="0" smtClean="0"/>
              <a:t>A. </a:t>
            </a:r>
            <a:r>
              <a:rPr lang="en-GB" sz="2200" dirty="0" err="1" smtClean="0"/>
              <a:t>Ballarino</a:t>
            </a:r>
            <a:r>
              <a:rPr lang="en-GB" sz="2200" dirty="0" smtClean="0"/>
              <a:t>  </a:t>
            </a:r>
          </a:p>
          <a:p>
            <a:pPr algn="ctr"/>
            <a:r>
              <a:rPr lang="en-GB" sz="2200" dirty="0" smtClean="0"/>
              <a:t>Leader of WP6a (Cold Powering)</a:t>
            </a:r>
          </a:p>
          <a:p>
            <a:pPr algn="ctr"/>
            <a:r>
              <a:rPr lang="en-GB" sz="2200" dirty="0" smtClean="0"/>
              <a:t>CERN, 20/06/2018</a:t>
            </a:r>
            <a:endParaRPr lang="en-GB" sz="2200" dirty="0" smtClean="0"/>
          </a:p>
          <a:p>
            <a:endParaRPr lang="en-GB" sz="1200" dirty="0" smtClean="0"/>
          </a:p>
          <a:p>
            <a:endParaRPr lang="en-GB" sz="1600" dirty="0" smtClean="0"/>
          </a:p>
          <a:p>
            <a:r>
              <a:rPr lang="en-GB" sz="1600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6165304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UU-CERN-RFR Meeting for the DFH Collaboration Protect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A. Ballarino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4462" y="-220543"/>
            <a:ext cx="7920000" cy="720000"/>
          </a:xfrm>
        </p:spPr>
        <p:txBody>
          <a:bodyPr/>
          <a:lstStyle/>
          <a:p>
            <a:r>
              <a:rPr lang="en-GB" dirty="0" smtClean="0"/>
              <a:t>Development activity at CERN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" r="5813"/>
          <a:stretch/>
        </p:blipFill>
        <p:spPr>
          <a:xfrm>
            <a:off x="188823" y="766660"/>
            <a:ext cx="3879121" cy="59747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950" y="739216"/>
            <a:ext cx="4016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L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smtClean="0">
                <a:solidFill>
                  <a:schemeClr val="bg1"/>
                </a:solidFill>
                <a:sym typeface="Symbol"/>
              </a:rPr>
              <a:t>test station = 20 </a:t>
            </a:r>
            <a:r>
              <a:rPr lang="en-GB" sz="2400" b="1" dirty="0" smtClean="0">
                <a:solidFill>
                  <a:schemeClr val="bg1"/>
                </a:solidFill>
                <a:sym typeface="Symbol"/>
              </a:rPr>
              <a:t>m/ 60 m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823" y="5667413"/>
            <a:ext cx="1107996" cy="1015663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1" dirty="0" err="1" smtClean="0"/>
              <a:t>GHe</a:t>
            </a:r>
            <a:endParaRPr lang="en-GB" sz="2000" b="1" dirty="0" smtClean="0"/>
          </a:p>
          <a:p>
            <a:r>
              <a:rPr lang="en-GB" sz="2000" b="1" dirty="0" smtClean="0"/>
              <a:t>5 K- 70 K</a:t>
            </a:r>
          </a:p>
          <a:p>
            <a:r>
              <a:rPr lang="en-GB" sz="2000" b="1" dirty="0" smtClean="0">
                <a:sym typeface="Symbol"/>
              </a:rPr>
              <a:t> 1 K </a:t>
            </a:r>
            <a:endParaRPr lang="en-GB" sz="2000" b="1" dirty="0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330003" y="764704"/>
            <a:ext cx="4354066" cy="5805425"/>
            <a:chOff x="3959566" y="-85833"/>
            <a:chExt cx="4517136" cy="602285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06710" y="667025"/>
              <a:ext cx="6022848" cy="4517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972732" y="-85833"/>
              <a:ext cx="1159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chemeClr val="bg1"/>
                  </a:solidFill>
                </a:rPr>
                <a:t>H </a:t>
              </a:r>
              <a:r>
                <a:rPr lang="en-GB" sz="2400" b="1" dirty="0" smtClean="0">
                  <a:solidFill>
                    <a:schemeClr val="bg1"/>
                  </a:solidFill>
                  <a:sym typeface="Symbol"/>
                </a:rPr>
                <a:t> 4 m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42303" y="353908"/>
            <a:ext cx="7584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Test station operational from 2014 until end 2016 – now being upgraded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9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A. Ballarino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4448" y="-171400"/>
            <a:ext cx="7920000" cy="720000"/>
          </a:xfrm>
        </p:spPr>
        <p:txBody>
          <a:bodyPr/>
          <a:lstStyle/>
          <a:p>
            <a:r>
              <a:rPr lang="en-GB" dirty="0"/>
              <a:t>I</a:t>
            </a:r>
            <a:r>
              <a:rPr lang="en-GB" dirty="0" smtClean="0"/>
              <a:t>ndustrial procurement of long cryostats</a:t>
            </a:r>
            <a:endParaRPr lang="en-GB" dirty="0"/>
          </a:p>
        </p:txBody>
      </p:sp>
      <p:pic>
        <p:nvPicPr>
          <p:cNvPr id="4098" name="Picture 2" descr="C:\Users\Administrator\Desktop\Doc\Hi-Lumi\Foto\Trasporto_Nexans\IMG_0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38670" y="1824971"/>
            <a:ext cx="4915815" cy="36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istrator\Desktop\Doc\Hi-Lumi\Foto\Building927_288\IMG_277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0" t="8144" r="16357" b="31444"/>
          <a:stretch/>
        </p:blipFill>
        <p:spPr bwMode="auto">
          <a:xfrm rot="5400000">
            <a:off x="-45164" y="1836438"/>
            <a:ext cx="4945555" cy="371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03989" y="560973"/>
            <a:ext cx="299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SC Link cry</a:t>
            </a:r>
            <a:r>
              <a:rPr lang="en-GB" dirty="0" smtClean="0"/>
              <a:t>ostats </a:t>
            </a:r>
            <a:r>
              <a:rPr lang="en-GB" dirty="0" smtClean="0"/>
              <a:t>@ CERN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62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48"/>
            <a:ext cx="7920000" cy="720000"/>
          </a:xfrm>
        </p:spPr>
        <p:txBody>
          <a:bodyPr/>
          <a:lstStyle/>
          <a:p>
            <a:r>
              <a:rPr lang="en-GB" dirty="0" smtClean="0"/>
              <a:t>R&amp;D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0000"/>
            <a:ext cx="7920000" cy="4906963"/>
          </a:xfrm>
        </p:spPr>
        <p:txBody>
          <a:bodyPr/>
          <a:lstStyle/>
          <a:p>
            <a:r>
              <a:rPr lang="en-GB" b="1" dirty="0" smtClean="0"/>
              <a:t>SC Link</a:t>
            </a:r>
            <a:endParaRPr lang="en-GB" dirty="0" smtClean="0"/>
          </a:p>
          <a:p>
            <a:pPr lvl="1"/>
            <a:r>
              <a:rPr lang="en-GB" dirty="0" smtClean="0"/>
              <a:t>MgB</a:t>
            </a:r>
            <a:r>
              <a:rPr lang="en-GB" baseline="-25000" dirty="0" smtClean="0"/>
              <a:t>2</a:t>
            </a:r>
            <a:r>
              <a:rPr lang="en-GB" dirty="0" smtClean="0"/>
              <a:t> wire: developed with industry. Being procured</a:t>
            </a:r>
          </a:p>
          <a:p>
            <a:pPr lvl="1"/>
            <a:r>
              <a:rPr lang="en-GB" dirty="0" smtClean="0"/>
              <a:t>MgB</a:t>
            </a:r>
            <a:r>
              <a:rPr lang="en-GB" baseline="-25000" dirty="0" smtClean="0"/>
              <a:t>2</a:t>
            </a:r>
            <a:r>
              <a:rPr lang="en-GB" dirty="0" smtClean="0"/>
              <a:t> cable: prototyping on-going in industry</a:t>
            </a:r>
          </a:p>
          <a:p>
            <a:pPr marL="354013" lvl="1" indent="-354013"/>
            <a:r>
              <a:rPr lang="en-GB" b="1" dirty="0" smtClean="0"/>
              <a:t>HTS Current leads</a:t>
            </a:r>
          </a:p>
          <a:p>
            <a:pPr marL="754063" lvl="2" indent="-354013"/>
            <a:r>
              <a:rPr lang="en-GB" sz="2400" dirty="0" smtClean="0"/>
              <a:t>Prototypes at CERN (internal design/construction)</a:t>
            </a:r>
          </a:p>
          <a:p>
            <a:pPr marL="354013" lvl="2" indent="-354013"/>
            <a:r>
              <a:rPr lang="en-GB" sz="2400" b="1" dirty="0" smtClean="0"/>
              <a:t>DFX</a:t>
            </a:r>
          </a:p>
          <a:p>
            <a:pPr marL="811213" lvl="3" indent="-354013"/>
            <a:r>
              <a:rPr lang="en-GB" sz="2400" dirty="0" smtClean="0"/>
              <a:t>Small scale demonstrator being constructed</a:t>
            </a:r>
          </a:p>
          <a:p>
            <a:pPr marL="354013" lvl="3" indent="-354013"/>
            <a:r>
              <a:rPr lang="en-GB" sz="2800" b="1" dirty="0" smtClean="0"/>
              <a:t>DFH</a:t>
            </a:r>
          </a:p>
          <a:p>
            <a:pPr marL="811213" lvl="4" indent="-354013"/>
            <a:r>
              <a:rPr lang="en-GB" sz="2400" dirty="0" smtClean="0"/>
              <a:t>Clear baseline – changed in 2018 for simplifying cooling 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A. Ballarino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33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0"/>
            <a:ext cx="7920000" cy="720000"/>
          </a:xfrm>
        </p:spPr>
        <p:txBody>
          <a:bodyPr/>
          <a:lstStyle/>
          <a:p>
            <a:r>
              <a:rPr lang="en-GB" dirty="0" smtClean="0"/>
              <a:t>DFH Functionalities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A. Ballarino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1905000" y="6356350"/>
            <a:ext cx="6627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A. Ballarino</a:t>
            </a:r>
            <a:endParaRPr lang="en-GB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1905000" y="6356350"/>
            <a:ext cx="6627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A. Ballarino</a:t>
            </a:r>
            <a:endParaRPr lang="en-GB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994206" y="5484523"/>
            <a:ext cx="1367712" cy="13288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419872" y="5752894"/>
            <a:ext cx="257433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555776" y="6544982"/>
            <a:ext cx="34384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419872" y="4929448"/>
            <a:ext cx="0" cy="8234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555776" y="4917440"/>
            <a:ext cx="15246" cy="16294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059832" y="6040950"/>
            <a:ext cx="2934374" cy="215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275856" y="5896910"/>
            <a:ext cx="271835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269144" y="4917440"/>
            <a:ext cx="13425" cy="97947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771800" y="6400966"/>
            <a:ext cx="3222406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2758549" y="4929448"/>
            <a:ext cx="13251" cy="147151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123728" y="3914732"/>
            <a:ext cx="1728192" cy="100811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2265040" y="1864462"/>
            <a:ext cx="146720" cy="1296144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2625080" y="1851426"/>
            <a:ext cx="146720" cy="1296144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057128" y="1864462"/>
            <a:ext cx="146720" cy="1296144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/>
          <p:cNvCxnSpPr/>
          <p:nvPr/>
        </p:nvCxnSpPr>
        <p:spPr>
          <a:xfrm>
            <a:off x="2342805" y="3147570"/>
            <a:ext cx="9879" cy="11565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98440" y="3160606"/>
            <a:ext cx="0" cy="11434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139579" y="3160606"/>
            <a:ext cx="0" cy="11434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915816" y="4418788"/>
            <a:ext cx="216000" cy="1837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267744" y="4081986"/>
            <a:ext cx="1440160" cy="662796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MgB</a:t>
            </a:r>
            <a:r>
              <a:rPr lang="en-GB" sz="1400" baseline="-25000" dirty="0" smtClean="0">
                <a:solidFill>
                  <a:schemeClr val="tx1"/>
                </a:solidFill>
              </a:rPr>
              <a:t>2</a:t>
            </a:r>
            <a:r>
              <a:rPr lang="en-GB" sz="1400" dirty="0" smtClean="0">
                <a:solidFill>
                  <a:schemeClr val="tx1"/>
                </a:solidFill>
              </a:rPr>
              <a:t> to HTS</a:t>
            </a: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999387" y="1223787"/>
            <a:ext cx="283182" cy="1938657"/>
            <a:chOff x="2999387" y="844109"/>
            <a:chExt cx="283182" cy="1938657"/>
          </a:xfrm>
        </p:grpSpPr>
        <p:grpSp>
          <p:nvGrpSpPr>
            <p:cNvPr id="30" name="Group 29"/>
            <p:cNvGrpSpPr/>
            <p:nvPr/>
          </p:nvGrpSpPr>
          <p:grpSpPr>
            <a:xfrm>
              <a:off x="2999387" y="844109"/>
              <a:ext cx="216024" cy="288032"/>
              <a:chOff x="5868144" y="2132856"/>
              <a:chExt cx="216024" cy="288032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5868144" y="2132856"/>
                <a:ext cx="21602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5868144" y="2132856"/>
                <a:ext cx="216024" cy="28803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868144" y="2132856"/>
                <a:ext cx="216024" cy="28803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868144" y="2420888"/>
                <a:ext cx="21602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/>
            <p:cNvCxnSpPr/>
            <p:nvPr/>
          </p:nvCxnSpPr>
          <p:spPr>
            <a:xfrm>
              <a:off x="3131816" y="1132141"/>
              <a:ext cx="24" cy="3345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3275856" y="975227"/>
              <a:ext cx="6713" cy="17946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112796" y="988125"/>
              <a:ext cx="14878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169891" y="2782766"/>
              <a:ext cx="9925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2588045" y="1205326"/>
            <a:ext cx="276469" cy="1938657"/>
            <a:chOff x="2999387" y="844109"/>
            <a:chExt cx="276469" cy="1938657"/>
          </a:xfrm>
        </p:grpSpPr>
        <p:grpSp>
          <p:nvGrpSpPr>
            <p:cNvPr id="40" name="Group 39"/>
            <p:cNvGrpSpPr/>
            <p:nvPr/>
          </p:nvGrpSpPr>
          <p:grpSpPr>
            <a:xfrm>
              <a:off x="2999387" y="844109"/>
              <a:ext cx="216024" cy="288032"/>
              <a:chOff x="5868144" y="2132856"/>
              <a:chExt cx="216024" cy="288032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5868144" y="2132856"/>
                <a:ext cx="21602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5868144" y="2132856"/>
                <a:ext cx="216024" cy="28803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5868144" y="2132856"/>
                <a:ext cx="216024" cy="28803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5868144" y="2420888"/>
                <a:ext cx="21602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0"/>
            <p:cNvCxnSpPr/>
            <p:nvPr/>
          </p:nvCxnSpPr>
          <p:spPr>
            <a:xfrm>
              <a:off x="3131816" y="1132141"/>
              <a:ext cx="24" cy="3345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269143" y="988125"/>
              <a:ext cx="6713" cy="17946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112796" y="988125"/>
              <a:ext cx="14878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169891" y="2782766"/>
              <a:ext cx="9925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2214449" y="1223787"/>
            <a:ext cx="276469" cy="1938657"/>
            <a:chOff x="2999387" y="844109"/>
            <a:chExt cx="276469" cy="1938657"/>
          </a:xfrm>
        </p:grpSpPr>
        <p:grpSp>
          <p:nvGrpSpPr>
            <p:cNvPr id="50" name="Group 49"/>
            <p:cNvGrpSpPr/>
            <p:nvPr/>
          </p:nvGrpSpPr>
          <p:grpSpPr>
            <a:xfrm>
              <a:off x="2999387" y="844109"/>
              <a:ext cx="216024" cy="288032"/>
              <a:chOff x="5868144" y="2132856"/>
              <a:chExt cx="216024" cy="288032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5868144" y="2132856"/>
                <a:ext cx="21602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5868144" y="2132856"/>
                <a:ext cx="216024" cy="28803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868144" y="2132856"/>
                <a:ext cx="216024" cy="28803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868144" y="2420888"/>
                <a:ext cx="21602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/>
            <p:cNvCxnSpPr/>
            <p:nvPr/>
          </p:nvCxnSpPr>
          <p:spPr>
            <a:xfrm>
              <a:off x="3131816" y="1132141"/>
              <a:ext cx="24" cy="3345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3269143" y="988125"/>
              <a:ext cx="6713" cy="17946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112796" y="988125"/>
              <a:ext cx="14878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169891" y="2782766"/>
              <a:ext cx="9925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Connector 58"/>
          <p:cNvCxnSpPr/>
          <p:nvPr/>
        </p:nvCxnSpPr>
        <p:spPr>
          <a:xfrm flipH="1">
            <a:off x="683568" y="784342"/>
            <a:ext cx="28803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107399" y="784342"/>
            <a:ext cx="1" cy="4394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689294" y="784342"/>
            <a:ext cx="1" cy="420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327858" y="773228"/>
            <a:ext cx="1" cy="4394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7361918" y="5484523"/>
            <a:ext cx="162410" cy="132885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7128902" y="4844612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-Plate</a:t>
            </a:r>
            <a:endParaRPr lang="en-GB" dirty="0"/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7467205" y="5193239"/>
            <a:ext cx="0" cy="559655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299180" y="4706112"/>
            <a:ext cx="646331" cy="646331"/>
          </a:xfrm>
          <a:prstGeom prst="rect">
            <a:avLst/>
          </a:prstGeom>
          <a:solidFill>
            <a:srgbClr val="FFFF00">
              <a:alpha val="28000"/>
            </a:srgbClr>
          </a:solidFill>
          <a:ln w="28575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1 </a:t>
            </a:r>
          </a:p>
          <a:p>
            <a:pPr algn="ctr"/>
            <a:r>
              <a:rPr lang="en-GB" b="1" dirty="0" smtClean="0"/>
              <a:t>DFX</a:t>
            </a:r>
            <a:endParaRPr lang="en-GB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1043608" y="4168718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T1</a:t>
            </a:r>
            <a:r>
              <a:rPr lang="en-GB" b="1" dirty="0" smtClean="0">
                <a:sym typeface="Symbol"/>
              </a:rPr>
              <a:t></a:t>
            </a:r>
            <a:r>
              <a:rPr lang="en-GB" b="1" dirty="0" smtClean="0"/>
              <a:t>17 K</a:t>
            </a:r>
            <a:endParaRPr lang="en-GB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1043608" y="2944582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T2</a:t>
            </a:r>
            <a:r>
              <a:rPr lang="en-GB" b="1" dirty="0">
                <a:sym typeface="Symbol"/>
              </a:rPr>
              <a:t></a:t>
            </a:r>
            <a:r>
              <a:rPr lang="en-GB" b="1" dirty="0" smtClean="0"/>
              <a:t>50 K</a:t>
            </a:r>
            <a:endParaRPr lang="en-GB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3539738" y="5958572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MgB</a:t>
            </a:r>
            <a:r>
              <a:rPr lang="en-GB" baseline="-25000" dirty="0" smtClean="0"/>
              <a:t>2</a:t>
            </a:r>
            <a:endParaRPr lang="en-GB" baseline="-25000" dirty="0"/>
          </a:p>
        </p:txBody>
      </p:sp>
      <p:sp>
        <p:nvSpPr>
          <p:cNvPr id="70" name="TextBox 69"/>
          <p:cNvSpPr txBox="1"/>
          <p:nvPr/>
        </p:nvSpPr>
        <p:spPr>
          <a:xfrm>
            <a:off x="1751315" y="33630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HTS</a:t>
            </a:r>
            <a:endParaRPr lang="en-GB" baseline="-25000" dirty="0"/>
          </a:p>
        </p:txBody>
      </p:sp>
      <p:sp>
        <p:nvSpPr>
          <p:cNvPr id="71" name="Rectangle 70"/>
          <p:cNvSpPr/>
          <p:nvPr/>
        </p:nvSpPr>
        <p:spPr>
          <a:xfrm>
            <a:off x="6055740" y="5929535"/>
            <a:ext cx="1300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/>
              <a:t>MgB</a:t>
            </a:r>
            <a:r>
              <a:rPr lang="en-GB" sz="1400" baseline="-25000" dirty="0"/>
              <a:t>2</a:t>
            </a:r>
            <a:r>
              <a:rPr lang="en-GB" sz="1400" dirty="0"/>
              <a:t> to </a:t>
            </a:r>
            <a:r>
              <a:rPr lang="en-GB" sz="1400" dirty="0" err="1" smtClean="0"/>
              <a:t>Nb-Ti</a:t>
            </a:r>
            <a:endParaRPr lang="en-GB" sz="1400" dirty="0"/>
          </a:p>
        </p:txBody>
      </p:sp>
      <p:sp>
        <p:nvSpPr>
          <p:cNvPr id="72" name="Rectangle 71"/>
          <p:cNvSpPr/>
          <p:nvPr/>
        </p:nvSpPr>
        <p:spPr>
          <a:xfrm>
            <a:off x="6044507" y="6217567"/>
            <a:ext cx="12950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 err="1" smtClean="0"/>
              <a:t>Nb-Ti</a:t>
            </a:r>
            <a:r>
              <a:rPr lang="en-GB" sz="1400" dirty="0" smtClean="0"/>
              <a:t> </a:t>
            </a:r>
            <a:r>
              <a:rPr lang="en-GB" sz="1400" dirty="0"/>
              <a:t>to </a:t>
            </a:r>
            <a:r>
              <a:rPr lang="en-GB" sz="1400" dirty="0" err="1" smtClean="0"/>
              <a:t>Nb-Ti</a:t>
            </a:r>
            <a:endParaRPr lang="en-GB" sz="1400" dirty="0"/>
          </a:p>
        </p:txBody>
      </p:sp>
      <p:sp>
        <p:nvSpPr>
          <p:cNvPr id="73" name="Rectangle 72"/>
          <p:cNvSpPr/>
          <p:nvPr/>
        </p:nvSpPr>
        <p:spPr>
          <a:xfrm>
            <a:off x="7650576" y="5887061"/>
            <a:ext cx="12327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 err="1" smtClean="0"/>
              <a:t>Nb-Ti</a:t>
            </a:r>
            <a:r>
              <a:rPr lang="en-GB" sz="1400" dirty="0" smtClean="0"/>
              <a:t> – 1.9 K</a:t>
            </a:r>
            <a:endParaRPr lang="en-GB" sz="1400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3560147" y="3129248"/>
            <a:ext cx="3742" cy="9527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3419955" y="1192429"/>
            <a:ext cx="283182" cy="1938657"/>
            <a:chOff x="2999387" y="844109"/>
            <a:chExt cx="283182" cy="1938657"/>
          </a:xfrm>
        </p:grpSpPr>
        <p:grpSp>
          <p:nvGrpSpPr>
            <p:cNvPr id="76" name="Group 75"/>
            <p:cNvGrpSpPr/>
            <p:nvPr/>
          </p:nvGrpSpPr>
          <p:grpSpPr>
            <a:xfrm>
              <a:off x="2999387" y="844109"/>
              <a:ext cx="216024" cy="288032"/>
              <a:chOff x="5868144" y="2132856"/>
              <a:chExt cx="216024" cy="288032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5868144" y="2132856"/>
                <a:ext cx="21602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5868144" y="2132856"/>
                <a:ext cx="216024" cy="28803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5868144" y="2132856"/>
                <a:ext cx="216024" cy="28803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5868144" y="2420888"/>
                <a:ext cx="21602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Straight Connector 76"/>
            <p:cNvCxnSpPr/>
            <p:nvPr/>
          </p:nvCxnSpPr>
          <p:spPr>
            <a:xfrm>
              <a:off x="3131816" y="1132141"/>
              <a:ext cx="24" cy="3345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3275856" y="975227"/>
              <a:ext cx="6713" cy="17946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112796" y="988125"/>
              <a:ext cx="14878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169891" y="2782766"/>
              <a:ext cx="9925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Connector 84"/>
          <p:cNvCxnSpPr/>
          <p:nvPr/>
        </p:nvCxnSpPr>
        <p:spPr>
          <a:xfrm>
            <a:off x="3527967" y="752984"/>
            <a:ext cx="1" cy="4394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3466378" y="1838340"/>
            <a:ext cx="146720" cy="1296144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/>
          <p:cNvSpPr txBox="1"/>
          <p:nvPr/>
        </p:nvSpPr>
        <p:spPr>
          <a:xfrm>
            <a:off x="3860342" y="5014523"/>
            <a:ext cx="1723550" cy="646331"/>
          </a:xfrm>
          <a:prstGeom prst="rect">
            <a:avLst/>
          </a:prstGeom>
          <a:solidFill>
            <a:srgbClr val="FFFF00">
              <a:alpha val="21000"/>
            </a:srgbClr>
          </a:solidFill>
          <a:ln w="28575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2</a:t>
            </a:r>
          </a:p>
          <a:p>
            <a:pPr algn="ctr"/>
            <a:r>
              <a:rPr lang="en-GB" b="1" dirty="0" smtClean="0"/>
              <a:t>SC Link (DSL)</a:t>
            </a:r>
            <a:endParaRPr lang="en-GB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3975876" y="4114206"/>
            <a:ext cx="659155" cy="646331"/>
          </a:xfrm>
          <a:prstGeom prst="rect">
            <a:avLst/>
          </a:prstGeom>
          <a:solidFill>
            <a:srgbClr val="FFFF00">
              <a:alpha val="21000"/>
            </a:srgbClr>
          </a:solidFill>
          <a:ln w="28575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3</a:t>
            </a:r>
            <a:endParaRPr lang="en-GB" b="1" dirty="0" smtClean="0"/>
          </a:p>
          <a:p>
            <a:pPr algn="ctr"/>
            <a:r>
              <a:rPr lang="en-GB" b="1" dirty="0" smtClean="0"/>
              <a:t>DFH</a:t>
            </a:r>
            <a:endParaRPr lang="en-GB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3861450" y="2060848"/>
            <a:ext cx="2582758" cy="646331"/>
          </a:xfrm>
          <a:prstGeom prst="rect">
            <a:avLst/>
          </a:prstGeom>
          <a:solidFill>
            <a:srgbClr val="FFFF00">
              <a:alpha val="21000"/>
            </a:srgbClr>
          </a:solidFill>
          <a:ln w="28575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4</a:t>
            </a:r>
          </a:p>
          <a:p>
            <a:pPr algn="ctr"/>
            <a:r>
              <a:rPr lang="en-GB" b="1" dirty="0" smtClean="0"/>
              <a:t>Current Leads (DFLH)</a:t>
            </a:r>
            <a:endParaRPr lang="en-GB" b="1" dirty="0"/>
          </a:p>
        </p:txBody>
      </p:sp>
      <p:sp>
        <p:nvSpPr>
          <p:cNvPr id="90" name="Rectangle 89"/>
          <p:cNvSpPr/>
          <p:nvPr/>
        </p:nvSpPr>
        <p:spPr>
          <a:xfrm>
            <a:off x="683568" y="3363012"/>
            <a:ext cx="4536504" cy="1651511"/>
          </a:xfrm>
          <a:prstGeom prst="rect">
            <a:avLst/>
          </a:prstGeom>
          <a:noFill/>
          <a:ln w="349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xtBox 90"/>
          <p:cNvSpPr txBox="1"/>
          <p:nvPr/>
        </p:nvSpPr>
        <p:spPr>
          <a:xfrm>
            <a:off x="6282263" y="550731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4.2 K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08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-180000"/>
            <a:ext cx="7920000" cy="720000"/>
          </a:xfrm>
        </p:spPr>
        <p:txBody>
          <a:bodyPr/>
          <a:lstStyle/>
          <a:p>
            <a:r>
              <a:rPr lang="en-GB" dirty="0" smtClean="0"/>
              <a:t>DFH Integration in the tunnel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A. Ballarino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665"/>
            <a:ext cx="9144000" cy="516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32" y="25791"/>
            <a:ext cx="7920000" cy="720000"/>
          </a:xfrm>
        </p:spPr>
        <p:txBody>
          <a:bodyPr/>
          <a:lstStyle/>
          <a:p>
            <a:r>
              <a:rPr lang="en-GB" dirty="0" smtClean="0"/>
              <a:t>HL-LHC Timeline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A. Ballarino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6" t="23045" r="11720"/>
          <a:stretch/>
        </p:blipFill>
        <p:spPr>
          <a:xfrm>
            <a:off x="260432" y="952419"/>
            <a:ext cx="8786368" cy="358875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6200000">
            <a:off x="5518232" y="4381421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968042" y="4991021"/>
            <a:ext cx="482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Integration in LHC Tunnel in 2024</a:t>
            </a:r>
            <a:endParaRPr lang="en-GB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087744" y="952419"/>
            <a:ext cx="0" cy="358875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87602" y="583087"/>
            <a:ext cx="80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Today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473986" y="5519717"/>
            <a:ext cx="6818128" cy="830997"/>
          </a:xfrm>
          <a:prstGeom prst="rect">
            <a:avLst/>
          </a:prstGeom>
          <a:noFill/>
          <a:ln w="412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All large procurements of WP6a components launched in 2018 and 2019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8189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A. Ballarino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3212976"/>
            <a:ext cx="251062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i="1" dirty="0" smtClean="0"/>
              <a:t>Questions ?</a:t>
            </a:r>
            <a:endParaRPr lang="en-GB" sz="3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13791" y="1898838"/>
            <a:ext cx="876233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i="1" dirty="0" smtClean="0"/>
              <a:t>Looking forward to starting the collaboration </a:t>
            </a:r>
            <a:endParaRPr lang="en-GB" sz="3400" i="1" dirty="0"/>
          </a:p>
        </p:txBody>
      </p:sp>
    </p:spTree>
    <p:extLst>
      <p:ext uri="{BB962C8B-B14F-4D97-AF65-F5344CB8AC3E}">
        <p14:creationId xmlns:p14="http://schemas.microsoft.com/office/powerpoint/2010/main" val="184048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-14400"/>
            <a:ext cx="7920000" cy="720000"/>
          </a:xfrm>
        </p:spPr>
        <p:txBody>
          <a:bodyPr/>
          <a:lstStyle/>
          <a:p>
            <a:r>
              <a:rPr lang="en-GB" dirty="0" smtClean="0"/>
              <a:t>The project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A. Ballarino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3" name="TextBox 12"/>
          <p:cNvSpPr txBox="1"/>
          <p:nvPr/>
        </p:nvSpPr>
        <p:spPr>
          <a:xfrm>
            <a:off x="2172308" y="3436203"/>
            <a:ext cx="5548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Powering of LHC High Luminosity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magnets  at LHC Point 1 and Point 5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13116" y="836712"/>
            <a:ext cx="8505535" cy="5670357"/>
            <a:chOff x="531903" y="981135"/>
            <a:chExt cx="8505535" cy="567035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903" y="981135"/>
              <a:ext cx="8505535" cy="5670357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16" name="TextBox 15"/>
            <p:cNvSpPr txBox="1">
              <a:spLocks noChangeAspect="1"/>
            </p:cNvSpPr>
            <p:nvPr/>
          </p:nvSpPr>
          <p:spPr>
            <a:xfrm rot="898746">
              <a:off x="2736355" y="4814337"/>
              <a:ext cx="1297457" cy="381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P1 ATLAS </a:t>
              </a:r>
              <a:endParaRPr lang="fr-FR" sz="1400" dirty="0"/>
            </a:p>
          </p:txBody>
        </p:sp>
        <p:sp>
          <p:nvSpPr>
            <p:cNvPr id="17" name="TextBox 16"/>
            <p:cNvSpPr txBox="1">
              <a:spLocks noChangeAspect="1"/>
            </p:cNvSpPr>
            <p:nvPr/>
          </p:nvSpPr>
          <p:spPr>
            <a:xfrm rot="898746">
              <a:off x="5469481" y="2124328"/>
              <a:ext cx="1297457" cy="381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P5 CMS </a:t>
              </a:r>
              <a:endParaRPr lang="fr-FR" sz="14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99843" y="3068960"/>
            <a:ext cx="4562467" cy="769441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200" dirty="0" smtClean="0"/>
              <a:t>Powering the HL-LHC SC Magnets</a:t>
            </a:r>
          </a:p>
          <a:p>
            <a:pPr algn="ctr"/>
            <a:r>
              <a:rPr lang="en-GB" sz="2200" dirty="0"/>
              <a:t>a</a:t>
            </a:r>
            <a:r>
              <a:rPr lang="en-GB" sz="2200" dirty="0" smtClean="0"/>
              <a:t>t LHC Point 5 and Point 5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7878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99" y="-99392"/>
            <a:ext cx="7920000" cy="720000"/>
          </a:xfrm>
        </p:spPr>
        <p:txBody>
          <a:bodyPr/>
          <a:lstStyle/>
          <a:p>
            <a:r>
              <a:rPr lang="en-GB" dirty="0" smtClean="0"/>
              <a:t>The HL-LHC Tunnel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A. Ballarino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7" y="1653339"/>
            <a:ext cx="9062797" cy="51141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8986" y="3919452"/>
            <a:ext cx="47292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tx1"/>
                </a:solidFill>
              </a:rPr>
              <a:t>Q1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8346" y="3918228"/>
            <a:ext cx="51456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/>
              <a:t>Q2A</a:t>
            </a:r>
            <a:endParaRPr lang="fr-FR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66715" y="3920466"/>
            <a:ext cx="50318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/>
              <a:t>Q2B</a:t>
            </a:r>
            <a:endParaRPr lang="fr-FR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23915" y="3918228"/>
            <a:ext cx="4783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/>
              <a:t>Q3</a:t>
            </a:r>
            <a:endParaRPr lang="fr-FR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88226" y="3919452"/>
            <a:ext cx="42490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/>
              <a:t>CP</a:t>
            </a:r>
            <a:endParaRPr lang="fr-FR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64865" y="3920466"/>
            <a:ext cx="40205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/>
              <a:t>D1</a:t>
            </a:r>
            <a:endParaRPr lang="fr-FR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43315" y="3937215"/>
            <a:ext cx="48620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D2</a:t>
            </a:r>
            <a:endParaRPr lang="fr-FR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82440" y="3945493"/>
            <a:ext cx="44449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Q5</a:t>
            </a:r>
            <a:endParaRPr lang="fr-FR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84169" y="3936334"/>
            <a:ext cx="44824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Q4</a:t>
            </a:r>
            <a:endParaRPr lang="fr-FR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4515" y="4210415"/>
            <a:ext cx="141486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Atlas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10315" y="3933694"/>
            <a:ext cx="44811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Q6</a:t>
            </a:r>
            <a:endParaRPr lang="fr-FR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161915" y="2699028"/>
            <a:ext cx="1467100" cy="523220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6"/>
                </a:solidFill>
              </a:rPr>
              <a:t>Triplets</a:t>
            </a:r>
            <a:endParaRPr lang="en-GB" sz="2800" b="1" dirty="0">
              <a:solidFill>
                <a:schemeClr val="accent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67115" y="2754630"/>
            <a:ext cx="3191310" cy="52322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</a:rPr>
              <a:t>Matching Section</a:t>
            </a:r>
            <a:endParaRPr lang="en-GB" sz="2800" b="1" dirty="0">
              <a:solidFill>
                <a:srgbClr val="00B05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347864" y="4431626"/>
            <a:ext cx="632611" cy="1772602"/>
            <a:chOff x="3363389" y="3561398"/>
            <a:chExt cx="632611" cy="1772602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3996000" y="3571019"/>
              <a:ext cx="0" cy="176298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3363389" y="5324379"/>
              <a:ext cx="632611" cy="962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3363389" y="3561398"/>
              <a:ext cx="632611" cy="962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041720" y="4431626"/>
            <a:ext cx="643366" cy="1762981"/>
            <a:chOff x="4057245" y="3561398"/>
            <a:chExt cx="643366" cy="1762981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057245" y="3561398"/>
              <a:ext cx="0" cy="176298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4067008" y="5314758"/>
              <a:ext cx="632611" cy="962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4068000" y="3571779"/>
              <a:ext cx="632611" cy="962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73"/>
          <a:stretch/>
        </p:blipFill>
        <p:spPr>
          <a:xfrm>
            <a:off x="3275856" y="620688"/>
            <a:ext cx="5489619" cy="1756811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90394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A. </a:t>
            </a:r>
            <a:r>
              <a:rPr lang="en-GB" noProof="0" dirty="0" err="1" smtClean="0"/>
              <a:t>Ballarino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55775" y="-174640"/>
            <a:ext cx="7920000" cy="720000"/>
          </a:xfrm>
        </p:spPr>
        <p:txBody>
          <a:bodyPr/>
          <a:lstStyle/>
          <a:p>
            <a:r>
              <a:rPr lang="en-GB" dirty="0" smtClean="0"/>
              <a:t>LHC Tunnel and equipment</a:t>
            </a:r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" r="8532"/>
          <a:stretch/>
        </p:blipFill>
        <p:spPr>
          <a:xfrm>
            <a:off x="191069" y="583049"/>
            <a:ext cx="8952931" cy="5676091"/>
          </a:xfrm>
          <a:prstGeom prst="rect">
            <a:avLst/>
          </a:prstGeom>
        </p:spPr>
      </p:pic>
      <p:sp>
        <p:nvSpPr>
          <p:cNvPr id="30" name="TextBox 29"/>
          <p:cNvSpPr txBox="1">
            <a:spLocks noChangeAspect="1"/>
          </p:cNvSpPr>
          <p:nvPr/>
        </p:nvSpPr>
        <p:spPr>
          <a:xfrm>
            <a:off x="1726504" y="5709036"/>
            <a:ext cx="1045296" cy="27699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accent6"/>
                </a:solidFill>
              </a:rPr>
              <a:t>D2 (DFM)</a:t>
            </a:r>
            <a:endParaRPr lang="fr-FR" sz="1200" b="1" dirty="0">
              <a:solidFill>
                <a:schemeClr val="accent6"/>
              </a:solidFill>
            </a:endParaRPr>
          </a:p>
        </p:txBody>
      </p:sp>
      <p:sp>
        <p:nvSpPr>
          <p:cNvPr id="31" name="TextBox 30"/>
          <p:cNvSpPr txBox="1">
            <a:spLocks noChangeAspect="1"/>
          </p:cNvSpPr>
          <p:nvPr/>
        </p:nvSpPr>
        <p:spPr>
          <a:xfrm>
            <a:off x="3932245" y="935661"/>
            <a:ext cx="640668" cy="27699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accent6"/>
                </a:solidFill>
              </a:rPr>
              <a:t>DFHM</a:t>
            </a:r>
            <a:endParaRPr lang="fr-FR" sz="1400" b="1" dirty="0">
              <a:solidFill>
                <a:schemeClr val="accent6"/>
              </a:solidFill>
            </a:endParaRPr>
          </a:p>
        </p:txBody>
      </p:sp>
      <p:cxnSp>
        <p:nvCxnSpPr>
          <p:cNvPr id="32" name="Straight Arrow Connector 31"/>
          <p:cNvCxnSpPr>
            <a:cxnSpLocks noChangeAspect="1"/>
            <a:stCxn id="31" idx="2"/>
          </p:cNvCxnSpPr>
          <p:nvPr/>
        </p:nvCxnSpPr>
        <p:spPr>
          <a:xfrm>
            <a:off x="4252579" y="1212660"/>
            <a:ext cx="97677" cy="50993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 noChangeAspect="1"/>
          </p:cNvCxnSpPr>
          <p:nvPr/>
        </p:nvCxnSpPr>
        <p:spPr>
          <a:xfrm flipH="1" flipV="1">
            <a:off x="1955400" y="5493411"/>
            <a:ext cx="137686" cy="179821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3111928" y="4489406"/>
            <a:ext cx="1047135" cy="43088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50" dirty="0" smtClean="0"/>
              <a:t>SCLINK 120&lt;</a:t>
            </a:r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Ø</a:t>
            </a:r>
            <a:r>
              <a:rPr lang="en-GB" sz="1050" dirty="0" smtClean="0"/>
              <a:t>&lt; 200</a:t>
            </a:r>
            <a:endParaRPr lang="fr-FR" sz="1050" dirty="0"/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6444208" y="696238"/>
            <a:ext cx="639686" cy="27699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b="1" dirty="0">
                <a:solidFill>
                  <a:schemeClr val="accent6"/>
                </a:solidFill>
              </a:rPr>
              <a:t>DFHX</a:t>
            </a:r>
            <a:endParaRPr lang="fr-FR" b="1" dirty="0">
              <a:solidFill>
                <a:schemeClr val="accent6"/>
              </a:solidFill>
            </a:endParaRPr>
          </a:p>
        </p:txBody>
      </p:sp>
      <p:cxnSp>
        <p:nvCxnSpPr>
          <p:cNvPr id="37" name="Straight Arrow Connector 36"/>
          <p:cNvCxnSpPr>
            <a:cxnSpLocks noChangeAspect="1"/>
            <a:stCxn id="36" idx="2"/>
          </p:cNvCxnSpPr>
          <p:nvPr/>
        </p:nvCxnSpPr>
        <p:spPr>
          <a:xfrm>
            <a:off x="6764051" y="973237"/>
            <a:ext cx="45917" cy="392311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7006982" y="5213678"/>
            <a:ext cx="661362" cy="27699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accent6"/>
                </a:solidFill>
              </a:rPr>
              <a:t>DFX</a:t>
            </a:r>
            <a:endParaRPr lang="fr-FR" sz="1200" b="1" dirty="0">
              <a:solidFill>
                <a:schemeClr val="accent6"/>
              </a:solidFill>
            </a:endParaRPr>
          </a:p>
        </p:txBody>
      </p:sp>
      <p:cxnSp>
        <p:nvCxnSpPr>
          <p:cNvPr id="39" name="Straight Arrow Connector 38"/>
          <p:cNvCxnSpPr>
            <a:cxnSpLocks noChangeAspect="1"/>
            <a:stCxn id="38" idx="0"/>
          </p:cNvCxnSpPr>
          <p:nvPr/>
        </p:nvCxnSpPr>
        <p:spPr>
          <a:xfrm flipH="1" flipV="1">
            <a:off x="7288399" y="4821728"/>
            <a:ext cx="49264" cy="39195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spect="1"/>
          </p:cNvSpPr>
          <p:nvPr/>
        </p:nvSpPr>
        <p:spPr>
          <a:xfrm rot="21019020">
            <a:off x="3978974" y="2345780"/>
            <a:ext cx="9881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VALVES BOX</a:t>
            </a:r>
            <a:endParaRPr lang="fr-FR" sz="1000" dirty="0"/>
          </a:p>
        </p:txBody>
      </p:sp>
      <p:cxnSp>
        <p:nvCxnSpPr>
          <p:cNvPr id="41" name="Straight Arrow Connector 40"/>
          <p:cNvCxnSpPr>
            <a:stCxn id="40" idx="3"/>
          </p:cNvCxnSpPr>
          <p:nvPr/>
        </p:nvCxnSpPr>
        <p:spPr>
          <a:xfrm flipV="1">
            <a:off x="4960077" y="2210279"/>
            <a:ext cx="321996" cy="175511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>
            <a:spLocks noChangeAspect="1"/>
          </p:cNvSpPr>
          <p:nvPr/>
        </p:nvSpPr>
        <p:spPr>
          <a:xfrm>
            <a:off x="6876256" y="2718483"/>
            <a:ext cx="1897860" cy="86177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6"/>
                </a:solidFill>
              </a:rPr>
              <a:t>SC Link for Triplets </a:t>
            </a:r>
          </a:p>
          <a:p>
            <a:pPr algn="ctr"/>
            <a:r>
              <a:rPr lang="en-GB" sz="1400" b="1" dirty="0" smtClean="0">
                <a:solidFill>
                  <a:schemeClr val="bg2"/>
                </a:solidFill>
              </a:rPr>
              <a:t>≈ 100 m</a:t>
            </a:r>
            <a:endParaRPr lang="fr-FR" sz="1400" b="1" dirty="0">
              <a:solidFill>
                <a:schemeClr val="bg2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6425073" y="3046801"/>
            <a:ext cx="442450" cy="11517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>
            <a:spLocks noChangeAspect="1"/>
          </p:cNvSpPr>
          <p:nvPr/>
        </p:nvSpPr>
        <p:spPr>
          <a:xfrm>
            <a:off x="7716119" y="5122238"/>
            <a:ext cx="439783" cy="2539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50" dirty="0" smtClean="0"/>
              <a:t>D1</a:t>
            </a:r>
            <a:endParaRPr lang="fr-FR" sz="1050" dirty="0"/>
          </a:p>
        </p:txBody>
      </p:sp>
      <p:cxnSp>
        <p:nvCxnSpPr>
          <p:cNvPr id="46" name="Straight Arrow Connector 45"/>
          <p:cNvCxnSpPr>
            <a:cxnSpLocks noChangeAspect="1"/>
            <a:stCxn id="45" idx="0"/>
          </p:cNvCxnSpPr>
          <p:nvPr/>
        </p:nvCxnSpPr>
        <p:spPr>
          <a:xfrm flipH="1" flipV="1">
            <a:off x="7764016" y="4718348"/>
            <a:ext cx="171995" cy="40389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>
            <a:spLocks noChangeAspect="1"/>
          </p:cNvSpPr>
          <p:nvPr/>
        </p:nvSpPr>
        <p:spPr>
          <a:xfrm>
            <a:off x="3273995" y="3284984"/>
            <a:ext cx="2522141" cy="861774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6"/>
                </a:solidFill>
              </a:rPr>
              <a:t>SC Link for</a:t>
            </a:r>
          </a:p>
          <a:p>
            <a:pPr algn="ctr"/>
            <a:r>
              <a:rPr lang="en-GB" b="1" dirty="0" smtClean="0">
                <a:solidFill>
                  <a:schemeClr val="accent6"/>
                </a:solidFill>
              </a:rPr>
              <a:t> Matching Sections </a:t>
            </a:r>
          </a:p>
          <a:p>
            <a:pPr algn="ctr"/>
            <a:r>
              <a:rPr lang="en-GB" sz="1400" b="1" dirty="0" smtClean="0">
                <a:solidFill>
                  <a:schemeClr val="bg2"/>
                </a:solidFill>
              </a:rPr>
              <a:t>≈ 130 m</a:t>
            </a:r>
            <a:endParaRPr lang="fr-FR" sz="1400" b="1" dirty="0">
              <a:solidFill>
                <a:schemeClr val="bg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21211077">
            <a:off x="1836501" y="1283596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Power converters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 rot="21211077">
            <a:off x="7189771" y="659839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Power converters</a:t>
            </a:r>
            <a:endParaRPr lang="en-GB" dirty="0"/>
          </a:p>
        </p:txBody>
      </p:sp>
      <p:sp>
        <p:nvSpPr>
          <p:cNvPr id="53" name="TextBox 52"/>
          <p:cNvSpPr txBox="1"/>
          <p:nvPr/>
        </p:nvSpPr>
        <p:spPr>
          <a:xfrm>
            <a:off x="3104929" y="566329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6"/>
                </a:solidFill>
              </a:rPr>
              <a:t>Cryostat and leads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55833" y="360969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6"/>
                </a:solidFill>
              </a:rPr>
              <a:t>Cryostat and leads</a:t>
            </a:r>
            <a:endParaRPr lang="en-GB" b="1" dirty="0">
              <a:solidFill>
                <a:schemeClr val="accent6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5830105" y="3571742"/>
            <a:ext cx="614103" cy="10672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371975" y="5541594"/>
            <a:ext cx="3839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6"/>
                </a:solidFill>
              </a:rPr>
              <a:t>Cryostat</a:t>
            </a:r>
          </a:p>
          <a:p>
            <a:pPr algn="ctr"/>
            <a:r>
              <a:rPr lang="en-GB" b="1" dirty="0" smtClean="0">
                <a:solidFill>
                  <a:schemeClr val="accent6"/>
                </a:solidFill>
              </a:rPr>
              <a:t> (connection to magnets bus-bar)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44346" y="5970766"/>
            <a:ext cx="477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6"/>
                </a:solidFill>
              </a:rPr>
              <a:t>Cryostat (connection to magnets bus-bar)</a:t>
            </a:r>
            <a:endParaRPr lang="en-GB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A. Ballarino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16292" r="7609"/>
          <a:stretch/>
        </p:blipFill>
        <p:spPr>
          <a:xfrm>
            <a:off x="76200" y="762000"/>
            <a:ext cx="8835788" cy="464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0" r="29104" b="3841"/>
          <a:stretch/>
        </p:blipFill>
        <p:spPr>
          <a:xfrm>
            <a:off x="838200" y="1524000"/>
            <a:ext cx="2954110" cy="49177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8" r="24562"/>
          <a:stretch/>
        </p:blipFill>
        <p:spPr>
          <a:xfrm>
            <a:off x="3391505" y="3668550"/>
            <a:ext cx="1754679" cy="1788154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spect="1"/>
          </p:cNvSpPr>
          <p:nvPr/>
        </p:nvSpPr>
        <p:spPr>
          <a:xfrm>
            <a:off x="4190999" y="5575632"/>
            <a:ext cx="166823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Ø 1000</a:t>
            </a:r>
            <a:endParaRPr lang="fr-FR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572000" y="4876800"/>
            <a:ext cx="574184" cy="5799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7000" y="685800"/>
            <a:ext cx="1539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 100 m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685800"/>
            <a:ext cx="1539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 130 m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539" y="3429000"/>
            <a:ext cx="1127461" cy="2819400"/>
            <a:chOff x="15539" y="3429000"/>
            <a:chExt cx="1127461" cy="28194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685800" y="3429000"/>
              <a:ext cx="4572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14400" y="3429000"/>
              <a:ext cx="0" cy="281940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5539" y="4377961"/>
              <a:ext cx="8226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 8 m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32091" y="-99312"/>
            <a:ext cx="7920000" cy="720000"/>
          </a:xfrm>
        </p:spPr>
        <p:txBody>
          <a:bodyPr/>
          <a:lstStyle/>
          <a:p>
            <a:r>
              <a:rPr lang="en-GB" dirty="0" smtClean="0"/>
              <a:t>LHC Tunnel Configuration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205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13" y="0"/>
            <a:ext cx="8686800" cy="720000"/>
          </a:xfrm>
        </p:spPr>
        <p:txBody>
          <a:bodyPr/>
          <a:lstStyle/>
          <a:p>
            <a:r>
              <a:rPr lang="en-GB" dirty="0" smtClean="0"/>
              <a:t>Cold Powering System (WP6a) </a:t>
            </a:r>
            <a:br>
              <a:rPr lang="en-GB" dirty="0" smtClean="0"/>
            </a:br>
            <a:r>
              <a:rPr lang="en-GB" dirty="0" smtClean="0"/>
              <a:t> Schematic representation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A. Ballarino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10" name="Footer Placeholder 3"/>
          <p:cNvSpPr txBox="1">
            <a:spLocks/>
          </p:cNvSpPr>
          <p:nvPr/>
        </p:nvSpPr>
        <p:spPr>
          <a:xfrm>
            <a:off x="1905000" y="6356350"/>
            <a:ext cx="6627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A. Ballarino</a:t>
            </a:r>
            <a:endParaRPr lang="en-GB" dirty="0"/>
          </a:p>
        </p:txBody>
      </p:sp>
      <p:sp>
        <p:nvSpPr>
          <p:cNvPr id="111" name="Slide Number Placeholder 4"/>
          <p:cNvSpPr txBox="1">
            <a:spLocks/>
          </p:cNvSpPr>
          <p:nvPr/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12" name="Rectangle 111"/>
          <p:cNvSpPr/>
          <p:nvPr/>
        </p:nvSpPr>
        <p:spPr>
          <a:xfrm>
            <a:off x="5994206" y="5484523"/>
            <a:ext cx="1367712" cy="13288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3419872" y="5752894"/>
            <a:ext cx="257433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2555776" y="6544982"/>
            <a:ext cx="34384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3419872" y="4929448"/>
            <a:ext cx="0" cy="8234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2555776" y="4917440"/>
            <a:ext cx="15246" cy="16294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3059832" y="6040950"/>
            <a:ext cx="2934374" cy="215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8" name="Straight Connector 117"/>
          <p:cNvCxnSpPr/>
          <p:nvPr/>
        </p:nvCxnSpPr>
        <p:spPr>
          <a:xfrm flipH="1">
            <a:off x="3275856" y="5896910"/>
            <a:ext cx="271835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3269144" y="4917440"/>
            <a:ext cx="13425" cy="97947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2771800" y="6400966"/>
            <a:ext cx="3222406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2758549" y="4929448"/>
            <a:ext cx="13251" cy="147151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>
            <a:off x="2123728" y="3914732"/>
            <a:ext cx="1728192" cy="100811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Rectangle 122"/>
          <p:cNvSpPr/>
          <p:nvPr/>
        </p:nvSpPr>
        <p:spPr>
          <a:xfrm>
            <a:off x="2265040" y="1864462"/>
            <a:ext cx="146720" cy="1296144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Rectangle 123"/>
          <p:cNvSpPr/>
          <p:nvPr/>
        </p:nvSpPr>
        <p:spPr>
          <a:xfrm>
            <a:off x="2625080" y="1851426"/>
            <a:ext cx="146720" cy="1296144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Rectangle 124"/>
          <p:cNvSpPr/>
          <p:nvPr/>
        </p:nvSpPr>
        <p:spPr>
          <a:xfrm>
            <a:off x="3057128" y="1864462"/>
            <a:ext cx="146720" cy="1296144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1" name="Straight Connector 140"/>
          <p:cNvCxnSpPr/>
          <p:nvPr/>
        </p:nvCxnSpPr>
        <p:spPr>
          <a:xfrm>
            <a:off x="2342805" y="3147570"/>
            <a:ext cx="9879" cy="11565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2698440" y="3160606"/>
            <a:ext cx="0" cy="11434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3139579" y="3160606"/>
            <a:ext cx="0" cy="11434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2915816" y="4418788"/>
            <a:ext cx="216000" cy="1837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Rectangle 144"/>
          <p:cNvSpPr/>
          <p:nvPr/>
        </p:nvSpPr>
        <p:spPr>
          <a:xfrm>
            <a:off x="2267744" y="4081986"/>
            <a:ext cx="1440160" cy="662796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MgB</a:t>
            </a:r>
            <a:r>
              <a:rPr lang="en-GB" sz="1400" baseline="-25000" dirty="0" smtClean="0">
                <a:solidFill>
                  <a:schemeClr val="tx1"/>
                </a:solidFill>
              </a:rPr>
              <a:t>2</a:t>
            </a:r>
            <a:r>
              <a:rPr lang="en-GB" sz="1400" dirty="0" smtClean="0">
                <a:solidFill>
                  <a:schemeClr val="tx1"/>
                </a:solidFill>
              </a:rPr>
              <a:t> to HTS</a:t>
            </a: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2999387" y="1223787"/>
            <a:ext cx="283182" cy="1938657"/>
            <a:chOff x="2999387" y="844109"/>
            <a:chExt cx="283182" cy="1938657"/>
          </a:xfrm>
        </p:grpSpPr>
        <p:grpSp>
          <p:nvGrpSpPr>
            <p:cNvPr id="147" name="Group 146"/>
            <p:cNvGrpSpPr/>
            <p:nvPr/>
          </p:nvGrpSpPr>
          <p:grpSpPr>
            <a:xfrm>
              <a:off x="2999387" y="844109"/>
              <a:ext cx="216024" cy="288032"/>
              <a:chOff x="5868144" y="2132856"/>
              <a:chExt cx="216024" cy="288032"/>
            </a:xfrm>
          </p:grpSpPr>
          <p:cxnSp>
            <p:nvCxnSpPr>
              <p:cNvPr id="152" name="Straight Connector 151"/>
              <p:cNvCxnSpPr/>
              <p:nvPr/>
            </p:nvCxnSpPr>
            <p:spPr>
              <a:xfrm>
                <a:off x="5868144" y="2132856"/>
                <a:ext cx="21602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H="1">
                <a:off x="5868144" y="2132856"/>
                <a:ext cx="216024" cy="28803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5868144" y="2132856"/>
                <a:ext cx="216024" cy="28803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5868144" y="2420888"/>
                <a:ext cx="21602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8" name="Straight Connector 147"/>
            <p:cNvCxnSpPr/>
            <p:nvPr/>
          </p:nvCxnSpPr>
          <p:spPr>
            <a:xfrm>
              <a:off x="3131816" y="1132141"/>
              <a:ext cx="24" cy="3345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>
              <a:off x="3275856" y="975227"/>
              <a:ext cx="6713" cy="17946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112796" y="988125"/>
              <a:ext cx="14878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169891" y="2782766"/>
              <a:ext cx="9925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/>
          <p:cNvGrpSpPr/>
          <p:nvPr/>
        </p:nvGrpSpPr>
        <p:grpSpPr>
          <a:xfrm>
            <a:off x="2588045" y="1205326"/>
            <a:ext cx="276469" cy="1938657"/>
            <a:chOff x="2999387" y="844109"/>
            <a:chExt cx="276469" cy="1938657"/>
          </a:xfrm>
        </p:grpSpPr>
        <p:grpSp>
          <p:nvGrpSpPr>
            <p:cNvPr id="157" name="Group 156"/>
            <p:cNvGrpSpPr/>
            <p:nvPr/>
          </p:nvGrpSpPr>
          <p:grpSpPr>
            <a:xfrm>
              <a:off x="2999387" y="844109"/>
              <a:ext cx="216024" cy="288032"/>
              <a:chOff x="5868144" y="2132856"/>
              <a:chExt cx="216024" cy="288032"/>
            </a:xfrm>
          </p:grpSpPr>
          <p:cxnSp>
            <p:nvCxnSpPr>
              <p:cNvPr id="162" name="Straight Connector 161"/>
              <p:cNvCxnSpPr/>
              <p:nvPr/>
            </p:nvCxnSpPr>
            <p:spPr>
              <a:xfrm>
                <a:off x="5868144" y="2132856"/>
                <a:ext cx="21602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flipH="1">
                <a:off x="5868144" y="2132856"/>
                <a:ext cx="216024" cy="28803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5868144" y="2132856"/>
                <a:ext cx="216024" cy="28803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5868144" y="2420888"/>
                <a:ext cx="21602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8" name="Straight Connector 157"/>
            <p:cNvCxnSpPr/>
            <p:nvPr/>
          </p:nvCxnSpPr>
          <p:spPr>
            <a:xfrm>
              <a:off x="3131816" y="1132141"/>
              <a:ext cx="24" cy="3345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H="1">
              <a:off x="3269143" y="988125"/>
              <a:ext cx="6713" cy="17946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3112796" y="988125"/>
              <a:ext cx="14878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3169891" y="2782766"/>
              <a:ext cx="9925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/>
          <p:cNvGrpSpPr/>
          <p:nvPr/>
        </p:nvGrpSpPr>
        <p:grpSpPr>
          <a:xfrm>
            <a:off x="2214449" y="1223787"/>
            <a:ext cx="276469" cy="1938657"/>
            <a:chOff x="2999387" y="844109"/>
            <a:chExt cx="276469" cy="1938657"/>
          </a:xfrm>
        </p:grpSpPr>
        <p:grpSp>
          <p:nvGrpSpPr>
            <p:cNvPr id="167" name="Group 166"/>
            <p:cNvGrpSpPr/>
            <p:nvPr/>
          </p:nvGrpSpPr>
          <p:grpSpPr>
            <a:xfrm>
              <a:off x="2999387" y="844109"/>
              <a:ext cx="216024" cy="288032"/>
              <a:chOff x="5868144" y="2132856"/>
              <a:chExt cx="216024" cy="288032"/>
            </a:xfrm>
          </p:grpSpPr>
          <p:cxnSp>
            <p:nvCxnSpPr>
              <p:cNvPr id="172" name="Straight Connector 171"/>
              <p:cNvCxnSpPr/>
              <p:nvPr/>
            </p:nvCxnSpPr>
            <p:spPr>
              <a:xfrm>
                <a:off x="5868144" y="2132856"/>
                <a:ext cx="21602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flipH="1">
                <a:off x="5868144" y="2132856"/>
                <a:ext cx="216024" cy="28803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5868144" y="2132856"/>
                <a:ext cx="216024" cy="28803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5868144" y="2420888"/>
                <a:ext cx="21602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8" name="Straight Connector 167"/>
            <p:cNvCxnSpPr/>
            <p:nvPr/>
          </p:nvCxnSpPr>
          <p:spPr>
            <a:xfrm>
              <a:off x="3131816" y="1132141"/>
              <a:ext cx="24" cy="3345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3269143" y="988125"/>
              <a:ext cx="6713" cy="17946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3112796" y="988125"/>
              <a:ext cx="14878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3169891" y="2782766"/>
              <a:ext cx="9925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9" name="Straight Connector 188"/>
          <p:cNvCxnSpPr/>
          <p:nvPr/>
        </p:nvCxnSpPr>
        <p:spPr>
          <a:xfrm flipH="1">
            <a:off x="683568" y="784342"/>
            <a:ext cx="28803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3107399" y="784342"/>
            <a:ext cx="1" cy="4394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2689294" y="784342"/>
            <a:ext cx="1" cy="420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2327858" y="773228"/>
            <a:ext cx="1" cy="4394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Rectangle 195"/>
          <p:cNvSpPr/>
          <p:nvPr/>
        </p:nvSpPr>
        <p:spPr>
          <a:xfrm>
            <a:off x="7361918" y="5484523"/>
            <a:ext cx="162410" cy="132885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TextBox 196"/>
          <p:cNvSpPr txBox="1"/>
          <p:nvPr/>
        </p:nvSpPr>
        <p:spPr>
          <a:xfrm>
            <a:off x="7128902" y="4844612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-Plate</a:t>
            </a:r>
            <a:endParaRPr lang="en-GB" dirty="0"/>
          </a:p>
        </p:txBody>
      </p:sp>
      <p:cxnSp>
        <p:nvCxnSpPr>
          <p:cNvPr id="198" name="Straight Connector 197"/>
          <p:cNvCxnSpPr/>
          <p:nvPr/>
        </p:nvCxnSpPr>
        <p:spPr>
          <a:xfrm flipV="1">
            <a:off x="7467205" y="5193239"/>
            <a:ext cx="0" cy="559655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3" name="TextBox 212"/>
          <p:cNvSpPr txBox="1"/>
          <p:nvPr/>
        </p:nvSpPr>
        <p:spPr>
          <a:xfrm>
            <a:off x="6299180" y="4706112"/>
            <a:ext cx="646331" cy="646331"/>
          </a:xfrm>
          <a:prstGeom prst="rect">
            <a:avLst/>
          </a:prstGeom>
          <a:solidFill>
            <a:srgbClr val="FFFF00">
              <a:alpha val="28000"/>
            </a:srgbClr>
          </a:solidFill>
          <a:ln w="28575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1 </a:t>
            </a:r>
          </a:p>
          <a:p>
            <a:pPr algn="ctr"/>
            <a:r>
              <a:rPr lang="en-GB" b="1" dirty="0" smtClean="0"/>
              <a:t>DFX</a:t>
            </a:r>
            <a:endParaRPr lang="en-GB" b="1" dirty="0"/>
          </a:p>
        </p:txBody>
      </p:sp>
      <p:sp>
        <p:nvSpPr>
          <p:cNvPr id="217" name="TextBox 216"/>
          <p:cNvSpPr txBox="1"/>
          <p:nvPr/>
        </p:nvSpPr>
        <p:spPr>
          <a:xfrm>
            <a:off x="1043608" y="4168718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T1</a:t>
            </a:r>
            <a:r>
              <a:rPr lang="en-GB" b="1" dirty="0" smtClean="0">
                <a:sym typeface="Symbol"/>
              </a:rPr>
              <a:t></a:t>
            </a:r>
            <a:r>
              <a:rPr lang="en-GB" b="1" dirty="0" smtClean="0"/>
              <a:t>17 K</a:t>
            </a:r>
            <a:endParaRPr lang="en-GB" b="1" dirty="0"/>
          </a:p>
        </p:txBody>
      </p:sp>
      <p:sp>
        <p:nvSpPr>
          <p:cNvPr id="218" name="TextBox 217"/>
          <p:cNvSpPr txBox="1"/>
          <p:nvPr/>
        </p:nvSpPr>
        <p:spPr>
          <a:xfrm>
            <a:off x="1043608" y="2944582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T2</a:t>
            </a:r>
            <a:r>
              <a:rPr lang="en-GB" b="1" dirty="0">
                <a:sym typeface="Symbol"/>
              </a:rPr>
              <a:t></a:t>
            </a:r>
            <a:r>
              <a:rPr lang="en-GB" b="1" dirty="0" smtClean="0"/>
              <a:t>50 K</a:t>
            </a:r>
            <a:endParaRPr lang="en-GB" b="1" dirty="0"/>
          </a:p>
        </p:txBody>
      </p:sp>
      <p:sp>
        <p:nvSpPr>
          <p:cNvPr id="224" name="TextBox 223"/>
          <p:cNvSpPr txBox="1"/>
          <p:nvPr/>
        </p:nvSpPr>
        <p:spPr>
          <a:xfrm>
            <a:off x="3539738" y="5958572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MgB</a:t>
            </a:r>
            <a:r>
              <a:rPr lang="en-GB" baseline="-25000" dirty="0" smtClean="0"/>
              <a:t>2</a:t>
            </a:r>
            <a:endParaRPr lang="en-GB" baseline="-25000" dirty="0"/>
          </a:p>
        </p:txBody>
      </p:sp>
      <p:sp>
        <p:nvSpPr>
          <p:cNvPr id="225" name="TextBox 224"/>
          <p:cNvSpPr txBox="1"/>
          <p:nvPr/>
        </p:nvSpPr>
        <p:spPr>
          <a:xfrm>
            <a:off x="1751315" y="33630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HTS</a:t>
            </a:r>
            <a:endParaRPr lang="en-GB" baseline="-25000" dirty="0"/>
          </a:p>
        </p:txBody>
      </p:sp>
      <p:sp>
        <p:nvSpPr>
          <p:cNvPr id="226" name="Rectangle 225"/>
          <p:cNvSpPr/>
          <p:nvPr/>
        </p:nvSpPr>
        <p:spPr>
          <a:xfrm>
            <a:off x="6055740" y="5929535"/>
            <a:ext cx="1300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/>
              <a:t>MgB</a:t>
            </a:r>
            <a:r>
              <a:rPr lang="en-GB" sz="1400" baseline="-25000" dirty="0"/>
              <a:t>2</a:t>
            </a:r>
            <a:r>
              <a:rPr lang="en-GB" sz="1400" dirty="0"/>
              <a:t> to </a:t>
            </a:r>
            <a:r>
              <a:rPr lang="en-GB" sz="1400" dirty="0" err="1" smtClean="0"/>
              <a:t>Nb-Ti</a:t>
            </a:r>
            <a:endParaRPr lang="en-GB" sz="1400" dirty="0"/>
          </a:p>
        </p:txBody>
      </p:sp>
      <p:sp>
        <p:nvSpPr>
          <p:cNvPr id="227" name="Rectangle 226"/>
          <p:cNvSpPr/>
          <p:nvPr/>
        </p:nvSpPr>
        <p:spPr>
          <a:xfrm>
            <a:off x="6044507" y="6217567"/>
            <a:ext cx="12950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 err="1" smtClean="0"/>
              <a:t>Nb-Ti</a:t>
            </a:r>
            <a:r>
              <a:rPr lang="en-GB" sz="1400" dirty="0" smtClean="0"/>
              <a:t> </a:t>
            </a:r>
            <a:r>
              <a:rPr lang="en-GB" sz="1400" dirty="0"/>
              <a:t>to </a:t>
            </a:r>
            <a:r>
              <a:rPr lang="en-GB" sz="1400" dirty="0" err="1" smtClean="0"/>
              <a:t>Nb-Ti</a:t>
            </a:r>
            <a:endParaRPr lang="en-GB" sz="1400" dirty="0"/>
          </a:p>
        </p:txBody>
      </p:sp>
      <p:sp>
        <p:nvSpPr>
          <p:cNvPr id="230" name="Rectangle 229"/>
          <p:cNvSpPr/>
          <p:nvPr/>
        </p:nvSpPr>
        <p:spPr>
          <a:xfrm>
            <a:off x="7650576" y="5887061"/>
            <a:ext cx="12327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 err="1" smtClean="0"/>
              <a:t>Nb-Ti</a:t>
            </a:r>
            <a:r>
              <a:rPr lang="en-GB" sz="1400" dirty="0" smtClean="0"/>
              <a:t> – 1.9 K</a:t>
            </a:r>
            <a:endParaRPr lang="en-GB" sz="1400" dirty="0"/>
          </a:p>
        </p:txBody>
      </p:sp>
      <p:cxnSp>
        <p:nvCxnSpPr>
          <p:cNvPr id="241" name="Straight Connector 240"/>
          <p:cNvCxnSpPr/>
          <p:nvPr/>
        </p:nvCxnSpPr>
        <p:spPr>
          <a:xfrm>
            <a:off x="3560147" y="3129248"/>
            <a:ext cx="3742" cy="9527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2" name="Group 241"/>
          <p:cNvGrpSpPr/>
          <p:nvPr/>
        </p:nvGrpSpPr>
        <p:grpSpPr>
          <a:xfrm>
            <a:off x="3419955" y="1192429"/>
            <a:ext cx="283182" cy="1938657"/>
            <a:chOff x="2999387" y="844109"/>
            <a:chExt cx="283182" cy="1938657"/>
          </a:xfrm>
        </p:grpSpPr>
        <p:grpSp>
          <p:nvGrpSpPr>
            <p:cNvPr id="243" name="Group 242"/>
            <p:cNvGrpSpPr/>
            <p:nvPr/>
          </p:nvGrpSpPr>
          <p:grpSpPr>
            <a:xfrm>
              <a:off x="2999387" y="844109"/>
              <a:ext cx="216024" cy="288032"/>
              <a:chOff x="5868144" y="2132856"/>
              <a:chExt cx="216024" cy="288032"/>
            </a:xfrm>
          </p:grpSpPr>
          <p:cxnSp>
            <p:nvCxnSpPr>
              <p:cNvPr id="248" name="Straight Connector 247"/>
              <p:cNvCxnSpPr/>
              <p:nvPr/>
            </p:nvCxnSpPr>
            <p:spPr>
              <a:xfrm>
                <a:off x="5868144" y="2132856"/>
                <a:ext cx="21602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flipH="1">
                <a:off x="5868144" y="2132856"/>
                <a:ext cx="216024" cy="28803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>
                <a:off x="5868144" y="2132856"/>
                <a:ext cx="216024" cy="28803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>
                <a:off x="5868144" y="2420888"/>
                <a:ext cx="21602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4" name="Straight Connector 243"/>
            <p:cNvCxnSpPr/>
            <p:nvPr/>
          </p:nvCxnSpPr>
          <p:spPr>
            <a:xfrm>
              <a:off x="3131816" y="1132141"/>
              <a:ext cx="24" cy="3345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H="1">
              <a:off x="3275856" y="975227"/>
              <a:ext cx="6713" cy="17946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>
              <a:off x="3112796" y="988125"/>
              <a:ext cx="14878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3169891" y="2782766"/>
              <a:ext cx="9925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2" name="Straight Connector 251"/>
          <p:cNvCxnSpPr/>
          <p:nvPr/>
        </p:nvCxnSpPr>
        <p:spPr>
          <a:xfrm>
            <a:off x="3527967" y="752984"/>
            <a:ext cx="1" cy="4394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3" name="Rectangle 252"/>
          <p:cNvSpPr/>
          <p:nvPr/>
        </p:nvSpPr>
        <p:spPr>
          <a:xfrm>
            <a:off x="3466378" y="1838340"/>
            <a:ext cx="146720" cy="1296144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TextBox 254"/>
          <p:cNvSpPr txBox="1"/>
          <p:nvPr/>
        </p:nvSpPr>
        <p:spPr>
          <a:xfrm>
            <a:off x="3860342" y="5014523"/>
            <a:ext cx="1723550" cy="646331"/>
          </a:xfrm>
          <a:prstGeom prst="rect">
            <a:avLst/>
          </a:prstGeom>
          <a:solidFill>
            <a:srgbClr val="FFFF00">
              <a:alpha val="21000"/>
            </a:srgbClr>
          </a:solidFill>
          <a:ln w="28575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2</a:t>
            </a:r>
          </a:p>
          <a:p>
            <a:pPr algn="ctr"/>
            <a:r>
              <a:rPr lang="en-GB" b="1" dirty="0" smtClean="0"/>
              <a:t>SC Link (DSL)</a:t>
            </a:r>
            <a:endParaRPr lang="en-GB" b="1" dirty="0"/>
          </a:p>
        </p:txBody>
      </p:sp>
      <p:sp>
        <p:nvSpPr>
          <p:cNvPr id="257" name="TextBox 256"/>
          <p:cNvSpPr txBox="1"/>
          <p:nvPr/>
        </p:nvSpPr>
        <p:spPr>
          <a:xfrm>
            <a:off x="3975876" y="4114206"/>
            <a:ext cx="659155" cy="646331"/>
          </a:xfrm>
          <a:prstGeom prst="rect">
            <a:avLst/>
          </a:prstGeom>
          <a:solidFill>
            <a:srgbClr val="FFFF00">
              <a:alpha val="21000"/>
            </a:srgbClr>
          </a:solidFill>
          <a:ln w="28575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3</a:t>
            </a:r>
            <a:endParaRPr lang="en-GB" b="1" dirty="0" smtClean="0"/>
          </a:p>
          <a:p>
            <a:pPr algn="ctr"/>
            <a:r>
              <a:rPr lang="en-GB" b="1" dirty="0" smtClean="0"/>
              <a:t>DFH</a:t>
            </a:r>
            <a:endParaRPr lang="en-GB" b="1" dirty="0"/>
          </a:p>
        </p:txBody>
      </p:sp>
      <p:sp>
        <p:nvSpPr>
          <p:cNvPr id="259" name="TextBox 258"/>
          <p:cNvSpPr txBox="1"/>
          <p:nvPr/>
        </p:nvSpPr>
        <p:spPr>
          <a:xfrm>
            <a:off x="3861450" y="2060848"/>
            <a:ext cx="2582758" cy="646331"/>
          </a:xfrm>
          <a:prstGeom prst="rect">
            <a:avLst/>
          </a:prstGeom>
          <a:solidFill>
            <a:srgbClr val="FFFF00">
              <a:alpha val="21000"/>
            </a:srgbClr>
          </a:solidFill>
          <a:ln w="28575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4</a:t>
            </a:r>
          </a:p>
          <a:p>
            <a:pPr algn="ctr"/>
            <a:r>
              <a:rPr lang="en-GB" b="1" dirty="0" smtClean="0"/>
              <a:t>Current Leads (DFLH)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683568" y="3363012"/>
            <a:ext cx="4536504" cy="1651511"/>
          </a:xfrm>
          <a:prstGeom prst="rect">
            <a:avLst/>
          </a:prstGeom>
          <a:noFill/>
          <a:ln w="349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282263" y="550731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4.2 K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5285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animBg="1"/>
      <p:bldP spid="230" grpId="0"/>
      <p:bldP spid="255" grpId="0" animBg="1"/>
      <p:bldP spid="257" grpId="0" animBg="1"/>
      <p:bldP spid="259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A. Ballarino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08573" y="-171400"/>
            <a:ext cx="7920000" cy="769650"/>
          </a:xfrm>
        </p:spPr>
        <p:txBody>
          <a:bodyPr/>
          <a:lstStyle/>
          <a:p>
            <a:r>
              <a:rPr lang="en-GB" dirty="0" smtClean="0"/>
              <a:t>Requirements for the powering of the Triplets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/>
        </p:blipFill>
        <p:spPr bwMode="auto">
          <a:xfrm>
            <a:off x="701497" y="858724"/>
            <a:ext cx="7909560" cy="545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515147" y="1873928"/>
            <a:ext cx="936104" cy="1080120"/>
          </a:xfrm>
          <a:prstGeom prst="ellipse">
            <a:avLst/>
          </a:prstGeom>
          <a:solidFill>
            <a:srgbClr val="FFFF00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652120" y="1861974"/>
            <a:ext cx="936104" cy="1080120"/>
          </a:xfrm>
          <a:prstGeom prst="ellipse">
            <a:avLst/>
          </a:prstGeom>
          <a:solidFill>
            <a:srgbClr val="FFFF00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956394" y="6220671"/>
            <a:ext cx="6001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* Able to cope with over-currents without excessive over-heating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422944" y="480738"/>
            <a:ext cx="2108269" cy="369332"/>
          </a:xfrm>
          <a:prstGeom prst="rect">
            <a:avLst/>
          </a:prstGeom>
          <a:noFill/>
          <a:ln w="22225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EDMS N. 1821907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99689" y="489392"/>
            <a:ext cx="3725187" cy="369332"/>
          </a:xfrm>
          <a:prstGeom prst="rect">
            <a:avLst/>
          </a:prstGeom>
          <a:noFill/>
          <a:ln w="22225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Trim Q1a (35 A) </a:t>
            </a:r>
            <a:r>
              <a:rPr lang="en-GB" dirty="0" smtClean="0">
                <a:sym typeface="Symbol"/>
              </a:rPr>
              <a:t> Local powering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12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A. Ballarino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480060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7920000" cy="1035670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Requirements for the powering of the Triplets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17811" y="836712"/>
            <a:ext cx="5612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2"/>
                </a:solidFill>
              </a:rPr>
              <a:t>Number and type of components per system</a:t>
            </a:r>
            <a:endParaRPr lang="en-GB" sz="2000" b="1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5802" y="6021288"/>
            <a:ext cx="2108269" cy="369332"/>
          </a:xfrm>
          <a:prstGeom prst="rect">
            <a:avLst/>
          </a:prstGeom>
          <a:noFill/>
          <a:ln w="22225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EDMS N. 1821907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154709" y="4149080"/>
            <a:ext cx="4865563" cy="646331"/>
          </a:xfrm>
          <a:prstGeom prst="rect">
            <a:avLst/>
          </a:prstGeom>
          <a:noFill/>
          <a:ln w="254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Leads rated at 0.12 kA and 0.2 kA (18 in total)</a:t>
            </a:r>
          </a:p>
          <a:p>
            <a:pPr algn="ctr"/>
            <a:r>
              <a:rPr lang="en-GB" dirty="0" smtClean="0"/>
              <a:t> proposed for local powering (as in the LHC)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411760" y="2852936"/>
            <a:ext cx="4320480" cy="792088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39552" y="5170900"/>
            <a:ext cx="8109912" cy="646331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Updated in order to take into account recent </a:t>
            </a:r>
            <a:r>
              <a:rPr lang="en-GB" dirty="0"/>
              <a:t>c</a:t>
            </a:r>
            <a:r>
              <a:rPr lang="en-GB" dirty="0" smtClean="0"/>
              <a:t>hanges on the magnets circuits </a:t>
            </a:r>
          </a:p>
          <a:p>
            <a:r>
              <a:rPr lang="en-GB" dirty="0" smtClean="0"/>
              <a:t>(HL-LHC Magnets Circuits </a:t>
            </a:r>
            <a:r>
              <a:rPr lang="en-GB" dirty="0"/>
              <a:t>Internal Review, </a:t>
            </a:r>
            <a:r>
              <a:rPr lang="en-GB" dirty="0" smtClean="0"/>
              <a:t>EDMS </a:t>
            </a:r>
            <a:r>
              <a:rPr lang="en-GB" dirty="0"/>
              <a:t>N. 1807471, May </a:t>
            </a:r>
            <a:r>
              <a:rPr lang="en-GB" dirty="0" smtClean="0"/>
              <a:t>2017)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48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A. Ballarino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7" t="10490" r="18763" b="36336"/>
          <a:stretch/>
        </p:blipFill>
        <p:spPr>
          <a:xfrm flipH="1">
            <a:off x="439980" y="1084355"/>
            <a:ext cx="7827568" cy="493621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7077" y="-99392"/>
            <a:ext cx="7920000" cy="720000"/>
          </a:xfrm>
        </p:spPr>
        <p:txBody>
          <a:bodyPr/>
          <a:lstStyle/>
          <a:p>
            <a:r>
              <a:rPr lang="en-GB" dirty="0" smtClean="0"/>
              <a:t>DFH - Concept</a:t>
            </a:r>
            <a:endParaRPr lang="en-GB" dirty="0"/>
          </a:p>
        </p:txBody>
      </p:sp>
      <p:pic>
        <p:nvPicPr>
          <p:cNvPr id="14" name="Picture 13" descr="P7_Link_transfer line_2.jpg"/>
          <p:cNvPicPr>
            <a:picLocks noChangeAspect="1"/>
          </p:cNvPicPr>
          <p:nvPr/>
        </p:nvPicPr>
        <p:blipFill rotWithShape="1">
          <a:blip r:embed="rId3" cstate="print"/>
          <a:srcRect l="-1" r="65809" b="29341"/>
          <a:stretch/>
        </p:blipFill>
        <p:spPr>
          <a:xfrm>
            <a:off x="1912354" y="1084355"/>
            <a:ext cx="2256954" cy="25965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99992" y="620608"/>
            <a:ext cx="4201885" cy="5735742"/>
          </a:xfrm>
          <a:prstGeom prst="rect">
            <a:avLst/>
          </a:prstGeom>
          <a:noFill/>
          <a:ln w="190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716016" y="77414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CERN supply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71509" y="500388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DFH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316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CERN logo, 4:3 format</Description0>
    <Note xmlns="8946e33d-fd2f-4ae4-8ee9-d90c129cdf9e">For external collaborators: you may replace the CERN logo by your home institute logo if needed
https://edms.cern.ch/document/1586452/</No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5F1974-8BF4-40F8-A094-6D0042E24DA8}">
  <ds:schemaRefs>
    <ds:schemaRef ds:uri="http://purl.org/dc/terms/"/>
    <ds:schemaRef ds:uri="8946e33d-fd2f-4ae4-8ee9-d90c129cdf9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72C54E-84E5-44B5-A4E6-E63841D57A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F4B4FB-2D1B-43AD-8D61-9453953838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35524</TotalTime>
  <Words>544</Words>
  <Application>Microsoft Office PowerPoint</Application>
  <PresentationFormat>On-screen Show (4:3)</PresentationFormat>
  <Paragraphs>169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Symbol</vt:lpstr>
      <vt:lpstr>Wingdings</vt:lpstr>
      <vt:lpstr>Thème Office</vt:lpstr>
      <vt:lpstr>Introduction to the Cold Powering Project for HL-LHC</vt:lpstr>
      <vt:lpstr>The project</vt:lpstr>
      <vt:lpstr>The HL-LHC Tunnel</vt:lpstr>
      <vt:lpstr>LHC Tunnel and equipment</vt:lpstr>
      <vt:lpstr>LHC Tunnel Configuration</vt:lpstr>
      <vt:lpstr>Cold Powering System (WP6a)   Schematic representation</vt:lpstr>
      <vt:lpstr>Requirements for the powering of the Triplets </vt:lpstr>
      <vt:lpstr> Requirements for the powering of the Triplets  </vt:lpstr>
      <vt:lpstr>DFH - Concept</vt:lpstr>
      <vt:lpstr>Development activity at CERN</vt:lpstr>
      <vt:lpstr>Industrial procurement of long cryostats</vt:lpstr>
      <vt:lpstr>R&amp;D Development</vt:lpstr>
      <vt:lpstr>DFH Functionalities</vt:lpstr>
      <vt:lpstr>DFH Integration in the tunnel</vt:lpstr>
      <vt:lpstr>HL-LHC Timeline</vt:lpstr>
      <vt:lpstr>PowerPoint Presentation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Administrator</cp:lastModifiedBy>
  <cp:revision>611</cp:revision>
  <cp:lastPrinted>2016-03-17T13:50:49Z</cp:lastPrinted>
  <dcterms:created xsi:type="dcterms:W3CDTF">2016-02-12T10:02:27Z</dcterms:created>
  <dcterms:modified xsi:type="dcterms:W3CDTF">2018-06-20T06:56:31Z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