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63" r:id="rId5"/>
    <p:sldId id="330" r:id="rId6"/>
    <p:sldId id="344" r:id="rId7"/>
    <p:sldId id="346" r:id="rId8"/>
    <p:sldId id="345" r:id="rId9"/>
    <p:sldId id="349" r:id="rId10"/>
    <p:sldId id="348" r:id="rId11"/>
    <p:sldId id="350" r:id="rId12"/>
  </p:sldIdLst>
  <p:sldSz cx="9144000" cy="5143500" type="screen16x9"/>
  <p:notesSz cx="6797675" cy="9928225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0080"/>
    <a:srgbClr val="6BCFFF"/>
    <a:srgbClr val="FFFFFF"/>
    <a:srgbClr val="FADDDA"/>
    <a:srgbClr val="FFFF00"/>
    <a:srgbClr val="FBFBFB"/>
    <a:srgbClr val="FCCF8C"/>
    <a:srgbClr val="009BD2"/>
    <a:srgbClr val="00B0F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23" autoAdjust="0"/>
    <p:restoredTop sz="94660"/>
  </p:normalViewPr>
  <p:slideViewPr>
    <p:cSldViewPr snapToObjects="1" showGuides="1">
      <p:cViewPr>
        <p:scale>
          <a:sx n="150" d="100"/>
          <a:sy n="150" d="100"/>
        </p:scale>
        <p:origin x="300" y="-8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20/06/2018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05382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20/06/2018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05962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2840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1755150"/>
            <a:ext cx="7200000" cy="135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 dirty="0" smtClean="0"/>
              <a:t>Presentation title - line 1 - Arial 30pt - bold </a:t>
            </a:r>
            <a:r>
              <a:rPr lang="en-GB" noProof="0" dirty="0" err="1" smtClean="0"/>
              <a:t>HiLumi</a:t>
            </a:r>
            <a:r>
              <a:rPr lang="en-GB" noProof="0" dirty="0" smtClean="0"/>
              <a:t> dark grey - line 2</a:t>
            </a:r>
            <a:br>
              <a:rPr lang="en-GB" noProof="0" dirty="0" smtClean="0"/>
            </a:br>
            <a:r>
              <a:rPr lang="en-GB" noProof="0" dirty="0" smtClean="0"/>
              <a:t>line 3</a:t>
            </a:r>
            <a:br>
              <a:rPr lang="en-GB" noProof="0" dirty="0" smtClean="0"/>
            </a:br>
            <a:r>
              <a:rPr lang="en-GB" noProof="0" dirty="0" smtClean="0"/>
              <a:t>line 4   </a:t>
            </a:r>
            <a:endParaRPr lang="en-GB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00450"/>
            <a:ext cx="6480000" cy="74295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 smtClean="0"/>
              <a:t>Author(s</a:t>
            </a:r>
            <a:r>
              <a:rPr lang="en-GB" noProof="0" dirty="0" smtClean="0"/>
              <a:t>)  - Arial 20 pt – </a:t>
            </a:r>
            <a:r>
              <a:rPr lang="en-GB" noProof="0" dirty="0" err="1" smtClean="0"/>
              <a:t>HiLumi</a:t>
            </a:r>
            <a:r>
              <a:rPr lang="en-GB" noProof="0" dirty="0" smtClean="0"/>
              <a:t> dark grey</a:t>
            </a:r>
            <a:endParaRPr lang="en-GB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990600" y="4767263"/>
            <a:ext cx="6690000" cy="270000"/>
          </a:xfrm>
        </p:spPr>
        <p:txBody>
          <a:bodyPr lIns="0" tIns="0" rIns="0" bIns="0" anchor="b" anchorCtr="0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en-GB" noProof="0" smtClean="0"/>
              <a:t>DFX - CPS review 3 July 2017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4767263"/>
            <a:ext cx="360000" cy="27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2" name="Image 11" descr="HLU-logoN-titl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1602" y="285750"/>
            <a:ext cx="3134659" cy="1270627"/>
          </a:xfrm>
          <a:prstGeom prst="rect">
            <a:avLst/>
          </a:prstGeom>
        </p:spPr>
      </p:pic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4424362"/>
            <a:ext cx="6480000" cy="261938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400" b="1" i="1">
                <a:solidFill>
                  <a:srgbClr val="700A00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 smtClean="0"/>
              <a:t>Slide title – line 1 – Arial 30 pt – HiLumi blue</a:t>
            </a:r>
            <a:br>
              <a:rPr lang="en-GB" noProof="0" smtClean="0"/>
            </a:br>
            <a:r>
              <a:rPr lang="en-GB" noProof="0" smtClean="0"/>
              <a:t>Slide title – line 2 – Arial 30 pt – HiLumi blue</a:t>
            </a:r>
            <a:endParaRPr lang="en-GB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914401"/>
            <a:ext cx="7920000" cy="3680222"/>
          </a:xfrm>
        </p:spPr>
        <p:txBody>
          <a:bodyPr lIns="0" tIns="0" rIns="0" bIns="0"/>
          <a:lstStyle/>
          <a:p>
            <a:pPr lvl="0"/>
            <a:r>
              <a:rPr lang="en-GB" noProof="0" dirty="0" smtClean="0"/>
              <a:t>Click to modify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905000" y="4767263"/>
            <a:ext cx="6627000" cy="270000"/>
          </a:xfrm>
        </p:spPr>
        <p:txBody>
          <a:bodyPr/>
          <a:lstStyle/>
          <a:p>
            <a:r>
              <a:rPr lang="en-GB" noProof="0" smtClean="0"/>
              <a:t>DFX - CPS review 3 July 2017</a:t>
            </a:r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smtClean="0"/>
              <a:t>Slide title – line 1 – Arial 30 pt – HiLumi blue</a:t>
            </a:r>
            <a:br>
              <a:rPr lang="en-GB" noProof="0" smtClean="0"/>
            </a:br>
            <a:r>
              <a:rPr lang="en-GB" noProof="0" smtClean="0"/>
              <a:t>Slide title – line 2 – Arial 30 pt – HiLumi blue</a:t>
            </a:r>
            <a:endParaRPr lang="en-GB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911424"/>
            <a:ext cx="4040188" cy="47982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1543050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texts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911424"/>
            <a:ext cx="4041775" cy="47982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6" y="1543050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texts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1905000" y="4767263"/>
            <a:ext cx="6627000" cy="270000"/>
          </a:xfrm>
        </p:spPr>
        <p:txBody>
          <a:bodyPr/>
          <a:lstStyle/>
          <a:p>
            <a:r>
              <a:rPr lang="en-GB" noProof="0" smtClean="0"/>
              <a:t>DFX - CPS review 3 July 2017</a:t>
            </a:r>
            <a:endParaRPr lang="en-GB" noProof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Slide title – line 1 – Arial 30 pt – HiLumi blue</a:t>
            </a:r>
            <a:br>
              <a:rPr lang="en-GB" noProof="0" smtClean="0"/>
            </a:br>
            <a:r>
              <a:rPr lang="en-GB" noProof="0" smtClean="0"/>
              <a:t>Slide title – line 2 – Arial 30 pt – HiLumi blue</a:t>
            </a:r>
            <a:endParaRPr lang="en-GB" noProof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05000" y="4767263"/>
            <a:ext cx="6627000" cy="270000"/>
          </a:xfrm>
        </p:spPr>
        <p:txBody>
          <a:bodyPr/>
          <a:lstStyle/>
          <a:p>
            <a:r>
              <a:rPr lang="en-GB" noProof="0" smtClean="0"/>
              <a:t>DFX - CPS review 3 July 2017</a:t>
            </a:r>
            <a:endParaRPr lang="en-GB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81200" y="4767263"/>
            <a:ext cx="6553200" cy="270000"/>
          </a:xfrm>
        </p:spPr>
        <p:txBody>
          <a:bodyPr/>
          <a:lstStyle/>
          <a:p>
            <a:r>
              <a:rPr lang="en-GB" noProof="0" smtClean="0"/>
              <a:t>DFX - CPS review 3 July 2017</a:t>
            </a:r>
            <a:endParaRPr lang="en-GB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342900"/>
            <a:ext cx="79200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3829050"/>
            <a:ext cx="7920000" cy="7429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smtClean="0"/>
              <a:t>Text – image caption – comments ....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981200" y="4767263"/>
            <a:ext cx="6550800" cy="270000"/>
          </a:xfrm>
        </p:spPr>
        <p:txBody>
          <a:bodyPr/>
          <a:lstStyle/>
          <a:p>
            <a:r>
              <a:rPr lang="en-GB" noProof="0" smtClean="0"/>
              <a:t>DFX - CPS review 3 July 2017</a:t>
            </a:r>
            <a:endParaRPr lang="en-GB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3486150"/>
            <a:ext cx="7918450" cy="28575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 smtClean="0"/>
              <a:t>Image 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351800" y="2031750"/>
            <a:ext cx="6440400" cy="1225800"/>
          </a:xfrm>
        </p:spPr>
        <p:txBody>
          <a:bodyPr/>
          <a:lstStyle>
            <a:lvl1pPr>
              <a:defRPr b="1" i="1">
                <a:solidFill>
                  <a:schemeClr val="tx2"/>
                </a:solidFill>
              </a:defRPr>
            </a:lvl1pPr>
          </a:lstStyle>
          <a:p>
            <a:r>
              <a:rPr lang="en-GB" noProof="0" smtClean="0"/>
              <a:t>Thank you message....</a:t>
            </a:r>
            <a:endParaRPr lang="en-GB" noProof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219200" y="4767263"/>
            <a:ext cx="6573000" cy="270000"/>
          </a:xfrm>
        </p:spPr>
        <p:txBody>
          <a:bodyPr/>
          <a:lstStyle/>
          <a:p>
            <a:r>
              <a:rPr lang="en-GB" noProof="0" smtClean="0"/>
              <a:t>DFX - CPS review 3 July 2017</a:t>
            </a:r>
            <a:endParaRPr lang="en-GB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1351800" y="3714750"/>
            <a:ext cx="6440400" cy="914400"/>
          </a:xfrm>
        </p:spPr>
        <p:txBody>
          <a:bodyPr anchor="b">
            <a:noAutofit/>
          </a:bodyPr>
          <a:lstStyle>
            <a:lvl1pPr>
              <a:buFontTx/>
              <a:buNone/>
              <a:defRPr sz="1200" baseline="0">
                <a:solidFill>
                  <a:schemeClr val="tx2"/>
                </a:solidFill>
              </a:defRPr>
            </a:lvl1pPr>
            <a:lvl2pPr>
              <a:buFontTx/>
              <a:buNone/>
              <a:defRPr sz="1400"/>
            </a:lvl2pPr>
            <a:lvl3pPr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en-GB" noProof="0" smtClean="0"/>
              <a:t>Credits if needed: reference 1, reference 2 ...</a:t>
            </a:r>
            <a:endParaRPr lang="en-GB" noProof="0"/>
          </a:p>
        </p:txBody>
      </p:sp>
      <p:pic>
        <p:nvPicPr>
          <p:cNvPr id="7" name="Image 6" descr="HLU-logoN-titl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1602" y="285750"/>
            <a:ext cx="3134659" cy="127062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35000"/>
            <a:ext cx="7920000" cy="54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 smtClean="0"/>
              <a:t>Slide title – line 1 – Arial 30 pt – HiLumi blue</a:t>
            </a:r>
            <a:br>
              <a:rPr lang="en-GB" noProof="0" smtClean="0"/>
            </a:br>
            <a:r>
              <a:rPr lang="en-GB" noProof="0" smtClean="0"/>
              <a:t>Slide title – line 2 – Arial 30 pt – HiLumi blue</a:t>
            </a:r>
            <a:endParaRPr lang="en-GB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028701"/>
            <a:ext cx="7920000" cy="356592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smtClean="0"/>
              <a:t>Click to edit Master texts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4767263"/>
            <a:ext cx="6550800" cy="27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r>
              <a:rPr lang="en-GB" smtClean="0"/>
              <a:t>DFX - CPS review 3 July 2017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4767263"/>
            <a:ext cx="360000" cy="27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  <p:sldLayoutId id="2147483658" r:id="rId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Interconnection boxes : DFH</a:t>
            </a:r>
            <a:br>
              <a:rPr lang="en-GB" dirty="0" smtClean="0"/>
            </a:br>
            <a:r>
              <a:rPr lang="en-GB" dirty="0" smtClean="0"/>
              <a:t>Concept overview and quality assurance</a:t>
            </a:r>
            <a:br>
              <a:rPr lang="en-GB" dirty="0" smtClean="0"/>
            </a:br>
            <a:r>
              <a:rPr lang="en-GB" sz="2000" dirty="0" smtClean="0"/>
              <a:t>UU-CERN-RFR meeting</a:t>
            </a:r>
            <a:br>
              <a:rPr lang="en-GB" sz="2000" dirty="0" smtClean="0"/>
            </a:br>
            <a:r>
              <a:rPr lang="en-GB" sz="2400" dirty="0"/>
              <a:t/>
            </a:r>
            <a:br>
              <a:rPr lang="en-GB" sz="2400" dirty="0"/>
            </a:br>
            <a:endParaRPr lang="en-GB" sz="1600" dirty="0"/>
          </a:p>
        </p:txBody>
      </p:sp>
      <p:sp>
        <p:nvSpPr>
          <p:cNvPr id="19" name="Sous-titre 18"/>
          <p:cNvSpPr>
            <a:spLocks noGrp="1"/>
          </p:cNvSpPr>
          <p:nvPr>
            <p:ph type="subTitle" idx="1"/>
          </p:nvPr>
        </p:nvSpPr>
        <p:spPr>
          <a:xfrm>
            <a:off x="11822" y="4731990"/>
            <a:ext cx="6480000" cy="411509"/>
          </a:xfrm>
        </p:spPr>
        <p:txBody>
          <a:bodyPr>
            <a:normAutofit fontScale="85000" lnSpcReduction="20000"/>
          </a:bodyPr>
          <a:lstStyle/>
          <a:p>
            <a:r>
              <a:rPr lang="en-GB" sz="1600" dirty="0" err="1" smtClean="0">
                <a:solidFill>
                  <a:schemeClr val="bg1">
                    <a:lumMod val="65000"/>
                  </a:schemeClr>
                </a:solidFill>
              </a:rPr>
              <a:t>Y.Leclercq</a:t>
            </a:r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</a:rPr>
              <a:t> and </a:t>
            </a:r>
            <a:r>
              <a:rPr lang="en-GB" sz="1600" dirty="0" err="1" smtClean="0">
                <a:solidFill>
                  <a:schemeClr val="bg1">
                    <a:lumMod val="65000"/>
                  </a:schemeClr>
                </a:solidFill>
              </a:rPr>
              <a:t>V.Parma</a:t>
            </a:r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</a:rPr>
              <a:t> on behalf of the DF cryostats design team (WP6a)</a:t>
            </a:r>
          </a:p>
          <a:p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</a:rPr>
              <a:t>WP6a </a:t>
            </a:r>
            <a:r>
              <a:rPr lang="en-GB" sz="1600" dirty="0" err="1" smtClean="0">
                <a:solidFill>
                  <a:schemeClr val="bg1">
                    <a:lumMod val="65000"/>
                  </a:schemeClr>
                </a:solidFill>
              </a:rPr>
              <a:t>workpackage</a:t>
            </a:r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</a:rPr>
              <a:t> leader : A. Ballarino</a:t>
            </a:r>
          </a:p>
          <a:p>
            <a:endParaRPr lang="en-GB" sz="16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Espace réservé du texte 19"/>
          <p:cNvSpPr>
            <a:spLocks noGrp="1"/>
          </p:cNvSpPr>
          <p:nvPr>
            <p:ph type="body" sz="quarter" idx="14"/>
          </p:nvPr>
        </p:nvSpPr>
        <p:spPr>
          <a:xfrm>
            <a:off x="1371600" y="3740199"/>
            <a:ext cx="6480000" cy="543421"/>
          </a:xfrm>
        </p:spPr>
        <p:txBody>
          <a:bodyPr>
            <a:normAutofit/>
          </a:bodyPr>
          <a:lstStyle/>
          <a:p>
            <a:r>
              <a:rPr lang="en-GB" b="0" i="0" dirty="0" smtClean="0">
                <a:solidFill>
                  <a:schemeClr val="bg2"/>
                </a:solidFill>
              </a:rPr>
              <a:t>20 June 2018</a:t>
            </a:r>
            <a:endParaRPr lang="en-GB" b="0" i="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402" b="13436"/>
          <a:stretch/>
        </p:blipFill>
        <p:spPr>
          <a:xfrm>
            <a:off x="2267743" y="2067694"/>
            <a:ext cx="6876256" cy="3071715"/>
          </a:xfrm>
          <a:prstGeom prst="rect">
            <a:avLst/>
          </a:prstGeom>
        </p:spPr>
      </p:pic>
      <p:grpSp>
        <p:nvGrpSpPr>
          <p:cNvPr id="144" name="Group 143"/>
          <p:cNvGrpSpPr/>
          <p:nvPr/>
        </p:nvGrpSpPr>
        <p:grpSpPr>
          <a:xfrm>
            <a:off x="4976996" y="3864376"/>
            <a:ext cx="2889974" cy="785382"/>
            <a:chOff x="4976996" y="3864376"/>
            <a:chExt cx="2889974" cy="785382"/>
          </a:xfrm>
        </p:grpSpPr>
        <p:sp>
          <p:nvSpPr>
            <p:cNvPr id="17" name="TextBox 16"/>
            <p:cNvSpPr txBox="1"/>
            <p:nvPr/>
          </p:nvSpPr>
          <p:spPr>
            <a:xfrm rot="21022299">
              <a:off x="4976996" y="4403537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D1</a:t>
              </a:r>
              <a:endParaRPr lang="en-GB" sz="1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20947841">
              <a:off x="5386787" y="4309676"/>
              <a:ext cx="3626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CP</a:t>
              </a:r>
              <a:endParaRPr lang="en-GB" sz="1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20988596">
              <a:off x="5952541" y="4186814"/>
              <a:ext cx="35458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GB" sz="1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rot="20956418">
              <a:off x="6485254" y="4074622"/>
              <a:ext cx="43313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Q2b</a:t>
              </a:r>
              <a:endParaRPr lang="en-GB" sz="1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20821435">
              <a:off x="6977522" y="3969095"/>
              <a:ext cx="42511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Q2a</a:t>
              </a:r>
              <a:endParaRPr lang="en-GB" sz="1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 rot="21053899">
              <a:off x="7512386" y="3864376"/>
              <a:ext cx="35458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GB" sz="1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9606" y="4159908"/>
            <a:ext cx="22381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i="1" dirty="0" smtClean="0">
                <a:solidFill>
                  <a:schemeClr val="tx2"/>
                </a:solidFill>
              </a:rPr>
              <a:t>Illustration of the position of the DFH</a:t>
            </a:r>
          </a:p>
          <a:p>
            <a:r>
              <a:rPr lang="en-GB" sz="1000" i="1" dirty="0" smtClean="0">
                <a:solidFill>
                  <a:schemeClr val="tx2"/>
                </a:solidFill>
              </a:rPr>
              <a:t>(not latest version for details)</a:t>
            </a:r>
            <a:endParaRPr lang="en-GB" sz="1000" i="1" dirty="0">
              <a:solidFill>
                <a:schemeClr val="tx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 rot="21053899">
            <a:off x="8295330" y="3772875"/>
            <a:ext cx="3305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IP</a:t>
            </a:r>
            <a:endParaRPr lang="en-GB" sz="12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1650"/>
            <a:ext cx="2322048" cy="540000"/>
          </a:xfrm>
        </p:spPr>
        <p:txBody>
          <a:bodyPr/>
          <a:lstStyle/>
          <a:p>
            <a:pPr algn="l"/>
            <a:r>
              <a:rPr lang="en-GB" dirty="0" smtClean="0"/>
              <a:t>Context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5460991" y="-2977"/>
            <a:ext cx="3683010" cy="2078932"/>
            <a:chOff x="6030309" y="-2977"/>
            <a:chExt cx="3113691" cy="1757571"/>
          </a:xfrm>
        </p:grpSpPr>
        <p:pic>
          <p:nvPicPr>
            <p:cNvPr id="44" name="Picture 4" descr="http://player.slideplayer.fr/37/10691208/data/images/img5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0309" y="-2977"/>
              <a:ext cx="3113691" cy="1757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5" name="Group 44"/>
            <p:cNvGrpSpPr/>
            <p:nvPr/>
          </p:nvGrpSpPr>
          <p:grpSpPr>
            <a:xfrm rot="2256222">
              <a:off x="7799075" y="305479"/>
              <a:ext cx="1154308" cy="195746"/>
              <a:chOff x="6684119" y="-3875662"/>
              <a:chExt cx="2301937" cy="414373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8002620" y="-3875662"/>
                <a:ext cx="983436" cy="352294"/>
                <a:chOff x="7571103" y="-5031877"/>
                <a:chExt cx="983436" cy="352294"/>
              </a:xfrm>
            </p:grpSpPr>
            <p:sp>
              <p:nvSpPr>
                <p:cNvPr id="53" name="Rounded Rectangle 52"/>
                <p:cNvSpPr/>
                <p:nvPr/>
              </p:nvSpPr>
              <p:spPr>
                <a:xfrm rot="280899">
                  <a:off x="7571103" y="-5031877"/>
                  <a:ext cx="465832" cy="199826"/>
                </a:xfrm>
                <a:prstGeom prst="roundRect">
                  <a:avLst/>
                </a:prstGeom>
                <a:solidFill>
                  <a:srgbClr val="FFFF00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en-GB" sz="600" dirty="0" smtClean="0">
                      <a:solidFill>
                        <a:schemeClr val="tx1"/>
                      </a:solidFill>
                    </a:rPr>
                    <a:t>DFXJ</a:t>
                  </a:r>
                  <a:endParaRPr lang="en-GB" sz="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4" name="Rounded Rectangle 53"/>
                <p:cNvSpPr/>
                <p:nvPr/>
              </p:nvSpPr>
              <p:spPr>
                <a:xfrm rot="1601351">
                  <a:off x="8094121" y="-4879411"/>
                  <a:ext cx="460418" cy="199828"/>
                </a:xfrm>
                <a:prstGeom prst="roundRect">
                  <a:avLst/>
                </a:prstGeom>
                <a:solidFill>
                  <a:srgbClr val="92D050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en-GB" sz="600" dirty="0" smtClean="0">
                      <a:solidFill>
                        <a:schemeClr val="tx1"/>
                      </a:solidFill>
                    </a:rPr>
                    <a:t>DFMJ</a:t>
                  </a:r>
                  <a:endParaRPr lang="en-GB" sz="6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47" name="Rounded Rectangle 46"/>
              <p:cNvSpPr/>
              <p:nvPr/>
            </p:nvSpPr>
            <p:spPr>
              <a:xfrm rot="21184844">
                <a:off x="7178009" y="-3830730"/>
                <a:ext cx="511227" cy="199826"/>
              </a:xfrm>
              <a:prstGeom prst="roundRect">
                <a:avLst/>
              </a:prstGeom>
              <a:solidFill>
                <a:srgbClr val="FFFF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GB" sz="600" dirty="0" smtClean="0">
                    <a:solidFill>
                      <a:schemeClr val="tx1"/>
                    </a:solidFill>
                  </a:rPr>
                  <a:t>DFXI</a:t>
                </a:r>
                <a:endParaRPr lang="en-GB" sz="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 rot="19759425">
                <a:off x="6684119" y="-3661117"/>
                <a:ext cx="458242" cy="199828"/>
              </a:xfrm>
              <a:prstGeom prst="roundRect">
                <a:avLst/>
              </a:prstGeom>
              <a:solidFill>
                <a:srgbClr val="92D05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GB" sz="600" dirty="0" smtClean="0">
                    <a:solidFill>
                      <a:schemeClr val="tx1"/>
                    </a:solidFill>
                  </a:rPr>
                  <a:t>DFMI</a:t>
                </a:r>
                <a:endParaRPr lang="en-GB" sz="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 rot="3291127">
              <a:off x="5888675" y="1095675"/>
              <a:ext cx="1065610" cy="232069"/>
              <a:chOff x="5365672" y="1131731"/>
              <a:chExt cx="2125061" cy="491266"/>
            </a:xfrm>
          </p:grpSpPr>
          <p:grpSp>
            <p:nvGrpSpPr>
              <p:cNvPr id="60" name="Group 59"/>
              <p:cNvGrpSpPr/>
              <p:nvPr/>
            </p:nvGrpSpPr>
            <p:grpSpPr>
              <a:xfrm>
                <a:off x="6521572" y="1326223"/>
                <a:ext cx="969161" cy="296774"/>
                <a:chOff x="6090055" y="170008"/>
                <a:chExt cx="969161" cy="296774"/>
              </a:xfrm>
            </p:grpSpPr>
            <p:sp>
              <p:nvSpPr>
                <p:cNvPr id="66" name="Rounded Rectangle 65"/>
                <p:cNvSpPr/>
                <p:nvPr/>
              </p:nvSpPr>
              <p:spPr>
                <a:xfrm rot="21228893">
                  <a:off x="6090055" y="266955"/>
                  <a:ext cx="487565" cy="199827"/>
                </a:xfrm>
                <a:prstGeom prst="roundRect">
                  <a:avLst/>
                </a:prstGeom>
                <a:solidFill>
                  <a:srgbClr val="FFFF00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en-GB" sz="600" dirty="0" smtClean="0">
                      <a:solidFill>
                        <a:schemeClr val="tx1"/>
                      </a:solidFill>
                    </a:rPr>
                    <a:t>DFXF</a:t>
                  </a:r>
                  <a:endParaRPr lang="en-GB" sz="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" name="Rounded Rectangle 66"/>
                <p:cNvSpPr/>
                <p:nvPr/>
              </p:nvSpPr>
              <p:spPr>
                <a:xfrm rot="20464374">
                  <a:off x="6614575" y="170008"/>
                  <a:ext cx="444641" cy="199824"/>
                </a:xfrm>
                <a:prstGeom prst="roundRect">
                  <a:avLst/>
                </a:prstGeom>
                <a:solidFill>
                  <a:srgbClr val="92D050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en-GB" sz="600" dirty="0" smtClean="0">
                      <a:solidFill>
                        <a:schemeClr val="tx1"/>
                      </a:solidFill>
                    </a:rPr>
                    <a:t>DFMI</a:t>
                  </a:r>
                  <a:endParaRPr lang="en-GB" sz="6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1" name="Rounded Rectangle 60"/>
              <p:cNvSpPr/>
              <p:nvPr/>
            </p:nvSpPr>
            <p:spPr>
              <a:xfrm rot="872602">
                <a:off x="5793347" y="1363822"/>
                <a:ext cx="464159" cy="199826"/>
              </a:xfrm>
              <a:prstGeom prst="roundRect">
                <a:avLst/>
              </a:prstGeom>
              <a:solidFill>
                <a:srgbClr val="FFFF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GB" sz="600" dirty="0" smtClean="0">
                    <a:solidFill>
                      <a:schemeClr val="tx1"/>
                    </a:solidFill>
                  </a:rPr>
                  <a:t>DFXG</a:t>
                </a:r>
                <a:endParaRPr lang="en-GB" sz="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 rot="1687100">
                <a:off x="5365672" y="1131731"/>
                <a:ext cx="439321" cy="199826"/>
              </a:xfrm>
              <a:prstGeom prst="roundRect">
                <a:avLst/>
              </a:prstGeom>
              <a:solidFill>
                <a:srgbClr val="92D05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GB" sz="600" dirty="0" smtClean="0">
                    <a:solidFill>
                      <a:schemeClr val="tx1"/>
                    </a:solidFill>
                  </a:rPr>
                  <a:t>DFMJ</a:t>
                </a:r>
                <a:endParaRPr lang="en-GB" sz="6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383" y="746435"/>
            <a:ext cx="4689836" cy="1940079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Each IP1 and IP5 sides equipped with 2 cold powering chains of cryostats</a:t>
            </a:r>
          </a:p>
          <a:p>
            <a:pPr lvl="1"/>
            <a:r>
              <a:rPr lang="en-GB" dirty="0" smtClean="0"/>
              <a:t>Triplet insertion : 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DFH – SC Link (DSH) – DFX</a:t>
            </a:r>
          </a:p>
          <a:p>
            <a:pPr lvl="1"/>
            <a:r>
              <a:rPr lang="en-GB" dirty="0" smtClean="0"/>
              <a:t>Matching sections : </a:t>
            </a:r>
            <a:r>
              <a:rPr lang="en-GB" dirty="0" smtClean="0">
                <a:solidFill>
                  <a:srgbClr val="7030A0"/>
                </a:solidFill>
              </a:rPr>
              <a:t>DFH – SC Link - DFM</a:t>
            </a:r>
          </a:p>
          <a:p>
            <a:endParaRPr lang="en-GB" dirty="0" smtClean="0"/>
          </a:p>
          <a:p>
            <a:r>
              <a:rPr lang="en-GB" dirty="0" smtClean="0"/>
              <a:t>DFH </a:t>
            </a:r>
            <a:r>
              <a:rPr lang="en-GB" sz="2900" dirty="0"/>
              <a:t>basic functions</a:t>
            </a:r>
            <a:r>
              <a:rPr lang="en-GB" dirty="0" smtClean="0"/>
              <a:t>:</a:t>
            </a:r>
          </a:p>
          <a:p>
            <a:pPr lvl="1"/>
            <a:r>
              <a:rPr lang="en-GB" dirty="0">
                <a:solidFill>
                  <a:srgbClr val="0070C0"/>
                </a:solidFill>
              </a:rPr>
              <a:t>Electrical interface </a:t>
            </a:r>
            <a:r>
              <a:rPr lang="en-GB" dirty="0"/>
              <a:t>between SC </a:t>
            </a:r>
            <a:r>
              <a:rPr lang="en-GB" dirty="0" smtClean="0"/>
              <a:t>Link (20K) and power converters (300K)</a:t>
            </a:r>
            <a:endParaRPr lang="en-GB" dirty="0"/>
          </a:p>
        </p:txBody>
      </p:sp>
      <p:sp>
        <p:nvSpPr>
          <p:cNvPr id="101" name="TextBox 100"/>
          <p:cNvSpPr txBox="1"/>
          <p:nvPr/>
        </p:nvSpPr>
        <p:spPr>
          <a:xfrm rot="21142821">
            <a:off x="5739351" y="3019584"/>
            <a:ext cx="16158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1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</a:rPr>
              <a:t>Power converters area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02" name="Freeform 101"/>
          <p:cNvSpPr/>
          <p:nvPr/>
        </p:nvSpPr>
        <p:spPr>
          <a:xfrm>
            <a:off x="5802056" y="2918750"/>
            <a:ext cx="854075" cy="206375"/>
          </a:xfrm>
          <a:custGeom>
            <a:avLst/>
            <a:gdLst>
              <a:gd name="connsiteX0" fmla="*/ 3175 w 854075"/>
              <a:gd name="connsiteY0" fmla="*/ 206375 h 206375"/>
              <a:gd name="connsiteX1" fmla="*/ 854075 w 854075"/>
              <a:gd name="connsiteY1" fmla="*/ 104775 h 206375"/>
              <a:gd name="connsiteX2" fmla="*/ 854075 w 854075"/>
              <a:gd name="connsiteY2" fmla="*/ 0 h 206375"/>
              <a:gd name="connsiteX3" fmla="*/ 0 w 854075"/>
              <a:gd name="connsiteY3" fmla="*/ 88900 h 206375"/>
              <a:gd name="connsiteX4" fmla="*/ 3175 w 854075"/>
              <a:gd name="connsiteY4" fmla="*/ 206375 h 20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075" h="206375">
                <a:moveTo>
                  <a:pt x="3175" y="206375"/>
                </a:moveTo>
                <a:lnTo>
                  <a:pt x="854075" y="104775"/>
                </a:lnTo>
                <a:lnTo>
                  <a:pt x="854075" y="0"/>
                </a:lnTo>
                <a:lnTo>
                  <a:pt x="0" y="88900"/>
                </a:lnTo>
                <a:cubicBezTo>
                  <a:pt x="1058" y="128058"/>
                  <a:pt x="2117" y="167217"/>
                  <a:pt x="3175" y="206375"/>
                </a:cubicBezTo>
                <a:close/>
              </a:path>
            </a:pathLst>
          </a:custGeom>
          <a:solidFill>
            <a:srgbClr val="00B050">
              <a:alpha val="69804"/>
            </a:srgbClr>
          </a:solidFill>
          <a:ln w="12700" cap="flat" cmpd="sng" algn="ctr">
            <a:solidFill>
              <a:srgbClr val="E7E6E6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2" name="Group 141"/>
          <p:cNvGrpSpPr/>
          <p:nvPr/>
        </p:nvGrpSpPr>
        <p:grpSpPr>
          <a:xfrm>
            <a:off x="2329419" y="3143836"/>
            <a:ext cx="1968099" cy="1761889"/>
            <a:chOff x="2329419" y="3143836"/>
            <a:chExt cx="1968099" cy="1761889"/>
          </a:xfrm>
        </p:grpSpPr>
        <p:sp>
          <p:nvSpPr>
            <p:cNvPr id="42" name="Rounded Rectangle 41"/>
            <p:cNvSpPr/>
            <p:nvPr/>
          </p:nvSpPr>
          <p:spPr>
            <a:xfrm rot="20868910">
              <a:off x="3964228" y="4797965"/>
              <a:ext cx="247975" cy="107760"/>
            </a:xfrm>
            <a:prstGeom prst="roundRect">
              <a:avLst/>
            </a:prstGeom>
            <a:solidFill>
              <a:srgbClr val="E8C7F5"/>
            </a:solidFill>
            <a:ln>
              <a:solidFill>
                <a:srgbClr val="7030A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2833255" y="3344704"/>
              <a:ext cx="1464263" cy="1540214"/>
            </a:xfrm>
            <a:custGeom>
              <a:avLst/>
              <a:gdLst>
                <a:gd name="connsiteX0" fmla="*/ 0 w 1464263"/>
                <a:gd name="connsiteY0" fmla="*/ 63514 h 1540214"/>
                <a:gd name="connsiteX1" fmla="*/ 471054 w 1464263"/>
                <a:gd name="connsiteY1" fmla="*/ 1169 h 1540214"/>
                <a:gd name="connsiteX2" fmla="*/ 630381 w 1464263"/>
                <a:gd name="connsiteY2" fmla="*/ 112005 h 1540214"/>
                <a:gd name="connsiteX3" fmla="*/ 685800 w 1464263"/>
                <a:gd name="connsiteY3" fmla="*/ 271332 h 1540214"/>
                <a:gd name="connsiteX4" fmla="*/ 865909 w 1464263"/>
                <a:gd name="connsiteY4" fmla="*/ 299041 h 1540214"/>
                <a:gd name="connsiteX5" fmla="*/ 969818 w 1464263"/>
                <a:gd name="connsiteY5" fmla="*/ 520714 h 1540214"/>
                <a:gd name="connsiteX6" fmla="*/ 1184563 w 1464263"/>
                <a:gd name="connsiteY6" fmla="*/ 562278 h 1540214"/>
                <a:gd name="connsiteX7" fmla="*/ 1295400 w 1464263"/>
                <a:gd name="connsiteY7" fmla="*/ 749314 h 1540214"/>
                <a:gd name="connsiteX8" fmla="*/ 1427018 w 1464263"/>
                <a:gd name="connsiteY8" fmla="*/ 839369 h 1540214"/>
                <a:gd name="connsiteX9" fmla="*/ 1461654 w 1464263"/>
                <a:gd name="connsiteY9" fmla="*/ 1469751 h 1540214"/>
                <a:gd name="connsiteX10" fmla="*/ 1371600 w 1464263"/>
                <a:gd name="connsiteY10" fmla="*/ 1497460 h 1540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64263" h="1540214">
                  <a:moveTo>
                    <a:pt x="0" y="63514"/>
                  </a:moveTo>
                  <a:cubicBezTo>
                    <a:pt x="182995" y="28300"/>
                    <a:pt x="365991" y="-6913"/>
                    <a:pt x="471054" y="1169"/>
                  </a:cubicBezTo>
                  <a:cubicBezTo>
                    <a:pt x="576117" y="9251"/>
                    <a:pt x="594590" y="66978"/>
                    <a:pt x="630381" y="112005"/>
                  </a:cubicBezTo>
                  <a:cubicBezTo>
                    <a:pt x="666172" y="157032"/>
                    <a:pt x="646545" y="240159"/>
                    <a:pt x="685800" y="271332"/>
                  </a:cubicBezTo>
                  <a:cubicBezTo>
                    <a:pt x="725055" y="302505"/>
                    <a:pt x="818573" y="257477"/>
                    <a:pt x="865909" y="299041"/>
                  </a:cubicBezTo>
                  <a:cubicBezTo>
                    <a:pt x="913245" y="340605"/>
                    <a:pt x="916709" y="476841"/>
                    <a:pt x="969818" y="520714"/>
                  </a:cubicBezTo>
                  <a:cubicBezTo>
                    <a:pt x="1022927" y="564587"/>
                    <a:pt x="1130299" y="524178"/>
                    <a:pt x="1184563" y="562278"/>
                  </a:cubicBezTo>
                  <a:cubicBezTo>
                    <a:pt x="1238827" y="600378"/>
                    <a:pt x="1254991" y="703132"/>
                    <a:pt x="1295400" y="749314"/>
                  </a:cubicBezTo>
                  <a:cubicBezTo>
                    <a:pt x="1335809" y="795496"/>
                    <a:pt x="1399309" y="719296"/>
                    <a:pt x="1427018" y="839369"/>
                  </a:cubicBezTo>
                  <a:cubicBezTo>
                    <a:pt x="1454727" y="959442"/>
                    <a:pt x="1470890" y="1360069"/>
                    <a:pt x="1461654" y="1469751"/>
                  </a:cubicBezTo>
                  <a:cubicBezTo>
                    <a:pt x="1452418" y="1579433"/>
                    <a:pt x="1412009" y="1538446"/>
                    <a:pt x="1371600" y="1497460"/>
                  </a:cubicBezTo>
                </a:path>
              </a:pathLst>
            </a:custGeom>
            <a:noFill/>
            <a:ln>
              <a:solidFill>
                <a:srgbClr val="7030A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" name="TextBox 137"/>
            <p:cNvSpPr txBox="1"/>
            <p:nvPr/>
          </p:nvSpPr>
          <p:spPr>
            <a:xfrm rot="21187361">
              <a:off x="2329419" y="3143836"/>
              <a:ext cx="530079" cy="237911"/>
            </a:xfrm>
            <a:prstGeom prst="roundRect">
              <a:avLst>
                <a:gd name="adj" fmla="val 33715"/>
              </a:avLst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txBody>
            <a:bodyPr wrap="none" rtlCol="0">
              <a:noAutofit/>
            </a:bodyPr>
            <a:lstStyle>
              <a:defPPr>
                <a:defRPr lang="en-US"/>
              </a:defPPr>
              <a:lvl1pPr>
                <a:defRPr sz="1200" b="1"/>
              </a:lvl1pPr>
            </a:lstStyle>
            <a:p>
              <a:pPr algn="ctr"/>
              <a:r>
                <a:rPr lang="en-GB" dirty="0" smtClean="0">
                  <a:solidFill>
                    <a:srgbClr val="7030A0"/>
                  </a:solidFill>
                </a:rPr>
                <a:t>DFHM</a:t>
              </a:r>
              <a:endParaRPr lang="en-GB" dirty="0">
                <a:solidFill>
                  <a:srgbClr val="7030A0"/>
                </a:solidFill>
              </a:endParaRPr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2403764" y="3338945"/>
              <a:ext cx="443345" cy="193964"/>
            </a:xfrm>
            <a:custGeom>
              <a:avLst/>
              <a:gdLst>
                <a:gd name="connsiteX0" fmla="*/ 20781 w 443345"/>
                <a:gd name="connsiteY0" fmla="*/ 193964 h 193964"/>
                <a:gd name="connsiteX1" fmla="*/ 443345 w 443345"/>
                <a:gd name="connsiteY1" fmla="*/ 138546 h 193964"/>
                <a:gd name="connsiteX2" fmla="*/ 429491 w 443345"/>
                <a:gd name="connsiteY2" fmla="*/ 0 h 193964"/>
                <a:gd name="connsiteX3" fmla="*/ 0 w 443345"/>
                <a:gd name="connsiteY3" fmla="*/ 62346 h 193964"/>
                <a:gd name="connsiteX4" fmla="*/ 20781 w 443345"/>
                <a:gd name="connsiteY4" fmla="*/ 193964 h 19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345" h="193964">
                  <a:moveTo>
                    <a:pt x="20781" y="193964"/>
                  </a:moveTo>
                  <a:lnTo>
                    <a:pt x="443345" y="138546"/>
                  </a:lnTo>
                  <a:lnTo>
                    <a:pt x="429491" y="0"/>
                  </a:lnTo>
                  <a:lnTo>
                    <a:pt x="0" y="62346"/>
                  </a:lnTo>
                  <a:lnTo>
                    <a:pt x="20781" y="193964"/>
                  </a:lnTo>
                  <a:close/>
                </a:path>
              </a:pathLst>
            </a:custGeom>
            <a:solidFill>
              <a:srgbClr val="E8C7F5"/>
            </a:solidFill>
            <a:ln>
              <a:solidFill>
                <a:srgbClr val="7030A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" name="TextBox 138"/>
            <p:cNvSpPr txBox="1"/>
            <p:nvPr/>
          </p:nvSpPr>
          <p:spPr>
            <a:xfrm rot="20952288">
              <a:off x="3801969" y="4567083"/>
              <a:ext cx="454798" cy="237911"/>
            </a:xfrm>
            <a:prstGeom prst="roundRect">
              <a:avLst>
                <a:gd name="adj" fmla="val 33715"/>
              </a:avLst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txBody>
            <a:bodyPr wrap="none" rtlCol="0">
              <a:noAutofit/>
            </a:bodyPr>
            <a:lstStyle>
              <a:defPPr>
                <a:defRPr lang="en-US"/>
              </a:defPPr>
              <a:lvl1pPr>
                <a:defRPr sz="1200" b="1"/>
              </a:lvl1pPr>
            </a:lstStyle>
            <a:p>
              <a:pPr algn="ctr"/>
              <a:r>
                <a:rPr lang="en-GB" dirty="0" smtClean="0">
                  <a:solidFill>
                    <a:srgbClr val="7030A0"/>
                  </a:solidFill>
                </a:rPr>
                <a:t>DFM</a:t>
              </a:r>
              <a:endParaRPr lang="en-GB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3466593" y="2794912"/>
            <a:ext cx="2346770" cy="1964125"/>
            <a:chOff x="3466593" y="2794912"/>
            <a:chExt cx="2346770" cy="1964125"/>
          </a:xfrm>
        </p:grpSpPr>
        <p:sp>
          <p:nvSpPr>
            <p:cNvPr id="33" name="TextBox 32"/>
            <p:cNvSpPr txBox="1"/>
            <p:nvPr/>
          </p:nvSpPr>
          <p:spPr>
            <a:xfrm rot="2278656">
              <a:off x="3466593" y="3529302"/>
              <a:ext cx="13081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err="1" smtClean="0">
                  <a:solidFill>
                    <a:schemeClr val="accent6">
                      <a:lumMod val="75000"/>
                    </a:schemeClr>
                  </a:solidFill>
                </a:rPr>
                <a:t>SCLink</a:t>
              </a:r>
              <a:endParaRPr lang="en-GB" sz="12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21187361">
              <a:off x="5283284" y="2794912"/>
              <a:ext cx="530079" cy="237911"/>
            </a:xfrm>
            <a:prstGeom prst="roundRect">
              <a:avLst>
                <a:gd name="adj" fmla="val 33715"/>
              </a:avLst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txBody>
            <a:bodyPr wrap="none" rtlCol="0">
              <a:noAutofit/>
            </a:bodyPr>
            <a:lstStyle>
              <a:defPPr>
                <a:defRPr lang="en-US"/>
              </a:defPPr>
              <a:lvl1pPr>
                <a:defRPr sz="1200" b="1"/>
              </a:lvl1pPr>
            </a:lstStyle>
            <a:p>
              <a:pPr algn="ctr"/>
              <a:r>
                <a:rPr lang="en-GB" dirty="0" smtClean="0">
                  <a:solidFill>
                    <a:schemeClr val="accent6">
                      <a:lumMod val="75000"/>
                    </a:schemeClr>
                  </a:solidFill>
                </a:rPr>
                <a:t>DFHX</a:t>
              </a:r>
              <a:endParaRPr lang="en-GB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 rot="20880900">
              <a:off x="4626467" y="4632294"/>
              <a:ext cx="198659" cy="126743"/>
            </a:xfrm>
            <a:prstGeom prst="roundRect">
              <a:avLst/>
            </a:prstGeom>
            <a:solidFill>
              <a:srgbClr val="FFC000"/>
            </a:solidFill>
            <a:ln w="127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3468133" y="3070556"/>
              <a:ext cx="1964927" cy="1681638"/>
            </a:xfrm>
            <a:custGeom>
              <a:avLst/>
              <a:gdLst>
                <a:gd name="connsiteX0" fmla="*/ 1964927 w 1964927"/>
                <a:gd name="connsiteY0" fmla="*/ 76504 h 1681638"/>
                <a:gd name="connsiteX1" fmla="*/ 1865867 w 1964927"/>
                <a:gd name="connsiteY1" fmla="*/ 61264 h 1681638"/>
                <a:gd name="connsiteX2" fmla="*/ 1782047 w 1964927"/>
                <a:gd name="connsiteY2" fmla="*/ 304 h 1681638"/>
                <a:gd name="connsiteX3" fmla="*/ 1507727 w 1964927"/>
                <a:gd name="connsiteY3" fmla="*/ 38404 h 1681638"/>
                <a:gd name="connsiteX4" fmla="*/ 1195307 w 1964927"/>
                <a:gd name="connsiteY4" fmla="*/ 53644 h 1681638"/>
                <a:gd name="connsiteX5" fmla="*/ 745727 w 1964927"/>
                <a:gd name="connsiteY5" fmla="*/ 122224 h 1681638"/>
                <a:gd name="connsiteX6" fmla="*/ 341867 w 1964927"/>
                <a:gd name="connsiteY6" fmla="*/ 145084 h 1681638"/>
                <a:gd name="connsiteX7" fmla="*/ 44687 w 1964927"/>
                <a:gd name="connsiteY7" fmla="*/ 190804 h 1681638"/>
                <a:gd name="connsiteX8" fmla="*/ 6587 w 1964927"/>
                <a:gd name="connsiteY8" fmla="*/ 259384 h 1681638"/>
                <a:gd name="connsiteX9" fmla="*/ 98027 w 1964927"/>
                <a:gd name="connsiteY9" fmla="*/ 327964 h 1681638"/>
                <a:gd name="connsiteX10" fmla="*/ 151367 w 1964927"/>
                <a:gd name="connsiteY10" fmla="*/ 449884 h 1681638"/>
                <a:gd name="connsiteX11" fmla="*/ 296147 w 1964927"/>
                <a:gd name="connsiteY11" fmla="*/ 503224 h 1681638"/>
                <a:gd name="connsiteX12" fmla="*/ 395207 w 1964927"/>
                <a:gd name="connsiteY12" fmla="*/ 670864 h 1681638"/>
                <a:gd name="connsiteX13" fmla="*/ 593327 w 1964927"/>
                <a:gd name="connsiteY13" fmla="*/ 686104 h 1681638"/>
                <a:gd name="connsiteX14" fmla="*/ 646667 w 1964927"/>
                <a:gd name="connsiteY14" fmla="*/ 876604 h 1681638"/>
                <a:gd name="connsiteX15" fmla="*/ 799067 w 1964927"/>
                <a:gd name="connsiteY15" fmla="*/ 868984 h 1681638"/>
                <a:gd name="connsiteX16" fmla="*/ 860027 w 1964927"/>
                <a:gd name="connsiteY16" fmla="*/ 990904 h 1681638"/>
                <a:gd name="connsiteX17" fmla="*/ 882887 w 1964927"/>
                <a:gd name="connsiteY17" fmla="*/ 1227124 h 1681638"/>
                <a:gd name="connsiteX18" fmla="*/ 905747 w 1964927"/>
                <a:gd name="connsiteY18" fmla="*/ 1554784 h 1681638"/>
                <a:gd name="connsiteX19" fmla="*/ 981947 w 1964927"/>
                <a:gd name="connsiteY19" fmla="*/ 1676704 h 1681638"/>
                <a:gd name="connsiteX20" fmla="*/ 1157207 w 1964927"/>
                <a:gd name="connsiteY20" fmla="*/ 1646224 h 1681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64927" h="1681638">
                  <a:moveTo>
                    <a:pt x="1964927" y="76504"/>
                  </a:moveTo>
                  <a:cubicBezTo>
                    <a:pt x="1930637" y="75234"/>
                    <a:pt x="1896347" y="73964"/>
                    <a:pt x="1865867" y="61264"/>
                  </a:cubicBezTo>
                  <a:cubicBezTo>
                    <a:pt x="1835387" y="48564"/>
                    <a:pt x="1841737" y="4114"/>
                    <a:pt x="1782047" y="304"/>
                  </a:cubicBezTo>
                  <a:cubicBezTo>
                    <a:pt x="1722357" y="-3506"/>
                    <a:pt x="1605517" y="29514"/>
                    <a:pt x="1507727" y="38404"/>
                  </a:cubicBezTo>
                  <a:cubicBezTo>
                    <a:pt x="1409937" y="47294"/>
                    <a:pt x="1322307" y="39674"/>
                    <a:pt x="1195307" y="53644"/>
                  </a:cubicBezTo>
                  <a:cubicBezTo>
                    <a:pt x="1068307" y="67614"/>
                    <a:pt x="887967" y="106984"/>
                    <a:pt x="745727" y="122224"/>
                  </a:cubicBezTo>
                  <a:cubicBezTo>
                    <a:pt x="603487" y="137464"/>
                    <a:pt x="458707" y="133654"/>
                    <a:pt x="341867" y="145084"/>
                  </a:cubicBezTo>
                  <a:cubicBezTo>
                    <a:pt x="225027" y="156514"/>
                    <a:pt x="100567" y="171754"/>
                    <a:pt x="44687" y="190804"/>
                  </a:cubicBezTo>
                  <a:cubicBezTo>
                    <a:pt x="-11193" y="209854"/>
                    <a:pt x="-2303" y="236524"/>
                    <a:pt x="6587" y="259384"/>
                  </a:cubicBezTo>
                  <a:cubicBezTo>
                    <a:pt x="15477" y="282244"/>
                    <a:pt x="73897" y="296214"/>
                    <a:pt x="98027" y="327964"/>
                  </a:cubicBezTo>
                  <a:cubicBezTo>
                    <a:pt x="122157" y="359714"/>
                    <a:pt x="118347" y="420674"/>
                    <a:pt x="151367" y="449884"/>
                  </a:cubicBezTo>
                  <a:cubicBezTo>
                    <a:pt x="184387" y="479094"/>
                    <a:pt x="255507" y="466394"/>
                    <a:pt x="296147" y="503224"/>
                  </a:cubicBezTo>
                  <a:cubicBezTo>
                    <a:pt x="336787" y="540054"/>
                    <a:pt x="345677" y="640384"/>
                    <a:pt x="395207" y="670864"/>
                  </a:cubicBezTo>
                  <a:cubicBezTo>
                    <a:pt x="444737" y="701344"/>
                    <a:pt x="551417" y="651814"/>
                    <a:pt x="593327" y="686104"/>
                  </a:cubicBezTo>
                  <a:cubicBezTo>
                    <a:pt x="635237" y="720394"/>
                    <a:pt x="612377" y="846124"/>
                    <a:pt x="646667" y="876604"/>
                  </a:cubicBezTo>
                  <a:cubicBezTo>
                    <a:pt x="680957" y="907084"/>
                    <a:pt x="763507" y="849934"/>
                    <a:pt x="799067" y="868984"/>
                  </a:cubicBezTo>
                  <a:cubicBezTo>
                    <a:pt x="834627" y="888034"/>
                    <a:pt x="846057" y="931214"/>
                    <a:pt x="860027" y="990904"/>
                  </a:cubicBezTo>
                  <a:cubicBezTo>
                    <a:pt x="873997" y="1050594"/>
                    <a:pt x="875267" y="1133144"/>
                    <a:pt x="882887" y="1227124"/>
                  </a:cubicBezTo>
                  <a:cubicBezTo>
                    <a:pt x="890507" y="1321104"/>
                    <a:pt x="889237" y="1479854"/>
                    <a:pt x="905747" y="1554784"/>
                  </a:cubicBezTo>
                  <a:cubicBezTo>
                    <a:pt x="922257" y="1629714"/>
                    <a:pt x="940037" y="1661464"/>
                    <a:pt x="981947" y="1676704"/>
                  </a:cubicBezTo>
                  <a:cubicBezTo>
                    <a:pt x="1023857" y="1691944"/>
                    <a:pt x="1090532" y="1669084"/>
                    <a:pt x="1157207" y="1646224"/>
                  </a:cubicBezTo>
                </a:path>
              </a:pathLst>
            </a:custGeom>
            <a:noFill/>
            <a:ln w="28575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5441911" y="3009193"/>
              <a:ext cx="279400" cy="149225"/>
            </a:xfrm>
            <a:custGeom>
              <a:avLst/>
              <a:gdLst>
                <a:gd name="connsiteX0" fmla="*/ 0 w 279400"/>
                <a:gd name="connsiteY0" fmla="*/ 149225 h 149225"/>
                <a:gd name="connsiteX1" fmla="*/ 279400 w 279400"/>
                <a:gd name="connsiteY1" fmla="*/ 111125 h 149225"/>
                <a:gd name="connsiteX2" fmla="*/ 279400 w 279400"/>
                <a:gd name="connsiteY2" fmla="*/ 0 h 149225"/>
                <a:gd name="connsiteX3" fmla="*/ 3175 w 279400"/>
                <a:gd name="connsiteY3" fmla="*/ 34925 h 149225"/>
                <a:gd name="connsiteX4" fmla="*/ 0 w 279400"/>
                <a:gd name="connsiteY4" fmla="*/ 149225 h 14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400" h="149225">
                  <a:moveTo>
                    <a:pt x="0" y="149225"/>
                  </a:moveTo>
                  <a:lnTo>
                    <a:pt x="279400" y="111125"/>
                  </a:lnTo>
                  <a:lnTo>
                    <a:pt x="279400" y="0"/>
                  </a:lnTo>
                  <a:lnTo>
                    <a:pt x="3175" y="34925"/>
                  </a:lnTo>
                  <a:cubicBezTo>
                    <a:pt x="2117" y="73025"/>
                    <a:pt x="1058" y="111125"/>
                    <a:pt x="0" y="149225"/>
                  </a:cubicBezTo>
                  <a:close/>
                </a:path>
              </a:pathLst>
            </a:custGeom>
            <a:solidFill>
              <a:srgbClr val="FFC000"/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 rot="20952288">
              <a:off x="4443429" y="4388931"/>
              <a:ext cx="454798" cy="237911"/>
            </a:xfrm>
            <a:prstGeom prst="roundRect">
              <a:avLst>
                <a:gd name="adj" fmla="val 33715"/>
              </a:avLst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txBody>
            <a:bodyPr wrap="none" rtlCol="0">
              <a:noAutofit/>
            </a:bodyPr>
            <a:lstStyle>
              <a:defPPr>
                <a:defRPr lang="en-US"/>
              </a:defPPr>
              <a:lvl1pPr>
                <a:defRPr sz="1200" b="1"/>
              </a:lvl1pPr>
            </a:lstStyle>
            <a:p>
              <a:pPr algn="ctr"/>
              <a:r>
                <a:rPr lang="en-GB" dirty="0" smtClean="0">
                  <a:solidFill>
                    <a:schemeClr val="accent6">
                      <a:lumMod val="75000"/>
                    </a:schemeClr>
                  </a:solidFill>
                </a:rPr>
                <a:t>DFX</a:t>
              </a:r>
              <a:endParaRPr lang="en-GB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2186915" y="3551285"/>
            <a:ext cx="6297012" cy="1552209"/>
            <a:chOff x="2186915" y="3551285"/>
            <a:chExt cx="6297012" cy="1552209"/>
          </a:xfrm>
        </p:grpSpPr>
        <p:grpSp>
          <p:nvGrpSpPr>
            <p:cNvPr id="55" name="Group 54"/>
            <p:cNvGrpSpPr/>
            <p:nvPr/>
          </p:nvGrpSpPr>
          <p:grpSpPr>
            <a:xfrm>
              <a:off x="4836121" y="3886163"/>
              <a:ext cx="3647806" cy="1217331"/>
              <a:chOff x="5988677" y="3994310"/>
              <a:chExt cx="3647806" cy="1217331"/>
            </a:xfrm>
          </p:grpSpPr>
          <p:cxnSp>
            <p:nvCxnSpPr>
              <p:cNvPr id="56" name="Straight Arrow Connector 55"/>
              <p:cNvCxnSpPr/>
              <p:nvPr/>
            </p:nvCxnSpPr>
            <p:spPr>
              <a:xfrm flipV="1">
                <a:off x="6017444" y="4375272"/>
                <a:ext cx="3619039" cy="836369"/>
              </a:xfrm>
              <a:prstGeom prst="straightConnector1">
                <a:avLst/>
              </a:prstGeom>
              <a:ln>
                <a:solidFill>
                  <a:schemeClr val="bg1">
                    <a:lumMod val="75000"/>
                  </a:schemeClr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5988677" y="4860341"/>
                <a:ext cx="0" cy="351300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/>
              <p:cNvSpPr txBox="1"/>
              <p:nvPr/>
            </p:nvSpPr>
            <p:spPr>
              <a:xfrm rot="20781435">
                <a:off x="7677003" y="4590779"/>
                <a:ext cx="47320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900" dirty="0" smtClean="0">
                    <a:solidFill>
                      <a:schemeClr val="bg1">
                        <a:lumMod val="65000"/>
                      </a:schemeClr>
                    </a:solidFill>
                  </a:rPr>
                  <a:t>≈80m</a:t>
                </a:r>
                <a:endParaRPr lang="en-GB" sz="9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>
                <a:off x="9632306" y="3994310"/>
                <a:ext cx="0" cy="380962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4" name="Straight Arrow Connector 93"/>
            <p:cNvCxnSpPr/>
            <p:nvPr/>
          </p:nvCxnSpPr>
          <p:spPr>
            <a:xfrm>
              <a:off x="3230916" y="3688617"/>
              <a:ext cx="664345" cy="503914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 rot="2180627">
              <a:off x="3375244" y="3770747"/>
              <a:ext cx="47320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dirty="0" smtClean="0">
                  <a:solidFill>
                    <a:schemeClr val="bg1">
                      <a:lumMod val="65000"/>
                    </a:schemeClr>
                  </a:solidFill>
                </a:rPr>
                <a:t>≈50m</a:t>
              </a:r>
              <a:endParaRPr lang="en-GB" sz="9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cxnSp>
          <p:nvCxnSpPr>
            <p:cNvPr id="96" name="Straight Arrow Connector 95"/>
            <p:cNvCxnSpPr/>
            <p:nvPr/>
          </p:nvCxnSpPr>
          <p:spPr>
            <a:xfrm>
              <a:off x="4464720" y="4011910"/>
              <a:ext cx="0" cy="565224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/>
          </p:nvSpPr>
          <p:spPr>
            <a:xfrm>
              <a:off x="4413617" y="4011910"/>
              <a:ext cx="40908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dirty="0" smtClean="0">
                  <a:solidFill>
                    <a:schemeClr val="bg1">
                      <a:lumMod val="65000"/>
                    </a:schemeClr>
                  </a:solidFill>
                </a:rPr>
                <a:t>≈8m</a:t>
              </a:r>
              <a:endParaRPr lang="en-GB" sz="9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 rot="21223299">
              <a:off x="2192421" y="3551285"/>
              <a:ext cx="91563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R="0" lvl="0" indent="0" defTabSz="4572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1" i="0" u="none" strike="noStrike" kern="0" cap="none" spc="0" normalizeH="0" baseline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Arial"/>
                </a:defRPr>
              </a:lvl1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Arial"/>
                </a:rPr>
                <a:t>Service tunnel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 rot="21127498">
              <a:off x="2208043" y="3688617"/>
              <a:ext cx="110799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R="0" lvl="0" indent="0" defTabSz="4572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1" i="0" u="none" strike="noStrike" kern="0" cap="none" spc="0" normalizeH="0" baseline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Arial"/>
                </a:defRPr>
              </a:lvl1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Arial"/>
                </a:rPr>
                <a:t>Transverse tunnel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 rot="20887282">
              <a:off x="2186915" y="4750023"/>
              <a:ext cx="76174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200" b="1"/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</a:rPr>
                <a:t>LHC tunnel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</a:endParaRPr>
            </a:p>
          </p:txBody>
        </p:sp>
        <p:cxnSp>
          <p:nvCxnSpPr>
            <p:cNvPr id="110" name="Straight Arrow Connector 109"/>
            <p:cNvCxnSpPr>
              <a:stCxn id="108" idx="3"/>
            </p:cNvCxnSpPr>
            <p:nvPr/>
          </p:nvCxnSpPr>
          <p:spPr>
            <a:xfrm flipV="1">
              <a:off x="3310814" y="3688617"/>
              <a:ext cx="172679" cy="39511"/>
            </a:xfrm>
            <a:prstGeom prst="straightConnector1">
              <a:avLst/>
            </a:prstGeom>
            <a:noFill/>
            <a:ln w="6350" cap="flat" cmpd="sng" algn="ctr">
              <a:solidFill>
                <a:schemeClr val="bg1">
                  <a:lumMod val="75000"/>
                </a:schemeClr>
              </a:solidFill>
              <a:prstDash val="solid"/>
              <a:miter lim="800000"/>
              <a:tailEnd type="triangle" w="sm" len="med"/>
            </a:ln>
            <a:effectLst/>
          </p:spPr>
        </p:cxnSp>
      </p:grpSp>
      <p:sp>
        <p:nvSpPr>
          <p:cNvPr id="143" name="Oval 142"/>
          <p:cNvSpPr/>
          <p:nvPr/>
        </p:nvSpPr>
        <p:spPr>
          <a:xfrm>
            <a:off x="5180682" y="2716039"/>
            <a:ext cx="754889" cy="55404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64" name="Oval 63"/>
          <p:cNvSpPr/>
          <p:nvPr/>
        </p:nvSpPr>
        <p:spPr>
          <a:xfrm>
            <a:off x="2234005" y="3083241"/>
            <a:ext cx="754889" cy="55404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90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/>
      <p:bldP spid="6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reeform 59"/>
          <p:cNvSpPr/>
          <p:nvPr/>
        </p:nvSpPr>
        <p:spPr>
          <a:xfrm>
            <a:off x="1480457" y="2728686"/>
            <a:ext cx="7170057" cy="2046514"/>
          </a:xfrm>
          <a:custGeom>
            <a:avLst/>
            <a:gdLst>
              <a:gd name="connsiteX0" fmla="*/ 2735943 w 7170057"/>
              <a:gd name="connsiteY0" fmla="*/ 943428 h 2046514"/>
              <a:gd name="connsiteX1" fmla="*/ 2735943 w 7170057"/>
              <a:gd name="connsiteY1" fmla="*/ 0 h 2046514"/>
              <a:gd name="connsiteX2" fmla="*/ 0 w 7170057"/>
              <a:gd name="connsiteY2" fmla="*/ 0 h 2046514"/>
              <a:gd name="connsiteX3" fmla="*/ 0 w 7170057"/>
              <a:gd name="connsiteY3" fmla="*/ 2024743 h 2046514"/>
              <a:gd name="connsiteX4" fmla="*/ 152400 w 7170057"/>
              <a:gd name="connsiteY4" fmla="*/ 2046514 h 2046514"/>
              <a:gd name="connsiteX5" fmla="*/ 7170057 w 7170057"/>
              <a:gd name="connsiteY5" fmla="*/ 2046514 h 2046514"/>
              <a:gd name="connsiteX6" fmla="*/ 7170057 w 7170057"/>
              <a:gd name="connsiteY6" fmla="*/ 195943 h 2046514"/>
              <a:gd name="connsiteX7" fmla="*/ 6799943 w 7170057"/>
              <a:gd name="connsiteY7" fmla="*/ 203200 h 2046514"/>
              <a:gd name="connsiteX8" fmla="*/ 4281714 w 7170057"/>
              <a:gd name="connsiteY8" fmla="*/ 203200 h 2046514"/>
              <a:gd name="connsiteX9" fmla="*/ 4281714 w 7170057"/>
              <a:gd name="connsiteY9" fmla="*/ 580571 h 2046514"/>
              <a:gd name="connsiteX10" fmla="*/ 3933372 w 7170057"/>
              <a:gd name="connsiteY10" fmla="*/ 580571 h 2046514"/>
              <a:gd name="connsiteX11" fmla="*/ 3933372 w 7170057"/>
              <a:gd name="connsiteY11" fmla="*/ 1182914 h 2046514"/>
              <a:gd name="connsiteX12" fmla="*/ 2757714 w 7170057"/>
              <a:gd name="connsiteY12" fmla="*/ 1182914 h 2046514"/>
              <a:gd name="connsiteX13" fmla="*/ 2735943 w 7170057"/>
              <a:gd name="connsiteY13" fmla="*/ 943428 h 2046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170057" h="2046514">
                <a:moveTo>
                  <a:pt x="2735943" y="943428"/>
                </a:moveTo>
                <a:lnTo>
                  <a:pt x="2735943" y="0"/>
                </a:lnTo>
                <a:lnTo>
                  <a:pt x="0" y="0"/>
                </a:lnTo>
                <a:lnTo>
                  <a:pt x="0" y="2024743"/>
                </a:lnTo>
                <a:lnTo>
                  <a:pt x="152400" y="2046514"/>
                </a:lnTo>
                <a:lnTo>
                  <a:pt x="7170057" y="2046514"/>
                </a:lnTo>
                <a:lnTo>
                  <a:pt x="7170057" y="195943"/>
                </a:lnTo>
                <a:lnTo>
                  <a:pt x="6799943" y="203200"/>
                </a:lnTo>
                <a:lnTo>
                  <a:pt x="4281714" y="203200"/>
                </a:lnTo>
                <a:lnTo>
                  <a:pt x="4281714" y="580571"/>
                </a:lnTo>
                <a:lnTo>
                  <a:pt x="3933372" y="580571"/>
                </a:lnTo>
                <a:lnTo>
                  <a:pt x="3933372" y="1182914"/>
                </a:lnTo>
                <a:lnTo>
                  <a:pt x="2757714" y="1182914"/>
                </a:lnTo>
                <a:lnTo>
                  <a:pt x="2735943" y="943428"/>
                </a:lnTo>
                <a:close/>
              </a:path>
            </a:pathLst>
          </a:custGeom>
          <a:solidFill>
            <a:srgbClr val="FFFF00">
              <a:alpha val="10196"/>
            </a:srgbClr>
          </a:solidFill>
          <a:ln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619672" y="3435846"/>
            <a:ext cx="2304256" cy="1008112"/>
          </a:xfrm>
          <a:prstGeom prst="rect">
            <a:avLst/>
          </a:prstGeom>
          <a:solidFill>
            <a:srgbClr val="FBFBFB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Rectangle 112"/>
          <p:cNvSpPr/>
          <p:nvPr/>
        </p:nvSpPr>
        <p:spPr>
          <a:xfrm>
            <a:off x="5580112" y="3435846"/>
            <a:ext cx="2304256" cy="1008112"/>
          </a:xfrm>
          <a:prstGeom prst="rect">
            <a:avLst/>
          </a:prstGeom>
          <a:solidFill>
            <a:srgbClr val="FBFBFB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DFH concept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914401"/>
            <a:ext cx="7920000" cy="1381153"/>
          </a:xfrm>
        </p:spPr>
        <p:txBody>
          <a:bodyPr>
            <a:normAutofit fontScale="47500" lnSpcReduction="20000"/>
          </a:bodyPr>
          <a:lstStyle/>
          <a:p>
            <a:r>
              <a:rPr lang="en-GB" dirty="0" smtClean="0"/>
              <a:t>DFH objectives : </a:t>
            </a:r>
          </a:p>
          <a:p>
            <a:pPr lvl="1"/>
            <a:r>
              <a:rPr lang="en-GB" dirty="0" smtClean="0"/>
              <a:t>Connect the 37 electrical leads from the </a:t>
            </a:r>
            <a:r>
              <a:rPr lang="en-GB" dirty="0" err="1" smtClean="0"/>
              <a:t>SCLink</a:t>
            </a:r>
            <a:r>
              <a:rPr lang="en-GB" dirty="0" smtClean="0"/>
              <a:t> side to the current leads interfaces</a:t>
            </a:r>
          </a:p>
          <a:p>
            <a:pPr lvl="1"/>
            <a:r>
              <a:rPr lang="en-GB" dirty="0" smtClean="0"/>
              <a:t>Monitor the electrical connection performance</a:t>
            </a:r>
          </a:p>
          <a:p>
            <a:pPr lvl="1"/>
            <a:r>
              <a:rPr lang="en-GB" dirty="0" smtClean="0"/>
              <a:t>Ensure the cooling of electrical connections and cables</a:t>
            </a:r>
          </a:p>
          <a:p>
            <a:r>
              <a:rPr lang="en-GB" dirty="0" smtClean="0"/>
              <a:t>Overview of the DFH:</a:t>
            </a:r>
          </a:p>
          <a:p>
            <a:pPr lvl="1"/>
            <a:r>
              <a:rPr lang="en-GB" dirty="0" smtClean="0"/>
              <a:t>37 (19) leads from 0.12 kA to 18 kA in a flow of gaseous helium below 20K.</a:t>
            </a:r>
          </a:p>
          <a:p>
            <a:pPr lvl="1"/>
            <a:r>
              <a:rPr lang="en-GB" dirty="0" smtClean="0"/>
              <a:t>T operation = 5 to 20 K</a:t>
            </a:r>
          </a:p>
          <a:p>
            <a:pPr lvl="1"/>
            <a:r>
              <a:rPr lang="en-GB" dirty="0" smtClean="0"/>
              <a:t>Design pressure : PS</a:t>
            </a:r>
            <a:r>
              <a:rPr lang="en-GB" dirty="0" smtClean="0">
                <a:latin typeface="Calibri" panose="020F0502020204030204" pitchFamily="34" charset="0"/>
              </a:rPr>
              <a:t>≈4</a:t>
            </a:r>
            <a:r>
              <a:rPr lang="en-GB" dirty="0" smtClean="0"/>
              <a:t> bara</a:t>
            </a:r>
          </a:p>
          <a:p>
            <a:pPr lvl="1"/>
            <a:endParaRPr lang="en-GB" dirty="0" smtClean="0"/>
          </a:p>
          <a:p>
            <a:endParaRPr lang="en-GB" dirty="0" smtClean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69" name="Rectangle 68"/>
          <p:cNvSpPr/>
          <p:nvPr/>
        </p:nvSpPr>
        <p:spPr>
          <a:xfrm>
            <a:off x="0" y="4083918"/>
            <a:ext cx="1345456" cy="2880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c 12"/>
          <p:cNvSpPr/>
          <p:nvPr/>
        </p:nvSpPr>
        <p:spPr>
          <a:xfrm rot="5400000">
            <a:off x="4186809" y="2865158"/>
            <a:ext cx="914400" cy="914400"/>
          </a:xfrm>
          <a:prstGeom prst="arc">
            <a:avLst/>
          </a:prstGeom>
          <a:ln w="101600"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ectangle 87"/>
          <p:cNvSpPr/>
          <p:nvPr/>
        </p:nvSpPr>
        <p:spPr>
          <a:xfrm rot="5400000">
            <a:off x="4935770" y="3117033"/>
            <a:ext cx="330875" cy="1044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Rectangle 98"/>
          <p:cNvSpPr/>
          <p:nvPr/>
        </p:nvSpPr>
        <p:spPr>
          <a:xfrm rot="5400000">
            <a:off x="4831985" y="2627504"/>
            <a:ext cx="526801" cy="2493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Rectangle 103"/>
          <p:cNvSpPr/>
          <p:nvPr/>
        </p:nvSpPr>
        <p:spPr>
          <a:xfrm>
            <a:off x="3923928" y="3990207"/>
            <a:ext cx="1656184" cy="432047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Rectangle 120"/>
          <p:cNvSpPr/>
          <p:nvPr/>
        </p:nvSpPr>
        <p:spPr>
          <a:xfrm>
            <a:off x="3652838" y="3998119"/>
            <a:ext cx="2267910" cy="414337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Rectangle 111"/>
          <p:cNvSpPr/>
          <p:nvPr/>
        </p:nvSpPr>
        <p:spPr>
          <a:xfrm>
            <a:off x="5848971" y="3553048"/>
            <a:ext cx="1841078" cy="818902"/>
          </a:xfrm>
          <a:prstGeom prst="rect">
            <a:avLst/>
          </a:prstGeom>
          <a:noFill/>
          <a:ln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Rectangle 99"/>
          <p:cNvSpPr/>
          <p:nvPr/>
        </p:nvSpPr>
        <p:spPr>
          <a:xfrm>
            <a:off x="1888531" y="3553048"/>
            <a:ext cx="1841078" cy="818902"/>
          </a:xfrm>
          <a:prstGeom prst="rect">
            <a:avLst/>
          </a:prstGeom>
          <a:noFill/>
          <a:ln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Rectangle 113"/>
          <p:cNvSpPr/>
          <p:nvPr/>
        </p:nvSpPr>
        <p:spPr>
          <a:xfrm>
            <a:off x="5920748" y="3651870"/>
            <a:ext cx="1692311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Rectangle 114"/>
          <p:cNvSpPr/>
          <p:nvPr/>
        </p:nvSpPr>
        <p:spPr>
          <a:xfrm>
            <a:off x="7236297" y="3734168"/>
            <a:ext cx="1368152" cy="1044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Arc 115"/>
          <p:cNvSpPr/>
          <p:nvPr/>
        </p:nvSpPr>
        <p:spPr>
          <a:xfrm rot="5400000">
            <a:off x="8147249" y="2865158"/>
            <a:ext cx="914400" cy="914400"/>
          </a:xfrm>
          <a:prstGeom prst="arc">
            <a:avLst/>
          </a:prstGeom>
          <a:ln w="101600"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Rectangle 116"/>
          <p:cNvSpPr/>
          <p:nvPr/>
        </p:nvSpPr>
        <p:spPr>
          <a:xfrm rot="5400000">
            <a:off x="8896210" y="3117033"/>
            <a:ext cx="330875" cy="1044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Rectangle 117"/>
          <p:cNvSpPr/>
          <p:nvPr/>
        </p:nvSpPr>
        <p:spPr>
          <a:xfrm rot="5400000">
            <a:off x="8792425" y="2627504"/>
            <a:ext cx="526801" cy="2493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Rectangle 119"/>
          <p:cNvSpPr/>
          <p:nvPr/>
        </p:nvSpPr>
        <p:spPr>
          <a:xfrm>
            <a:off x="3729609" y="4019695"/>
            <a:ext cx="2119362" cy="352255"/>
          </a:xfrm>
          <a:prstGeom prst="rect">
            <a:avLst/>
          </a:prstGeom>
          <a:noFill/>
          <a:ln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/>
          <p:cNvSpPr/>
          <p:nvPr/>
        </p:nvSpPr>
        <p:spPr>
          <a:xfrm>
            <a:off x="1355898" y="4083918"/>
            <a:ext cx="308270" cy="288032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Rectangle 121"/>
          <p:cNvSpPr/>
          <p:nvPr/>
        </p:nvSpPr>
        <p:spPr>
          <a:xfrm>
            <a:off x="3649712" y="4031456"/>
            <a:ext cx="2218432" cy="330994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/>
          <p:cNvSpPr/>
          <p:nvPr/>
        </p:nvSpPr>
        <p:spPr>
          <a:xfrm>
            <a:off x="-3315" y="4155926"/>
            <a:ext cx="8150563" cy="1440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 79"/>
          <p:cNvSpPr/>
          <p:nvPr/>
        </p:nvSpPr>
        <p:spPr>
          <a:xfrm>
            <a:off x="1960308" y="3651870"/>
            <a:ext cx="1704720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2" name="Rectangle 81"/>
          <p:cNvSpPr/>
          <p:nvPr/>
        </p:nvSpPr>
        <p:spPr>
          <a:xfrm>
            <a:off x="3275857" y="3734168"/>
            <a:ext cx="1368152" cy="1044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Isosceles Triangle 19"/>
          <p:cNvSpPr/>
          <p:nvPr/>
        </p:nvSpPr>
        <p:spPr>
          <a:xfrm>
            <a:off x="1763688" y="4443958"/>
            <a:ext cx="196620" cy="144016"/>
          </a:xfrm>
          <a:prstGeom prst="triangle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Isosceles Triangle 123"/>
          <p:cNvSpPr/>
          <p:nvPr/>
        </p:nvSpPr>
        <p:spPr>
          <a:xfrm>
            <a:off x="3573590" y="4443958"/>
            <a:ext cx="196620" cy="144016"/>
          </a:xfrm>
          <a:prstGeom prst="triangle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5" name="Isosceles Triangle 124"/>
          <p:cNvSpPr/>
          <p:nvPr/>
        </p:nvSpPr>
        <p:spPr>
          <a:xfrm>
            <a:off x="5828354" y="4443958"/>
            <a:ext cx="196620" cy="144016"/>
          </a:xfrm>
          <a:prstGeom prst="triangle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Isosceles Triangle 125"/>
          <p:cNvSpPr/>
          <p:nvPr/>
        </p:nvSpPr>
        <p:spPr>
          <a:xfrm>
            <a:off x="7638256" y="4443958"/>
            <a:ext cx="196620" cy="144016"/>
          </a:xfrm>
          <a:prstGeom prst="triangle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5163291" y="2439570"/>
            <a:ext cx="4555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/>
              <a:t>300 K</a:t>
            </a:r>
            <a:endParaRPr lang="en-GB" sz="800" dirty="0"/>
          </a:p>
        </p:txBody>
      </p:sp>
      <p:sp>
        <p:nvSpPr>
          <p:cNvPr id="139" name="TextBox 138"/>
          <p:cNvSpPr txBox="1"/>
          <p:nvPr/>
        </p:nvSpPr>
        <p:spPr>
          <a:xfrm>
            <a:off x="5155846" y="2829583"/>
            <a:ext cx="3978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2</a:t>
            </a:r>
            <a:r>
              <a:rPr lang="en-GB" sz="800" dirty="0" smtClean="0"/>
              <a:t>0 K</a:t>
            </a:r>
            <a:endParaRPr lang="en-GB" sz="800" dirty="0"/>
          </a:p>
        </p:txBody>
      </p:sp>
      <p:sp>
        <p:nvSpPr>
          <p:cNvPr id="164" name="Oval 163"/>
          <p:cNvSpPr/>
          <p:nvPr/>
        </p:nvSpPr>
        <p:spPr>
          <a:xfrm>
            <a:off x="2052911" y="3488527"/>
            <a:ext cx="63669" cy="63669"/>
          </a:xfrm>
          <a:prstGeom prst="ellipse">
            <a:avLst/>
          </a:prstGeom>
          <a:noFill/>
          <a:ln w="63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400" dirty="0">
                <a:solidFill>
                  <a:srgbClr val="0070C0"/>
                </a:solidFill>
              </a:rPr>
              <a:t>T</a:t>
            </a:r>
            <a:r>
              <a:rPr lang="en-GB" sz="400" dirty="0" smtClean="0">
                <a:solidFill>
                  <a:srgbClr val="0070C0"/>
                </a:solidFill>
              </a:rPr>
              <a:t>T</a:t>
            </a:r>
            <a:endParaRPr lang="en-GB" sz="400" dirty="0">
              <a:solidFill>
                <a:srgbClr val="0070C0"/>
              </a:solidFill>
            </a:endParaRPr>
          </a:p>
        </p:txBody>
      </p:sp>
      <p:sp>
        <p:nvSpPr>
          <p:cNvPr id="166" name="Oval 165"/>
          <p:cNvSpPr/>
          <p:nvPr/>
        </p:nvSpPr>
        <p:spPr>
          <a:xfrm>
            <a:off x="1985422" y="3675674"/>
            <a:ext cx="63669" cy="63669"/>
          </a:xfrm>
          <a:prstGeom prst="ellipse">
            <a:avLst/>
          </a:prstGeom>
          <a:noFill/>
          <a:ln w="63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400" dirty="0">
                <a:solidFill>
                  <a:srgbClr val="0070C0"/>
                </a:solidFill>
              </a:rPr>
              <a:t>T</a:t>
            </a:r>
            <a:r>
              <a:rPr lang="en-GB" sz="400" dirty="0" smtClean="0">
                <a:solidFill>
                  <a:srgbClr val="0070C0"/>
                </a:solidFill>
              </a:rPr>
              <a:t>T</a:t>
            </a:r>
            <a:endParaRPr lang="en-GB" sz="400" dirty="0">
              <a:solidFill>
                <a:srgbClr val="0070C0"/>
              </a:solidFill>
            </a:endParaRPr>
          </a:p>
        </p:txBody>
      </p:sp>
      <p:sp>
        <p:nvSpPr>
          <p:cNvPr id="167" name="Oval 166"/>
          <p:cNvSpPr/>
          <p:nvPr/>
        </p:nvSpPr>
        <p:spPr>
          <a:xfrm>
            <a:off x="1979712" y="3795886"/>
            <a:ext cx="63669" cy="63669"/>
          </a:xfrm>
          <a:prstGeom prst="ellipse">
            <a:avLst/>
          </a:prstGeom>
          <a:noFill/>
          <a:ln w="63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GB" sz="400" dirty="0">
              <a:solidFill>
                <a:srgbClr val="0070C0"/>
              </a:solidFill>
            </a:endParaRPr>
          </a:p>
        </p:txBody>
      </p:sp>
      <p:sp>
        <p:nvSpPr>
          <p:cNvPr id="168" name="Oval 167"/>
          <p:cNvSpPr/>
          <p:nvPr/>
        </p:nvSpPr>
        <p:spPr>
          <a:xfrm>
            <a:off x="4148291" y="3759484"/>
            <a:ext cx="63669" cy="63669"/>
          </a:xfrm>
          <a:prstGeom prst="ellipse">
            <a:avLst/>
          </a:prstGeom>
          <a:noFill/>
          <a:ln w="63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400" dirty="0" smtClean="0">
                <a:solidFill>
                  <a:srgbClr val="0070C0"/>
                </a:solidFill>
              </a:rPr>
              <a:t>VT</a:t>
            </a:r>
            <a:endParaRPr lang="en-GB" sz="400" dirty="0">
              <a:solidFill>
                <a:srgbClr val="0070C0"/>
              </a:solidFill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1345456" y="4031456"/>
            <a:ext cx="280194" cy="381000"/>
            <a:chOff x="1276233" y="3968077"/>
            <a:chExt cx="375961" cy="468653"/>
          </a:xfrm>
        </p:grpSpPr>
        <p:sp>
          <p:nvSpPr>
            <p:cNvPr id="169" name="Freeform 168"/>
            <p:cNvSpPr/>
            <p:nvPr/>
          </p:nvSpPr>
          <p:spPr>
            <a:xfrm>
              <a:off x="1276233" y="3968077"/>
              <a:ext cx="361950" cy="103235"/>
            </a:xfrm>
            <a:custGeom>
              <a:avLst/>
              <a:gdLst>
                <a:gd name="connsiteX0" fmla="*/ 361950 w 361950"/>
                <a:gd name="connsiteY0" fmla="*/ 38267 h 103235"/>
                <a:gd name="connsiteX1" fmla="*/ 292100 w 361950"/>
                <a:gd name="connsiteY1" fmla="*/ 19217 h 103235"/>
                <a:gd name="connsiteX2" fmla="*/ 228600 w 361950"/>
                <a:gd name="connsiteY2" fmla="*/ 76367 h 103235"/>
                <a:gd name="connsiteX3" fmla="*/ 139700 w 361950"/>
                <a:gd name="connsiteY3" fmla="*/ 167 h 103235"/>
                <a:gd name="connsiteX4" fmla="*/ 69850 w 361950"/>
                <a:gd name="connsiteY4" fmla="*/ 101767 h 103235"/>
                <a:gd name="connsiteX5" fmla="*/ 0 w 361950"/>
                <a:gd name="connsiteY5" fmla="*/ 50967 h 103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103235">
                  <a:moveTo>
                    <a:pt x="361950" y="38267"/>
                  </a:moveTo>
                  <a:cubicBezTo>
                    <a:pt x="338137" y="25567"/>
                    <a:pt x="314325" y="12867"/>
                    <a:pt x="292100" y="19217"/>
                  </a:cubicBezTo>
                  <a:cubicBezTo>
                    <a:pt x="269875" y="25567"/>
                    <a:pt x="254000" y="79542"/>
                    <a:pt x="228600" y="76367"/>
                  </a:cubicBezTo>
                  <a:cubicBezTo>
                    <a:pt x="203200" y="73192"/>
                    <a:pt x="166158" y="-4066"/>
                    <a:pt x="139700" y="167"/>
                  </a:cubicBezTo>
                  <a:cubicBezTo>
                    <a:pt x="113242" y="4400"/>
                    <a:pt x="93133" y="93300"/>
                    <a:pt x="69850" y="101767"/>
                  </a:cubicBezTo>
                  <a:cubicBezTo>
                    <a:pt x="46567" y="110234"/>
                    <a:pt x="23283" y="80600"/>
                    <a:pt x="0" y="50967"/>
                  </a:cubicBezTo>
                </a:path>
              </a:pathLst>
            </a:cu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1290244" y="4333495"/>
              <a:ext cx="361950" cy="103235"/>
            </a:xfrm>
            <a:custGeom>
              <a:avLst/>
              <a:gdLst>
                <a:gd name="connsiteX0" fmla="*/ 361950 w 361950"/>
                <a:gd name="connsiteY0" fmla="*/ 38267 h 103235"/>
                <a:gd name="connsiteX1" fmla="*/ 292100 w 361950"/>
                <a:gd name="connsiteY1" fmla="*/ 19217 h 103235"/>
                <a:gd name="connsiteX2" fmla="*/ 228600 w 361950"/>
                <a:gd name="connsiteY2" fmla="*/ 76367 h 103235"/>
                <a:gd name="connsiteX3" fmla="*/ 139700 w 361950"/>
                <a:gd name="connsiteY3" fmla="*/ 167 h 103235"/>
                <a:gd name="connsiteX4" fmla="*/ 69850 w 361950"/>
                <a:gd name="connsiteY4" fmla="*/ 101767 h 103235"/>
                <a:gd name="connsiteX5" fmla="*/ 0 w 361950"/>
                <a:gd name="connsiteY5" fmla="*/ 50967 h 103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103235">
                  <a:moveTo>
                    <a:pt x="361950" y="38267"/>
                  </a:moveTo>
                  <a:cubicBezTo>
                    <a:pt x="338137" y="25567"/>
                    <a:pt x="314325" y="12867"/>
                    <a:pt x="292100" y="19217"/>
                  </a:cubicBezTo>
                  <a:cubicBezTo>
                    <a:pt x="269875" y="25567"/>
                    <a:pt x="254000" y="79542"/>
                    <a:pt x="228600" y="76367"/>
                  </a:cubicBezTo>
                  <a:cubicBezTo>
                    <a:pt x="203200" y="73192"/>
                    <a:pt x="166158" y="-4066"/>
                    <a:pt x="139700" y="167"/>
                  </a:cubicBezTo>
                  <a:cubicBezTo>
                    <a:pt x="113242" y="4400"/>
                    <a:pt x="93133" y="93300"/>
                    <a:pt x="69850" y="101767"/>
                  </a:cubicBezTo>
                  <a:cubicBezTo>
                    <a:pt x="46567" y="110234"/>
                    <a:pt x="23283" y="80600"/>
                    <a:pt x="0" y="50967"/>
                  </a:cubicBezTo>
                </a:path>
              </a:pathLst>
            </a:cu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331640" y="4143970"/>
            <a:ext cx="306543" cy="165170"/>
            <a:chOff x="1220146" y="4120022"/>
            <a:chExt cx="418037" cy="189118"/>
          </a:xfrm>
        </p:grpSpPr>
        <p:sp>
          <p:nvSpPr>
            <p:cNvPr id="171" name="Freeform 170"/>
            <p:cNvSpPr/>
            <p:nvPr/>
          </p:nvSpPr>
          <p:spPr>
            <a:xfrm>
              <a:off x="1220146" y="4120022"/>
              <a:ext cx="402458" cy="41659"/>
            </a:xfrm>
            <a:custGeom>
              <a:avLst/>
              <a:gdLst>
                <a:gd name="connsiteX0" fmla="*/ 361950 w 361950"/>
                <a:gd name="connsiteY0" fmla="*/ 38267 h 103235"/>
                <a:gd name="connsiteX1" fmla="*/ 292100 w 361950"/>
                <a:gd name="connsiteY1" fmla="*/ 19217 h 103235"/>
                <a:gd name="connsiteX2" fmla="*/ 228600 w 361950"/>
                <a:gd name="connsiteY2" fmla="*/ 76367 h 103235"/>
                <a:gd name="connsiteX3" fmla="*/ 139700 w 361950"/>
                <a:gd name="connsiteY3" fmla="*/ 167 h 103235"/>
                <a:gd name="connsiteX4" fmla="*/ 69850 w 361950"/>
                <a:gd name="connsiteY4" fmla="*/ 101767 h 103235"/>
                <a:gd name="connsiteX5" fmla="*/ 0 w 361950"/>
                <a:gd name="connsiteY5" fmla="*/ 50967 h 103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103235">
                  <a:moveTo>
                    <a:pt x="361950" y="38267"/>
                  </a:moveTo>
                  <a:cubicBezTo>
                    <a:pt x="338137" y="25567"/>
                    <a:pt x="314325" y="12867"/>
                    <a:pt x="292100" y="19217"/>
                  </a:cubicBezTo>
                  <a:cubicBezTo>
                    <a:pt x="269875" y="25567"/>
                    <a:pt x="254000" y="79542"/>
                    <a:pt x="228600" y="76367"/>
                  </a:cubicBezTo>
                  <a:cubicBezTo>
                    <a:pt x="203200" y="73192"/>
                    <a:pt x="166158" y="-4066"/>
                    <a:pt x="139700" y="167"/>
                  </a:cubicBezTo>
                  <a:cubicBezTo>
                    <a:pt x="113242" y="4400"/>
                    <a:pt x="93133" y="93300"/>
                    <a:pt x="69850" y="101767"/>
                  </a:cubicBezTo>
                  <a:cubicBezTo>
                    <a:pt x="46567" y="110234"/>
                    <a:pt x="23283" y="80600"/>
                    <a:pt x="0" y="50967"/>
                  </a:cubicBezTo>
                </a:path>
              </a:pathLst>
            </a:cu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1235725" y="4267481"/>
              <a:ext cx="402458" cy="41659"/>
            </a:xfrm>
            <a:custGeom>
              <a:avLst/>
              <a:gdLst>
                <a:gd name="connsiteX0" fmla="*/ 361950 w 361950"/>
                <a:gd name="connsiteY0" fmla="*/ 38267 h 103235"/>
                <a:gd name="connsiteX1" fmla="*/ 292100 w 361950"/>
                <a:gd name="connsiteY1" fmla="*/ 19217 h 103235"/>
                <a:gd name="connsiteX2" fmla="*/ 228600 w 361950"/>
                <a:gd name="connsiteY2" fmla="*/ 76367 h 103235"/>
                <a:gd name="connsiteX3" fmla="*/ 139700 w 361950"/>
                <a:gd name="connsiteY3" fmla="*/ 167 h 103235"/>
                <a:gd name="connsiteX4" fmla="*/ 69850 w 361950"/>
                <a:gd name="connsiteY4" fmla="*/ 101767 h 103235"/>
                <a:gd name="connsiteX5" fmla="*/ 0 w 361950"/>
                <a:gd name="connsiteY5" fmla="*/ 50967 h 103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103235">
                  <a:moveTo>
                    <a:pt x="361950" y="38267"/>
                  </a:moveTo>
                  <a:cubicBezTo>
                    <a:pt x="338137" y="25567"/>
                    <a:pt x="314325" y="12867"/>
                    <a:pt x="292100" y="19217"/>
                  </a:cubicBezTo>
                  <a:cubicBezTo>
                    <a:pt x="269875" y="25567"/>
                    <a:pt x="254000" y="79542"/>
                    <a:pt x="228600" y="76367"/>
                  </a:cubicBezTo>
                  <a:cubicBezTo>
                    <a:pt x="203200" y="73192"/>
                    <a:pt x="166158" y="-4066"/>
                    <a:pt x="139700" y="167"/>
                  </a:cubicBezTo>
                  <a:cubicBezTo>
                    <a:pt x="113242" y="4400"/>
                    <a:pt x="93133" y="93300"/>
                    <a:pt x="69850" y="101767"/>
                  </a:cubicBezTo>
                  <a:cubicBezTo>
                    <a:pt x="46567" y="110234"/>
                    <a:pt x="23283" y="80600"/>
                    <a:pt x="0" y="50967"/>
                  </a:cubicBezTo>
                </a:path>
              </a:pathLst>
            </a:cu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3917466" y="3674514"/>
            <a:ext cx="280194" cy="218378"/>
            <a:chOff x="1276233" y="3968077"/>
            <a:chExt cx="375961" cy="421724"/>
          </a:xfrm>
        </p:grpSpPr>
        <p:sp>
          <p:nvSpPr>
            <p:cNvPr id="174" name="Freeform 173"/>
            <p:cNvSpPr/>
            <p:nvPr/>
          </p:nvSpPr>
          <p:spPr>
            <a:xfrm>
              <a:off x="1276233" y="3968077"/>
              <a:ext cx="361950" cy="103235"/>
            </a:xfrm>
            <a:custGeom>
              <a:avLst/>
              <a:gdLst>
                <a:gd name="connsiteX0" fmla="*/ 361950 w 361950"/>
                <a:gd name="connsiteY0" fmla="*/ 38267 h 103235"/>
                <a:gd name="connsiteX1" fmla="*/ 292100 w 361950"/>
                <a:gd name="connsiteY1" fmla="*/ 19217 h 103235"/>
                <a:gd name="connsiteX2" fmla="*/ 228600 w 361950"/>
                <a:gd name="connsiteY2" fmla="*/ 76367 h 103235"/>
                <a:gd name="connsiteX3" fmla="*/ 139700 w 361950"/>
                <a:gd name="connsiteY3" fmla="*/ 167 h 103235"/>
                <a:gd name="connsiteX4" fmla="*/ 69850 w 361950"/>
                <a:gd name="connsiteY4" fmla="*/ 101767 h 103235"/>
                <a:gd name="connsiteX5" fmla="*/ 0 w 361950"/>
                <a:gd name="connsiteY5" fmla="*/ 50967 h 103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103235">
                  <a:moveTo>
                    <a:pt x="361950" y="38267"/>
                  </a:moveTo>
                  <a:cubicBezTo>
                    <a:pt x="338137" y="25567"/>
                    <a:pt x="314325" y="12867"/>
                    <a:pt x="292100" y="19217"/>
                  </a:cubicBezTo>
                  <a:cubicBezTo>
                    <a:pt x="269875" y="25567"/>
                    <a:pt x="254000" y="79542"/>
                    <a:pt x="228600" y="76367"/>
                  </a:cubicBezTo>
                  <a:cubicBezTo>
                    <a:pt x="203200" y="73192"/>
                    <a:pt x="166158" y="-4066"/>
                    <a:pt x="139700" y="167"/>
                  </a:cubicBezTo>
                  <a:cubicBezTo>
                    <a:pt x="113242" y="4400"/>
                    <a:pt x="93133" y="93300"/>
                    <a:pt x="69850" y="101767"/>
                  </a:cubicBezTo>
                  <a:cubicBezTo>
                    <a:pt x="46567" y="110234"/>
                    <a:pt x="23283" y="80600"/>
                    <a:pt x="0" y="50967"/>
                  </a:cubicBezTo>
                </a:path>
              </a:pathLst>
            </a:cu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1290244" y="4286566"/>
              <a:ext cx="361950" cy="103235"/>
            </a:xfrm>
            <a:custGeom>
              <a:avLst/>
              <a:gdLst>
                <a:gd name="connsiteX0" fmla="*/ 361950 w 361950"/>
                <a:gd name="connsiteY0" fmla="*/ 38267 h 103235"/>
                <a:gd name="connsiteX1" fmla="*/ 292100 w 361950"/>
                <a:gd name="connsiteY1" fmla="*/ 19217 h 103235"/>
                <a:gd name="connsiteX2" fmla="*/ 228600 w 361950"/>
                <a:gd name="connsiteY2" fmla="*/ 76367 h 103235"/>
                <a:gd name="connsiteX3" fmla="*/ 139700 w 361950"/>
                <a:gd name="connsiteY3" fmla="*/ 167 h 103235"/>
                <a:gd name="connsiteX4" fmla="*/ 69850 w 361950"/>
                <a:gd name="connsiteY4" fmla="*/ 101767 h 103235"/>
                <a:gd name="connsiteX5" fmla="*/ 0 w 361950"/>
                <a:gd name="connsiteY5" fmla="*/ 50967 h 103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103235">
                  <a:moveTo>
                    <a:pt x="361950" y="38267"/>
                  </a:moveTo>
                  <a:cubicBezTo>
                    <a:pt x="338137" y="25567"/>
                    <a:pt x="314325" y="12867"/>
                    <a:pt x="292100" y="19217"/>
                  </a:cubicBezTo>
                  <a:cubicBezTo>
                    <a:pt x="269875" y="25567"/>
                    <a:pt x="254000" y="79542"/>
                    <a:pt x="228600" y="76367"/>
                  </a:cubicBezTo>
                  <a:cubicBezTo>
                    <a:pt x="203200" y="73192"/>
                    <a:pt x="166158" y="-4066"/>
                    <a:pt x="139700" y="167"/>
                  </a:cubicBezTo>
                  <a:cubicBezTo>
                    <a:pt x="113242" y="4400"/>
                    <a:pt x="93133" y="93300"/>
                    <a:pt x="69850" y="101767"/>
                  </a:cubicBezTo>
                  <a:cubicBezTo>
                    <a:pt x="46567" y="110234"/>
                    <a:pt x="23283" y="80600"/>
                    <a:pt x="0" y="50967"/>
                  </a:cubicBezTo>
                </a:path>
              </a:pathLst>
            </a:cu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9" name="TextBox 188"/>
          <p:cNvSpPr txBox="1"/>
          <p:nvPr/>
        </p:nvSpPr>
        <p:spPr>
          <a:xfrm>
            <a:off x="237220" y="3888799"/>
            <a:ext cx="5164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i="1" dirty="0" err="1" smtClean="0">
                <a:solidFill>
                  <a:schemeClr val="accent1">
                    <a:lumMod val="75000"/>
                  </a:schemeClr>
                </a:solidFill>
              </a:rPr>
              <a:t>SCLink</a:t>
            </a:r>
            <a:endParaRPr lang="en-GB" sz="8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4831677" y="2611477"/>
            <a:ext cx="556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00" i="1" dirty="0" smtClean="0">
                <a:solidFill>
                  <a:schemeClr val="accent1">
                    <a:lumMod val="75000"/>
                  </a:schemeClr>
                </a:solidFill>
              </a:rPr>
              <a:t>Current </a:t>
            </a:r>
          </a:p>
          <a:p>
            <a:pPr algn="ctr"/>
            <a:r>
              <a:rPr lang="en-GB" sz="800" i="1" dirty="0" smtClean="0">
                <a:solidFill>
                  <a:schemeClr val="accent1">
                    <a:lumMod val="75000"/>
                  </a:schemeClr>
                </a:solidFill>
              </a:rPr>
              <a:t>Leads</a:t>
            </a:r>
            <a:endParaRPr lang="en-GB" sz="8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8757202" y="2532029"/>
            <a:ext cx="556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00" i="1" dirty="0" smtClean="0">
                <a:solidFill>
                  <a:schemeClr val="accent1">
                    <a:lumMod val="75000"/>
                  </a:schemeClr>
                </a:solidFill>
              </a:rPr>
              <a:t>Current </a:t>
            </a:r>
          </a:p>
          <a:p>
            <a:pPr algn="ctr"/>
            <a:r>
              <a:rPr lang="en-GB" sz="800" i="1" dirty="0" smtClean="0">
                <a:solidFill>
                  <a:schemeClr val="accent1">
                    <a:lumMod val="75000"/>
                  </a:schemeClr>
                </a:solidFill>
              </a:rPr>
              <a:t>Leads</a:t>
            </a:r>
            <a:endParaRPr lang="en-GB" sz="8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1426521" y="2695650"/>
            <a:ext cx="84350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>
                <a:solidFill>
                  <a:schemeClr val="accent6">
                    <a:lumMod val="50000"/>
                  </a:schemeClr>
                </a:solidFill>
              </a:rPr>
              <a:t>DFH envelope</a:t>
            </a:r>
            <a:endParaRPr lang="en-GB" sz="800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50154" y="2950031"/>
            <a:ext cx="1381291" cy="777938"/>
            <a:chOff x="1550154" y="2950031"/>
            <a:chExt cx="1381291" cy="777938"/>
          </a:xfrm>
        </p:grpSpPr>
        <p:sp>
          <p:nvSpPr>
            <p:cNvPr id="206" name="Rectangle 205"/>
            <p:cNvSpPr/>
            <p:nvPr/>
          </p:nvSpPr>
          <p:spPr>
            <a:xfrm>
              <a:off x="1550154" y="2950031"/>
              <a:ext cx="1381291" cy="427819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45" name="Group 144"/>
            <p:cNvGrpSpPr/>
            <p:nvPr/>
          </p:nvGrpSpPr>
          <p:grpSpPr>
            <a:xfrm rot="10800000">
              <a:off x="2111499" y="3036470"/>
              <a:ext cx="162285" cy="393369"/>
              <a:chOff x="6369897" y="4235015"/>
              <a:chExt cx="200486" cy="508435"/>
            </a:xfrm>
            <a:solidFill>
              <a:schemeClr val="bg1"/>
            </a:solidFill>
          </p:grpSpPr>
          <p:cxnSp>
            <p:nvCxnSpPr>
              <p:cNvPr id="154" name="Straight Connector 153"/>
              <p:cNvCxnSpPr>
                <a:stCxn id="157" idx="0"/>
              </p:cNvCxnSpPr>
              <p:nvPr/>
            </p:nvCxnSpPr>
            <p:spPr>
              <a:xfrm>
                <a:off x="6467001" y="4549242"/>
                <a:ext cx="103382" cy="97104"/>
              </a:xfrm>
              <a:prstGeom prst="line">
                <a:avLst/>
              </a:prstGeom>
              <a:grpFill/>
              <a:ln w="6350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>
                <a:stCxn id="157" idx="0"/>
                <a:endCxn id="157" idx="2"/>
              </p:cNvCxnSpPr>
              <p:nvPr/>
            </p:nvCxnSpPr>
            <p:spPr>
              <a:xfrm flipH="1">
                <a:off x="6369897" y="4549242"/>
                <a:ext cx="97104" cy="97104"/>
              </a:xfrm>
              <a:prstGeom prst="line">
                <a:avLst/>
              </a:prstGeom>
              <a:grpFill/>
              <a:ln w="6350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6" name="Group 155"/>
              <p:cNvGrpSpPr/>
              <p:nvPr/>
            </p:nvGrpSpPr>
            <p:grpSpPr>
              <a:xfrm>
                <a:off x="6369897" y="4235015"/>
                <a:ext cx="194208" cy="508435"/>
                <a:chOff x="6369897" y="4235015"/>
                <a:chExt cx="194208" cy="508435"/>
              </a:xfrm>
              <a:grpFill/>
            </p:grpSpPr>
            <p:sp>
              <p:nvSpPr>
                <p:cNvPr id="157" name="Oval 156"/>
                <p:cNvSpPr/>
                <p:nvPr/>
              </p:nvSpPr>
              <p:spPr>
                <a:xfrm>
                  <a:off x="6369897" y="4549242"/>
                  <a:ext cx="194208" cy="194208"/>
                </a:xfrm>
                <a:prstGeom prst="ellipse">
                  <a:avLst/>
                </a:prstGeom>
                <a:noFill/>
                <a:ln w="6350"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600"/>
                </a:p>
              </p:txBody>
            </p:sp>
            <p:cxnSp>
              <p:nvCxnSpPr>
                <p:cNvPr id="158" name="Straight Connector 157"/>
                <p:cNvCxnSpPr>
                  <a:endCxn id="157" idx="0"/>
                </p:cNvCxnSpPr>
                <p:nvPr/>
              </p:nvCxnSpPr>
              <p:spPr>
                <a:xfrm rot="10800000" flipV="1">
                  <a:off x="6467001" y="4235015"/>
                  <a:ext cx="0" cy="314227"/>
                </a:xfrm>
                <a:prstGeom prst="line">
                  <a:avLst/>
                </a:prstGeom>
                <a:grpFill/>
                <a:ln w="6350"/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59" name="Group 158"/>
                <p:cNvGrpSpPr/>
                <p:nvPr/>
              </p:nvGrpSpPr>
              <p:grpSpPr>
                <a:xfrm>
                  <a:off x="6408098" y="4416970"/>
                  <a:ext cx="117038" cy="92788"/>
                  <a:chOff x="5940152" y="4662281"/>
                  <a:chExt cx="154017" cy="259682"/>
                </a:xfrm>
                <a:grpFill/>
              </p:grpSpPr>
              <p:sp>
                <p:nvSpPr>
                  <p:cNvPr id="160" name="Isosceles Triangle 159"/>
                  <p:cNvSpPr/>
                  <p:nvPr/>
                </p:nvSpPr>
                <p:spPr>
                  <a:xfrm>
                    <a:off x="5940152" y="4789190"/>
                    <a:ext cx="154017" cy="132773"/>
                  </a:xfrm>
                  <a:prstGeom prst="triangle">
                    <a:avLst/>
                  </a:prstGeom>
                  <a:grpFill/>
                  <a:ln w="6350"/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600"/>
                  </a:p>
                </p:txBody>
              </p:sp>
              <p:sp>
                <p:nvSpPr>
                  <p:cNvPr id="161" name="Isosceles Triangle 160"/>
                  <p:cNvSpPr/>
                  <p:nvPr/>
                </p:nvSpPr>
                <p:spPr>
                  <a:xfrm rot="10800000">
                    <a:off x="5940152" y="4662281"/>
                    <a:ext cx="154017" cy="132773"/>
                  </a:xfrm>
                  <a:prstGeom prst="triangle">
                    <a:avLst/>
                  </a:prstGeom>
                  <a:grpFill/>
                  <a:ln w="6350"/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600"/>
                  </a:p>
                </p:txBody>
              </p:sp>
            </p:grpSp>
          </p:grpSp>
        </p:grpSp>
        <p:grpSp>
          <p:nvGrpSpPr>
            <p:cNvPr id="147" name="Group 146"/>
            <p:cNvGrpSpPr/>
            <p:nvPr/>
          </p:nvGrpSpPr>
          <p:grpSpPr>
            <a:xfrm>
              <a:off x="1550154" y="3128356"/>
              <a:ext cx="200369" cy="299622"/>
              <a:chOff x="3171825" y="3109638"/>
              <a:chExt cx="200849" cy="300340"/>
            </a:xfrm>
            <a:solidFill>
              <a:schemeClr val="bg1"/>
            </a:solidFill>
          </p:grpSpPr>
          <p:grpSp>
            <p:nvGrpSpPr>
              <p:cNvPr id="148" name="Group 147"/>
              <p:cNvGrpSpPr/>
              <p:nvPr/>
            </p:nvGrpSpPr>
            <p:grpSpPr>
              <a:xfrm rot="10800000">
                <a:off x="3255636" y="3109638"/>
                <a:ext cx="117038" cy="300340"/>
                <a:chOff x="6408098" y="4235015"/>
                <a:chExt cx="117038" cy="314227"/>
              </a:xfrm>
              <a:grpFill/>
            </p:grpSpPr>
            <p:cxnSp>
              <p:nvCxnSpPr>
                <p:cNvPr id="150" name="Straight Connector 149"/>
                <p:cNvCxnSpPr/>
                <p:nvPr/>
              </p:nvCxnSpPr>
              <p:spPr>
                <a:xfrm rot="10800000" flipV="1">
                  <a:off x="6467001" y="4235015"/>
                  <a:ext cx="0" cy="314227"/>
                </a:xfrm>
                <a:prstGeom prst="line">
                  <a:avLst/>
                </a:prstGeom>
                <a:grpFill/>
                <a:ln w="6350"/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51" name="Group 150"/>
                <p:cNvGrpSpPr/>
                <p:nvPr/>
              </p:nvGrpSpPr>
              <p:grpSpPr>
                <a:xfrm>
                  <a:off x="6408098" y="4416970"/>
                  <a:ext cx="117038" cy="92788"/>
                  <a:chOff x="5940152" y="4662281"/>
                  <a:chExt cx="154017" cy="259682"/>
                </a:xfrm>
                <a:grpFill/>
              </p:grpSpPr>
              <p:sp>
                <p:nvSpPr>
                  <p:cNvPr id="152" name="Isosceles Triangle 151"/>
                  <p:cNvSpPr/>
                  <p:nvPr/>
                </p:nvSpPr>
                <p:spPr>
                  <a:xfrm>
                    <a:off x="5940152" y="4789190"/>
                    <a:ext cx="154017" cy="132773"/>
                  </a:xfrm>
                  <a:prstGeom prst="triangle">
                    <a:avLst/>
                  </a:prstGeom>
                  <a:grpFill/>
                  <a:ln w="6350"/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600"/>
                  </a:p>
                </p:txBody>
              </p:sp>
              <p:sp>
                <p:nvSpPr>
                  <p:cNvPr id="153" name="Isosceles Triangle 152"/>
                  <p:cNvSpPr/>
                  <p:nvPr/>
                </p:nvSpPr>
                <p:spPr>
                  <a:xfrm rot="10800000">
                    <a:off x="5940152" y="4662281"/>
                    <a:ext cx="154017" cy="132773"/>
                  </a:xfrm>
                  <a:prstGeom prst="triangle">
                    <a:avLst/>
                  </a:prstGeom>
                  <a:grpFill/>
                  <a:ln w="6350"/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600"/>
                  </a:p>
                </p:txBody>
              </p:sp>
            </p:grpSp>
          </p:grpSp>
          <p:sp>
            <p:nvSpPr>
              <p:cNvPr id="149" name="Freeform 148"/>
              <p:cNvSpPr/>
              <p:nvPr/>
            </p:nvSpPr>
            <p:spPr>
              <a:xfrm>
                <a:off x="3171825" y="3162298"/>
                <a:ext cx="138113" cy="52390"/>
              </a:xfrm>
              <a:custGeom>
                <a:avLst/>
                <a:gdLst>
                  <a:gd name="connsiteX0" fmla="*/ 138113 w 138113"/>
                  <a:gd name="connsiteY0" fmla="*/ 26196 h 52390"/>
                  <a:gd name="connsiteX1" fmla="*/ 76200 w 138113"/>
                  <a:gd name="connsiteY1" fmla="*/ 9527 h 52390"/>
                  <a:gd name="connsiteX2" fmla="*/ 61913 w 138113"/>
                  <a:gd name="connsiteY2" fmla="*/ 50008 h 52390"/>
                  <a:gd name="connsiteX3" fmla="*/ 26194 w 138113"/>
                  <a:gd name="connsiteY3" fmla="*/ 2 h 52390"/>
                  <a:gd name="connsiteX4" fmla="*/ 0 w 138113"/>
                  <a:gd name="connsiteY4" fmla="*/ 52390 h 52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113" h="52390">
                    <a:moveTo>
                      <a:pt x="138113" y="26196"/>
                    </a:moveTo>
                    <a:cubicBezTo>
                      <a:pt x="113506" y="15877"/>
                      <a:pt x="88900" y="5558"/>
                      <a:pt x="76200" y="9527"/>
                    </a:cubicBezTo>
                    <a:cubicBezTo>
                      <a:pt x="63500" y="13496"/>
                      <a:pt x="70247" y="51595"/>
                      <a:pt x="61913" y="50008"/>
                    </a:cubicBezTo>
                    <a:cubicBezTo>
                      <a:pt x="53579" y="48421"/>
                      <a:pt x="36513" y="-395"/>
                      <a:pt x="26194" y="2"/>
                    </a:cubicBezTo>
                    <a:cubicBezTo>
                      <a:pt x="15875" y="399"/>
                      <a:pt x="7937" y="26394"/>
                      <a:pt x="0" y="52390"/>
                    </a:cubicBezTo>
                  </a:path>
                </a:pathLst>
              </a:custGeom>
              <a:grpFill/>
              <a:ln w="6350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600"/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1839249" y="3148467"/>
              <a:ext cx="173091" cy="285675"/>
              <a:chOff x="1839249" y="3148467"/>
              <a:chExt cx="173091" cy="285675"/>
            </a:xfrm>
          </p:grpSpPr>
          <p:sp>
            <p:nvSpPr>
              <p:cNvPr id="143" name="Oval 142"/>
              <p:cNvSpPr/>
              <p:nvPr/>
            </p:nvSpPr>
            <p:spPr>
              <a:xfrm>
                <a:off x="1839249" y="3148467"/>
                <a:ext cx="173091" cy="173091"/>
              </a:xfrm>
              <a:prstGeom prst="ellipse">
                <a:avLst/>
              </a:prstGeom>
              <a:noFill/>
              <a:ln w="6350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GB" sz="600" dirty="0" smtClean="0">
                    <a:solidFill>
                      <a:srgbClr val="0070C0"/>
                    </a:solidFill>
                  </a:rPr>
                  <a:t>PT</a:t>
                </a:r>
                <a:endParaRPr lang="en-GB" sz="600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144" name="Straight Connector 143"/>
              <p:cNvCxnSpPr>
                <a:endCxn id="143" idx="4"/>
              </p:cNvCxnSpPr>
              <p:nvPr/>
            </p:nvCxnSpPr>
            <p:spPr>
              <a:xfrm flipV="1">
                <a:off x="1925795" y="3321558"/>
                <a:ext cx="0" cy="112584"/>
              </a:xfrm>
              <a:prstGeom prst="line">
                <a:avLst/>
              </a:prstGeom>
              <a:noFill/>
              <a:ln w="6350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8" name="Group 197"/>
            <p:cNvGrpSpPr/>
            <p:nvPr/>
          </p:nvGrpSpPr>
          <p:grpSpPr>
            <a:xfrm>
              <a:off x="2588037" y="3128354"/>
              <a:ext cx="200369" cy="599615"/>
              <a:chOff x="3171825" y="3109637"/>
              <a:chExt cx="200849" cy="601052"/>
            </a:xfrm>
            <a:solidFill>
              <a:schemeClr val="bg1"/>
            </a:solidFill>
          </p:grpSpPr>
          <p:grpSp>
            <p:nvGrpSpPr>
              <p:cNvPr id="199" name="Group 198"/>
              <p:cNvGrpSpPr/>
              <p:nvPr/>
            </p:nvGrpSpPr>
            <p:grpSpPr>
              <a:xfrm rot="10800000">
                <a:off x="3255636" y="3109637"/>
                <a:ext cx="117038" cy="601052"/>
                <a:chOff x="6408098" y="3920399"/>
                <a:chExt cx="117038" cy="628843"/>
              </a:xfrm>
              <a:grpFill/>
            </p:grpSpPr>
            <p:cxnSp>
              <p:nvCxnSpPr>
                <p:cNvPr id="201" name="Straight Connector 200"/>
                <p:cNvCxnSpPr/>
                <p:nvPr/>
              </p:nvCxnSpPr>
              <p:spPr>
                <a:xfrm rot="10800000" flipV="1">
                  <a:off x="6467001" y="3920399"/>
                  <a:ext cx="0" cy="628843"/>
                </a:xfrm>
                <a:prstGeom prst="line">
                  <a:avLst/>
                </a:prstGeom>
                <a:grpFill/>
                <a:ln w="6350"/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02" name="Group 201"/>
                <p:cNvGrpSpPr/>
                <p:nvPr/>
              </p:nvGrpSpPr>
              <p:grpSpPr>
                <a:xfrm>
                  <a:off x="6408098" y="4416970"/>
                  <a:ext cx="117038" cy="92788"/>
                  <a:chOff x="5940152" y="4662281"/>
                  <a:chExt cx="154017" cy="259682"/>
                </a:xfrm>
                <a:grpFill/>
              </p:grpSpPr>
              <p:sp>
                <p:nvSpPr>
                  <p:cNvPr id="203" name="Isosceles Triangle 202"/>
                  <p:cNvSpPr/>
                  <p:nvPr/>
                </p:nvSpPr>
                <p:spPr>
                  <a:xfrm>
                    <a:off x="5940152" y="4789190"/>
                    <a:ext cx="154017" cy="132773"/>
                  </a:xfrm>
                  <a:prstGeom prst="triangle">
                    <a:avLst/>
                  </a:prstGeom>
                  <a:grpFill/>
                  <a:ln w="6350"/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600"/>
                  </a:p>
                </p:txBody>
              </p:sp>
              <p:sp>
                <p:nvSpPr>
                  <p:cNvPr id="204" name="Isosceles Triangle 203"/>
                  <p:cNvSpPr/>
                  <p:nvPr/>
                </p:nvSpPr>
                <p:spPr>
                  <a:xfrm rot="10800000">
                    <a:off x="5940152" y="4662281"/>
                    <a:ext cx="154017" cy="132773"/>
                  </a:xfrm>
                  <a:prstGeom prst="triangle">
                    <a:avLst/>
                  </a:prstGeom>
                  <a:grpFill/>
                  <a:ln w="6350"/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600"/>
                  </a:p>
                </p:txBody>
              </p:sp>
            </p:grpSp>
          </p:grpSp>
          <p:sp>
            <p:nvSpPr>
              <p:cNvPr id="200" name="Freeform 199"/>
              <p:cNvSpPr/>
              <p:nvPr/>
            </p:nvSpPr>
            <p:spPr>
              <a:xfrm>
                <a:off x="3171825" y="3162298"/>
                <a:ext cx="138113" cy="52390"/>
              </a:xfrm>
              <a:custGeom>
                <a:avLst/>
                <a:gdLst>
                  <a:gd name="connsiteX0" fmla="*/ 138113 w 138113"/>
                  <a:gd name="connsiteY0" fmla="*/ 26196 h 52390"/>
                  <a:gd name="connsiteX1" fmla="*/ 76200 w 138113"/>
                  <a:gd name="connsiteY1" fmla="*/ 9527 h 52390"/>
                  <a:gd name="connsiteX2" fmla="*/ 61913 w 138113"/>
                  <a:gd name="connsiteY2" fmla="*/ 50008 h 52390"/>
                  <a:gd name="connsiteX3" fmla="*/ 26194 w 138113"/>
                  <a:gd name="connsiteY3" fmla="*/ 2 h 52390"/>
                  <a:gd name="connsiteX4" fmla="*/ 0 w 138113"/>
                  <a:gd name="connsiteY4" fmla="*/ 52390 h 52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113" h="52390">
                    <a:moveTo>
                      <a:pt x="138113" y="26196"/>
                    </a:moveTo>
                    <a:cubicBezTo>
                      <a:pt x="113506" y="15877"/>
                      <a:pt x="88900" y="5558"/>
                      <a:pt x="76200" y="9527"/>
                    </a:cubicBezTo>
                    <a:cubicBezTo>
                      <a:pt x="63500" y="13496"/>
                      <a:pt x="70247" y="51595"/>
                      <a:pt x="61913" y="50008"/>
                    </a:cubicBezTo>
                    <a:cubicBezTo>
                      <a:pt x="53579" y="48421"/>
                      <a:pt x="36513" y="-395"/>
                      <a:pt x="26194" y="2"/>
                    </a:cubicBezTo>
                    <a:cubicBezTo>
                      <a:pt x="15875" y="399"/>
                      <a:pt x="7937" y="26394"/>
                      <a:pt x="0" y="52390"/>
                    </a:cubicBezTo>
                  </a:path>
                </a:pathLst>
              </a:custGeom>
              <a:grpFill/>
              <a:ln w="6350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600"/>
              </a:p>
            </p:txBody>
          </p:sp>
        </p:grpSp>
      </p:grpSp>
      <p:sp>
        <p:nvSpPr>
          <p:cNvPr id="208" name="Freeform 207"/>
          <p:cNvSpPr/>
          <p:nvPr/>
        </p:nvSpPr>
        <p:spPr>
          <a:xfrm>
            <a:off x="1112520" y="2225040"/>
            <a:ext cx="7444740" cy="2179320"/>
          </a:xfrm>
          <a:custGeom>
            <a:avLst/>
            <a:gdLst>
              <a:gd name="connsiteX0" fmla="*/ 0 w 7444740"/>
              <a:gd name="connsiteY0" fmla="*/ 2118360 h 2179320"/>
              <a:gd name="connsiteX1" fmla="*/ 655320 w 7444740"/>
              <a:gd name="connsiteY1" fmla="*/ 2118360 h 2179320"/>
              <a:gd name="connsiteX2" fmla="*/ 655320 w 7444740"/>
              <a:gd name="connsiteY2" fmla="*/ 2179320 h 2179320"/>
              <a:gd name="connsiteX3" fmla="*/ 7444740 w 7444740"/>
              <a:gd name="connsiteY3" fmla="*/ 2179320 h 2179320"/>
              <a:gd name="connsiteX4" fmla="*/ 7444740 w 7444740"/>
              <a:gd name="connsiteY4" fmla="*/ 0 h 2179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4740" h="2179320">
                <a:moveTo>
                  <a:pt x="0" y="2118360"/>
                </a:moveTo>
                <a:lnTo>
                  <a:pt x="655320" y="2118360"/>
                </a:lnTo>
                <a:lnTo>
                  <a:pt x="655320" y="2179320"/>
                </a:lnTo>
                <a:lnTo>
                  <a:pt x="7444740" y="2179320"/>
                </a:lnTo>
                <a:lnTo>
                  <a:pt x="7444740" y="0"/>
                </a:lnTo>
              </a:path>
            </a:pathLst>
          </a:custGeom>
          <a:noFill/>
          <a:ln w="3175">
            <a:solidFill>
              <a:srgbClr val="7030A0"/>
            </a:solidFill>
            <a:prstDash val="sysDot"/>
            <a:tailEnd type="triangl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-3315" y="2865158"/>
            <a:ext cx="9064401" cy="1362776"/>
            <a:chOff x="-3315" y="2865158"/>
            <a:chExt cx="9064401" cy="1362776"/>
          </a:xfrm>
        </p:grpSpPr>
        <p:cxnSp>
          <p:nvCxnSpPr>
            <p:cNvPr id="22" name="Straight Connector 21"/>
            <p:cNvCxnSpPr>
              <a:stCxn id="73" idx="1"/>
            </p:cNvCxnSpPr>
            <p:nvPr/>
          </p:nvCxnSpPr>
          <p:spPr>
            <a:xfrm>
              <a:off x="-3315" y="4227934"/>
              <a:ext cx="6159210" cy="0"/>
            </a:xfrm>
            <a:prstGeom prst="line">
              <a:avLst/>
            </a:prstGeom>
            <a:ln>
              <a:solidFill>
                <a:srgbClr val="FF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V="1">
              <a:off x="2195736" y="3779558"/>
              <a:ext cx="936104" cy="448376"/>
            </a:xfrm>
            <a:prstGeom prst="line">
              <a:avLst/>
            </a:prstGeom>
            <a:ln>
              <a:solidFill>
                <a:srgbClr val="FF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3131840" y="3779558"/>
              <a:ext cx="360040" cy="0"/>
            </a:xfrm>
            <a:prstGeom prst="line">
              <a:avLst/>
            </a:prstGeom>
            <a:ln>
              <a:solidFill>
                <a:srgbClr val="FF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3203848" y="3779558"/>
              <a:ext cx="379446" cy="0"/>
            </a:xfrm>
            <a:prstGeom prst="line">
              <a:avLst/>
            </a:prstGeom>
            <a:ln w="41275">
              <a:solidFill>
                <a:schemeClr val="accent2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Arc 129"/>
            <p:cNvSpPr/>
            <p:nvPr/>
          </p:nvSpPr>
          <p:spPr>
            <a:xfrm rot="5400000">
              <a:off x="4186809" y="2865158"/>
              <a:ext cx="914400" cy="914400"/>
            </a:xfrm>
            <a:prstGeom prst="arc">
              <a:avLst/>
            </a:prstGeom>
            <a:ln w="19050">
              <a:solidFill>
                <a:srgbClr val="00B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1" name="Straight Connector 130"/>
            <p:cNvCxnSpPr/>
            <p:nvPr/>
          </p:nvCxnSpPr>
          <p:spPr>
            <a:xfrm>
              <a:off x="3583294" y="3779558"/>
              <a:ext cx="1060715" cy="0"/>
            </a:xfrm>
            <a:prstGeom prst="line">
              <a:avLst/>
            </a:prstGeom>
            <a:ln>
              <a:solidFill>
                <a:srgbClr val="00B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>
              <a:stCxn id="88" idx="1"/>
            </p:cNvCxnSpPr>
            <p:nvPr/>
          </p:nvCxnSpPr>
          <p:spPr>
            <a:xfrm>
              <a:off x="5101207" y="3003799"/>
              <a:ext cx="2" cy="317146"/>
            </a:xfrm>
            <a:prstGeom prst="line">
              <a:avLst/>
            </a:prstGeom>
            <a:ln>
              <a:solidFill>
                <a:srgbClr val="00B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Arc 133"/>
            <p:cNvSpPr/>
            <p:nvPr/>
          </p:nvSpPr>
          <p:spPr>
            <a:xfrm rot="5400000">
              <a:off x="8146686" y="2865158"/>
              <a:ext cx="914400" cy="914400"/>
            </a:xfrm>
            <a:prstGeom prst="arc">
              <a:avLst/>
            </a:prstGeom>
            <a:ln w="19050">
              <a:solidFill>
                <a:srgbClr val="00B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6" name="Straight Connector 135"/>
            <p:cNvCxnSpPr/>
            <p:nvPr/>
          </p:nvCxnSpPr>
          <p:spPr>
            <a:xfrm>
              <a:off x="9061084" y="3003799"/>
              <a:ext cx="2" cy="317146"/>
            </a:xfrm>
            <a:prstGeom prst="line">
              <a:avLst/>
            </a:prstGeom>
            <a:ln>
              <a:solidFill>
                <a:srgbClr val="00B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flipV="1">
              <a:off x="6155895" y="3779558"/>
              <a:ext cx="936104" cy="448376"/>
            </a:xfrm>
            <a:prstGeom prst="line">
              <a:avLst/>
            </a:prstGeom>
            <a:ln>
              <a:solidFill>
                <a:srgbClr val="FF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7091999" y="3779558"/>
              <a:ext cx="288313" cy="0"/>
            </a:xfrm>
            <a:prstGeom prst="line">
              <a:avLst/>
            </a:prstGeom>
            <a:ln>
              <a:solidFill>
                <a:srgbClr val="FF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7543734" y="3779558"/>
              <a:ext cx="1060152" cy="0"/>
            </a:xfrm>
            <a:prstGeom prst="line">
              <a:avLst/>
            </a:prstGeom>
            <a:ln>
              <a:solidFill>
                <a:srgbClr val="00B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7164288" y="3779558"/>
              <a:ext cx="379446" cy="0"/>
            </a:xfrm>
            <a:prstGeom prst="line">
              <a:avLst/>
            </a:prstGeom>
            <a:ln w="41275">
              <a:solidFill>
                <a:schemeClr val="accent2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9" name="TextBox 208"/>
          <p:cNvSpPr txBox="1"/>
          <p:nvPr/>
        </p:nvSpPr>
        <p:spPr>
          <a:xfrm>
            <a:off x="3135847" y="4865077"/>
            <a:ext cx="15888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i="1" dirty="0" smtClean="0">
                <a:solidFill>
                  <a:srgbClr val="0070C0"/>
                </a:solidFill>
              </a:rPr>
              <a:t>Layout of DFH electrical boxes</a:t>
            </a:r>
            <a:endParaRPr lang="en-GB" sz="800" i="1" dirty="0">
              <a:solidFill>
                <a:srgbClr val="0070C0"/>
              </a:solidFill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-6295" y="2636353"/>
            <a:ext cx="1359347" cy="1179697"/>
            <a:chOff x="7043901" y="607330"/>
            <a:chExt cx="2100099" cy="1822552"/>
          </a:xfrm>
        </p:grpSpPr>
        <p:pic>
          <p:nvPicPr>
            <p:cNvPr id="123" name="Picture 122"/>
            <p:cNvPicPr>
              <a:picLocks noChangeAspect="1"/>
            </p:cNvPicPr>
            <p:nvPr/>
          </p:nvPicPr>
          <p:blipFill rotWithShape="1">
            <a:blip r:embed="rId2"/>
            <a:srcRect l="7962" r="3066"/>
            <a:stretch/>
          </p:blipFill>
          <p:spPr>
            <a:xfrm>
              <a:off x="7215582" y="876039"/>
              <a:ext cx="1928418" cy="1553843"/>
            </a:xfrm>
            <a:prstGeom prst="rect">
              <a:avLst/>
            </a:prstGeom>
          </p:spPr>
        </p:pic>
        <p:sp>
          <p:nvSpPr>
            <p:cNvPr id="140" name="TextBox 139"/>
            <p:cNvSpPr txBox="1"/>
            <p:nvPr/>
          </p:nvSpPr>
          <p:spPr>
            <a:xfrm>
              <a:off x="7043901" y="607330"/>
              <a:ext cx="1504727" cy="285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" i="1" dirty="0" smtClean="0"/>
                <a:t>Courtesy A. Ballarino</a:t>
              </a:r>
              <a:endParaRPr lang="en-GB" sz="600" i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160691" y="1995686"/>
            <a:ext cx="6983309" cy="2235228"/>
            <a:chOff x="2160691" y="1995686"/>
            <a:chExt cx="6983309" cy="2235228"/>
          </a:xfrm>
        </p:grpSpPr>
        <p:sp>
          <p:nvSpPr>
            <p:cNvPr id="66" name="Freeform 65"/>
            <p:cNvSpPr/>
            <p:nvPr/>
          </p:nvSpPr>
          <p:spPr>
            <a:xfrm>
              <a:off x="8142514" y="2182547"/>
              <a:ext cx="341086" cy="2048367"/>
            </a:xfrm>
            <a:custGeom>
              <a:avLst/>
              <a:gdLst>
                <a:gd name="connsiteX0" fmla="*/ 0 w 341086"/>
                <a:gd name="connsiteY0" fmla="*/ 1712685 h 1712685"/>
                <a:gd name="connsiteX1" fmla="*/ 341086 w 341086"/>
                <a:gd name="connsiteY1" fmla="*/ 1712685 h 1712685"/>
                <a:gd name="connsiteX2" fmla="*/ 341086 w 341086"/>
                <a:gd name="connsiteY2" fmla="*/ 0 h 1712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1086" h="1712685">
                  <a:moveTo>
                    <a:pt x="0" y="1712685"/>
                  </a:moveTo>
                  <a:lnTo>
                    <a:pt x="341086" y="1712685"/>
                  </a:lnTo>
                  <a:lnTo>
                    <a:pt x="341086" y="0"/>
                  </a:lnTo>
                </a:path>
              </a:pathLst>
            </a:custGeom>
            <a:ln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5101209" y="2182547"/>
              <a:ext cx="0" cy="306243"/>
            </a:xfrm>
            <a:prstGeom prst="straightConnector1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 flipV="1">
              <a:off x="9061649" y="2182547"/>
              <a:ext cx="0" cy="306243"/>
            </a:xfrm>
            <a:prstGeom prst="straightConnector1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Rectangle 178"/>
            <p:cNvSpPr/>
            <p:nvPr/>
          </p:nvSpPr>
          <p:spPr>
            <a:xfrm>
              <a:off x="4860032" y="1995686"/>
              <a:ext cx="4283968" cy="18686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 smtClean="0">
                  <a:solidFill>
                    <a:schemeClr val="tx1"/>
                  </a:solidFill>
                </a:rPr>
                <a:t>Cryogenic lines</a:t>
              </a:r>
              <a:endParaRPr lang="en-GB" sz="800" dirty="0">
                <a:solidFill>
                  <a:schemeClr val="tx1"/>
                </a:solidFill>
              </a:endParaRPr>
            </a:p>
          </p:txBody>
        </p:sp>
        <p:grpSp>
          <p:nvGrpSpPr>
            <p:cNvPr id="182" name="Group 181"/>
            <p:cNvGrpSpPr/>
            <p:nvPr/>
          </p:nvGrpSpPr>
          <p:grpSpPr>
            <a:xfrm>
              <a:off x="5043360" y="2324799"/>
              <a:ext cx="116758" cy="88475"/>
              <a:chOff x="1786165" y="3318405"/>
              <a:chExt cx="116758" cy="88475"/>
            </a:xfrm>
          </p:grpSpPr>
          <p:sp>
            <p:nvSpPr>
              <p:cNvPr id="180" name="Isosceles Triangle 179"/>
              <p:cNvSpPr/>
              <p:nvPr/>
            </p:nvSpPr>
            <p:spPr>
              <a:xfrm rot="10800000">
                <a:off x="1786165" y="3318405"/>
                <a:ext cx="116758" cy="45236"/>
              </a:xfrm>
              <a:prstGeom prst="triangle">
                <a:avLst/>
              </a:prstGeom>
              <a:solidFill>
                <a:schemeClr val="bg1"/>
              </a:solidFill>
              <a:ln w="6350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600"/>
              </a:p>
            </p:txBody>
          </p:sp>
          <p:sp>
            <p:nvSpPr>
              <p:cNvPr id="181" name="Isosceles Triangle 180"/>
              <p:cNvSpPr/>
              <p:nvPr/>
            </p:nvSpPr>
            <p:spPr>
              <a:xfrm>
                <a:off x="1786165" y="3361644"/>
                <a:ext cx="116758" cy="45236"/>
              </a:xfrm>
              <a:prstGeom prst="triangle">
                <a:avLst/>
              </a:prstGeom>
              <a:solidFill>
                <a:schemeClr val="bg1"/>
              </a:solidFill>
              <a:ln w="6350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600"/>
              </a:p>
            </p:txBody>
          </p:sp>
        </p:grpSp>
        <p:grpSp>
          <p:nvGrpSpPr>
            <p:cNvPr id="183" name="Group 182"/>
            <p:cNvGrpSpPr/>
            <p:nvPr/>
          </p:nvGrpSpPr>
          <p:grpSpPr>
            <a:xfrm>
              <a:off x="8410609" y="2324799"/>
              <a:ext cx="116758" cy="88475"/>
              <a:chOff x="1786165" y="3318405"/>
              <a:chExt cx="116758" cy="88475"/>
            </a:xfrm>
          </p:grpSpPr>
          <p:sp>
            <p:nvSpPr>
              <p:cNvPr id="184" name="Isosceles Triangle 183"/>
              <p:cNvSpPr/>
              <p:nvPr/>
            </p:nvSpPr>
            <p:spPr>
              <a:xfrm rot="10800000">
                <a:off x="1786165" y="3318405"/>
                <a:ext cx="116758" cy="45236"/>
              </a:xfrm>
              <a:prstGeom prst="triangle">
                <a:avLst/>
              </a:prstGeom>
              <a:solidFill>
                <a:schemeClr val="bg1"/>
              </a:solidFill>
              <a:ln w="6350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600"/>
              </a:p>
            </p:txBody>
          </p:sp>
          <p:sp>
            <p:nvSpPr>
              <p:cNvPr id="185" name="Isosceles Triangle 184"/>
              <p:cNvSpPr/>
              <p:nvPr/>
            </p:nvSpPr>
            <p:spPr>
              <a:xfrm>
                <a:off x="1786165" y="3361644"/>
                <a:ext cx="116758" cy="45236"/>
              </a:xfrm>
              <a:prstGeom prst="triangle">
                <a:avLst/>
              </a:prstGeom>
              <a:solidFill>
                <a:schemeClr val="bg1"/>
              </a:solidFill>
              <a:ln w="6350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600"/>
              </a:p>
            </p:txBody>
          </p:sp>
        </p:grpSp>
        <p:grpSp>
          <p:nvGrpSpPr>
            <p:cNvPr id="186" name="Group 185"/>
            <p:cNvGrpSpPr/>
            <p:nvPr/>
          </p:nvGrpSpPr>
          <p:grpSpPr>
            <a:xfrm>
              <a:off x="9006922" y="2324799"/>
              <a:ext cx="116758" cy="88475"/>
              <a:chOff x="1786165" y="3318405"/>
              <a:chExt cx="116758" cy="88475"/>
            </a:xfrm>
          </p:grpSpPr>
          <p:sp>
            <p:nvSpPr>
              <p:cNvPr id="187" name="Isosceles Triangle 186"/>
              <p:cNvSpPr/>
              <p:nvPr/>
            </p:nvSpPr>
            <p:spPr>
              <a:xfrm rot="10800000">
                <a:off x="1786165" y="3318405"/>
                <a:ext cx="116758" cy="45236"/>
              </a:xfrm>
              <a:prstGeom prst="triangle">
                <a:avLst/>
              </a:prstGeom>
              <a:solidFill>
                <a:schemeClr val="bg1"/>
              </a:solidFill>
              <a:ln w="6350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600"/>
              </a:p>
            </p:txBody>
          </p:sp>
          <p:sp>
            <p:nvSpPr>
              <p:cNvPr id="188" name="Isosceles Triangle 187"/>
              <p:cNvSpPr/>
              <p:nvPr/>
            </p:nvSpPr>
            <p:spPr>
              <a:xfrm>
                <a:off x="1786165" y="3361644"/>
                <a:ext cx="116758" cy="45236"/>
              </a:xfrm>
              <a:prstGeom prst="triangle">
                <a:avLst/>
              </a:prstGeom>
              <a:solidFill>
                <a:schemeClr val="bg1"/>
              </a:solidFill>
              <a:ln w="6350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600"/>
              </a:p>
            </p:txBody>
          </p:sp>
        </p:grpSp>
        <p:cxnSp>
          <p:nvCxnSpPr>
            <p:cNvPr id="192" name="Straight Arrow Connector 191"/>
            <p:cNvCxnSpPr/>
            <p:nvPr/>
          </p:nvCxnSpPr>
          <p:spPr>
            <a:xfrm flipV="1">
              <a:off x="2721463" y="4143970"/>
              <a:ext cx="419964" cy="1"/>
            </a:xfrm>
            <a:prstGeom prst="straightConnector1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Arrow Connector 193"/>
            <p:cNvCxnSpPr/>
            <p:nvPr/>
          </p:nvCxnSpPr>
          <p:spPr>
            <a:xfrm flipV="1">
              <a:off x="6582052" y="4152380"/>
              <a:ext cx="419964" cy="1"/>
            </a:xfrm>
            <a:prstGeom prst="straightConnector1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TextBox 194"/>
            <p:cNvSpPr txBox="1"/>
            <p:nvPr/>
          </p:nvSpPr>
          <p:spPr>
            <a:xfrm>
              <a:off x="2160691" y="3641414"/>
              <a:ext cx="51969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 smtClean="0">
                  <a:solidFill>
                    <a:srgbClr val="0070C0"/>
                  </a:solidFill>
                </a:rPr>
                <a:t>T&lt; 20K</a:t>
              </a:r>
              <a:endParaRPr lang="en-GB" sz="800" dirty="0">
                <a:solidFill>
                  <a:srgbClr val="0070C0"/>
                </a:solidFill>
              </a:endParaRP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5920748" y="3649325"/>
              <a:ext cx="51969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 smtClean="0">
                  <a:solidFill>
                    <a:srgbClr val="0070C0"/>
                  </a:solidFill>
                </a:rPr>
                <a:t>T&lt; 20K</a:t>
              </a:r>
              <a:endParaRPr lang="en-GB" sz="80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249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577" y="2211710"/>
            <a:ext cx="6163423" cy="29317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134999"/>
            <a:ext cx="4104016" cy="733681"/>
          </a:xfrm>
        </p:spPr>
        <p:txBody>
          <a:bodyPr/>
          <a:lstStyle/>
          <a:p>
            <a:r>
              <a:rPr lang="en-GB" sz="2200" dirty="0" smtClean="0"/>
              <a:t>Overview of manufacturing and qualification</a:t>
            </a:r>
            <a:endParaRPr lang="en-GB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7" name="TextBox 6"/>
          <p:cNvSpPr txBox="1"/>
          <p:nvPr/>
        </p:nvSpPr>
        <p:spPr>
          <a:xfrm>
            <a:off x="7077991" y="4905471"/>
            <a:ext cx="196880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i="1" dirty="0" smtClean="0">
                <a:solidFill>
                  <a:srgbClr val="0070C0"/>
                </a:solidFill>
              </a:rPr>
              <a:t>Artist view of one DFH box (illustrative)</a:t>
            </a:r>
            <a:endParaRPr lang="en-GB" sz="800" i="1" dirty="0">
              <a:solidFill>
                <a:srgbClr val="0070C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086584" y="2906324"/>
            <a:ext cx="75044" cy="180310"/>
          </a:xfrm>
          <a:prstGeom prst="straightConnector1">
            <a:avLst/>
          </a:prstGeom>
          <a:ln w="9525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28340" y="2715766"/>
            <a:ext cx="5164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err="1" smtClean="0">
                <a:solidFill>
                  <a:srgbClr val="0070C0"/>
                </a:solidFill>
              </a:rPr>
              <a:t>SCLink</a:t>
            </a:r>
            <a:endParaRPr lang="en-GB" sz="800" dirty="0">
              <a:solidFill>
                <a:srgbClr val="0070C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8615886" y="3166446"/>
            <a:ext cx="75044" cy="180310"/>
          </a:xfrm>
          <a:prstGeom prst="straightConnector1">
            <a:avLst/>
          </a:prstGeom>
          <a:ln w="9525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282524" y="2975888"/>
            <a:ext cx="80342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>
                <a:solidFill>
                  <a:srgbClr val="0070C0"/>
                </a:solidFill>
              </a:rPr>
              <a:t>Current leads</a:t>
            </a:r>
            <a:endParaRPr lang="en-GB" sz="800" dirty="0">
              <a:solidFill>
                <a:srgbClr val="0070C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669" t="23669"/>
          <a:stretch/>
        </p:blipFill>
        <p:spPr>
          <a:xfrm>
            <a:off x="4826512" y="0"/>
            <a:ext cx="4317488" cy="2226586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 flipH="1">
            <a:off x="6444208" y="1297956"/>
            <a:ext cx="288032" cy="913754"/>
          </a:xfrm>
          <a:prstGeom prst="line">
            <a:avLst/>
          </a:prstGeom>
          <a:ln w="317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4587240" y="-228600"/>
            <a:ext cx="4732020" cy="2438400"/>
            <a:chOff x="4587240" y="-228600"/>
            <a:chExt cx="4732020" cy="2438400"/>
          </a:xfrm>
        </p:grpSpPr>
        <p:sp>
          <p:nvSpPr>
            <p:cNvPr id="25" name="Freeform 24"/>
            <p:cNvSpPr/>
            <p:nvPr/>
          </p:nvSpPr>
          <p:spPr>
            <a:xfrm>
              <a:off x="4587240" y="-228600"/>
              <a:ext cx="4732020" cy="2438400"/>
            </a:xfrm>
            <a:custGeom>
              <a:avLst/>
              <a:gdLst>
                <a:gd name="connsiteX0" fmla="*/ 922020 w 4732020"/>
                <a:gd name="connsiteY0" fmla="*/ 769620 h 2438400"/>
                <a:gd name="connsiteX1" fmla="*/ 922020 w 4732020"/>
                <a:gd name="connsiteY1" fmla="*/ 1623060 h 2438400"/>
                <a:gd name="connsiteX2" fmla="*/ 0 w 4732020"/>
                <a:gd name="connsiteY2" fmla="*/ 1363980 h 2438400"/>
                <a:gd name="connsiteX3" fmla="*/ 60960 w 4732020"/>
                <a:gd name="connsiteY3" fmla="*/ 68580 h 2438400"/>
                <a:gd name="connsiteX4" fmla="*/ 2926080 w 4732020"/>
                <a:gd name="connsiteY4" fmla="*/ 91440 h 2438400"/>
                <a:gd name="connsiteX5" fmla="*/ 3086100 w 4732020"/>
                <a:gd name="connsiteY5" fmla="*/ 83820 h 2438400"/>
                <a:gd name="connsiteX6" fmla="*/ 3162300 w 4732020"/>
                <a:gd name="connsiteY6" fmla="*/ 76200 h 2438400"/>
                <a:gd name="connsiteX7" fmla="*/ 4732020 w 4732020"/>
                <a:gd name="connsiteY7" fmla="*/ 0 h 2438400"/>
                <a:gd name="connsiteX8" fmla="*/ 4732020 w 4732020"/>
                <a:gd name="connsiteY8" fmla="*/ 2438400 h 2438400"/>
                <a:gd name="connsiteX9" fmla="*/ 2766060 w 4732020"/>
                <a:gd name="connsiteY9" fmla="*/ 2164080 h 2438400"/>
                <a:gd name="connsiteX10" fmla="*/ 2804160 w 4732020"/>
                <a:gd name="connsiteY10" fmla="*/ 1889760 h 2438400"/>
                <a:gd name="connsiteX11" fmla="*/ 2804160 w 4732020"/>
                <a:gd name="connsiteY11" fmla="*/ 1143000 h 2438400"/>
                <a:gd name="connsiteX12" fmla="*/ 2369820 w 4732020"/>
                <a:gd name="connsiteY12" fmla="*/ 1074420 h 2438400"/>
                <a:gd name="connsiteX13" fmla="*/ 2369820 w 4732020"/>
                <a:gd name="connsiteY13" fmla="*/ 1219200 h 2438400"/>
                <a:gd name="connsiteX14" fmla="*/ 1394460 w 4732020"/>
                <a:gd name="connsiteY14" fmla="*/ 990600 h 2438400"/>
                <a:gd name="connsiteX15" fmla="*/ 1394460 w 4732020"/>
                <a:gd name="connsiteY15" fmla="*/ 830580 h 2438400"/>
                <a:gd name="connsiteX16" fmla="*/ 914400 w 4732020"/>
                <a:gd name="connsiteY16" fmla="*/ 701040 h 2438400"/>
                <a:gd name="connsiteX17" fmla="*/ 922020 w 4732020"/>
                <a:gd name="connsiteY17" fmla="*/ 769620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732020" h="2438400">
                  <a:moveTo>
                    <a:pt x="922020" y="769620"/>
                  </a:moveTo>
                  <a:lnTo>
                    <a:pt x="922020" y="1623060"/>
                  </a:lnTo>
                  <a:lnTo>
                    <a:pt x="0" y="1363980"/>
                  </a:lnTo>
                  <a:lnTo>
                    <a:pt x="60960" y="68580"/>
                  </a:lnTo>
                  <a:lnTo>
                    <a:pt x="2926080" y="91440"/>
                  </a:lnTo>
                  <a:lnTo>
                    <a:pt x="3086100" y="83820"/>
                  </a:lnTo>
                  <a:cubicBezTo>
                    <a:pt x="3111574" y="82177"/>
                    <a:pt x="3162300" y="76200"/>
                    <a:pt x="3162300" y="76200"/>
                  </a:cubicBezTo>
                  <a:lnTo>
                    <a:pt x="4732020" y="0"/>
                  </a:lnTo>
                  <a:lnTo>
                    <a:pt x="4732020" y="2438400"/>
                  </a:lnTo>
                  <a:lnTo>
                    <a:pt x="2766060" y="2164080"/>
                  </a:lnTo>
                  <a:lnTo>
                    <a:pt x="2804160" y="1889760"/>
                  </a:lnTo>
                  <a:lnTo>
                    <a:pt x="2804160" y="1143000"/>
                  </a:lnTo>
                  <a:lnTo>
                    <a:pt x="2369820" y="1074420"/>
                  </a:lnTo>
                  <a:lnTo>
                    <a:pt x="2369820" y="1219200"/>
                  </a:lnTo>
                  <a:lnTo>
                    <a:pt x="1394460" y="990600"/>
                  </a:lnTo>
                  <a:lnTo>
                    <a:pt x="1394460" y="830580"/>
                  </a:lnTo>
                  <a:lnTo>
                    <a:pt x="914400" y="701040"/>
                  </a:lnTo>
                  <a:lnTo>
                    <a:pt x="922020" y="769620"/>
                  </a:ln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5372100" y="868680"/>
              <a:ext cx="2049780" cy="868680"/>
            </a:xfrm>
            <a:custGeom>
              <a:avLst/>
              <a:gdLst>
                <a:gd name="connsiteX0" fmla="*/ 129540 w 2049780"/>
                <a:gd name="connsiteY0" fmla="*/ 0 h 868680"/>
                <a:gd name="connsiteX1" fmla="*/ 2049780 w 2049780"/>
                <a:gd name="connsiteY1" fmla="*/ 449580 h 868680"/>
                <a:gd name="connsiteX2" fmla="*/ 2049780 w 2049780"/>
                <a:gd name="connsiteY2" fmla="*/ 868680 h 868680"/>
                <a:gd name="connsiteX3" fmla="*/ 60960 w 2049780"/>
                <a:gd name="connsiteY3" fmla="*/ 586740 h 868680"/>
                <a:gd name="connsiteX4" fmla="*/ 0 w 2049780"/>
                <a:gd name="connsiteY4" fmla="*/ 213360 h 868680"/>
                <a:gd name="connsiteX5" fmla="*/ 129540 w 2049780"/>
                <a:gd name="connsiteY5" fmla="*/ 0 h 86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9780" h="868680">
                  <a:moveTo>
                    <a:pt x="129540" y="0"/>
                  </a:moveTo>
                  <a:lnTo>
                    <a:pt x="2049780" y="449580"/>
                  </a:lnTo>
                  <a:lnTo>
                    <a:pt x="2049780" y="868680"/>
                  </a:lnTo>
                  <a:lnTo>
                    <a:pt x="60960" y="586740"/>
                  </a:lnTo>
                  <a:lnTo>
                    <a:pt x="0" y="213360"/>
                  </a:lnTo>
                  <a:lnTo>
                    <a:pt x="129540" y="0"/>
                  </a:ln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Freeform 17"/>
          <p:cNvSpPr/>
          <p:nvPr/>
        </p:nvSpPr>
        <p:spPr>
          <a:xfrm>
            <a:off x="5508104" y="485675"/>
            <a:ext cx="1872208" cy="812281"/>
          </a:xfrm>
          <a:custGeom>
            <a:avLst/>
            <a:gdLst>
              <a:gd name="connsiteX0" fmla="*/ 1440180 w 1440180"/>
              <a:gd name="connsiteY0" fmla="*/ 335280 h 624840"/>
              <a:gd name="connsiteX1" fmla="*/ 1440180 w 1440180"/>
              <a:gd name="connsiteY1" fmla="*/ 624840 h 624840"/>
              <a:gd name="connsiteX2" fmla="*/ 0 w 1440180"/>
              <a:gd name="connsiteY2" fmla="*/ 304800 h 624840"/>
              <a:gd name="connsiteX3" fmla="*/ 0 w 1440180"/>
              <a:gd name="connsiteY3" fmla="*/ 0 h 624840"/>
              <a:gd name="connsiteX4" fmla="*/ 365760 w 1440180"/>
              <a:gd name="connsiteY4" fmla="*/ 91440 h 624840"/>
              <a:gd name="connsiteX5" fmla="*/ 365760 w 1440180"/>
              <a:gd name="connsiteY5" fmla="*/ 213360 h 624840"/>
              <a:gd name="connsiteX6" fmla="*/ 1104900 w 1440180"/>
              <a:gd name="connsiteY6" fmla="*/ 396240 h 624840"/>
              <a:gd name="connsiteX7" fmla="*/ 1104900 w 1440180"/>
              <a:gd name="connsiteY7" fmla="*/ 281940 h 624840"/>
              <a:gd name="connsiteX8" fmla="*/ 1440180 w 1440180"/>
              <a:gd name="connsiteY8" fmla="*/ 33528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0180" h="624840">
                <a:moveTo>
                  <a:pt x="1440180" y="335280"/>
                </a:moveTo>
                <a:lnTo>
                  <a:pt x="1440180" y="624840"/>
                </a:lnTo>
                <a:lnTo>
                  <a:pt x="0" y="304800"/>
                </a:lnTo>
                <a:lnTo>
                  <a:pt x="0" y="0"/>
                </a:lnTo>
                <a:lnTo>
                  <a:pt x="365760" y="91440"/>
                </a:lnTo>
                <a:lnTo>
                  <a:pt x="365760" y="213360"/>
                </a:lnTo>
                <a:lnTo>
                  <a:pt x="1104900" y="396240"/>
                </a:lnTo>
                <a:lnTo>
                  <a:pt x="1104900" y="281940"/>
                </a:lnTo>
                <a:lnTo>
                  <a:pt x="1440180" y="33528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7020332" y="50303"/>
            <a:ext cx="20842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i="1" dirty="0" smtClean="0">
                <a:solidFill>
                  <a:srgbClr val="0070C0"/>
                </a:solidFill>
              </a:rPr>
              <a:t>Pre-study of DFH integration in the </a:t>
            </a:r>
            <a:r>
              <a:rPr lang="en-GB" sz="800" i="1" dirty="0" smtClean="0">
                <a:solidFill>
                  <a:srgbClr val="0070C0"/>
                </a:solidFill>
              </a:rPr>
              <a:t>tunnel</a:t>
            </a:r>
          </a:p>
          <a:p>
            <a:pPr algn="r"/>
            <a:r>
              <a:rPr lang="en-GB" sz="800" i="1" dirty="0" smtClean="0">
                <a:solidFill>
                  <a:srgbClr val="0070C0"/>
                </a:solidFill>
              </a:rPr>
              <a:t>Courtesy S. Maridor</a:t>
            </a:r>
            <a:endParaRPr lang="en-GB" sz="800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914400"/>
            <a:ext cx="4968112" cy="1816241"/>
          </a:xfrm>
        </p:spPr>
        <p:txBody>
          <a:bodyPr>
            <a:normAutofit fontScale="55000" lnSpcReduction="20000"/>
          </a:bodyPr>
          <a:lstStyle/>
          <a:p>
            <a:r>
              <a:rPr lang="en-GB" dirty="0" smtClean="0"/>
              <a:t>CERN </a:t>
            </a:r>
            <a:r>
              <a:rPr lang="en-GB" dirty="0"/>
              <a:t>safety rules : GSI-M4 </a:t>
            </a:r>
          </a:p>
          <a:p>
            <a:pPr lvl="1" algn="just"/>
            <a:r>
              <a:rPr lang="en-GB" dirty="0"/>
              <a:t>“The manufacture […] by collaborating institutions, of all new cryogenic equipment shall comply with the applicable CERN Safety Rules, European directives and harmonised standards”</a:t>
            </a:r>
          </a:p>
          <a:p>
            <a:endParaRPr lang="en-GB" dirty="0" smtClean="0"/>
          </a:p>
          <a:p>
            <a:r>
              <a:rPr lang="en-GB" dirty="0" smtClean="0"/>
              <a:t>Pressure </a:t>
            </a:r>
            <a:r>
              <a:rPr lang="en-GB" dirty="0"/>
              <a:t>European Directive 2014/68/EU (PED</a:t>
            </a:r>
            <a:r>
              <a:rPr lang="en-GB" dirty="0" smtClean="0"/>
              <a:t>)</a:t>
            </a:r>
          </a:p>
          <a:p>
            <a:endParaRPr lang="en-GB" dirty="0"/>
          </a:p>
          <a:p>
            <a:r>
              <a:rPr lang="en-GB" dirty="0" smtClean="0"/>
              <a:t>HL-LHC </a:t>
            </a:r>
            <a:r>
              <a:rPr lang="en-GB" dirty="0"/>
              <a:t>QA specific </a:t>
            </a:r>
            <a:r>
              <a:rPr lang="en-GB" dirty="0" smtClean="0"/>
              <a:t>requirements</a:t>
            </a:r>
            <a:endParaRPr lang="en-GB" dirty="0"/>
          </a:p>
          <a:p>
            <a:endParaRPr lang="en-GB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4636360" y="4672866"/>
            <a:ext cx="2851856" cy="289942"/>
          </a:xfrm>
          <a:prstGeom prst="straightConnector1">
            <a:avLst/>
          </a:prstGeom>
          <a:ln w="3175"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rot="304455">
            <a:off x="5853204" y="4785953"/>
            <a:ext cx="9245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≈2m</a:t>
            </a:r>
            <a:endParaRPr lang="en-GB" sz="800" dirty="0">
              <a:solidFill>
                <a:srgbClr val="00B050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7640453" y="2483460"/>
            <a:ext cx="1053220" cy="422864"/>
            <a:chOff x="7640453" y="2483460"/>
            <a:chExt cx="1053220" cy="422864"/>
          </a:xfrm>
        </p:grpSpPr>
        <p:cxnSp>
          <p:nvCxnSpPr>
            <p:cNvPr id="43" name="Straight Arrow Connector 42"/>
            <p:cNvCxnSpPr/>
            <p:nvPr/>
          </p:nvCxnSpPr>
          <p:spPr>
            <a:xfrm flipH="1">
              <a:off x="7640453" y="2651761"/>
              <a:ext cx="205644" cy="254563"/>
            </a:xfrm>
            <a:prstGeom prst="straightConnector1">
              <a:avLst/>
            </a:prstGeom>
            <a:ln w="3175"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7846097" y="2651761"/>
              <a:ext cx="216298" cy="0"/>
            </a:xfrm>
            <a:prstGeom prst="line">
              <a:avLst/>
            </a:prstGeom>
            <a:ln w="3175"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7769084" y="2483460"/>
              <a:ext cx="92458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 smtClean="0">
                  <a:solidFill>
                    <a:srgbClr val="00B050"/>
                  </a:solidFill>
                  <a:latin typeface="Calibri" panose="020F0502020204030204" pitchFamily="34" charset="0"/>
                </a:rPr>
                <a:t>≈Ø1m</a:t>
              </a:r>
              <a:endParaRPr lang="en-GB" sz="8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791699" y="2253792"/>
            <a:ext cx="1037463" cy="1092964"/>
            <a:chOff x="3791699" y="2253792"/>
            <a:chExt cx="1037463" cy="1092964"/>
          </a:xfrm>
        </p:grpSpPr>
        <p:cxnSp>
          <p:nvCxnSpPr>
            <p:cNvPr id="29" name="Straight Arrow Connector 28"/>
            <p:cNvCxnSpPr>
              <a:stCxn id="30" idx="2"/>
            </p:cNvCxnSpPr>
            <p:nvPr/>
          </p:nvCxnSpPr>
          <p:spPr>
            <a:xfrm flipH="1">
              <a:off x="3972220" y="2592346"/>
              <a:ext cx="338211" cy="414144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3791699" y="2253792"/>
              <a:ext cx="10374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 smtClean="0">
                  <a:solidFill>
                    <a:srgbClr val="0070C0"/>
                  </a:solidFill>
                </a:rPr>
                <a:t>Bellows &amp; flexibles</a:t>
              </a:r>
            </a:p>
            <a:p>
              <a:r>
                <a:rPr lang="en-GB" sz="800" dirty="0" smtClean="0">
                  <a:solidFill>
                    <a:srgbClr val="0070C0"/>
                  </a:solidFill>
                </a:rPr>
                <a:t>EN14917+A1</a:t>
              </a:r>
              <a:endParaRPr lang="en-GB" sz="800" dirty="0">
                <a:solidFill>
                  <a:srgbClr val="0070C0"/>
                </a:solidFill>
              </a:endParaRPr>
            </a:p>
          </p:txBody>
        </p:sp>
        <p:cxnSp>
          <p:nvCxnSpPr>
            <p:cNvPr id="32" name="Straight Arrow Connector 31"/>
            <p:cNvCxnSpPr>
              <a:stCxn id="30" idx="2"/>
            </p:cNvCxnSpPr>
            <p:nvPr/>
          </p:nvCxnSpPr>
          <p:spPr>
            <a:xfrm flipH="1">
              <a:off x="4298087" y="2592346"/>
              <a:ext cx="12344" cy="75441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4920899" y="2186893"/>
            <a:ext cx="924589" cy="464868"/>
            <a:chOff x="4920899" y="2186893"/>
            <a:chExt cx="924589" cy="464868"/>
          </a:xfrm>
        </p:grpSpPr>
        <p:sp>
          <p:nvSpPr>
            <p:cNvPr id="34" name="TextBox 33"/>
            <p:cNvSpPr txBox="1"/>
            <p:nvPr/>
          </p:nvSpPr>
          <p:spPr>
            <a:xfrm>
              <a:off x="4920899" y="2186893"/>
              <a:ext cx="92458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 smtClean="0">
                  <a:solidFill>
                    <a:srgbClr val="0070C0"/>
                  </a:solidFill>
                </a:rPr>
                <a:t>Vacuum vessel</a:t>
              </a: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H="1">
              <a:off x="5445239" y="2373671"/>
              <a:ext cx="43244" cy="27809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5698898" y="2240081"/>
            <a:ext cx="1249366" cy="572652"/>
            <a:chOff x="5698898" y="2240081"/>
            <a:chExt cx="1249366" cy="572652"/>
          </a:xfrm>
        </p:grpSpPr>
        <p:sp>
          <p:nvSpPr>
            <p:cNvPr id="48" name="TextBox 47"/>
            <p:cNvSpPr txBox="1"/>
            <p:nvPr/>
          </p:nvSpPr>
          <p:spPr>
            <a:xfrm>
              <a:off x="5698898" y="2240081"/>
              <a:ext cx="12493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 smtClean="0">
                  <a:solidFill>
                    <a:srgbClr val="0070C0"/>
                  </a:solidFill>
                </a:rPr>
                <a:t>Thermal shield + MLI</a:t>
              </a:r>
            </a:p>
            <a:p>
              <a:r>
                <a:rPr lang="en-GB" sz="800" dirty="0" smtClean="0">
                  <a:solidFill>
                    <a:srgbClr val="0070C0"/>
                  </a:solidFill>
                </a:rPr>
                <a:t>Al / Actively cooled </a:t>
              </a:r>
              <a:endParaRPr lang="en-GB" sz="800" dirty="0">
                <a:solidFill>
                  <a:srgbClr val="0070C0"/>
                </a:solidFill>
              </a:endParaRP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flipH="1">
              <a:off x="6063673" y="2580347"/>
              <a:ext cx="36137" cy="232386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/>
          <p:cNvSpPr txBox="1"/>
          <p:nvPr/>
        </p:nvSpPr>
        <p:spPr>
          <a:xfrm>
            <a:off x="6721015" y="2277237"/>
            <a:ext cx="1249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rgbClr val="0070C0"/>
                </a:solidFill>
              </a:rPr>
              <a:t>Helium vessel</a:t>
            </a:r>
          </a:p>
          <a:p>
            <a:r>
              <a:rPr lang="en-GB" sz="800" dirty="0" smtClean="0">
                <a:solidFill>
                  <a:srgbClr val="0070C0"/>
                </a:solidFill>
              </a:rPr>
              <a:t>EN1.4435 - PED</a:t>
            </a:r>
            <a:endParaRPr lang="en-GB" sz="800" dirty="0">
              <a:solidFill>
                <a:srgbClr val="0070C0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6639220" y="2606040"/>
            <a:ext cx="318059" cy="468585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8235224" y="2551154"/>
            <a:ext cx="563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rgbClr val="0070C0"/>
                </a:solidFill>
              </a:rPr>
              <a:t>Ports</a:t>
            </a:r>
            <a:endParaRPr lang="en-GB" sz="800" dirty="0">
              <a:solidFill>
                <a:srgbClr val="0070C0"/>
              </a:solidFill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 flipH="1">
            <a:off x="7865396" y="2773381"/>
            <a:ext cx="578197" cy="491905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851920" y="4012487"/>
            <a:ext cx="784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 smtClean="0">
                <a:solidFill>
                  <a:srgbClr val="0070C0"/>
                </a:solidFill>
              </a:rPr>
              <a:t>Composite supports</a:t>
            </a:r>
            <a:endParaRPr lang="en-GB" sz="800" dirty="0">
              <a:solidFill>
                <a:srgbClr val="0070C0"/>
              </a:solidFill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4587240" y="4012487"/>
            <a:ext cx="1208896" cy="175939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>
          <a:xfrm>
            <a:off x="3840480" y="2590800"/>
            <a:ext cx="5303520" cy="2179320"/>
            <a:chOff x="3840480" y="2590800"/>
            <a:chExt cx="5303520" cy="2179320"/>
          </a:xfrm>
        </p:grpSpPr>
        <p:sp>
          <p:nvSpPr>
            <p:cNvPr id="65" name="Freeform 64"/>
            <p:cNvSpPr/>
            <p:nvPr/>
          </p:nvSpPr>
          <p:spPr>
            <a:xfrm>
              <a:off x="3840480" y="2590800"/>
              <a:ext cx="3649980" cy="2179320"/>
            </a:xfrm>
            <a:custGeom>
              <a:avLst/>
              <a:gdLst>
                <a:gd name="connsiteX0" fmla="*/ 281940 w 3649980"/>
                <a:gd name="connsiteY0" fmla="*/ 495300 h 2179320"/>
                <a:gd name="connsiteX1" fmla="*/ 830580 w 3649980"/>
                <a:gd name="connsiteY1" fmla="*/ 571500 h 2179320"/>
                <a:gd name="connsiteX2" fmla="*/ 830580 w 3649980"/>
                <a:gd name="connsiteY2" fmla="*/ 0 h 2179320"/>
                <a:gd name="connsiteX3" fmla="*/ 3649980 w 3649980"/>
                <a:gd name="connsiteY3" fmla="*/ 251460 h 2179320"/>
                <a:gd name="connsiteX4" fmla="*/ 3649980 w 3649980"/>
                <a:gd name="connsiteY4" fmla="*/ 2179320 h 2179320"/>
                <a:gd name="connsiteX5" fmla="*/ 822960 w 3649980"/>
                <a:gd name="connsiteY5" fmla="*/ 1897380 h 2179320"/>
                <a:gd name="connsiteX6" fmla="*/ 822960 w 3649980"/>
                <a:gd name="connsiteY6" fmla="*/ 1341120 h 2179320"/>
                <a:gd name="connsiteX7" fmla="*/ 0 w 3649980"/>
                <a:gd name="connsiteY7" fmla="*/ 1234440 h 2179320"/>
                <a:gd name="connsiteX8" fmla="*/ 0 w 3649980"/>
                <a:gd name="connsiteY8" fmla="*/ 487680 h 2179320"/>
                <a:gd name="connsiteX9" fmla="*/ 281940 w 3649980"/>
                <a:gd name="connsiteY9" fmla="*/ 495300 h 2179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49980" h="2179320">
                  <a:moveTo>
                    <a:pt x="281940" y="495300"/>
                  </a:moveTo>
                  <a:lnTo>
                    <a:pt x="830580" y="571500"/>
                  </a:lnTo>
                  <a:lnTo>
                    <a:pt x="830580" y="0"/>
                  </a:lnTo>
                  <a:lnTo>
                    <a:pt x="3649980" y="251460"/>
                  </a:lnTo>
                  <a:lnTo>
                    <a:pt x="3649980" y="2179320"/>
                  </a:lnTo>
                  <a:lnTo>
                    <a:pt x="822960" y="1897380"/>
                  </a:lnTo>
                  <a:lnTo>
                    <a:pt x="822960" y="1341120"/>
                  </a:lnTo>
                  <a:lnTo>
                    <a:pt x="0" y="1234440"/>
                  </a:lnTo>
                  <a:lnTo>
                    <a:pt x="0" y="487680"/>
                  </a:lnTo>
                  <a:lnTo>
                    <a:pt x="281940" y="495300"/>
                  </a:lnTo>
                  <a:close/>
                </a:path>
              </a:pathLst>
            </a:custGeom>
            <a:solidFill>
              <a:srgbClr val="F00080">
                <a:alpha val="69804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4114800" y="2857500"/>
              <a:ext cx="5029200" cy="1554480"/>
            </a:xfrm>
            <a:custGeom>
              <a:avLst/>
              <a:gdLst>
                <a:gd name="connsiteX0" fmla="*/ 7620 w 5029200"/>
                <a:gd name="connsiteY0" fmla="*/ 487680 h 1554480"/>
                <a:gd name="connsiteX1" fmla="*/ 792480 w 5029200"/>
                <a:gd name="connsiteY1" fmla="*/ 556260 h 1554480"/>
                <a:gd name="connsiteX2" fmla="*/ 792480 w 5029200"/>
                <a:gd name="connsiteY2" fmla="*/ 0 h 1554480"/>
                <a:gd name="connsiteX3" fmla="*/ 2522220 w 5029200"/>
                <a:gd name="connsiteY3" fmla="*/ 160020 h 1554480"/>
                <a:gd name="connsiteX4" fmla="*/ 2522220 w 5029200"/>
                <a:gd name="connsiteY4" fmla="*/ 739140 h 1554480"/>
                <a:gd name="connsiteX5" fmla="*/ 5029200 w 5029200"/>
                <a:gd name="connsiteY5" fmla="*/ 967740 h 1554480"/>
                <a:gd name="connsiteX6" fmla="*/ 5029200 w 5029200"/>
                <a:gd name="connsiteY6" fmla="*/ 1257300 h 1554480"/>
                <a:gd name="connsiteX7" fmla="*/ 2522220 w 5029200"/>
                <a:gd name="connsiteY7" fmla="*/ 1013460 h 1554480"/>
                <a:gd name="connsiteX8" fmla="*/ 2522220 w 5029200"/>
                <a:gd name="connsiteY8" fmla="*/ 1554480 h 1554480"/>
                <a:gd name="connsiteX9" fmla="*/ 792480 w 5029200"/>
                <a:gd name="connsiteY9" fmla="*/ 1409700 h 1554480"/>
                <a:gd name="connsiteX10" fmla="*/ 792480 w 5029200"/>
                <a:gd name="connsiteY10" fmla="*/ 868680 h 1554480"/>
                <a:gd name="connsiteX11" fmla="*/ 0 w 5029200"/>
                <a:gd name="connsiteY11" fmla="*/ 777240 h 1554480"/>
                <a:gd name="connsiteX12" fmla="*/ 7620 w 5029200"/>
                <a:gd name="connsiteY12" fmla="*/ 487680 h 155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29200" h="1554480">
                  <a:moveTo>
                    <a:pt x="7620" y="487680"/>
                  </a:moveTo>
                  <a:lnTo>
                    <a:pt x="792480" y="556260"/>
                  </a:lnTo>
                  <a:lnTo>
                    <a:pt x="792480" y="0"/>
                  </a:lnTo>
                  <a:lnTo>
                    <a:pt x="2522220" y="160020"/>
                  </a:lnTo>
                  <a:lnTo>
                    <a:pt x="2522220" y="739140"/>
                  </a:lnTo>
                  <a:lnTo>
                    <a:pt x="5029200" y="967740"/>
                  </a:lnTo>
                  <a:lnTo>
                    <a:pt x="5029200" y="1257300"/>
                  </a:lnTo>
                  <a:lnTo>
                    <a:pt x="2522220" y="1013460"/>
                  </a:lnTo>
                  <a:lnTo>
                    <a:pt x="2522220" y="1554480"/>
                  </a:lnTo>
                  <a:lnTo>
                    <a:pt x="792480" y="1409700"/>
                  </a:lnTo>
                  <a:lnTo>
                    <a:pt x="792480" y="868680"/>
                  </a:lnTo>
                  <a:lnTo>
                    <a:pt x="0" y="777240"/>
                  </a:lnTo>
                  <a:lnTo>
                    <a:pt x="7620" y="487680"/>
                  </a:lnTo>
                  <a:close/>
                </a:path>
              </a:pathLst>
            </a:custGeom>
            <a:solidFill>
              <a:srgbClr val="6BCFFF">
                <a:alpha val="69804"/>
              </a:srgb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TextBox 65"/>
            <p:cNvSpPr txBox="1"/>
            <p:nvPr/>
          </p:nvSpPr>
          <p:spPr>
            <a:xfrm rot="419925">
              <a:off x="5988697" y="4267813"/>
              <a:ext cx="15648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800" dirty="0" smtClean="0"/>
                <a:t>Insulation vacuum</a:t>
              </a:r>
            </a:p>
            <a:p>
              <a:pPr algn="r"/>
              <a:r>
                <a:rPr lang="en-GB" sz="800" dirty="0" smtClean="0">
                  <a:latin typeface="Calibri" panose="020F0502020204030204" pitchFamily="34" charset="0"/>
                </a:rPr>
                <a:t>P&lt;1.10</a:t>
              </a:r>
              <a:r>
                <a:rPr lang="en-GB" sz="800" baseline="30000" dirty="0" smtClean="0">
                  <a:latin typeface="Calibri" panose="020F0502020204030204" pitchFamily="34" charset="0"/>
                </a:rPr>
                <a:t>-5</a:t>
              </a:r>
              <a:r>
                <a:rPr lang="en-GB" sz="800" dirty="0" smtClean="0">
                  <a:latin typeface="Calibri" panose="020F0502020204030204" pitchFamily="34" charset="0"/>
                </a:rPr>
                <a:t>mbar</a:t>
              </a:r>
            </a:p>
            <a:p>
              <a:pPr algn="r"/>
              <a:r>
                <a:rPr lang="en-GB" sz="800" dirty="0">
                  <a:latin typeface="Calibri" panose="020F0502020204030204" pitchFamily="34" charset="0"/>
                </a:rPr>
                <a:t>Leak tightness : &lt;</a:t>
              </a:r>
              <a:r>
                <a:rPr lang="en-GB" sz="800" dirty="0" smtClean="0">
                  <a:latin typeface="Calibri" panose="020F0502020204030204" pitchFamily="34" charset="0"/>
                </a:rPr>
                <a:t>1.10</a:t>
              </a:r>
              <a:r>
                <a:rPr lang="en-GB" sz="800" baseline="30000" dirty="0" smtClean="0">
                  <a:latin typeface="Calibri" panose="020F0502020204030204" pitchFamily="34" charset="0"/>
                </a:rPr>
                <a:t>-10</a:t>
              </a:r>
              <a:r>
                <a:rPr lang="en-GB" sz="800" dirty="0" smtClean="0">
                  <a:latin typeface="Calibri" panose="020F0502020204030204" pitchFamily="34" charset="0"/>
                </a:rPr>
                <a:t>mbar.l.s</a:t>
              </a:r>
              <a:r>
                <a:rPr lang="en-GB" sz="800" baseline="30000" dirty="0" smtClean="0">
                  <a:latin typeface="Calibri" panose="020F0502020204030204" pitchFamily="34" charset="0"/>
                </a:rPr>
                <a:t>-1</a:t>
              </a:r>
              <a:endParaRPr lang="en-GB" sz="800" dirty="0"/>
            </a:p>
          </p:txBody>
        </p:sp>
        <p:sp>
          <p:nvSpPr>
            <p:cNvPr id="67" name="TextBox 66"/>
            <p:cNvSpPr txBox="1"/>
            <p:nvPr/>
          </p:nvSpPr>
          <p:spPr>
            <a:xfrm rot="284473">
              <a:off x="5015777" y="3919142"/>
              <a:ext cx="15648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800" dirty="0" smtClean="0"/>
                <a:t>Helium volume</a:t>
              </a:r>
            </a:p>
            <a:p>
              <a:pPr algn="ctr"/>
              <a:r>
                <a:rPr lang="en-GB" sz="800" dirty="0" smtClean="0">
                  <a:latin typeface="Calibri" panose="020F0502020204030204" pitchFamily="34" charset="0"/>
                </a:rPr>
                <a:t>4bara / 20K</a:t>
              </a:r>
            </a:p>
            <a:p>
              <a:pPr algn="ctr"/>
              <a:r>
                <a:rPr lang="en-GB" sz="800" dirty="0" smtClean="0">
                  <a:latin typeface="Calibri" panose="020F0502020204030204" pitchFamily="34" charset="0"/>
                </a:rPr>
                <a:t>Leak tightness : &lt;1.10</a:t>
              </a:r>
              <a:r>
                <a:rPr lang="en-GB" sz="800" baseline="30000" dirty="0" smtClean="0">
                  <a:latin typeface="Calibri" panose="020F0502020204030204" pitchFamily="34" charset="0"/>
                </a:rPr>
                <a:t>-10</a:t>
              </a:r>
              <a:r>
                <a:rPr lang="en-GB" sz="800" dirty="0" smtClean="0">
                  <a:latin typeface="Calibri" panose="020F0502020204030204" pitchFamily="34" charset="0"/>
                </a:rPr>
                <a:t>mbar.l.s</a:t>
              </a:r>
              <a:r>
                <a:rPr lang="en-GB" sz="800" baseline="30000" dirty="0" smtClean="0">
                  <a:latin typeface="Calibri" panose="020F0502020204030204" pitchFamily="34" charset="0"/>
                </a:rPr>
                <a:t>-1</a:t>
              </a:r>
              <a:endParaRPr lang="en-GB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4226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5" grpId="0"/>
      <p:bldP spid="41" grpId="0"/>
      <p:bldP spid="51" grpId="0"/>
      <p:bldP spid="55" grpId="0"/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Manufacturing, qualification and QA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684495"/>
            <a:ext cx="5328152" cy="2902126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GB" b="1" dirty="0"/>
              <a:t>Design </a:t>
            </a:r>
            <a:r>
              <a:rPr lang="en-GB" b="1" dirty="0" smtClean="0"/>
              <a:t>phase : CERN supply specification drawings acc. ISO-GPS</a:t>
            </a:r>
            <a:endParaRPr lang="en-GB" b="1" dirty="0"/>
          </a:p>
          <a:p>
            <a:pPr marL="0" indent="0">
              <a:buNone/>
            </a:pPr>
            <a:r>
              <a:rPr lang="en-GB" b="1" dirty="0" smtClean="0"/>
              <a:t>Procurement</a:t>
            </a:r>
          </a:p>
          <a:p>
            <a:r>
              <a:rPr lang="en-GB" dirty="0" smtClean="0"/>
              <a:t>Design, </a:t>
            </a:r>
            <a:r>
              <a:rPr lang="en-GB" dirty="0"/>
              <a:t>calculation </a:t>
            </a:r>
            <a:r>
              <a:rPr lang="en-GB" dirty="0" smtClean="0"/>
              <a:t>reports, Technical specifications (PED, </a:t>
            </a:r>
            <a:r>
              <a:rPr lang="en-GB" dirty="0"/>
              <a:t>HL-LHC </a:t>
            </a:r>
            <a:r>
              <a:rPr lang="en-GB" dirty="0" smtClean="0"/>
              <a:t>QA spec., CE certif.)</a:t>
            </a:r>
            <a:endParaRPr lang="en-GB" dirty="0"/>
          </a:p>
          <a:p>
            <a:r>
              <a:rPr lang="en-GB" dirty="0" smtClean="0">
                <a:solidFill>
                  <a:srgbClr val="00B050"/>
                </a:solidFill>
                <a:sym typeface="Wingdings" panose="05000000000000000000" pitchFamily="2" charset="2"/>
              </a:rPr>
              <a:t> </a:t>
            </a:r>
            <a:r>
              <a:rPr lang="en-GB" dirty="0" smtClean="0">
                <a:solidFill>
                  <a:srgbClr val="00B050"/>
                </a:solidFill>
              </a:rPr>
              <a:t>CERN approval before release</a:t>
            </a: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Manufacturing</a:t>
            </a:r>
            <a:endParaRPr lang="en-GB" b="1" dirty="0"/>
          </a:p>
          <a:p>
            <a:r>
              <a:rPr lang="en-GB" dirty="0"/>
              <a:t>MIP, welding book, cleaning, inspection procedures</a:t>
            </a:r>
            <a:r>
              <a:rPr lang="en-GB" dirty="0" smtClean="0"/>
              <a:t>.</a:t>
            </a:r>
          </a:p>
          <a:p>
            <a:r>
              <a:rPr lang="en-GB" dirty="0" smtClean="0"/>
              <a:t>Manufacturing drawings produced from CERN specification </a:t>
            </a:r>
            <a:r>
              <a:rPr lang="en-GB" dirty="0" err="1" smtClean="0"/>
              <a:t>dwg</a:t>
            </a:r>
            <a:endParaRPr lang="en-GB" dirty="0"/>
          </a:p>
          <a:p>
            <a:r>
              <a:rPr lang="en-GB" dirty="0" smtClean="0">
                <a:solidFill>
                  <a:srgbClr val="00B050"/>
                </a:solidFill>
                <a:sym typeface="Wingdings" panose="05000000000000000000" pitchFamily="2" charset="2"/>
              </a:rPr>
              <a:t> </a:t>
            </a:r>
            <a:r>
              <a:rPr lang="en-GB" dirty="0" smtClean="0">
                <a:solidFill>
                  <a:srgbClr val="00B050"/>
                </a:solidFill>
              </a:rPr>
              <a:t>CERN approval</a:t>
            </a:r>
          </a:p>
          <a:p>
            <a:r>
              <a:rPr lang="en-GB" dirty="0" smtClean="0"/>
              <a:t>Manufacturing process </a:t>
            </a:r>
            <a:r>
              <a:rPr lang="en-GB" dirty="0" smtClean="0">
                <a:sym typeface="Wingdings" panose="05000000000000000000" pitchFamily="2" charset="2"/>
              </a:rPr>
              <a:t> </a:t>
            </a:r>
            <a:r>
              <a:rPr lang="en-GB" dirty="0" smtClean="0"/>
              <a:t>Inspection </a:t>
            </a:r>
            <a:r>
              <a:rPr lang="en-GB" dirty="0"/>
              <a:t>reports (including certifications)</a:t>
            </a:r>
          </a:p>
          <a:p>
            <a:r>
              <a:rPr lang="en-GB" dirty="0" smtClean="0">
                <a:solidFill>
                  <a:srgbClr val="00B050"/>
                </a:solidFill>
                <a:sym typeface="Wingdings" panose="05000000000000000000" pitchFamily="2" charset="2"/>
              </a:rPr>
              <a:t> </a:t>
            </a:r>
            <a:r>
              <a:rPr lang="en-GB" dirty="0" smtClean="0">
                <a:solidFill>
                  <a:srgbClr val="00B050"/>
                </a:solidFill>
              </a:rPr>
              <a:t>CERN reports approval</a:t>
            </a: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Assembly </a:t>
            </a:r>
            <a:r>
              <a:rPr lang="en-GB" b="1" dirty="0"/>
              <a:t>&amp; qualification phase</a:t>
            </a:r>
          </a:p>
          <a:p>
            <a:r>
              <a:rPr lang="en-GB" dirty="0"/>
              <a:t>Assembly </a:t>
            </a:r>
            <a:r>
              <a:rPr lang="en-GB" dirty="0" smtClean="0"/>
              <a:t>procedures / Inspection </a:t>
            </a:r>
            <a:r>
              <a:rPr lang="en-GB" dirty="0"/>
              <a:t>and qualification plan</a:t>
            </a:r>
          </a:p>
          <a:p>
            <a:r>
              <a:rPr lang="en-GB" dirty="0" smtClean="0">
                <a:solidFill>
                  <a:srgbClr val="00B050"/>
                </a:solidFill>
                <a:sym typeface="Wingdings" panose="05000000000000000000" pitchFamily="2" charset="2"/>
              </a:rPr>
              <a:t> </a:t>
            </a:r>
            <a:r>
              <a:rPr lang="en-GB" dirty="0" smtClean="0">
                <a:solidFill>
                  <a:srgbClr val="00B050"/>
                </a:solidFill>
              </a:rPr>
              <a:t>CERN assembly approval</a:t>
            </a:r>
            <a:endParaRPr lang="en-GB" dirty="0" smtClean="0"/>
          </a:p>
          <a:p>
            <a:r>
              <a:rPr lang="en-GB" dirty="0" smtClean="0"/>
              <a:t>Assembly process </a:t>
            </a:r>
            <a:r>
              <a:rPr lang="en-GB" dirty="0" smtClean="0">
                <a:sym typeface="Wingdings" panose="05000000000000000000" pitchFamily="2" charset="2"/>
              </a:rPr>
              <a:t> </a:t>
            </a:r>
            <a:r>
              <a:rPr lang="en-GB" dirty="0" smtClean="0"/>
              <a:t>Inspection </a:t>
            </a:r>
            <a:r>
              <a:rPr lang="en-GB" dirty="0"/>
              <a:t>reports</a:t>
            </a:r>
          </a:p>
          <a:p>
            <a:pPr marL="0" indent="0">
              <a:buNone/>
            </a:pPr>
            <a:r>
              <a:rPr lang="en-GB" b="1" dirty="0"/>
              <a:t>QA follow-up</a:t>
            </a:r>
          </a:p>
          <a:p>
            <a:r>
              <a:rPr lang="en-GB" dirty="0"/>
              <a:t>Upload documentation to </a:t>
            </a:r>
            <a:r>
              <a:rPr lang="en-GB" dirty="0" smtClean="0"/>
              <a:t>MTF</a:t>
            </a:r>
            <a:endParaRPr lang="en-GB" dirty="0"/>
          </a:p>
          <a:p>
            <a:r>
              <a:rPr lang="en-GB" dirty="0"/>
              <a:t>Detailed installation and maintenance procedures</a:t>
            </a:r>
          </a:p>
          <a:p>
            <a:r>
              <a:rPr lang="en-GB" dirty="0">
                <a:solidFill>
                  <a:srgbClr val="00B050"/>
                </a:solidFill>
                <a:sym typeface="Wingdings" panose="05000000000000000000" pitchFamily="2" charset="2"/>
              </a:rPr>
              <a:t> </a:t>
            </a:r>
            <a:r>
              <a:rPr lang="en-GB" dirty="0">
                <a:solidFill>
                  <a:srgbClr val="00B050"/>
                </a:solidFill>
              </a:rPr>
              <a:t>CERN </a:t>
            </a:r>
            <a:r>
              <a:rPr lang="en-GB" dirty="0" smtClean="0">
                <a:solidFill>
                  <a:srgbClr val="00B050"/>
                </a:solidFill>
              </a:rPr>
              <a:t>approval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Delivery to </a:t>
            </a:r>
            <a:r>
              <a:rPr lang="en-GB" b="1" dirty="0" smtClean="0"/>
              <a:t>CERN</a:t>
            </a:r>
          </a:p>
          <a:p>
            <a:r>
              <a:rPr lang="en-GB" dirty="0" smtClean="0"/>
              <a:t>Packing and shipping to CERN</a:t>
            </a:r>
            <a:endParaRPr lang="en-GB" dirty="0"/>
          </a:p>
          <a:p>
            <a:endParaRPr lang="en-GB" dirty="0" smtClean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/>
          </a:p>
        </p:txBody>
      </p:sp>
      <p:grpSp>
        <p:nvGrpSpPr>
          <p:cNvPr id="6" name="Group 5"/>
          <p:cNvGrpSpPr/>
          <p:nvPr/>
        </p:nvGrpSpPr>
        <p:grpSpPr>
          <a:xfrm>
            <a:off x="5940152" y="914400"/>
            <a:ext cx="3106648" cy="2158776"/>
            <a:chOff x="5940152" y="914400"/>
            <a:chExt cx="3106648" cy="215877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70925" y="914400"/>
              <a:ext cx="2975875" cy="201417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940152" y="2857732"/>
              <a:ext cx="240771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i="1" dirty="0" smtClean="0">
                  <a:solidFill>
                    <a:srgbClr val="0070C0"/>
                  </a:solidFill>
                </a:rPr>
                <a:t>CERN database MTF for manufactured products</a:t>
              </a:r>
              <a:endParaRPr lang="en-GB" sz="800" i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365008" y="3475355"/>
            <a:ext cx="26612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 smtClean="0">
                <a:solidFill>
                  <a:srgbClr val="0070C0"/>
                </a:solidFill>
              </a:rPr>
              <a:t>Non exhaustive list of QA requirements for illustration</a:t>
            </a:r>
            <a:endParaRPr lang="en-GB" sz="800" i="1" dirty="0">
              <a:solidFill>
                <a:srgbClr val="0070C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3645057"/>
            <a:ext cx="7483330" cy="151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55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Additional information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510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Standards usually specified for HL-LHC cryostats procurement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772028"/>
              </p:ext>
            </p:extLst>
          </p:nvPr>
        </p:nvGraphicFramePr>
        <p:xfrm>
          <a:off x="613550" y="915566"/>
          <a:ext cx="7918450" cy="1556880"/>
        </p:xfrm>
        <a:graphic>
          <a:graphicData uri="http://schemas.openxmlformats.org/drawingml/2006/table">
            <a:tbl>
              <a:tblPr/>
              <a:tblGrid>
                <a:gridCol w="728927">
                  <a:extLst>
                    <a:ext uri="{9D8B030D-6E8A-4147-A177-3AD203B41FA5}">
                      <a16:colId xmlns:a16="http://schemas.microsoft.com/office/drawing/2014/main" val="2069758763"/>
                    </a:ext>
                  </a:extLst>
                </a:gridCol>
                <a:gridCol w="598487">
                  <a:extLst>
                    <a:ext uri="{9D8B030D-6E8A-4147-A177-3AD203B41FA5}">
                      <a16:colId xmlns:a16="http://schemas.microsoft.com/office/drawing/2014/main" val="2221377002"/>
                    </a:ext>
                  </a:extLst>
                </a:gridCol>
                <a:gridCol w="329936">
                  <a:extLst>
                    <a:ext uri="{9D8B030D-6E8A-4147-A177-3AD203B41FA5}">
                      <a16:colId xmlns:a16="http://schemas.microsoft.com/office/drawing/2014/main" val="793088291"/>
                    </a:ext>
                  </a:extLst>
                </a:gridCol>
                <a:gridCol w="475721">
                  <a:extLst>
                    <a:ext uri="{9D8B030D-6E8A-4147-A177-3AD203B41FA5}">
                      <a16:colId xmlns:a16="http://schemas.microsoft.com/office/drawing/2014/main" val="475311586"/>
                    </a:ext>
                  </a:extLst>
                </a:gridCol>
                <a:gridCol w="506413">
                  <a:extLst>
                    <a:ext uri="{9D8B030D-6E8A-4147-A177-3AD203B41FA5}">
                      <a16:colId xmlns:a16="http://schemas.microsoft.com/office/drawing/2014/main" val="3033894683"/>
                    </a:ext>
                  </a:extLst>
                </a:gridCol>
                <a:gridCol w="437357">
                  <a:extLst>
                    <a:ext uri="{9D8B030D-6E8A-4147-A177-3AD203B41FA5}">
                      <a16:colId xmlns:a16="http://schemas.microsoft.com/office/drawing/2014/main" val="607634699"/>
                    </a:ext>
                  </a:extLst>
                </a:gridCol>
                <a:gridCol w="491066">
                  <a:extLst>
                    <a:ext uri="{9D8B030D-6E8A-4147-A177-3AD203B41FA5}">
                      <a16:colId xmlns:a16="http://schemas.microsoft.com/office/drawing/2014/main" val="35574520"/>
                    </a:ext>
                  </a:extLst>
                </a:gridCol>
                <a:gridCol w="408583">
                  <a:extLst>
                    <a:ext uri="{9D8B030D-6E8A-4147-A177-3AD203B41FA5}">
                      <a16:colId xmlns:a16="http://schemas.microsoft.com/office/drawing/2014/main" val="1600759511"/>
                    </a:ext>
                  </a:extLst>
                </a:gridCol>
                <a:gridCol w="569714">
                  <a:extLst>
                    <a:ext uri="{9D8B030D-6E8A-4147-A177-3AD203B41FA5}">
                      <a16:colId xmlns:a16="http://schemas.microsoft.com/office/drawing/2014/main" val="1918789331"/>
                    </a:ext>
                  </a:extLst>
                </a:gridCol>
                <a:gridCol w="529431">
                  <a:extLst>
                    <a:ext uri="{9D8B030D-6E8A-4147-A177-3AD203B41FA5}">
                      <a16:colId xmlns:a16="http://schemas.microsoft.com/office/drawing/2014/main" val="80689431"/>
                    </a:ext>
                  </a:extLst>
                </a:gridCol>
                <a:gridCol w="414337">
                  <a:extLst>
                    <a:ext uri="{9D8B030D-6E8A-4147-A177-3AD203B41FA5}">
                      <a16:colId xmlns:a16="http://schemas.microsoft.com/office/drawing/2014/main" val="240399987"/>
                    </a:ext>
                  </a:extLst>
                </a:gridCol>
                <a:gridCol w="422010">
                  <a:extLst>
                    <a:ext uri="{9D8B030D-6E8A-4147-A177-3AD203B41FA5}">
                      <a16:colId xmlns:a16="http://schemas.microsoft.com/office/drawing/2014/main" val="4283332273"/>
                    </a:ext>
                  </a:extLst>
                </a:gridCol>
                <a:gridCol w="452702">
                  <a:extLst>
                    <a:ext uri="{9D8B030D-6E8A-4147-A177-3AD203B41FA5}">
                      <a16:colId xmlns:a16="http://schemas.microsoft.com/office/drawing/2014/main" val="1116975430"/>
                    </a:ext>
                  </a:extLst>
                </a:gridCol>
                <a:gridCol w="408583">
                  <a:extLst>
                    <a:ext uri="{9D8B030D-6E8A-4147-A177-3AD203B41FA5}">
                      <a16:colId xmlns:a16="http://schemas.microsoft.com/office/drawing/2014/main" val="2965997909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1440830096"/>
                    </a:ext>
                  </a:extLst>
                </a:gridCol>
                <a:gridCol w="408583">
                  <a:extLst>
                    <a:ext uri="{9D8B030D-6E8A-4147-A177-3AD203B41FA5}">
                      <a16:colId xmlns:a16="http://schemas.microsoft.com/office/drawing/2014/main" val="2652813577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826249610"/>
                    </a:ext>
                  </a:extLst>
                </a:gridCol>
              </a:tblGrid>
              <a:tr h="89362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Procurement</a:t>
                      </a:r>
                    </a:p>
                  </a:txBody>
                  <a:tcPr marL="5760" marR="5760" marT="576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Manufacturing &amp; assembly</a:t>
                      </a:r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60" marR="5760" marT="576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</a:t>
                      </a:r>
                    </a:p>
                  </a:txBody>
                  <a:tcPr marL="5760" marR="5760" marT="576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170611"/>
                  </a:ext>
                </a:extLst>
              </a:tr>
              <a:tr h="8936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Manufacturing drawings</a:t>
                      </a:r>
                    </a:p>
                  </a:txBody>
                  <a:tcPr marL="5760" marR="5760" marT="576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 </a:t>
                      </a:r>
                      <a:b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certif.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Calculations reports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Pressure test procedure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60" marR="5760" marT="576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60" marR="5760" marT="576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Welding</a:t>
                      </a:r>
                    </a:p>
                  </a:txBody>
                  <a:tcPr marL="5760" marR="5760" marT="576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Weld inspection</a:t>
                      </a:r>
                    </a:p>
                  </a:txBody>
                  <a:tcPr marL="5760" marR="5760" marT="576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Leak test</a:t>
                      </a:r>
                    </a:p>
                  </a:txBody>
                  <a:tcPr marL="5760" marR="5760" marT="576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Cleaning</a:t>
                      </a:r>
                    </a:p>
                  </a:txBody>
                  <a:tcPr marL="5760" marR="5760" marT="576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60" marR="5760" marT="5760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876861"/>
                  </a:ext>
                </a:extLst>
              </a:tr>
              <a:tr h="17872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 certificate</a:t>
                      </a:r>
                    </a:p>
                  </a:txBody>
                  <a:tcPr marL="5760" marR="5760" marT="576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Dimensional report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Welder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Procedure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NDT </a:t>
                      </a:r>
                      <a:r>
                        <a:rPr lang="en-GB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personnel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Visual inspection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X-ray proc.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X-ray result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Procedure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Operator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Procedure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MTF archiving</a:t>
                      </a:r>
                    </a:p>
                  </a:txBody>
                  <a:tcPr marL="5760" marR="5760" marT="576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186660"/>
                  </a:ext>
                </a:extLst>
              </a:tr>
              <a:tr h="178725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Standard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ISO-GPS</a:t>
                      </a:r>
                    </a:p>
                  </a:txBody>
                  <a:tcPr marL="5760" marR="5760" marT="576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PED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EN13445</a:t>
                      </a:r>
                      <a:b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EN14917+A1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EN13458-2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EN10028</a:t>
                      </a:r>
                      <a:b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HL-LHC_QA</a:t>
                      </a:r>
                    </a:p>
                  </a:txBody>
                  <a:tcPr marL="5760" marR="5760" marT="576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ISO 9606-1</a:t>
                      </a:r>
                      <a:b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ISO14732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ISO 15614-1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ISO 9712 </a:t>
                      </a:r>
                      <a:b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NDT level2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ISO 17637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ISO 17636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ISO 5817</a:t>
                      </a:r>
                      <a:b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Quality B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EN1779A1</a:t>
                      </a:r>
                      <a:b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EN13185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ISO 9712 </a:t>
                      </a:r>
                      <a:b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Level2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EN12300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00060"/>
                  </a:ext>
                </a:extLst>
              </a:tr>
              <a:tr h="178725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Qualification by notified body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GB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if</a:t>
                      </a:r>
                      <a:r>
                        <a:rPr lang="en-GB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needed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If needed</a:t>
                      </a: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0194374"/>
                  </a:ext>
                </a:extLst>
              </a:tr>
              <a:tr h="89362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Components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326333"/>
                  </a:ext>
                </a:extLst>
              </a:tr>
              <a:tr h="89362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Vacuum vessel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760" marR="5760" marT="576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760" marR="5760" marT="576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760" marR="5760" marT="576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8616"/>
                  </a:ext>
                </a:extLst>
              </a:tr>
              <a:tr h="89362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Helium vessels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760" marR="5760" marT="576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760" marR="5760" marT="576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760" marR="5760" marT="576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510437"/>
                  </a:ext>
                </a:extLst>
              </a:tr>
              <a:tr h="89362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Thermal shield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760" marR="5760" marT="576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760" marR="5760" marT="576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760" marR="5760" marT="576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594132"/>
                  </a:ext>
                </a:extLst>
              </a:tr>
              <a:tr h="89362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MLI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760" marR="5760" marT="576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760" marR="5760" marT="576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760" marR="5760" marT="576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053026"/>
                  </a:ext>
                </a:extLst>
              </a:tr>
              <a:tr h="93831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Structural supports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760" marR="5760" marT="576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760" marR="5760" marT="576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60" marR="5760" marT="576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760" marR="5760" marT="576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878095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741539"/>
              </p:ext>
            </p:extLst>
          </p:nvPr>
        </p:nvGraphicFramePr>
        <p:xfrm>
          <a:off x="1259632" y="2571750"/>
          <a:ext cx="2627784" cy="2377440"/>
        </p:xfrm>
        <a:graphic>
          <a:graphicData uri="http://schemas.openxmlformats.org/drawingml/2006/table">
            <a:tbl>
              <a:tblPr firstRow="1" bandRow="1"/>
              <a:tblGrid>
                <a:gridCol w="2627784">
                  <a:extLst>
                    <a:ext uri="{9D8B030D-6E8A-4147-A177-3AD203B41FA5}">
                      <a16:colId xmlns:a16="http://schemas.microsoft.com/office/drawing/2014/main" val="4265827890"/>
                    </a:ext>
                  </a:extLst>
                </a:gridCol>
              </a:tblGrid>
              <a:tr h="330520"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b="1" kern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Pressure vessels : general</a:t>
                      </a:r>
                      <a:endParaRPr lang="en-GB" sz="600" kern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en-GB" sz="600" kern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Pressure Equipment Directive (PED) 2014/68/EU;</a:t>
                      </a:r>
                    </a:p>
                    <a:p>
                      <a:pPr marL="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en-GB" sz="600" kern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 13445 Unfired pressure vessels;</a:t>
                      </a:r>
                    </a:p>
                    <a:p>
                      <a:pPr marL="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en-GB" sz="600" kern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 13458 Static vacuum insulated vessels;</a:t>
                      </a:r>
                    </a:p>
                  </a:txBody>
                  <a:tcPr marL="27743" marR="277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608675"/>
                  </a:ext>
                </a:extLst>
              </a:tr>
              <a:tr h="908931"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b="1" kern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Materials</a:t>
                      </a:r>
                      <a:endParaRPr lang="en-GB" sz="600" kern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en-GB" sz="600" kern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 10204 Metallic products – Types of inspection documents;</a:t>
                      </a:r>
                    </a:p>
                    <a:p>
                      <a:pPr marL="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en-GB" sz="600" kern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 10028-7 Flat products made of stainless steels for pressure purposes;</a:t>
                      </a:r>
                    </a:p>
                    <a:p>
                      <a:pPr marL="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en-GB" sz="600" kern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 10216 Seamless steel tubes for pressure purposes;</a:t>
                      </a:r>
                    </a:p>
                    <a:p>
                      <a:pPr marL="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en-GB" sz="600" kern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 10217 Welded steel tubes for pressure purposes;</a:t>
                      </a:r>
                    </a:p>
                    <a:p>
                      <a:pPr marL="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en-GB" sz="600" kern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 10222 Steel forging for pressure purposes;</a:t>
                      </a:r>
                    </a:p>
                    <a:p>
                      <a:pPr marL="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en-GB" sz="600" kern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 10213 Steel casting for pressure purposes;</a:t>
                      </a:r>
                    </a:p>
                    <a:p>
                      <a:pPr marL="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en-GB" sz="600" kern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 10253 Butt-welding pipe fitting;</a:t>
                      </a:r>
                    </a:p>
                    <a:p>
                      <a:pPr marL="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en-GB" sz="600" kern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 10272 Stainless steel bars for pressure purposes;</a:t>
                      </a:r>
                    </a:p>
                    <a:p>
                      <a:pPr marL="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en-GB" sz="600" kern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 12392 Aluminium and aluminium, alloys – Wrought products – special requirements for products intended for the production of pressure equipment; </a:t>
                      </a:r>
                    </a:p>
                  </a:txBody>
                  <a:tcPr marL="27743" marR="277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174233"/>
                  </a:ext>
                </a:extLst>
              </a:tr>
              <a:tr h="336921"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b="1" kern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Brazing</a:t>
                      </a:r>
                      <a:endParaRPr lang="en-GB" sz="600" kern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en-GB" sz="600" kern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 13134 Brazing – Procedure approval</a:t>
                      </a:r>
                    </a:p>
                    <a:p>
                      <a:pPr marL="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en-GB" sz="600" kern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 13133 Brazing – </a:t>
                      </a:r>
                      <a:r>
                        <a:rPr lang="en-GB" sz="600" kern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Brazer</a:t>
                      </a:r>
                      <a:r>
                        <a:rPr lang="en-GB" sz="600" kern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approval</a:t>
                      </a:r>
                    </a:p>
                    <a:p>
                      <a:pPr marL="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en-GB" sz="600" kern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 </a:t>
                      </a:r>
                      <a:r>
                        <a:rPr lang="en-GB" sz="600" kern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12799 Brazing – Non-destructive examination of brazed </a:t>
                      </a:r>
                      <a:r>
                        <a:rPr lang="en-GB" sz="600" kern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joints</a:t>
                      </a:r>
                      <a:endParaRPr lang="en-GB" sz="600" kern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43" marR="277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54416"/>
                  </a:ext>
                </a:extLst>
              </a:tr>
              <a:tr h="247890"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b="1" kern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Bellows</a:t>
                      </a:r>
                      <a:endParaRPr lang="en-GB" sz="600" kern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en-GB" sz="600" kern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 14917+A1 Metal bellows expansion joints for pressure applications;</a:t>
                      </a:r>
                    </a:p>
                    <a:p>
                      <a:pPr marL="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en-GB" sz="600" kern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 13445-3 §14 Expansion bellows</a:t>
                      </a:r>
                    </a:p>
                  </a:txBody>
                  <a:tcPr marL="27743" marR="277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702112"/>
                  </a:ext>
                </a:extLst>
              </a:tr>
              <a:tr h="330520"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b="1" kern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Leak testing</a:t>
                      </a:r>
                      <a:endParaRPr lang="en-GB" sz="600" kern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en-GB" sz="600" kern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 13185 Non-destructive testing – Leak testing – tracer gas method;</a:t>
                      </a:r>
                    </a:p>
                    <a:p>
                      <a:pPr marL="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en-GB" sz="600" kern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 1779-A1 Non-destructive testing : leak testing : criteria for method and technique selection;</a:t>
                      </a:r>
                    </a:p>
                  </a:txBody>
                  <a:tcPr marL="27743" marR="277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78018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73277"/>
              </p:ext>
            </p:extLst>
          </p:nvPr>
        </p:nvGraphicFramePr>
        <p:xfrm>
          <a:off x="3887416" y="3365108"/>
          <a:ext cx="2627784" cy="1586716"/>
        </p:xfrm>
        <a:graphic>
          <a:graphicData uri="http://schemas.openxmlformats.org/drawingml/2006/table">
            <a:tbl>
              <a:tblPr firstRow="1" bandRow="1"/>
              <a:tblGrid>
                <a:gridCol w="2627784">
                  <a:extLst>
                    <a:ext uri="{9D8B030D-6E8A-4147-A177-3AD203B41FA5}">
                      <a16:colId xmlns:a16="http://schemas.microsoft.com/office/drawing/2014/main" val="4265827890"/>
                    </a:ext>
                  </a:extLst>
                </a:gridCol>
              </a:tblGrid>
              <a:tr h="165260"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b="1" kern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Cleaning</a:t>
                      </a:r>
                      <a:endParaRPr lang="en-GB" sz="600" kern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en-GB" sz="600" kern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 12300 Cryogenic vessels – Cleanliness for cryogenic services</a:t>
                      </a:r>
                    </a:p>
                  </a:txBody>
                  <a:tcPr marL="27743" marR="277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309700"/>
                  </a:ext>
                </a:extLst>
              </a:tr>
              <a:tr h="1403836"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b="1" kern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Welding</a:t>
                      </a:r>
                      <a:endParaRPr lang="en-GB" sz="600" kern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en-GB" sz="600" kern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ISO 5817 Welding – Fusion-welded joints in steel, nickel, titanium and their alloys (beam welding excluded) – Quality levels for imperfections (Requirement: Level B);</a:t>
                      </a:r>
                    </a:p>
                    <a:p>
                      <a:pPr marL="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en-GB" sz="600" kern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ISO 9606-1 Qualification testing of welders – Fusion welding – Steels;</a:t>
                      </a:r>
                    </a:p>
                    <a:p>
                      <a:pPr marL="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en-GB" sz="600" kern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ISO </a:t>
                      </a:r>
                      <a:r>
                        <a:rPr lang="en-GB" sz="600" kern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14732 Welding personnel – Qualification testing of welding operators </a:t>
                      </a:r>
                      <a:endParaRPr lang="en-GB" sz="600" kern="14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en-GB" sz="600" kern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 </a:t>
                      </a:r>
                      <a:r>
                        <a:rPr lang="en-GB" sz="600" kern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ISO 15609-1 Specification and qualification of welding procedures for metallic materials - Welding procedure specification - Part 1: Arc welding;</a:t>
                      </a:r>
                    </a:p>
                    <a:p>
                      <a:pPr marL="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en-GB" sz="600" kern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 </a:t>
                      </a:r>
                      <a:r>
                        <a:rPr lang="en-GB" sz="600" kern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ISO 9712 Non-destructive testing – Qualification and certification of NDT personnel. Requirement: Level 2;</a:t>
                      </a:r>
                    </a:p>
                    <a:p>
                      <a:pPr marL="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en-GB" sz="600" kern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 ISO 17637 Non-destructive testing of welds – Visual testing of fusion-welded joints;</a:t>
                      </a:r>
                    </a:p>
                    <a:p>
                      <a:pPr marL="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en-GB" sz="600" kern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ISO 17636-1 Non-destructive testing of welds – Radiographic testing. X- and gamma-ray techniques with film;</a:t>
                      </a:r>
                    </a:p>
                    <a:p>
                      <a:pPr marL="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en-GB" sz="600" kern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ISO 17636-2 Non-destructive testing of welds – Radiographic testing. X- and gamma-ray techniques with digital detectors;</a:t>
                      </a:r>
                    </a:p>
                  </a:txBody>
                  <a:tcPr marL="27743" marR="277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6779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015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Preliminary concept of integration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002" y="1124657"/>
            <a:ext cx="5746998" cy="40218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64088" y="4698709"/>
            <a:ext cx="23535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i="1" dirty="0" smtClean="0">
                <a:solidFill>
                  <a:srgbClr val="0070C0"/>
                </a:solidFill>
              </a:rPr>
              <a:t>Pre-study of </a:t>
            </a:r>
            <a:r>
              <a:rPr lang="en-GB" sz="800" i="1" dirty="0" smtClean="0">
                <a:solidFill>
                  <a:srgbClr val="0070C0"/>
                </a:solidFill>
              </a:rPr>
              <a:t>DFH &amp; PC </a:t>
            </a:r>
            <a:r>
              <a:rPr lang="en-GB" sz="800" i="1" dirty="0" smtClean="0">
                <a:solidFill>
                  <a:srgbClr val="0070C0"/>
                </a:solidFill>
              </a:rPr>
              <a:t>integration in the </a:t>
            </a:r>
            <a:r>
              <a:rPr lang="en-GB" sz="800" i="1" dirty="0" smtClean="0">
                <a:solidFill>
                  <a:srgbClr val="0070C0"/>
                </a:solidFill>
              </a:rPr>
              <a:t>tunnel</a:t>
            </a:r>
          </a:p>
          <a:p>
            <a:pPr algn="r"/>
            <a:r>
              <a:rPr lang="en-GB" sz="800" i="1" dirty="0" smtClean="0">
                <a:solidFill>
                  <a:srgbClr val="0070C0"/>
                </a:solidFill>
              </a:rPr>
              <a:t>Courtesy S. Maridor</a:t>
            </a:r>
            <a:endParaRPr lang="en-GB" sz="8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66517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16:9 format</Description0>
    <Note xmlns="8946e33d-fd2f-4ae4-8ee9-d90c129cdf9e">https://edms.cern.ch/document/1586446/</Not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CB8F96-6440-465A-9018-CAFFD987993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E9E49B-3FD6-4C9C-9B49-2AADA36A41AB}">
  <ds:schemaRefs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infopath/2007/PartnerControls"/>
    <ds:schemaRef ds:uri="8946e33d-fd2f-4ae4-8ee9-d90c129cdf9e"/>
  </ds:schemaRefs>
</ds:datastoreItem>
</file>

<file path=customXml/itemProps3.xml><?xml version="1.0" encoding="utf-8"?>
<ds:datastoreItem xmlns:ds="http://schemas.openxmlformats.org/officeDocument/2006/customXml" ds:itemID="{A2566E74-C3EA-4CA3-8046-63336AAEE2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HLU-Pres-test01.thmx</Template>
  <TotalTime>35971</TotalTime>
  <Words>864</Words>
  <Application>Microsoft Office PowerPoint</Application>
  <PresentationFormat>On-screen Show (16:9)</PresentationFormat>
  <Paragraphs>331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Wingdings</vt:lpstr>
      <vt:lpstr>Thème Office</vt:lpstr>
      <vt:lpstr>Interconnection boxes : DFH Concept overview and quality assurance UU-CERN-RFR meeting  </vt:lpstr>
      <vt:lpstr>Context</vt:lpstr>
      <vt:lpstr>DFH concept</vt:lpstr>
      <vt:lpstr>Overview of manufacturing and qualification</vt:lpstr>
      <vt:lpstr>Manufacturing, qualification and QA</vt:lpstr>
      <vt:lpstr>Additional information</vt:lpstr>
      <vt:lpstr>Standards usually specified for HL-LHC cryostats procurement</vt:lpstr>
      <vt:lpstr>Preliminary concept of integration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André-Pierre OLIVIER</dc:creator>
  <cp:lastModifiedBy>Yann Leclercq</cp:lastModifiedBy>
  <cp:revision>457</cp:revision>
  <cp:lastPrinted>2016-11-01T09:31:12Z</cp:lastPrinted>
  <dcterms:created xsi:type="dcterms:W3CDTF">2016-02-11T10:47:23Z</dcterms:created>
  <dcterms:modified xsi:type="dcterms:W3CDTF">2018-06-20T06:50:05Z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