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74" r:id="rId2"/>
  </p:sldMasterIdLst>
  <p:notesMasterIdLst>
    <p:notesMasterId r:id="rId23"/>
  </p:notesMasterIdLst>
  <p:sldIdLst>
    <p:sldId id="256" r:id="rId3"/>
    <p:sldId id="311" r:id="rId4"/>
    <p:sldId id="328" r:id="rId5"/>
    <p:sldId id="309" r:id="rId6"/>
    <p:sldId id="310" r:id="rId7"/>
    <p:sldId id="316" r:id="rId8"/>
    <p:sldId id="330" r:id="rId9"/>
    <p:sldId id="335" r:id="rId10"/>
    <p:sldId id="329" r:id="rId11"/>
    <p:sldId id="308" r:id="rId12"/>
    <p:sldId id="262" r:id="rId13"/>
    <p:sldId id="299" r:id="rId14"/>
    <p:sldId id="300" r:id="rId15"/>
    <p:sldId id="301" r:id="rId16"/>
    <p:sldId id="334" r:id="rId17"/>
    <p:sldId id="303" r:id="rId18"/>
    <p:sldId id="302" r:id="rId19"/>
    <p:sldId id="305" r:id="rId20"/>
    <p:sldId id="333" r:id="rId21"/>
    <p:sldId id="3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6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-- K2V1N --" userId="5038dbd499bd630c" providerId="Windows Live" clId="Web-{E560078C-1F18-4DA3-A612-3804C8C0D178}"/>
    <pc:docChg chg="sldOrd">
      <pc:chgData name="-- K2V1N --" userId="5038dbd499bd630c" providerId="Windows Live" clId="Web-{E560078C-1F18-4DA3-A612-3804C8C0D178}" dt="2018-08-27T08:24:37.162" v="0"/>
      <pc:docMkLst>
        <pc:docMk/>
      </pc:docMkLst>
      <pc:sldChg chg="ord">
        <pc:chgData name="-- K2V1N --" userId="5038dbd499bd630c" providerId="Windows Live" clId="Web-{E560078C-1F18-4DA3-A612-3804C8C0D178}" dt="2018-08-27T08:24:37.162" v="0"/>
        <pc:sldMkLst>
          <pc:docMk/>
          <pc:sldMk cId="1191302543" sldId="302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8EA14-97C6-4560-AF7C-9A32FB3A4E8C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61D35-A154-495C-9E55-8A58FA9B3E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8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200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960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69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23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96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903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22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507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849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110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230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601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EDE5-08E9-4734-83F4-9C868D06F886}" type="datetime1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6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0FB9-8A97-4889-9D97-AFC54B864B01}" type="datetime1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A1E4575-D7CC-47B4-A885-D754B435C902}"/>
              </a:ext>
            </a:extLst>
          </p:cNvPr>
          <p:cNvSpPr/>
          <p:nvPr userDrawn="1"/>
        </p:nvSpPr>
        <p:spPr bwMode="auto">
          <a:xfrm>
            <a:off x="0" y="0"/>
            <a:ext cx="12192000" cy="11511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173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7ACE-FDCB-477A-BABB-5011461A3A89}" type="datetime1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35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1331475"/>
            <a:ext cx="5185873" cy="4529575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1331475"/>
            <a:ext cx="5194583" cy="452957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F921-88B8-4347-8C59-A41D1B784833}" type="datetime1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E5DFB0D-9BB3-4243-B721-5B97672448FB}"/>
              </a:ext>
            </a:extLst>
          </p:cNvPr>
          <p:cNvSpPr/>
          <p:nvPr userDrawn="1"/>
        </p:nvSpPr>
        <p:spPr bwMode="auto">
          <a:xfrm>
            <a:off x="0" y="0"/>
            <a:ext cx="12192000" cy="11511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3989D8-CDD9-4084-BEAF-6F4D5D4C7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88" y="-3905"/>
            <a:ext cx="10571998" cy="970450"/>
          </a:xfrm>
        </p:spPr>
        <p:txBody>
          <a:bodyPr anchor="ctr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00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9" y="1276638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1852900"/>
            <a:ext cx="5189856" cy="4008151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6" y="1276638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1852900"/>
            <a:ext cx="5194583" cy="4008151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1851-3C2C-485F-AF84-B8CA2B26076C}" type="datetime1">
              <a:rPr lang="en-US" smtClean="0"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8A80AE0-812B-48FD-9A22-2F4D314DE49F}"/>
              </a:ext>
            </a:extLst>
          </p:cNvPr>
          <p:cNvSpPr/>
          <p:nvPr userDrawn="1"/>
        </p:nvSpPr>
        <p:spPr bwMode="auto">
          <a:xfrm>
            <a:off x="0" y="0"/>
            <a:ext cx="12192000" cy="11511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65CDF2-3E07-462A-98F7-4F7C4858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88" y="-3905"/>
            <a:ext cx="10571998" cy="970450"/>
          </a:xfrm>
        </p:spPr>
        <p:txBody>
          <a:bodyPr anchor="ctr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176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7043-6A5B-4D68-8247-8DB95163E98F}" type="datetime1">
              <a:rPr lang="en-US" smtClean="0"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87A4876-C24C-4B62-9294-9D6A6B31A2DA}"/>
              </a:ext>
            </a:extLst>
          </p:cNvPr>
          <p:cNvSpPr/>
          <p:nvPr userDrawn="1"/>
        </p:nvSpPr>
        <p:spPr bwMode="auto">
          <a:xfrm>
            <a:off x="0" y="0"/>
            <a:ext cx="12192000" cy="11511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4D6B4B-8DF4-4F52-B776-5F7CE94C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88" y="-3905"/>
            <a:ext cx="10571998" cy="970450"/>
          </a:xfrm>
        </p:spPr>
        <p:txBody>
          <a:bodyPr anchor="ctr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31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394A0-7F97-4EE9-AFCF-94F5C6C5E018}" type="datetime1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F3A017A-23DD-46DC-869D-CC4C15A3B75D}"/>
              </a:ext>
            </a:extLst>
          </p:cNvPr>
          <p:cNvSpPr/>
          <p:nvPr userDrawn="1"/>
        </p:nvSpPr>
        <p:spPr bwMode="auto">
          <a:xfrm>
            <a:off x="0" y="0"/>
            <a:ext cx="12192000" cy="11511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3AF977-729F-4280-9316-E8DC8CD68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88" y="-3905"/>
            <a:ext cx="10571998" cy="970450"/>
          </a:xfrm>
        </p:spPr>
        <p:txBody>
          <a:bodyPr anchor="ctr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55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7EDD-870A-4E82-944C-5C56927129E0}" type="datetime1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56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F5C6-4687-42A4-960B-E80452E60FC4}" type="datetime1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23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9A76CD8-7724-44AA-A3A5-89C5F29B4762}" type="datetime1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6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2DA9-5813-421D-B480-781B1BAFBF91}" type="datetime1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30AC98D-C610-42F5-99C1-E96DC989FC87}"/>
              </a:ext>
            </a:extLst>
          </p:cNvPr>
          <p:cNvSpPr/>
          <p:nvPr userDrawn="1"/>
        </p:nvSpPr>
        <p:spPr bwMode="auto">
          <a:xfrm>
            <a:off x="0" y="0"/>
            <a:ext cx="12192000" cy="11511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B793751E-10DE-434F-B30E-8E2CFA6D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207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5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7F69-40F5-453F-A339-1318EB8E5035}" type="datetime1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30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AB195-5EEA-4A8F-9806-EA1DBCC7D7ED}" type="datetime1">
              <a:rPr lang="en-US" smtClean="0"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AA0EA16-4758-4280-AD40-1CF9D659535F}"/>
              </a:ext>
            </a:extLst>
          </p:cNvPr>
          <p:cNvSpPr/>
          <p:nvPr userDrawn="1"/>
        </p:nvSpPr>
        <p:spPr bwMode="auto">
          <a:xfrm>
            <a:off x="0" y="0"/>
            <a:ext cx="12192000" cy="11511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069CECE-A7AC-45DE-9E3B-AB199DD4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207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864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1818-94E2-4CCA-A6DF-23CA69A6D050}" type="datetime1">
              <a:rPr lang="en-US" smtClean="0"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AF6A832-602E-4A43-9AC9-9B1DACC4D093}"/>
              </a:ext>
            </a:extLst>
          </p:cNvPr>
          <p:cNvSpPr/>
          <p:nvPr userDrawn="1"/>
        </p:nvSpPr>
        <p:spPr bwMode="auto">
          <a:xfrm>
            <a:off x="0" y="0"/>
            <a:ext cx="12192000" cy="11511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207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681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5F9B-7463-4895-A37D-55A19BD2F331}" type="datetime1">
              <a:rPr lang="en-US" smtClean="0"/>
              <a:t>8/27/2018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35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7A25-7FAA-492D-A4EE-A2A3C29FD7BA}" type="datetime1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74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8F7A8-F342-4E94-8E80-A76FD8A1E784}" type="datetime1">
              <a:rPr lang="en-US" smtClean="0"/>
              <a:t>8/27/2018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5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CCF1-5E75-4055-B5CD-A7B4A683BAB8}" type="datetime1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DBCFF0A-4B85-4770-B6FB-82DE9E6D3720}"/>
              </a:ext>
            </a:extLst>
          </p:cNvPr>
          <p:cNvSpPr/>
          <p:nvPr userDrawn="1"/>
        </p:nvSpPr>
        <p:spPr bwMode="auto">
          <a:xfrm>
            <a:off x="0" y="0"/>
            <a:ext cx="12192000" cy="11511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6A278AE-AB00-425B-AC82-33E8C8A8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207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94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A8210-C289-40CD-AA6A-51F976A9D20F}" type="datetime1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9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0F58-9A48-49C5-ADEC-F2E9D7FEE96B}" type="datetime1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0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0DFD-DBD0-4E6A-9747-EBC102F38CFA}" type="datetime1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5A9AD87-AD7E-4D8F-8869-CD6757C725D1}"/>
              </a:ext>
            </a:extLst>
          </p:cNvPr>
          <p:cNvSpPr/>
          <p:nvPr userDrawn="1"/>
        </p:nvSpPr>
        <p:spPr bwMode="auto">
          <a:xfrm>
            <a:off x="0" y="0"/>
            <a:ext cx="12192000" cy="11511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3795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9E59-9916-4FBB-A1C7-3C4E2AF31A0E}" type="datetime1">
              <a:rPr lang="en-US" smtClean="0"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5FC19BC-A561-4ACC-9BEA-857BAEAAC991}"/>
              </a:ext>
            </a:extLst>
          </p:cNvPr>
          <p:cNvSpPr/>
          <p:nvPr userDrawn="1"/>
        </p:nvSpPr>
        <p:spPr bwMode="auto">
          <a:xfrm>
            <a:off x="0" y="0"/>
            <a:ext cx="12192000" cy="11511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64497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1BD0-4482-4AF6-B90A-05D62871AD3E}" type="datetime1">
              <a:rPr lang="en-US" smtClean="0"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0A55AF6-6369-41BC-AF07-26C3F2541031}"/>
              </a:ext>
            </a:extLst>
          </p:cNvPr>
          <p:cNvSpPr/>
          <p:nvPr userDrawn="1"/>
        </p:nvSpPr>
        <p:spPr bwMode="auto">
          <a:xfrm>
            <a:off x="0" y="0"/>
            <a:ext cx="12192000" cy="115116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133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F507-3EC9-44D4-8864-CB26DA04EF62}" type="datetime1">
              <a:rPr lang="en-US" smtClean="0"/>
              <a:t>8/27/2018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18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9A9D-1144-46F4-810F-42172D441BC6}" type="datetime1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4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B493-2CF0-456A-8443-307075D157EF}" type="datetime1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4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E83AE7B-F34F-40A7-9F81-70AA5339339B}" type="datetime1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697" r:id="rId12"/>
    <p:sldLayoutId id="2147483698" r:id="rId13"/>
    <p:sldLayoutId id="2147483699" r:id="rId14"/>
    <p:sldLayoutId id="2147483706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8D66558-C070-4D34-81E8-65F4EAB81D07}" type="datetime1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GB"/>
              <a:t>Kévin PEPITONE - 27 August 2018</a:t>
            </a:r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8A9B014-9F82-4FE1-95C8-ACEB8DFEAE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5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tmp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mp"/><Relationship Id="rId3" Type="http://schemas.openxmlformats.org/officeDocument/2006/relationships/image" Target="../media/image43.png"/><Relationship Id="rId7" Type="http://schemas.openxmlformats.org/officeDocument/2006/relationships/image" Target="../media/image46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tmp"/><Relationship Id="rId5" Type="http://schemas.openxmlformats.org/officeDocument/2006/relationships/image" Target="../media/image25.tmp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png"/><Relationship Id="rId11" Type="http://schemas.openxmlformats.org/officeDocument/2006/relationships/image" Target="../media/image52.wmf"/><Relationship Id="rId5" Type="http://schemas.openxmlformats.org/officeDocument/2006/relationships/image" Target="../media/image54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17406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Kévin PEPITONE </a:t>
            </a:r>
          </a:p>
          <a:p>
            <a:pPr algn="ctr"/>
            <a:r>
              <a:rPr lang="en-US" sz="2400" dirty="0"/>
              <a:t>August 27,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Kévin PEPITONE - 27 August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>
                <a:solidFill>
                  <a:schemeClr val="tx1"/>
                </a:solidFill>
              </a:r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67036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CLIC / AWAKE</a:t>
            </a:r>
            <a:br>
              <a:rPr lang="en-US" sz="3600" dirty="0"/>
            </a:br>
            <a:r>
              <a:rPr lang="en-US" sz="3600" dirty="0"/>
              <a:t>electron sources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29" y="162183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81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RN-2012-007.pdf - Adobe Reader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2532" y="1232784"/>
            <a:ext cx="9206935" cy="5040000"/>
          </a:xfrm>
          <a:prstGeom prst="rect">
            <a:avLst/>
          </a:prstGeom>
        </p:spPr>
      </p:pic>
      <p:pic>
        <p:nvPicPr>
          <p:cNvPr id="4" name="Picture 3" descr="CERN-2012-007.pdf - Adobe Reader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5" r="-2469"/>
          <a:stretch/>
        </p:blipFill>
        <p:spPr>
          <a:xfrm>
            <a:off x="1164885" y="1246179"/>
            <a:ext cx="9564914" cy="5040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10</a:t>
            </a:fld>
            <a:endParaRPr lang="en-GB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8DFB0B9-527E-459F-8A20-47DBA69AF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 – Layout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19585" y="6360910"/>
            <a:ext cx="3091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Conceptual design report (EDMS 1234244)</a:t>
            </a:r>
          </a:p>
        </p:txBody>
      </p:sp>
      <p:sp>
        <p:nvSpPr>
          <p:cNvPr id="7" name="Oval 6"/>
          <p:cNvSpPr/>
          <p:nvPr/>
        </p:nvSpPr>
        <p:spPr>
          <a:xfrm>
            <a:off x="2264229" y="2052861"/>
            <a:ext cx="493485" cy="4354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462201" y="782312"/>
            <a:ext cx="4880542" cy="26866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28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11</a:t>
            </a:fld>
            <a:endParaRPr lang="en-GB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AAC04F7-E70B-4BC4-8E42-F5097667F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LEETCHI</a:t>
            </a:r>
            <a:br>
              <a:rPr lang="en-US" dirty="0"/>
            </a:br>
            <a:r>
              <a:rPr lang="en-US" sz="2700" dirty="0"/>
              <a:t>Low Energy Electrons from a Thermionic Cathode at High Intensity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7"/>
          <a:stretch/>
        </p:blipFill>
        <p:spPr>
          <a:xfrm>
            <a:off x="130629" y="1375622"/>
            <a:ext cx="7097485" cy="475992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820314"/>
              </p:ext>
            </p:extLst>
          </p:nvPr>
        </p:nvGraphicFramePr>
        <p:xfrm>
          <a:off x="7306104" y="1375622"/>
          <a:ext cx="4740753" cy="47599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897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3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099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noProof="0" dirty="0">
                          <a:effectLst/>
                        </a:rPr>
                        <a:t>Parameters</a:t>
                      </a:r>
                      <a:endParaRPr lang="en-US" sz="2400" b="0" i="0" u="none" noProof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noProof="0" dirty="0">
                          <a:effectLst/>
                        </a:rPr>
                        <a:t>Baseline</a:t>
                      </a:r>
                      <a:endParaRPr lang="en-US" sz="2400" b="1" i="0" u="none" noProof="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99">
                <a:tc>
                  <a:txBody>
                    <a:bodyPr/>
                    <a:lstStyle/>
                    <a:p>
                      <a:pPr algn="l"/>
                      <a:r>
                        <a:rPr lang="en-US" u="none" noProof="0" dirty="0">
                          <a:effectLst/>
                        </a:rPr>
                        <a:t>Beam energy </a:t>
                      </a:r>
                      <a:endParaRPr lang="en-US" b="0" i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noProof="0" dirty="0">
                          <a:effectLst/>
                        </a:rPr>
                        <a:t>140 </a:t>
                      </a:r>
                      <a:r>
                        <a:rPr lang="en-US" u="none" noProof="0" dirty="0" err="1">
                          <a:effectLst/>
                        </a:rPr>
                        <a:t>keV</a:t>
                      </a:r>
                      <a:endParaRPr lang="en-US" b="0" i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kern="800" noProof="0" dirty="0">
                          <a:effectLst/>
                        </a:rPr>
                        <a:t>Beam current</a:t>
                      </a:r>
                      <a:endParaRPr lang="en-US" sz="1800" b="0" i="1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kern="800" noProof="0" dirty="0">
                          <a:effectLst/>
                        </a:rPr>
                        <a:t>Up</a:t>
                      </a:r>
                      <a:r>
                        <a:rPr lang="en-US" sz="1800" u="none" kern="800" baseline="0" noProof="0" dirty="0">
                          <a:effectLst/>
                        </a:rPr>
                        <a:t> </a:t>
                      </a:r>
                      <a:r>
                        <a:rPr lang="en-US" sz="1800" u="none" kern="800" noProof="0" dirty="0">
                          <a:effectLst/>
                        </a:rPr>
                        <a:t>to 7 A</a:t>
                      </a:r>
                      <a:endParaRPr lang="en-US" sz="2800" b="0" i="0" u="none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99">
                <a:tc>
                  <a:txBody>
                    <a:bodyPr/>
                    <a:lstStyle/>
                    <a:p>
                      <a:pPr algn="l"/>
                      <a:r>
                        <a:rPr lang="en-US" u="none" noProof="0" dirty="0">
                          <a:effectLst/>
                        </a:rPr>
                        <a:t>Pulse length</a:t>
                      </a:r>
                      <a:endParaRPr lang="en-US" b="0" i="1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kern="800" noProof="0" dirty="0">
                          <a:effectLst/>
                        </a:rPr>
                        <a:t>140 µs</a:t>
                      </a:r>
                      <a:endParaRPr lang="en-US" sz="2800" b="0" i="0" u="none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306">
                <a:tc>
                  <a:txBody>
                    <a:bodyPr/>
                    <a:lstStyle/>
                    <a:p>
                      <a:pPr algn="l"/>
                      <a:r>
                        <a:rPr lang="en-US" u="none" noProof="0" dirty="0">
                          <a:effectLst/>
                        </a:rPr>
                        <a:t>Emittance (RMS)</a:t>
                      </a:r>
                      <a:endParaRPr lang="en-US" b="0" i="1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kern="800" noProof="0" dirty="0">
                          <a:effectLst/>
                        </a:rPr>
                        <a:t>&lt;</a:t>
                      </a:r>
                      <a:r>
                        <a:rPr lang="en-US" sz="1800" u="none" kern="800" baseline="0" noProof="0" dirty="0">
                          <a:effectLst/>
                        </a:rPr>
                        <a:t> </a:t>
                      </a:r>
                      <a:r>
                        <a:rPr lang="en-US" sz="1800" u="none" kern="800" noProof="0" dirty="0">
                          <a:effectLst/>
                        </a:rPr>
                        <a:t>20 mm </a:t>
                      </a:r>
                      <a:r>
                        <a:rPr lang="en-US" sz="1800" u="none" kern="800" noProof="0" dirty="0" err="1">
                          <a:effectLst/>
                        </a:rPr>
                        <a:t>mrad</a:t>
                      </a:r>
                      <a:endParaRPr lang="en-US" sz="2800" b="0" i="0" u="none" noProof="0" dirty="0">
                        <a:solidFill>
                          <a:schemeClr val="tx1"/>
                        </a:solidFill>
                        <a:effectLst/>
                        <a:latin typeface="Symbol" charset="2"/>
                        <a:ea typeface="Times New Roman"/>
                        <a:cs typeface="Symbol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99">
                <a:tc>
                  <a:txBody>
                    <a:bodyPr/>
                    <a:lstStyle/>
                    <a:p>
                      <a:pPr algn="l"/>
                      <a:r>
                        <a:rPr lang="en-US" u="none" noProof="0" dirty="0">
                          <a:effectLst/>
                        </a:rPr>
                        <a:t>Repetition rate</a:t>
                      </a:r>
                      <a:endParaRPr lang="en-US" b="0" i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noProof="0" dirty="0">
                          <a:effectLst/>
                        </a:rPr>
                        <a:t>50 Hz</a:t>
                      </a:r>
                      <a:endParaRPr lang="en-US" b="0" i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99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kern="800" noProof="0" dirty="0">
                          <a:effectLst/>
                        </a:rPr>
                        <a:t>Beam power</a:t>
                      </a:r>
                      <a:endParaRPr lang="en-US" sz="2800" b="0" i="0" u="none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noProof="0" dirty="0">
                          <a:effectLst/>
                        </a:rPr>
                        <a:t>Up</a:t>
                      </a:r>
                      <a:r>
                        <a:rPr lang="en-US" u="none" baseline="0" noProof="0" dirty="0">
                          <a:effectLst/>
                        </a:rPr>
                        <a:t> to 6.9 kW</a:t>
                      </a:r>
                      <a:endParaRPr lang="en-US" b="0" i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99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noProof="0" dirty="0">
                          <a:effectLst/>
                        </a:rPr>
                        <a:t>Shot to shot charge variation</a:t>
                      </a:r>
                      <a:endParaRPr lang="en-US" sz="1800" b="0" i="0" u="none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noProof="0" dirty="0">
                          <a:effectLst/>
                        </a:rPr>
                        <a:t>0.1 %</a:t>
                      </a:r>
                      <a:endParaRPr lang="en-US" b="0" i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594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noProof="0" dirty="0">
                          <a:effectLst/>
                        </a:rPr>
                        <a:t>Flat top charge variation</a:t>
                      </a:r>
                      <a:endParaRPr lang="en-US" sz="1800" b="0" i="0" u="none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noProof="0" dirty="0">
                          <a:effectLst/>
                        </a:rPr>
                        <a:t>0.1 % after correction</a:t>
                      </a:r>
                      <a:endParaRPr lang="en-US" b="0" i="0" u="none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201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C021D9-7D0E-4C47-8C46-13100B07F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1FD1F7-95FB-41CE-9076-244EE890A4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6EFEAD-5762-4F25-9094-4DD2E6B8D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66258F4-437A-4720-BA15-7742855DA53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12</a:t>
            </a:fld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06AAC4-A75E-4C78-A5B4-43394371D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207"/>
          </a:xfrm>
        </p:spPr>
        <p:txBody>
          <a:bodyPr>
            <a:normAutofit fontScale="90000"/>
          </a:bodyPr>
          <a:lstStyle/>
          <a:p>
            <a:r>
              <a:rPr lang="en-US" dirty="0"/>
              <a:t>LEETCHI</a:t>
            </a:r>
            <a:br>
              <a:rPr lang="en-US" dirty="0"/>
            </a:br>
            <a:r>
              <a:rPr lang="en-US" sz="2700" dirty="0"/>
              <a:t>Low Energy Electrons from a Thermionic Cathode at High Intensity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17282" r="5165"/>
          <a:stretch/>
        </p:blipFill>
        <p:spPr>
          <a:xfrm>
            <a:off x="1876936" y="1361068"/>
            <a:ext cx="3665144" cy="4729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r="-194"/>
          <a:stretch/>
        </p:blipFill>
        <p:spPr>
          <a:xfrm>
            <a:off x="6761183" y="1361068"/>
            <a:ext cx="3500387" cy="4644195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186684" y="1199733"/>
            <a:ext cx="11635708" cy="4904608"/>
            <a:chOff x="308136" y="1270450"/>
            <a:chExt cx="11635708" cy="4904608"/>
          </a:xfrm>
        </p:grpSpPr>
        <p:grpSp>
          <p:nvGrpSpPr>
            <p:cNvPr id="75" name="Group 74"/>
            <p:cNvGrpSpPr/>
            <p:nvPr/>
          </p:nvGrpSpPr>
          <p:grpSpPr>
            <a:xfrm>
              <a:off x="308136" y="1270450"/>
              <a:ext cx="11635708" cy="4904608"/>
              <a:chOff x="308136" y="1270450"/>
              <a:chExt cx="11635708" cy="4904608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1" t="5965" r="6639" b="685"/>
              <a:stretch/>
            </p:blipFill>
            <p:spPr>
              <a:xfrm>
                <a:off x="428726" y="1270450"/>
                <a:ext cx="11515118" cy="4887589"/>
              </a:xfrm>
              <a:prstGeom prst="rect">
                <a:avLst/>
              </a:prstGeom>
            </p:spPr>
          </p:pic>
          <p:sp>
            <p:nvSpPr>
              <p:cNvPr id="89" name="TextBox 88"/>
              <p:cNvSpPr txBox="1"/>
              <p:nvPr/>
            </p:nvSpPr>
            <p:spPr>
              <a:xfrm>
                <a:off x="1890824" y="2812370"/>
                <a:ext cx="8867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HVPS</a:t>
                </a:r>
                <a:endParaRPr lang="en-GB" sz="24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04257" y="3309694"/>
                <a:ext cx="15119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Capacitor</a:t>
                </a:r>
                <a:endParaRPr lang="en-GB" sz="24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308136" y="5344061"/>
                <a:ext cx="130138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Voltage </a:t>
                </a:r>
              </a:p>
              <a:p>
                <a:pPr algn="ctr"/>
                <a:r>
                  <a:rPr lang="fr-FR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divider</a:t>
                </a:r>
                <a:endParaRPr lang="en-GB" sz="24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2836330" y="2201512"/>
                <a:ext cx="13083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HV deck</a:t>
                </a:r>
                <a:endParaRPr lang="en-GB" sz="24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8065288" y="5230825"/>
                <a:ext cx="123623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OTR</a:t>
                </a:r>
                <a:br>
                  <a:rPr lang="fr-FR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</a:br>
                <a:r>
                  <a:rPr lang="fr-FR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window</a:t>
                </a:r>
                <a:endParaRPr lang="en-GB" sz="24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0717325" y="2508368"/>
                <a:ext cx="9685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Dump</a:t>
                </a:r>
                <a:endParaRPr lang="en-GB" sz="24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76" name="Straight Arrow Connector 75"/>
            <p:cNvCxnSpPr>
              <a:stCxn id="94" idx="2"/>
            </p:cNvCxnSpPr>
            <p:nvPr/>
          </p:nvCxnSpPr>
          <p:spPr>
            <a:xfrm flipH="1">
              <a:off x="11110676" y="2970033"/>
              <a:ext cx="90917" cy="71932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8683405" y="4222092"/>
              <a:ext cx="137866" cy="95106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3643086" y="2704469"/>
              <a:ext cx="308848" cy="6413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>
              <a:stCxn id="89" idx="2"/>
            </p:cNvCxnSpPr>
            <p:nvPr/>
          </p:nvCxnSpPr>
          <p:spPr>
            <a:xfrm flipH="1">
              <a:off x="2206445" y="3274035"/>
              <a:ext cx="127770" cy="63076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90" idx="2"/>
            </p:cNvCxnSpPr>
            <p:nvPr/>
          </p:nvCxnSpPr>
          <p:spPr>
            <a:xfrm>
              <a:off x="1260234" y="3771359"/>
              <a:ext cx="391320" cy="86537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91" idx="3"/>
            </p:cNvCxnSpPr>
            <p:nvPr/>
          </p:nvCxnSpPr>
          <p:spPr>
            <a:xfrm flipV="1">
              <a:off x="1609519" y="5470496"/>
              <a:ext cx="238024" cy="28906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83" idx="2"/>
            </p:cNvCxnSpPr>
            <p:nvPr/>
          </p:nvCxnSpPr>
          <p:spPr>
            <a:xfrm>
              <a:off x="5749042" y="2468495"/>
              <a:ext cx="406355" cy="113354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384198" y="2006830"/>
              <a:ext cx="7296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Gun</a:t>
              </a:r>
              <a:endParaRPr lang="en-GB" sz="2400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84" name="Straight Arrow Connector 83"/>
            <p:cNvCxnSpPr>
              <a:stCxn id="85" idx="0"/>
            </p:cNvCxnSpPr>
            <p:nvPr/>
          </p:nvCxnSpPr>
          <p:spPr>
            <a:xfrm flipV="1">
              <a:off x="6831013" y="4222093"/>
              <a:ext cx="638957" cy="122417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6155988" y="5446269"/>
              <a:ext cx="13500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Solenoid</a:t>
              </a:r>
              <a:endParaRPr lang="en-GB" sz="2400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H="1">
              <a:off x="8014555" y="2045181"/>
              <a:ext cx="173119" cy="17261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632768" y="1690115"/>
              <a:ext cx="29690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Current transformer</a:t>
              </a:r>
              <a:endParaRPr lang="en-GB" sz="2400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68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11128" y="6175680"/>
            <a:ext cx="640080" cy="365125"/>
          </a:xfrm>
        </p:spPr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13</a:t>
            </a:fld>
            <a:endParaRPr lang="en-GB">
              <a:cs typeface="Arial" panose="020B0604020202020204" pitchFamily="34" charset="0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C0AD87F-B1C8-4F4C-813E-BE6286421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LEETCHI – Layout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2038" y="4631574"/>
            <a:ext cx="11807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Adjustable parameters in order to study beam transport and beam characteristics under different conditions: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I</a:t>
            </a:r>
            <a:r>
              <a:rPr lang="en-US" i="1" baseline="-25000" dirty="0"/>
              <a:t>beam</a:t>
            </a:r>
            <a:r>
              <a:rPr lang="en-US" dirty="0"/>
              <a:t> from 0 to 4.5 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Magnetic field from 120 to 240 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 err="1"/>
              <a:t>d</a:t>
            </a:r>
            <a:r>
              <a:rPr lang="en-US" i="1" baseline="-25000" dirty="0" err="1"/>
              <a:t>AK</a:t>
            </a:r>
            <a:r>
              <a:rPr lang="en-US" dirty="0"/>
              <a:t> by changing the spacer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Cathodes: 2 cm² or 3 cm²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V</a:t>
            </a:r>
            <a:r>
              <a:rPr lang="en-US" i="1" baseline="-25000" dirty="0"/>
              <a:t>HV</a:t>
            </a:r>
            <a:r>
              <a:rPr lang="en-US" dirty="0"/>
              <a:t> from 0 to 140 kV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9" name="Picture 38"/>
          <p:cNvPicPr/>
          <p:nvPr/>
        </p:nvPicPr>
        <p:blipFill rotWithShape="1">
          <a:blip r:embed="rId3"/>
          <a:srcRect l="13098" t="735" r="19562"/>
          <a:stretch/>
        </p:blipFill>
        <p:spPr bwMode="auto">
          <a:xfrm>
            <a:off x="5249951" y="4758355"/>
            <a:ext cx="1351415" cy="1645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7341183" y="3702270"/>
            <a:ext cx="19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320 mm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0877" y="1402314"/>
            <a:ext cx="199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CPI Eimac YU-156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988163"/>
            <a:ext cx="11852519" cy="3712045"/>
            <a:chOff x="293111" y="677503"/>
            <a:chExt cx="15860167" cy="4967185"/>
          </a:xfrm>
        </p:grpSpPr>
        <p:grpSp>
          <p:nvGrpSpPr>
            <p:cNvPr id="31" name="Group 30"/>
            <p:cNvGrpSpPr/>
            <p:nvPr/>
          </p:nvGrpSpPr>
          <p:grpSpPr>
            <a:xfrm>
              <a:off x="293111" y="677503"/>
              <a:ext cx="9532709" cy="4967185"/>
              <a:chOff x="0" y="950911"/>
              <a:chExt cx="12591768" cy="6402576"/>
            </a:xfrm>
          </p:grpSpPr>
          <p:pic>
            <p:nvPicPr>
              <p:cNvPr id="32" name="Picture 31" descr="Screen Clipping"/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42"/>
              <a:stretch/>
            </p:blipFill>
            <p:spPr>
              <a:xfrm>
                <a:off x="0" y="981256"/>
                <a:ext cx="12192000" cy="5221695"/>
              </a:xfrm>
              <a:prstGeom prst="rect">
                <a:avLst/>
              </a:prstGeom>
            </p:spPr>
          </p:pic>
          <p:cxnSp>
            <p:nvCxnSpPr>
              <p:cNvPr id="40" name="Straight Connector 39"/>
              <p:cNvCxnSpPr/>
              <p:nvPr/>
            </p:nvCxnSpPr>
            <p:spPr>
              <a:xfrm>
                <a:off x="2085976" y="3957430"/>
                <a:ext cx="0" cy="315099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433638" y="3957430"/>
                <a:ext cx="0" cy="315099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6877051" y="3957430"/>
                <a:ext cx="0" cy="3150995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7924801" y="3957431"/>
                <a:ext cx="0" cy="315099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8896925" y="3972870"/>
                <a:ext cx="0" cy="315099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Picture 44" descr="Screen Clippin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15608" y="4871977"/>
                <a:ext cx="952633" cy="866896"/>
              </a:xfrm>
              <a:prstGeom prst="rect">
                <a:avLst/>
              </a:prstGeom>
            </p:spPr>
          </p:pic>
          <p:cxnSp>
            <p:nvCxnSpPr>
              <p:cNvPr id="46" name="Straight Arrow Connector 45"/>
              <p:cNvCxnSpPr/>
              <p:nvPr/>
            </p:nvCxnSpPr>
            <p:spPr>
              <a:xfrm>
                <a:off x="2085975" y="6834303"/>
                <a:ext cx="34766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rot="10800000" flipH="1">
                <a:off x="2433638" y="6220810"/>
                <a:ext cx="444341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rot="10800000" flipH="1">
                <a:off x="6877051" y="6837378"/>
                <a:ext cx="104775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7924801" y="6211283"/>
                <a:ext cx="100082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602966" y="6140955"/>
                <a:ext cx="1558916" cy="637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cs typeface="Times New Roman" panose="02020603050405020304" pitchFamily="18" charset="0"/>
                  </a:rPr>
                  <a:t>45 mm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433638" y="5621094"/>
                <a:ext cx="4443412" cy="637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cs typeface="Times New Roman" panose="02020603050405020304" pitchFamily="18" charset="0"/>
                  </a:rPr>
                  <a:t>412 mm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924799" y="5621095"/>
                <a:ext cx="1024711" cy="1114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cs typeface="Times New Roman" panose="02020603050405020304" pitchFamily="18" charset="0"/>
                  </a:rPr>
                  <a:t>95 mm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890048" y="6238689"/>
                <a:ext cx="1034753" cy="1114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cs typeface="Times New Roman" panose="02020603050405020304" pitchFamily="18" charset="0"/>
                  </a:rPr>
                  <a:t>119 mm</a:t>
                </a: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flipH="1">
                <a:off x="10295180" y="2612586"/>
                <a:ext cx="991945" cy="105812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1268022" y="2187775"/>
                <a:ext cx="1323746" cy="796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cs typeface="Times New Roman" panose="02020603050405020304" pitchFamily="18" charset="0"/>
                  </a:rPr>
                  <a:t>OTR</a:t>
                </a:r>
              </a:p>
            </p:txBody>
          </p:sp>
          <p:cxnSp>
            <p:nvCxnSpPr>
              <p:cNvPr id="57" name="Straight Arrow Connector 56"/>
              <p:cNvCxnSpPr>
                <a:cxnSpLocks/>
              </p:cNvCxnSpPr>
              <p:nvPr/>
            </p:nvCxnSpPr>
            <p:spPr>
              <a:xfrm>
                <a:off x="7561771" y="1699111"/>
                <a:ext cx="387781" cy="125721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3258318" y="1617135"/>
                <a:ext cx="2394093" cy="690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cs typeface="Times New Roman" panose="02020603050405020304" pitchFamily="18" charset="0"/>
                  </a:rPr>
                  <a:t>Solenoid</a:t>
                </a:r>
              </a:p>
            </p:txBody>
          </p:sp>
          <p:cxnSp>
            <p:nvCxnSpPr>
              <p:cNvPr id="59" name="Straight Arrow Connector 58"/>
              <p:cNvCxnSpPr>
                <a:cxnSpLocks/>
              </p:cNvCxnSpPr>
              <p:nvPr/>
            </p:nvCxnSpPr>
            <p:spPr>
              <a:xfrm>
                <a:off x="5170688" y="2187776"/>
                <a:ext cx="1331235" cy="46166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809750" y="2933216"/>
                <a:ext cx="2162175" cy="2052000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244053" y="1519738"/>
                <a:ext cx="1698497" cy="690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cs typeface="Times New Roman" panose="02020603050405020304" pitchFamily="18" charset="0"/>
                  </a:rPr>
                  <a:t>Diode</a:t>
                </a: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2259806" y="2373221"/>
                <a:ext cx="682747" cy="56938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4322912" y="950911"/>
                <a:ext cx="4803873" cy="690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cs typeface="Times New Roman" panose="02020603050405020304" pitchFamily="18" charset="0"/>
                  </a:rPr>
                  <a:t>Current transformer</a:t>
                </a:r>
              </a:p>
            </p:txBody>
          </p:sp>
        </p:grpSp>
        <p:pic>
          <p:nvPicPr>
            <p:cNvPr id="3" name="Picture 2" descr="Screen Clipping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5"/>
            <a:stretch/>
          </p:blipFill>
          <p:spPr>
            <a:xfrm>
              <a:off x="9520236" y="1913072"/>
              <a:ext cx="6633042" cy="2232000"/>
            </a:xfrm>
            <a:prstGeom prst="rect">
              <a:avLst/>
            </a:prstGeom>
          </p:spPr>
        </p:pic>
      </p:grpSp>
      <p:cxnSp>
        <p:nvCxnSpPr>
          <p:cNvPr id="69" name="Straight Connector 68"/>
          <p:cNvCxnSpPr/>
          <p:nvPr/>
        </p:nvCxnSpPr>
        <p:spPr>
          <a:xfrm>
            <a:off x="9308481" y="2786400"/>
            <a:ext cx="0" cy="182686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7337481" y="4032675"/>
            <a:ext cx="1995552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1839609" y="2786399"/>
            <a:ext cx="0" cy="182880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321391" y="4245041"/>
            <a:ext cx="2531128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9905197" y="4022288"/>
            <a:ext cx="132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430 mm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5049765" y="1531012"/>
            <a:ext cx="0" cy="107751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073323" y="1260339"/>
            <a:ext cx="6934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1300 mm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5026415" y="1598364"/>
            <a:ext cx="6984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2003892" y="1531012"/>
            <a:ext cx="0" cy="266733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1920000">
            <a:off x="12003892" y="1639057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rot="1920000">
            <a:off x="11989656" y="1852602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rot="1920000">
            <a:off x="11989656" y="2051911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1920000">
            <a:off x="11975420" y="2236983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920000">
            <a:off x="12003891" y="2450528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1920000">
            <a:off x="11989655" y="2649837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1920000">
            <a:off x="11989655" y="2849145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1920000">
            <a:off x="11975419" y="3034218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rot="1920000">
            <a:off x="12003892" y="3250352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rot="1920000">
            <a:off x="11989656" y="3449661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rot="1920000">
            <a:off x="11989656" y="3648970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rot="1920000">
            <a:off x="11975420" y="3834042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1920000">
            <a:off x="12003892" y="4032675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rot="1920000">
            <a:off x="11989656" y="4120644"/>
            <a:ext cx="23610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692500" y="4302096"/>
            <a:ext cx="684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337481" y="2786585"/>
            <a:ext cx="0" cy="182686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5034245" y="4301855"/>
            <a:ext cx="230323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5034244" y="4048937"/>
            <a:ext cx="230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270 mm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73619" y="4616519"/>
            <a:ext cx="1180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SiC target for OTR measurement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82037" y="4624677"/>
            <a:ext cx="1180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Vacuum chamber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82036" y="4643047"/>
            <a:ext cx="1180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dump</a:t>
            </a:r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9950890" y="1936006"/>
            <a:ext cx="561203" cy="6134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9895908" y="1555677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Beam dump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553733" y="1571443"/>
            <a:ext cx="342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CPI Eimac YU-156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308341" y="6050601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330 µm SiC</a:t>
            </a:r>
          </a:p>
        </p:txBody>
      </p:sp>
      <p:sp>
        <p:nvSpPr>
          <p:cNvPr id="94" name="Rectangle 93"/>
          <p:cNvSpPr/>
          <p:nvPr/>
        </p:nvSpPr>
        <p:spPr>
          <a:xfrm>
            <a:off x="7359070" y="1004207"/>
            <a:ext cx="1985114" cy="3740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9340085" y="1004207"/>
            <a:ext cx="2922942" cy="3724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066980" y="1011103"/>
            <a:ext cx="2317955" cy="3679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59" y="1525806"/>
            <a:ext cx="3401493" cy="25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5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6797 0.00926 C 0.20273 0.01134 0.25521 0.01204 0.3108 0.01204 C 0.37435 0.01204 0.42513 0.01134 0.45989 0.00926 L 0.62981 -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84" y="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11615 0.00509 C 0.14024 0.00625 0.17657 0.00671 0.21498 0.00671 C 0.25899 0.00671 0.29401 0.00625 0.3181 0.00509 L 0.43568 -1.11111E-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4" y="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243 L 0.06966 0.01226 C 0.08411 0.00949 0.10586 0.00879 0.1289 0.00879 C 0.15534 0.00879 0.1763 0.00949 0.19075 0.01226 L 0.26133 0.0243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60" y="-78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6" grpId="0"/>
      <p:bldP spid="101" grpId="0"/>
      <p:bldP spid="101" grpId="1"/>
      <p:bldP spid="102" grpId="0"/>
      <p:bldP spid="102" grpId="1"/>
      <p:bldP spid="103" grpId="0"/>
      <p:bldP spid="103" grpId="1"/>
      <p:bldP spid="94" grpId="0" animBg="1"/>
      <p:bldP spid="96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2" b="9756"/>
          <a:stretch/>
        </p:blipFill>
        <p:spPr>
          <a:xfrm>
            <a:off x="372441" y="1004207"/>
            <a:ext cx="11447118" cy="5333845"/>
          </a:xfrm>
          <a:prstGeom prst="rect">
            <a:avLst/>
          </a:prstGeom>
        </p:spPr>
      </p:pic>
      <p:sp>
        <p:nvSpPr>
          <p:cNvPr id="26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14</a:t>
            </a:fld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EA991C-BA17-4970-8766-06B8B5E1D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LEETCHI – Cathode grid effects </a:t>
            </a:r>
          </a:p>
        </p:txBody>
      </p:sp>
    </p:spTree>
    <p:extLst>
      <p:ext uri="{BB962C8B-B14F-4D97-AF65-F5344CB8AC3E}">
        <p14:creationId xmlns:p14="http://schemas.microsoft.com/office/powerpoint/2010/main" val="2834614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53641" y="1054874"/>
            <a:ext cx="2865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58BB8"/>
                </a:solidFill>
              </a:rPr>
              <a:t>20 shots: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558BB8"/>
                </a:solidFill>
              </a:rPr>
              <a:t>V</a:t>
            </a:r>
            <a:r>
              <a:rPr lang="fr-FR" i="1" baseline="-25000" dirty="0">
                <a:solidFill>
                  <a:srgbClr val="558BB8"/>
                </a:solidFill>
              </a:rPr>
              <a:t>HV</a:t>
            </a:r>
            <a:r>
              <a:rPr lang="fr-FR" dirty="0">
                <a:solidFill>
                  <a:srgbClr val="558BB8"/>
                </a:solidFill>
              </a:rPr>
              <a:t> = 140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solidFill>
                  <a:srgbClr val="558BB8"/>
                </a:solidFill>
              </a:rPr>
              <a:t>t</a:t>
            </a:r>
            <a:r>
              <a:rPr lang="fr-FR" dirty="0">
                <a:solidFill>
                  <a:srgbClr val="558BB8"/>
                </a:solidFill>
              </a:rPr>
              <a:t> = </a:t>
            </a:r>
            <a:r>
              <a:rPr lang="en-US" dirty="0">
                <a:solidFill>
                  <a:srgbClr val="558BB8"/>
                </a:solidFill>
              </a:rPr>
              <a:t>155 µs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558BB8"/>
                </a:solidFill>
              </a:rPr>
              <a:t>I</a:t>
            </a:r>
            <a:r>
              <a:rPr lang="en-US" dirty="0">
                <a:solidFill>
                  <a:srgbClr val="558BB8"/>
                </a:solidFill>
              </a:rPr>
              <a:t> = 4.5 A</a:t>
            </a:r>
          </a:p>
        </p:txBody>
      </p:sp>
      <p:sp>
        <p:nvSpPr>
          <p:cNvPr id="29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15</a:t>
            </a:fld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7BE5DAE-1CB8-45AB-9A24-8C9D1C77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LEETCHI – Experimental results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42655" y="6280636"/>
            <a:ext cx="148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stability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63" y="1047022"/>
            <a:ext cx="3581093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203" y="1047022"/>
            <a:ext cx="3581093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401" y="1047022"/>
            <a:ext cx="3581093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740" y="3537436"/>
            <a:ext cx="3581093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5235" y="3537436"/>
            <a:ext cx="3581093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5402" y="3537436"/>
            <a:ext cx="358109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01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16</a:t>
            </a:fld>
            <a:endParaRPr lang="en-GB">
              <a:cs typeface="Arial" panose="020B0604020202020204" pitchFamily="34" charset="0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A90CDD31-9869-4B6C-B7B7-B7C4D9F0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LEETCHI – Experimental results </a:t>
            </a:r>
            <a:br>
              <a:rPr lang="en-US" dirty="0"/>
            </a:br>
            <a:r>
              <a:rPr lang="en-US" sz="2700" dirty="0"/>
              <a:t>RMS radius with OTR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5609" y="1974421"/>
            <a:ext cx="12276364" cy="3784927"/>
            <a:chOff x="-58159" y="1427883"/>
            <a:chExt cx="12276364" cy="37849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8158" y="1514399"/>
              <a:ext cx="2598058" cy="3600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9027" y="1514399"/>
              <a:ext cx="2625608" cy="3600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01904" y="1514399"/>
              <a:ext cx="2625607" cy="3600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3791" y="1514399"/>
              <a:ext cx="2609710" cy="3600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2198" y="1514399"/>
              <a:ext cx="2611308" cy="3600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3752" y="1506863"/>
              <a:ext cx="2602899" cy="3600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6763" y="1506863"/>
              <a:ext cx="2631442" cy="3600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433441" y="4469006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5.0 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274669" y="4709806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5.5 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938736" y="4472285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6.0 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7228" y="4714790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6.5 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27250" y="4469006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7.0 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774560" y="4709806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7.5 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347675" y="4469006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8.0 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47135" y="1666131"/>
              <a:ext cx="1471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9.8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5894" y="1908875"/>
              <a:ext cx="15888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13.5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52443" y="1666131"/>
              <a:ext cx="1471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5.9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811202" y="1908875"/>
              <a:ext cx="1471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6.8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601954" y="1666131"/>
              <a:ext cx="15888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11.3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055251" y="1908875"/>
              <a:ext cx="1471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8.2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0217832" y="1908875"/>
              <a:ext cx="15888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12.6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-58158" y="1427883"/>
              <a:ext cx="12276363" cy="1246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-58159" y="5088111"/>
              <a:ext cx="12276363" cy="1246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Oval 4"/>
          <p:cNvSpPr/>
          <p:nvPr/>
        </p:nvSpPr>
        <p:spPr>
          <a:xfrm>
            <a:off x="214677" y="2120647"/>
            <a:ext cx="5297892" cy="9065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236768" y="4767903"/>
            <a:ext cx="5297892" cy="9065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0974084" y="587845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240 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42234" y="5738573"/>
            <a:ext cx="1117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Magnetic </a:t>
            </a:r>
            <a:br>
              <a:rPr lang="en-US" dirty="0"/>
            </a:br>
            <a:r>
              <a:rPr lang="en-US" dirty="0"/>
              <a:t>field</a:t>
            </a:r>
          </a:p>
        </p:txBody>
      </p:sp>
      <p:sp>
        <p:nvSpPr>
          <p:cNvPr id="6" name="Rectangle 5"/>
          <p:cNvSpPr/>
          <p:nvPr/>
        </p:nvSpPr>
        <p:spPr>
          <a:xfrm>
            <a:off x="986530" y="5882290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: 175 G</a:t>
            </a: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/>
          </p:nvPr>
        </p:nvGraphicFramePr>
        <p:xfrm>
          <a:off x="6478183" y="1672898"/>
          <a:ext cx="5792571" cy="436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Graph" r:id="rId11" imgW="3920760" imgH="3000960" progId="Origin50.Graph">
                  <p:embed/>
                </p:oleObj>
              </mc:Choice>
              <mc:Fallback>
                <p:oleObj name="Graph" r:id="rId11" imgW="3920760" imgH="3000960" progId="Origin50.Graph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78183" y="1672898"/>
                        <a:ext cx="5792571" cy="43610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>
            <a:stCxn id="5" idx="6"/>
          </p:cNvCxnSpPr>
          <p:nvPr/>
        </p:nvCxnSpPr>
        <p:spPr>
          <a:xfrm>
            <a:off x="5512569" y="2573918"/>
            <a:ext cx="1324194" cy="1303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5505717" y="5178422"/>
            <a:ext cx="3049471" cy="5690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84635" y="1586888"/>
            <a:ext cx="367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558BB8"/>
                </a:solidFill>
              </a:rPr>
              <a:t>t</a:t>
            </a:r>
            <a:r>
              <a:rPr lang="fr-FR" dirty="0">
                <a:solidFill>
                  <a:srgbClr val="558BB8"/>
                </a:solidFill>
              </a:rPr>
              <a:t> = 5 µs, </a:t>
            </a:r>
            <a:r>
              <a:rPr lang="fr-FR" i="1" dirty="0" err="1">
                <a:solidFill>
                  <a:srgbClr val="558BB8"/>
                </a:solidFill>
              </a:rPr>
              <a:t>I</a:t>
            </a:r>
            <a:r>
              <a:rPr lang="fr-FR" i="1" baseline="-25000" dirty="0" err="1">
                <a:solidFill>
                  <a:srgbClr val="558BB8"/>
                </a:solidFill>
              </a:rPr>
              <a:t>beam</a:t>
            </a:r>
            <a:r>
              <a:rPr lang="fr-FR" dirty="0">
                <a:solidFill>
                  <a:srgbClr val="558BB8"/>
                </a:solidFill>
              </a:rPr>
              <a:t> = 4.5 A, </a:t>
            </a:r>
            <a:r>
              <a:rPr lang="fr-FR" i="1" dirty="0">
                <a:solidFill>
                  <a:srgbClr val="558BB8"/>
                </a:solidFill>
              </a:rPr>
              <a:t>E</a:t>
            </a:r>
            <a:r>
              <a:rPr lang="fr-FR" dirty="0">
                <a:solidFill>
                  <a:srgbClr val="558BB8"/>
                </a:solidFill>
              </a:rPr>
              <a:t> = 140 </a:t>
            </a:r>
            <a:r>
              <a:rPr lang="fr-FR" dirty="0" err="1">
                <a:solidFill>
                  <a:srgbClr val="558BB8"/>
                </a:solidFill>
              </a:rPr>
              <a:t>keV</a:t>
            </a:r>
            <a:endParaRPr lang="en-GB" dirty="0">
              <a:solidFill>
                <a:srgbClr val="558B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0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 5"/>
          <p:cNvPicPr>
            <a:picLocks noChangeAspect="1"/>
          </p:cNvPicPr>
          <p:nvPr/>
        </p:nvPicPr>
        <p:blipFill rotWithShape="1">
          <a:blip r:embed="rId3"/>
          <a:srcRect l="8581" t="9866" r="19240" b="18031"/>
          <a:stretch/>
        </p:blipFill>
        <p:spPr>
          <a:xfrm flipH="1">
            <a:off x="6780475" y="2353267"/>
            <a:ext cx="2206852" cy="2767680"/>
          </a:xfrm>
          <a:prstGeom prst="rect">
            <a:avLst/>
          </a:prstGeom>
        </p:spPr>
      </p:pic>
      <p:pic>
        <p:nvPicPr>
          <p:cNvPr id="60" name="Image 6"/>
          <p:cNvPicPr>
            <a:picLocks noChangeAspect="1"/>
          </p:cNvPicPr>
          <p:nvPr/>
        </p:nvPicPr>
        <p:blipFill rotWithShape="1">
          <a:blip r:embed="rId4"/>
          <a:srcRect l="909" r="35458"/>
          <a:stretch/>
        </p:blipFill>
        <p:spPr>
          <a:xfrm flipH="1">
            <a:off x="9538022" y="2381527"/>
            <a:ext cx="2206852" cy="2734229"/>
          </a:xfrm>
          <a:prstGeom prst="rect">
            <a:avLst/>
          </a:prstGeom>
        </p:spPr>
      </p:pic>
      <p:pic>
        <p:nvPicPr>
          <p:cNvPr id="64" name="Picture 63" descr="Screen Clippi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898" y="4423946"/>
            <a:ext cx="903895" cy="822544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6831275" y="1826603"/>
            <a:ext cx="49593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Times New Roman" panose="02020603050405020304" pitchFamily="18" charset="0"/>
              </a:rPr>
              <a:t>Electron beam</a:t>
            </a:r>
          </a:p>
        </p:txBody>
      </p:sp>
      <p:pic>
        <p:nvPicPr>
          <p:cNvPr id="66" name="Picture 65" descr="Screen Clippi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989" y="4366776"/>
            <a:ext cx="948203" cy="948203"/>
          </a:xfrm>
          <a:prstGeom prst="rect">
            <a:avLst/>
          </a:prstGeom>
        </p:spPr>
      </p:pic>
      <p:cxnSp>
        <p:nvCxnSpPr>
          <p:cNvPr id="76" name="Straight Arrow Connector 75"/>
          <p:cNvCxnSpPr>
            <a:stCxn id="65" idx="2"/>
          </p:cNvCxnSpPr>
          <p:nvPr/>
        </p:nvCxnSpPr>
        <p:spPr>
          <a:xfrm flipH="1">
            <a:off x="8402357" y="2257490"/>
            <a:ext cx="908577" cy="860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5" idx="2"/>
          </p:cNvCxnSpPr>
          <p:nvPr/>
        </p:nvCxnSpPr>
        <p:spPr>
          <a:xfrm>
            <a:off x="9310934" y="2257490"/>
            <a:ext cx="1206055" cy="860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Kévin PEPITONE - 27 August 2018</a:t>
            </a:r>
            <a:endParaRPr lang="en-GB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latin typeface="+mj-lt"/>
              </a:rPr>
              <a:t>17</a:t>
            </a:fld>
            <a:endParaRPr lang="en-GB">
              <a:latin typeface="+mj-lt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77BC0D9-E2B5-439C-823B-ECE171007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LEETCHI – Cathode grid effects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9903" y="1298069"/>
            <a:ext cx="6050955" cy="4269270"/>
            <a:chOff x="287073" y="952381"/>
            <a:chExt cx="6050955" cy="4269270"/>
          </a:xfrm>
        </p:grpSpPr>
        <p:sp>
          <p:nvSpPr>
            <p:cNvPr id="25" name="Rectangle 24"/>
            <p:cNvSpPr/>
            <p:nvPr/>
          </p:nvSpPr>
          <p:spPr>
            <a:xfrm rot="16200000">
              <a:off x="1224155" y="3089680"/>
              <a:ext cx="510997" cy="554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 descr="Screen Clippi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513" y="1953386"/>
              <a:ext cx="965809" cy="2592000"/>
            </a:xfrm>
            <a:prstGeom prst="rect">
              <a:avLst/>
            </a:prstGeom>
          </p:spPr>
        </p:pic>
        <p:pic>
          <p:nvPicPr>
            <p:cNvPr id="55" name="Picture 54" descr="Screen Clippi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16" y="1953386"/>
              <a:ext cx="3601376" cy="2592000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48028" y="952381"/>
              <a:ext cx="255197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cs typeface="Times New Roman" panose="02020603050405020304" pitchFamily="18" charset="0"/>
                </a:rPr>
                <a:t>Pierce electrode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099868" y="4719880"/>
              <a:ext cx="113924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cs typeface="Times New Roman" panose="02020603050405020304" pitchFamily="18" charset="0"/>
                </a:rPr>
                <a:t>Anode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3801353" y="4153880"/>
              <a:ext cx="121511" cy="6417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15"/>
            <p:cNvCxnSpPr/>
            <p:nvPr/>
          </p:nvCxnSpPr>
          <p:spPr>
            <a:xfrm flipH="1" flipV="1">
              <a:off x="1277390" y="3639783"/>
              <a:ext cx="323094" cy="10510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928961" y="1895797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Equipotential</a:t>
              </a:r>
            </a:p>
            <a:p>
              <a:pPr algn="ctr"/>
              <a:r>
                <a:rPr lang="en-US" dirty="0"/>
                <a:t>lines</a:t>
              </a:r>
            </a:p>
          </p:txBody>
        </p:sp>
        <p:pic>
          <p:nvPicPr>
            <p:cNvPr id="63" name="Picture 62" descr="Screen Clippi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882" y="3801749"/>
              <a:ext cx="952633" cy="866896"/>
            </a:xfrm>
            <a:prstGeom prst="rect">
              <a:avLst/>
            </a:prstGeom>
          </p:spPr>
        </p:pic>
        <p:cxnSp>
          <p:nvCxnSpPr>
            <p:cNvPr id="67" name="Straight Connector 66"/>
            <p:cNvCxnSpPr/>
            <p:nvPr/>
          </p:nvCxnSpPr>
          <p:spPr>
            <a:xfrm>
              <a:off x="5039659" y="1953386"/>
              <a:ext cx="0" cy="259200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1160712" y="3071629"/>
              <a:ext cx="233356" cy="29926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586018" y="1757464"/>
              <a:ext cx="1440000" cy="292069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Donut 69"/>
            <p:cNvSpPr/>
            <p:nvPr/>
          </p:nvSpPr>
          <p:spPr>
            <a:xfrm>
              <a:off x="4360077" y="1526128"/>
              <a:ext cx="1893600" cy="3416400"/>
            </a:xfrm>
            <a:prstGeom prst="donut">
              <a:avLst>
                <a:gd name="adj" fmla="val 110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694454" y="4775375"/>
              <a:ext cx="1561763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cs typeface="Times New Roman" panose="02020603050405020304" pitchFamily="18" charset="0"/>
                </a:rPr>
                <a:t>Large grid</a:t>
              </a: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 flipV="1">
              <a:off x="5224349" y="4153880"/>
              <a:ext cx="342416" cy="6417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4776265" y="1339277"/>
              <a:ext cx="15617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cs typeface="Times New Roman" panose="02020603050405020304" pitchFamily="18" charset="0"/>
                </a:rPr>
                <a:t>Small grid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5148779" y="1689015"/>
              <a:ext cx="515135" cy="108279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1370889" y="2946203"/>
              <a:ext cx="3230985" cy="262725"/>
            </a:xfrm>
            <a:prstGeom prst="straightConnector1">
              <a:avLst/>
            </a:prstGeom>
            <a:ln w="38100">
              <a:solidFill>
                <a:srgbClr val="FF010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87073" y="4719880"/>
              <a:ext cx="255197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cs typeface="Times New Roman" panose="02020603050405020304" pitchFamily="18" charset="0"/>
                </a:rPr>
                <a:t>Cathode</a:t>
              </a:r>
            </a:p>
          </p:txBody>
        </p:sp>
        <p:cxnSp>
          <p:nvCxnSpPr>
            <p:cNvPr id="34" name="Straight Arrow Connector 15"/>
            <p:cNvCxnSpPr/>
            <p:nvPr/>
          </p:nvCxnSpPr>
          <p:spPr>
            <a:xfrm flipH="1">
              <a:off x="1194645" y="1399054"/>
              <a:ext cx="510522" cy="8985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5871499" y="5131002"/>
            <a:ext cx="49593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Times New Roman" panose="02020603050405020304" pitchFamily="18" charset="0"/>
              </a:rPr>
              <a:t>X-Z plane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14573" y="5131002"/>
            <a:ext cx="49593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j-lt"/>
                <a:cs typeface="Times New Roman" panose="02020603050405020304" pitchFamily="18" charset="0"/>
              </a:rPr>
              <a:t>Y-Z plane</a:t>
            </a:r>
          </a:p>
        </p:txBody>
      </p:sp>
    </p:spTree>
    <p:extLst>
      <p:ext uri="{BB962C8B-B14F-4D97-AF65-F5344CB8AC3E}">
        <p14:creationId xmlns:p14="http://schemas.microsoft.com/office/powerpoint/2010/main" val="1191302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18</a:t>
            </a:fld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505EFD-7307-43E1-927C-1E60AC70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LEETCHI – Comparison </a:t>
            </a:r>
            <a:br>
              <a:rPr lang="en-US" dirty="0"/>
            </a:br>
            <a:r>
              <a:rPr lang="en-US" sz="3600" dirty="0"/>
              <a:t>between experimental results and simulations @ 0.5 A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6200000">
            <a:off x="1224155" y="3089680"/>
            <a:ext cx="510997" cy="554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72439" y="1323212"/>
            <a:ext cx="7875688" cy="4879191"/>
            <a:chOff x="-1153468" y="929558"/>
            <a:chExt cx="7875688" cy="4879191"/>
          </a:xfrm>
        </p:grpSpPr>
        <p:grpSp>
          <p:nvGrpSpPr>
            <p:cNvPr id="12" name="Group 11"/>
            <p:cNvGrpSpPr/>
            <p:nvPr/>
          </p:nvGrpSpPr>
          <p:grpSpPr>
            <a:xfrm>
              <a:off x="-1129794" y="929558"/>
              <a:ext cx="7677978" cy="4879191"/>
              <a:chOff x="16656525" y="29719852"/>
              <a:chExt cx="5096273" cy="4099961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6656525" y="29719852"/>
                <a:ext cx="5096273" cy="4099961"/>
                <a:chOff x="16807582" y="29718507"/>
                <a:chExt cx="5096273" cy="4099954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16807582" y="29718507"/>
                  <a:ext cx="5096273" cy="4099954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lIns="73591" tIns="36795" rIns="73591" bIns="36795" rtlCol="0" anchor="ctr"/>
                <a:lstStyle/>
                <a:p>
                  <a:pPr marL="0" marR="0" lvl="0" indent="0" algn="ctr" defTabSz="248358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9" name="Group 28"/>
                <p:cNvGrpSpPr/>
                <p:nvPr/>
              </p:nvGrpSpPr>
              <p:grpSpPr>
                <a:xfrm>
                  <a:off x="17716418" y="29778866"/>
                  <a:ext cx="4162055" cy="3970157"/>
                  <a:chOff x="16710661" y="29832163"/>
                  <a:chExt cx="4162055" cy="3970157"/>
                </a:xfrm>
              </p:grpSpPr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 rotWithShape="1">
                  <a:blip r:embed="rId3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6710661" y="29832300"/>
                    <a:ext cx="1402080" cy="397002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 rotWithShape="1">
                  <a:blip r:embed="rId4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8101805" y="29832300"/>
                    <a:ext cx="1386839" cy="3970020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 rotWithShape="1">
                  <a:blip r:embed="rId5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9485876" y="29832163"/>
                    <a:ext cx="1386840" cy="397002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0" name="Rectangle 29"/>
                <p:cNvSpPr/>
                <p:nvPr/>
              </p:nvSpPr>
              <p:spPr>
                <a:xfrm>
                  <a:off x="17625917" y="32247840"/>
                  <a:ext cx="4277938" cy="154711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lIns="73591" tIns="36795" rIns="73591" bIns="36795" rtlCol="0" anchor="ctr"/>
                <a:lstStyle/>
                <a:p>
                  <a:pPr marL="0" marR="0" lvl="0" indent="0" algn="ctr" defTabSz="248358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17474860" y="33643772"/>
                <a:ext cx="4277938" cy="154711"/>
              </a:xfrm>
              <a:prstGeom prst="rect">
                <a:avLst/>
              </a:prstGeom>
              <a:solidFill>
                <a:sysClr val="windowText" lastClr="000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73591" tIns="36795" rIns="73591" bIns="36795" rtlCol="0" anchor="ctr"/>
              <a:lstStyle/>
              <a:p>
                <a:pPr marL="0" marR="0" lvl="0" indent="0" algn="ctr" defTabSz="24835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-1129797" y="2024497"/>
              <a:ext cx="1996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483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Experiment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1153468" y="4505558"/>
              <a:ext cx="20199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483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CST Tracking</a:t>
              </a:r>
            </a:p>
            <a:p>
              <a:pPr marL="0" marR="0" lvl="0" indent="0" algn="ctr" defTabSz="2483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simulations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-1111389" y="3459846"/>
              <a:ext cx="7677979" cy="0"/>
            </a:xfrm>
            <a:prstGeom prst="line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dash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-2039" y="1005347"/>
              <a:ext cx="2611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483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I</a:t>
              </a:r>
              <a:r>
                <a:rPr kumimoji="0" lang="en-US" sz="2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= 5.4 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4177" y="1001552"/>
              <a:ext cx="2611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483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I</a:t>
              </a:r>
              <a:r>
                <a:rPr kumimoji="0" lang="en-US" sz="2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= 5.6 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10533" y="999524"/>
              <a:ext cx="2611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483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I</a:t>
              </a:r>
              <a:r>
                <a:rPr kumimoji="0" lang="en-US" sz="2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= 5.8 A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504" y="2016000"/>
            <a:ext cx="4792090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19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19</a:t>
            </a:fld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505EFD-7307-43E1-927C-1E60AC70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LEETCHI – Comparison </a:t>
            </a:r>
            <a:br>
              <a:rPr lang="en-US" dirty="0"/>
            </a:br>
            <a:r>
              <a:rPr lang="en-US" sz="3600" dirty="0"/>
              <a:t>between experimental results and simulations @ 4.5 A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6200000">
            <a:off x="1266687" y="3089680"/>
            <a:ext cx="510997" cy="554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72800" y="1324800"/>
            <a:ext cx="7875688" cy="4879191"/>
            <a:chOff x="-1153468" y="929558"/>
            <a:chExt cx="7875688" cy="4879191"/>
          </a:xfrm>
        </p:grpSpPr>
        <p:grpSp>
          <p:nvGrpSpPr>
            <p:cNvPr id="49" name="Group 48"/>
            <p:cNvGrpSpPr/>
            <p:nvPr/>
          </p:nvGrpSpPr>
          <p:grpSpPr>
            <a:xfrm>
              <a:off x="-1129794" y="929558"/>
              <a:ext cx="7677978" cy="4879191"/>
              <a:chOff x="16656525" y="29719852"/>
              <a:chExt cx="5096273" cy="4099961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16656525" y="29719852"/>
                <a:ext cx="5096273" cy="4099961"/>
                <a:chOff x="16807582" y="29718507"/>
                <a:chExt cx="5096273" cy="4099954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16807582" y="29718507"/>
                  <a:ext cx="5096273" cy="4099954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lIns="73591" tIns="36795" rIns="73591" bIns="36795" rtlCol="0" anchor="ctr"/>
                <a:lstStyle/>
                <a:p>
                  <a:pPr marL="0" marR="0" lvl="0" indent="0" algn="ctr" defTabSz="248358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17625917" y="32247840"/>
                  <a:ext cx="4277938" cy="154711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lIns="73591" tIns="36795" rIns="73591" bIns="36795" rtlCol="0" anchor="ctr"/>
                <a:lstStyle/>
                <a:p>
                  <a:pPr marL="0" marR="0" lvl="0" indent="0" algn="ctr" defTabSz="248358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7" name="Rectangle 56"/>
              <p:cNvSpPr/>
              <p:nvPr/>
            </p:nvSpPr>
            <p:spPr>
              <a:xfrm>
                <a:off x="17474860" y="33643772"/>
                <a:ext cx="4277938" cy="154711"/>
              </a:xfrm>
              <a:prstGeom prst="rect">
                <a:avLst/>
              </a:prstGeom>
              <a:solidFill>
                <a:sysClr val="windowText" lastClr="000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73591" tIns="36795" rIns="73591" bIns="36795" rtlCol="0" anchor="ctr"/>
              <a:lstStyle/>
              <a:p>
                <a:pPr marL="0" marR="0" lvl="0" indent="0" algn="ctr" defTabSz="24835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-1129797" y="2024497"/>
              <a:ext cx="1996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483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Experiment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153468" y="4505558"/>
              <a:ext cx="20199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483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CST Tracking</a:t>
              </a:r>
            </a:p>
            <a:p>
              <a:pPr marL="0" marR="0" lvl="0" indent="0" algn="ctr" defTabSz="2483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simulations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-1111389" y="3459846"/>
              <a:ext cx="7677979" cy="0"/>
            </a:xfrm>
            <a:prstGeom prst="line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dash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>
              <a:off x="-2039" y="1005347"/>
              <a:ext cx="2611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483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I</a:t>
              </a:r>
              <a:r>
                <a:rPr kumimoji="0" lang="en-US" sz="2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= 6 A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074177" y="1001552"/>
              <a:ext cx="2611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483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I</a:t>
              </a:r>
              <a:r>
                <a:rPr kumimoji="0" lang="en-US" sz="2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= 6.5 A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110533" y="999524"/>
              <a:ext cx="2611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483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I</a:t>
              </a:r>
              <a:r>
                <a:rPr kumimoji="0" lang="en-US" sz="2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= 7 A</a:t>
              </a:r>
            </a:p>
          </p:txBody>
        </p:sp>
      </p:grpSp>
      <p:pic>
        <p:nvPicPr>
          <p:cNvPr id="60" name="Picture 59" descr="Screen Clippi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9" b="9329"/>
          <a:stretch/>
        </p:blipFill>
        <p:spPr>
          <a:xfrm>
            <a:off x="6089479" y="1951758"/>
            <a:ext cx="1228324" cy="1843662"/>
          </a:xfrm>
          <a:prstGeom prst="rect">
            <a:avLst/>
          </a:prstGeom>
        </p:spPr>
      </p:pic>
      <p:pic>
        <p:nvPicPr>
          <p:cNvPr id="61" name="Picture 60" descr="Screen Clippi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9" b="10185"/>
          <a:stretch/>
        </p:blipFill>
        <p:spPr>
          <a:xfrm>
            <a:off x="4077172" y="2020003"/>
            <a:ext cx="1221393" cy="1788117"/>
          </a:xfrm>
          <a:prstGeom prst="rect">
            <a:avLst/>
          </a:prstGeom>
        </p:spPr>
      </p:pic>
      <p:pic>
        <p:nvPicPr>
          <p:cNvPr id="62" name="Picture 61" descr="Screen Clippi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3" r="3967" b="8825"/>
          <a:stretch/>
        </p:blipFill>
        <p:spPr>
          <a:xfrm>
            <a:off x="2121049" y="2042820"/>
            <a:ext cx="1179768" cy="17653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28" y="4339546"/>
            <a:ext cx="1388939" cy="138893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84" y="4333489"/>
            <a:ext cx="1388939" cy="138893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68" y="4301700"/>
            <a:ext cx="1388939" cy="1388939"/>
          </a:xfrm>
          <a:prstGeom prst="rect">
            <a:avLst/>
          </a:prstGeom>
        </p:spPr>
      </p:pic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028285"/>
              </p:ext>
            </p:extLst>
          </p:nvPr>
        </p:nvGraphicFramePr>
        <p:xfrm>
          <a:off x="7847999" y="2015999"/>
          <a:ext cx="7579569" cy="5799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Graph" r:id="rId10" imgW="3920760" imgH="3000960" progId="Origin50.Graph">
                  <p:embed/>
                </p:oleObj>
              </mc:Choice>
              <mc:Fallback>
                <p:oleObj name="Graph" r:id="rId10" imgW="3920760" imgH="3000960" progId="Origin50.Graph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7999" y="2015999"/>
                        <a:ext cx="7579569" cy="5799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9186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8">
            <a:extLst>
              <a:ext uri="{FF2B5EF4-FFF2-40B4-BE49-F238E27FC236}">
                <a16:creationId xmlns:a16="http://schemas.microsoft.com/office/drawing/2014/main" id="{11F612B9-75AD-45B4-A76E-8F84F5C19E9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C6F03A-3992-4019-8D09-7281B7936BD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1073160-A3EB-48E6-A359-70A8C5E6ED9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8EFFF7E7-656A-489B-A0A4-F6FECD8DEBA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A8AE1B8-0A76-4657-806C-C05FC299B6E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259914A-058B-417B-9ACB-C427FA25AF3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26">
            <a:extLst>
              <a:ext uri="{FF2B5EF4-FFF2-40B4-BE49-F238E27FC236}">
                <a16:creationId xmlns:a16="http://schemas.microsoft.com/office/drawing/2014/main" id="{D0D30CBC-41D6-46C0-9D9D-E23B241C4F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5774268" cy="5780684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A45E56D7-77AE-4BA0-B65C-3966FC8EFB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8245" y="321733"/>
            <a:ext cx="2639614" cy="280990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30">
            <a:extLst>
              <a:ext uri="{FF2B5EF4-FFF2-40B4-BE49-F238E27FC236}">
                <a16:creationId xmlns:a16="http://schemas.microsoft.com/office/drawing/2014/main" id="{A400C860-2DD9-4AAB-9D4F-67154081B8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103" y="321733"/>
            <a:ext cx="2639614" cy="280990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88E498C3-C4D2-49E3-B58B-86E07A7E8243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t="16247" r="16766" b="16071"/>
          <a:stretch/>
        </p:blipFill>
        <p:spPr>
          <a:xfrm>
            <a:off x="9263194" y="560876"/>
            <a:ext cx="2313432" cy="2331621"/>
          </a:xfrm>
          <a:prstGeom prst="rect">
            <a:avLst/>
          </a:prstGeom>
        </p:spPr>
      </p:pic>
      <p:sp>
        <p:nvSpPr>
          <p:cNvPr id="34" name="Rectangle 32">
            <a:extLst>
              <a:ext uri="{FF2B5EF4-FFF2-40B4-BE49-F238E27FC236}">
                <a16:creationId xmlns:a16="http://schemas.microsoft.com/office/drawing/2014/main" id="{CE5608F0-86EA-4958-A41C-5DDB5B8441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8245" y="3293323"/>
            <a:ext cx="2639614" cy="280990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F8743E28-3395-4658-8A4B-672E67BA4F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36" y="4106873"/>
            <a:ext cx="2313432" cy="1182807"/>
          </a:xfrm>
          <a:prstGeom prst="rect">
            <a:avLst/>
          </a:prstGeom>
        </p:spPr>
      </p:pic>
      <p:sp>
        <p:nvSpPr>
          <p:cNvPr id="36" name="Rectangle 34">
            <a:extLst>
              <a:ext uri="{FF2B5EF4-FFF2-40B4-BE49-F238E27FC236}">
                <a16:creationId xmlns:a16="http://schemas.microsoft.com/office/drawing/2014/main" id="{7FE42C6D-85DB-4AC1-A7EC-4138B389E8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103" y="3293323"/>
            <a:ext cx="2639614" cy="280990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2279" y="6272784"/>
            <a:ext cx="44358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Kévin PEPITONE - 27 August 2018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F0D4BAD0-A1B7-4D98-9D20-64603F851CBE}" type="slidenum">
              <a:rPr lang="en-US" smtClean="0"/>
              <a:pPr defTabSz="457200"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96F043D-BDAC-4379-937D-8C337CF51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3" y="484632"/>
            <a:ext cx="5168168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/>
              <a:t>Outline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2116" y="1781469"/>
            <a:ext cx="5713722" cy="3759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lvl="1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AWAKE (Layout)</a:t>
            </a:r>
          </a:p>
          <a:p>
            <a:pPr marL="1200150" lvl="2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Electron source</a:t>
            </a:r>
          </a:p>
          <a:p>
            <a:pPr marL="1200150" lvl="2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Electron line</a:t>
            </a:r>
          </a:p>
          <a:p>
            <a:pPr marL="742950" lvl="1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dirty="0"/>
          </a:p>
          <a:p>
            <a:pPr marL="742950" lvl="1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CLIC (Layout)</a:t>
            </a:r>
          </a:p>
          <a:p>
            <a:pPr marL="1200150" lvl="2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LEETCHI </a:t>
            </a:r>
          </a:p>
          <a:p>
            <a:pPr marL="1657350" lvl="3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Layout</a:t>
            </a:r>
          </a:p>
          <a:p>
            <a:pPr marL="1657350" lvl="3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Electron source</a:t>
            </a:r>
          </a:p>
          <a:p>
            <a:pPr marL="1657350" lvl="3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Experimental results</a:t>
            </a:r>
          </a:p>
          <a:p>
            <a:pPr marL="1657350" lvl="3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Simulations</a:t>
            </a:r>
          </a:p>
          <a:p>
            <a:pPr marL="742950" lvl="1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dirty="0"/>
          </a:p>
          <a:p>
            <a:pPr marL="1200150" lvl="2"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137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032" y="107131"/>
            <a:ext cx="1188000" cy="11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906351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Thank you for your attention</a:t>
            </a:r>
          </a:p>
          <a:p>
            <a:pPr algn="ctr"/>
            <a:r>
              <a:rPr lang="en-GB" sz="5400" dirty="0"/>
              <a:t>Questions</a:t>
            </a:r>
          </a:p>
          <a:p>
            <a:pPr algn="ctr"/>
            <a:endParaRPr lang="en-GB" sz="5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20</a:t>
            </a:fld>
            <a:endParaRPr lang="en-GB"/>
          </a:p>
        </p:txBody>
      </p:sp>
      <p:pic>
        <p:nvPicPr>
          <p:cNvPr id="12" name="Picture 2" descr="http://www.physics.uu.se/digitalAssets/242/c_242915-l_3-k_uu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09" y="89694"/>
            <a:ext cx="1253194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intérieur&#10;&#10;Description générée avec un niveau de confiance très élevé">
            <a:extLst>
              <a:ext uri="{FF2B5EF4-FFF2-40B4-BE49-F238E27FC236}">
                <a16:creationId xmlns:a16="http://schemas.microsoft.com/office/drawing/2014/main" id="{A4998E8E-9E7E-4B67-94A8-F098BA32F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06" y="3871070"/>
            <a:ext cx="3810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6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AC31C9-CD7A-4BBB-B336-11A97E4E02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06903C-4194-4424-B8DB-22668A72EF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164613-CE15-4AB6-9340-D6CAC779CB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72564C-530B-4E5A-9D7D-8247F6B2082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3D95E9-66CD-497A-BE03-10507B4ECB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9BA47A-8741-43F2-98A0-6467344FADC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2EC32CF-11F5-477A-ABA5-B8115F6124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E3ABF-C1F0-44AA-8BD1-4BBC555F9B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53241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0ECC18-AEAD-414F-976D-6530361F1C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1" y="822325"/>
            <a:ext cx="5149596" cy="484622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31CB28-4734-4583-9364-8D3BB8A5B59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5756954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126AB6C-DAC9-4D74-AB2F-F75C1D5736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6920" y="5257800"/>
            <a:ext cx="1080904" cy="1080902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D587185-ED65-41D7-BE21-DDE57B4597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5011" y="5365890"/>
            <a:ext cx="864723" cy="86472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31023C-5541-4AE8-96B8-2C51AAA1DF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5869" y="822325"/>
            <a:ext cx="2200662" cy="1805717"/>
          </a:xfrm>
          <a:prstGeom prst="rect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 dirty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B4D0C93-6B01-47BC-A685-1D7031F8102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3768436"/>
            <a:ext cx="3255114" cy="1900117"/>
          </a:xfrm>
          <a:prstGeom prst="rect">
            <a:avLst/>
          </a:prstGeom>
          <a:blipFill dpi="0"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1603" y="6272784"/>
            <a:ext cx="677418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Kévin PEPITONE - 27 August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92056" y="5477256"/>
            <a:ext cx="1193868" cy="64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48A9B014-9F82-4FE1-95C8-ACEB8DFEAEEE}" type="slidenum">
              <a:rPr lang="en-US" smtClean="0"/>
              <a:pPr defTabSz="457200"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31806" y="1054101"/>
            <a:ext cx="4696594" cy="26873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b="1" dirty="0">
                <a:blipFill dpi="0" rotWithShape="1">
                  <a:blip r:embed="rId4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AWAKE</a:t>
            </a:r>
          </a:p>
        </p:txBody>
      </p:sp>
      <p:pic>
        <p:nvPicPr>
          <p:cNvPr id="32" name="Picture 9">
            <a:extLst>
              <a:ext uri="{FF2B5EF4-FFF2-40B4-BE49-F238E27FC236}">
                <a16:creationId xmlns:a16="http://schemas.microsoft.com/office/drawing/2014/main" id="{864F6461-9B57-42F3-ADF1-D04AF7B6DE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5" y="1300292"/>
            <a:ext cx="3243702" cy="1658434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F23C36B1-FCC4-4DF5-AC2A-24A34AFC28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86" y="3462184"/>
            <a:ext cx="2088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2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8040" y="891182"/>
            <a:ext cx="9193960" cy="574672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999" y="1156622"/>
            <a:ext cx="1872702" cy="164592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999" y="2917596"/>
            <a:ext cx="1916622" cy="16459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579" y="4500016"/>
            <a:ext cx="29963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Comparison to the proton bunch longitudinal profile (top, no plasma) with the profile for a bunch passing through the plasma (bottom). </a:t>
            </a:r>
          </a:p>
          <a:p>
            <a:pPr algn="just"/>
            <a:r>
              <a:rPr lang="en-GB" sz="1600" dirty="0"/>
              <a:t>The strong modulation of the bunch is clearly seen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01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AWAKE – Introduction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58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897803"/>
              </p:ext>
            </p:extLst>
          </p:nvPr>
        </p:nvGraphicFramePr>
        <p:xfrm>
          <a:off x="239904" y="3771948"/>
          <a:ext cx="4388080" cy="242345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786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1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463"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effectLst/>
                        </a:rPr>
                        <a:t>Parameters</a:t>
                      </a:r>
                      <a:endParaRPr lang="en-GB" sz="1800" b="0" i="0" u="none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effectLst/>
                        </a:rPr>
                        <a:t>Phase</a:t>
                      </a:r>
                      <a:r>
                        <a:rPr lang="en-GB" sz="1800" u="none" baseline="0" dirty="0">
                          <a:effectLst/>
                        </a:rPr>
                        <a:t> 1</a:t>
                      </a:r>
                      <a:endParaRPr lang="en-GB" sz="1800" b="1" i="0" u="none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352">
                <a:tc>
                  <a:txBody>
                    <a:bodyPr/>
                    <a:lstStyle/>
                    <a:p>
                      <a:pPr algn="l"/>
                      <a:r>
                        <a:rPr lang="en-GB" sz="1400" u="none" dirty="0">
                          <a:effectLst/>
                        </a:rPr>
                        <a:t>Beam energy </a:t>
                      </a:r>
                      <a:endParaRPr lang="en-GB" sz="1400" b="0" i="0" u="none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none" dirty="0">
                          <a:effectLst/>
                        </a:rPr>
                        <a:t>16 MeV</a:t>
                      </a:r>
                      <a:endParaRPr lang="en-GB" sz="1400" b="0" i="0" u="none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352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u="none" kern="800" dirty="0">
                          <a:effectLst/>
                        </a:rPr>
                        <a:t>Relative energy spread</a:t>
                      </a:r>
                      <a:endParaRPr lang="en-US" sz="2000" b="0" i="0" u="non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u="none" kern="800" dirty="0" err="1">
                          <a:effectLst/>
                        </a:rPr>
                        <a:t>Dp</a:t>
                      </a:r>
                      <a:r>
                        <a:rPr lang="en-GB" sz="1400" u="none" kern="800" dirty="0">
                          <a:effectLst/>
                        </a:rPr>
                        <a:t>/p = 0.5%</a:t>
                      </a:r>
                      <a:endParaRPr lang="en-US" sz="2000" b="0" i="0" u="non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649">
                <a:tc>
                  <a:txBody>
                    <a:bodyPr/>
                    <a:lstStyle/>
                    <a:p>
                      <a:pPr algn="l"/>
                      <a:r>
                        <a:rPr lang="en-GB" sz="1400" u="none" dirty="0">
                          <a:effectLst/>
                        </a:rPr>
                        <a:t>Bunch Length</a:t>
                      </a:r>
                      <a:endParaRPr lang="en-GB" sz="1400" b="0" i="0" u="none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l-GR" sz="1400" u="none" kern="800" dirty="0">
                          <a:effectLst/>
                        </a:rPr>
                        <a:t>σ</a:t>
                      </a:r>
                      <a:r>
                        <a:rPr lang="en-GB" sz="1400" u="none" kern="800" baseline="-25000" dirty="0">
                          <a:effectLst/>
                        </a:rPr>
                        <a:t>z</a:t>
                      </a:r>
                      <a:r>
                        <a:rPr lang="en-GB" sz="1400" u="none" kern="800" dirty="0">
                          <a:effectLst/>
                        </a:rPr>
                        <a:t> = 4 </a:t>
                      </a:r>
                      <a:r>
                        <a:rPr lang="en-GB" sz="1400" u="none" kern="800" dirty="0" err="1">
                          <a:effectLst/>
                        </a:rPr>
                        <a:t>ps</a:t>
                      </a:r>
                      <a:endParaRPr lang="en-US" sz="2000" b="0" i="0" u="non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400" u="none" dirty="0">
                          <a:effectLst/>
                        </a:rPr>
                        <a:t>Bunch size at focus</a:t>
                      </a:r>
                      <a:endParaRPr lang="en-GB" sz="1400" b="0" i="0" u="none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l-GR" sz="1400" u="none" kern="800" dirty="0">
                          <a:effectLst/>
                        </a:rPr>
                        <a:t>σ</a:t>
                      </a:r>
                      <a:r>
                        <a:rPr lang="en-GB" sz="1400" u="none" kern="800" baseline="30000" dirty="0">
                          <a:effectLst/>
                        </a:rPr>
                        <a:t>*</a:t>
                      </a:r>
                      <a:r>
                        <a:rPr lang="en-GB" sz="1400" u="none" kern="800" baseline="-25000" dirty="0" err="1">
                          <a:effectLst/>
                        </a:rPr>
                        <a:t>x,y</a:t>
                      </a:r>
                      <a:r>
                        <a:rPr lang="en-GB" sz="1400" u="none" kern="800" dirty="0">
                          <a:effectLst/>
                        </a:rPr>
                        <a:t> = 250 um</a:t>
                      </a:r>
                      <a:endParaRPr lang="en-US" sz="2000" b="0" i="0" u="none" dirty="0">
                        <a:effectLst/>
                        <a:latin typeface="Symbol" charset="2"/>
                        <a:ea typeface="Times New Roman"/>
                        <a:cs typeface="Symbol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400" u="none" dirty="0">
                          <a:effectLst/>
                        </a:rPr>
                        <a:t>Normalized Emittance</a:t>
                      </a:r>
                      <a:endParaRPr lang="en-GB" sz="1400" b="0" i="0" u="none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none" dirty="0">
                          <a:effectLst/>
                        </a:rPr>
                        <a:t>2 </a:t>
                      </a:r>
                      <a:r>
                        <a:rPr lang="en-GB" sz="1400" u="none" dirty="0" err="1">
                          <a:effectLst/>
                        </a:rPr>
                        <a:t>mm.mrad</a:t>
                      </a:r>
                      <a:endParaRPr lang="en-GB" sz="1400" b="0" i="0" u="none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994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u="none" kern="800" dirty="0">
                          <a:effectLst/>
                        </a:rPr>
                        <a:t>Electrons/bunch (bunch charge)</a:t>
                      </a:r>
                      <a:endParaRPr lang="en-US" sz="2000" b="0" i="0" u="non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none" dirty="0">
                          <a:effectLst/>
                        </a:rPr>
                        <a:t>1.25E9 (0.2</a:t>
                      </a:r>
                      <a:r>
                        <a:rPr lang="en-GB" sz="1400" u="none" baseline="0" dirty="0">
                          <a:effectLst/>
                        </a:rPr>
                        <a:t> </a:t>
                      </a:r>
                      <a:r>
                        <a:rPr lang="en-GB" sz="1400" u="none" baseline="0" dirty="0" err="1">
                          <a:effectLst/>
                        </a:rPr>
                        <a:t>n</a:t>
                      </a:r>
                      <a:r>
                        <a:rPr lang="en-GB" sz="1400" u="none" dirty="0" err="1">
                          <a:effectLst/>
                        </a:rPr>
                        <a:t>C</a:t>
                      </a:r>
                      <a:r>
                        <a:rPr lang="en-GB" sz="1400" u="none" dirty="0">
                          <a:effectLst/>
                        </a:rPr>
                        <a:t>)</a:t>
                      </a:r>
                      <a:endParaRPr lang="en-GB" sz="1400" b="0" i="0" u="none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5</a:t>
            </a:fld>
            <a:endParaRPr lang="en-GB"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AWAKE – Electron source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02" y="1214824"/>
            <a:ext cx="4388081" cy="24632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4" b="20713"/>
          <a:stretch/>
        </p:blipFill>
        <p:spPr>
          <a:xfrm flipH="1" flipV="1">
            <a:off x="4732341" y="1214823"/>
            <a:ext cx="7299318" cy="49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2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6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AWAKE – Electron Line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07" y="1262321"/>
            <a:ext cx="11089002" cy="5010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314" y="856737"/>
            <a:ext cx="3965243" cy="5286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571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7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AWAKE – Electron Layout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4" y="1093811"/>
            <a:ext cx="10701032" cy="517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31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Kévin PEPITONE - 27 August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electron beam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2859713"/>
            <a:ext cx="5753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Nature paper published online on 29 August and then appear in print in the 20 September issue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485">
            <a:off x="6870059" y="1710135"/>
            <a:ext cx="4709366" cy="4531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13508" y="1631878"/>
            <a:ext cx="65920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Acceleration of electrons in the plasma wakefield of a proton bunch</a:t>
            </a:r>
          </a:p>
          <a:p>
            <a:r>
              <a:rPr lang="en-US" dirty="0"/>
              <a:t>The AWAKE Collaboration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190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AC31C9-CD7A-4BBB-B336-11A97E4E02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06903C-4194-4424-B8DB-22668A72EF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164613-CE15-4AB6-9340-D6CAC779CB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72564C-530B-4E5A-9D7D-8247F6B2082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3D95E9-66CD-497A-BE03-10507B4ECB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9BA47A-8741-43F2-98A0-6467344FADC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2EC32CF-11F5-477A-ABA5-B8115F6124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E3ABF-C1F0-44AA-8BD1-4BBC555F9B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53241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0ECC18-AEAD-414F-976D-6530361F1C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1" y="822325"/>
            <a:ext cx="5149596" cy="484622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31CB28-4734-4583-9364-8D3BB8A5B59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5756954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126AB6C-DAC9-4D74-AB2F-F75C1D5736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6920" y="5257800"/>
            <a:ext cx="1080904" cy="1080902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D587185-ED65-41D7-BE21-DDE57B4597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5011" y="5365890"/>
            <a:ext cx="864723" cy="86472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31023C-5541-4AE8-96B8-2C51AAA1DF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5869" y="822325"/>
            <a:ext cx="2200662" cy="1805717"/>
          </a:xfrm>
          <a:prstGeom prst="rect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 dirty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B4D0C93-6B01-47BC-A685-1D7031F8102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3768436"/>
            <a:ext cx="3255114" cy="1900117"/>
          </a:xfrm>
          <a:prstGeom prst="rect">
            <a:avLst/>
          </a:prstGeom>
          <a:blipFill dpi="0"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1603" y="6272784"/>
            <a:ext cx="677418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Kévin PEPITONE - 27 August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92056" y="5477256"/>
            <a:ext cx="1193868" cy="64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48A9B014-9F82-4FE1-95C8-ACEB8DFEAEEE}" type="slidenum">
              <a:rPr lang="en-US" smtClean="0"/>
              <a:pPr defTabSz="457200"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31806" y="1054101"/>
            <a:ext cx="4696594" cy="26873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b="1" dirty="0">
                <a:blipFill dpi="0" rotWithShape="1">
                  <a:blip r:embed="rId4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CLIC</a:t>
            </a:r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F23C36B1-FCC4-4DF5-AC2A-24A34AFC28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86" y="3462184"/>
            <a:ext cx="2088000" cy="2088000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1E74FBC5-699D-4291-BD3F-D51E325B1184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t="16247" r="16766" b="16071"/>
          <a:stretch/>
        </p:blipFill>
        <p:spPr>
          <a:xfrm>
            <a:off x="1137424" y="1114819"/>
            <a:ext cx="2088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8784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ype de bois">
  <a:themeElements>
    <a:clrScheme name="Type de bois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Type de bois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ype de bois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TM02900771[[fn=Secteur]]</Template>
  <TotalTime>6326</TotalTime>
  <Words>646</Words>
  <Application>Microsoft Office PowerPoint</Application>
  <PresentationFormat>Grand écran</PresentationFormat>
  <Paragraphs>203</Paragraphs>
  <Slides>20</Slides>
  <Notes>12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22" baseType="lpstr">
      <vt:lpstr>HDOfficeLightV0</vt:lpstr>
      <vt:lpstr>Type de bois</vt:lpstr>
      <vt:lpstr>Présentation PowerPoint</vt:lpstr>
      <vt:lpstr>Outline</vt:lpstr>
      <vt:lpstr>Présentation PowerPoint</vt:lpstr>
      <vt:lpstr>Présentation PowerPoint</vt:lpstr>
      <vt:lpstr>AWAKE – Electron source</vt:lpstr>
      <vt:lpstr>AWAKE – Electron Line</vt:lpstr>
      <vt:lpstr>AWAKE – Electron Layout</vt:lpstr>
      <vt:lpstr>Accelerated electron beam</vt:lpstr>
      <vt:lpstr>Présentation PowerPoint</vt:lpstr>
      <vt:lpstr>CLIC – Layout</vt:lpstr>
      <vt:lpstr>LEETCHI Low Energy Electrons from a Thermionic Cathode at High Intensity</vt:lpstr>
      <vt:lpstr>LEETCHI Low Energy Electrons from a Thermionic Cathode at High Intensity</vt:lpstr>
      <vt:lpstr>LEETCHI – Layout </vt:lpstr>
      <vt:lpstr>LEETCHI – Cathode grid effects </vt:lpstr>
      <vt:lpstr>LEETCHI – Experimental results</vt:lpstr>
      <vt:lpstr>LEETCHI – Experimental results  RMS radius with OTR</vt:lpstr>
      <vt:lpstr>LEETCHI – Cathode grid effects </vt:lpstr>
      <vt:lpstr>LEETCHI – Comparison  between experimental results and simulations @ 0.5 A </vt:lpstr>
      <vt:lpstr>LEETCHI – Comparison  between experimental results and simulations @ 4.5 A </vt:lpstr>
      <vt:lpstr>Présentation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Pepitone</dc:creator>
  <cp:lastModifiedBy>-- K2V1N --</cp:lastModifiedBy>
  <cp:revision>78</cp:revision>
  <dcterms:created xsi:type="dcterms:W3CDTF">2017-04-11T12:48:43Z</dcterms:created>
  <dcterms:modified xsi:type="dcterms:W3CDTF">2018-08-27T08:24:37Z</dcterms:modified>
</cp:coreProperties>
</file>