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4" r:id="rId6"/>
    <p:sldId id="262" r:id="rId7"/>
    <p:sldId id="261" r:id="rId8"/>
    <p:sldId id="263" r:id="rId9"/>
    <p:sldId id="265" r:id="rId10"/>
    <p:sldId id="268" r:id="rId11"/>
    <p:sldId id="267" r:id="rId12"/>
    <p:sldId id="269" r:id="rId13"/>
    <p:sldId id="271" r:id="rId14"/>
    <p:sldId id="273" r:id="rId15"/>
    <p:sldId id="274" r:id="rId16"/>
    <p:sldId id="270" r:id="rId17"/>
    <p:sldId id="272" r:id="rId1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91ACF-376B-4E1D-8F22-0172D7DDC1D0}" type="datetimeFigureOut">
              <a:rPr lang="sv-SE" smtClean="0"/>
              <a:t>2018-09-13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6CFEA-3906-46AC-99CE-029056A0EF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15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6CFEA-3906-46AC-99CE-029056A0EF2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511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592287"/>
          </a:xfrm>
        </p:spPr>
        <p:txBody>
          <a:bodyPr>
            <a:normAutofit/>
          </a:bodyPr>
          <a:lstStyle>
            <a:lvl1pPr algn="ctr"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944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0472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6635080" cy="864096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391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172400" y="548680"/>
            <a:ext cx="514400" cy="5760640"/>
          </a:xfrm>
        </p:spPr>
        <p:txBody>
          <a:bodyPr vert="eaVert"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548680"/>
            <a:ext cx="7571184" cy="5760640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72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485800"/>
            <a:ext cx="6707088" cy="782960"/>
          </a:xfrm>
        </p:spPr>
        <p:txBody>
          <a:bodyPr>
            <a:normAutofit/>
          </a:bodyPr>
          <a:lstStyle>
            <a:lvl1pPr algn="r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864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33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07704" y="485800"/>
            <a:ext cx="6779096" cy="782960"/>
          </a:xfrm>
        </p:spPr>
        <p:txBody>
          <a:bodyPr>
            <a:normAutofit/>
          </a:bodyPr>
          <a:lstStyle>
            <a:lvl1pPr algn="r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040560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040560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734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485800"/>
            <a:ext cx="6707088" cy="782960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432048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1700808"/>
            <a:ext cx="4040188" cy="4608512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432048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1700808"/>
            <a:ext cx="4041775" cy="4608512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265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51720" y="485800"/>
            <a:ext cx="6635080" cy="782960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390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705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63888" y="836712"/>
            <a:ext cx="5122912" cy="5472608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618257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94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smtClean="0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107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2857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691680" y="485800"/>
            <a:ext cx="699512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1450504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2018-09-13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51720" y="6453336"/>
            <a:ext cx="5976664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Roger Ruber - Contribution Possibilities to the Development of ESS Instruments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00392" y="6453336"/>
            <a:ext cx="58640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753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4500" indent="-268288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96938" indent="-26828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6813" indent="-269875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physics.uu.se/research/angstrom-workshop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emf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gif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11" Type="http://schemas.openxmlformats.org/officeDocument/2006/relationships/image" Target="../media/image49.gif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Contribution Possibilities </a:t>
            </a:r>
            <a:br>
              <a:rPr lang="en-GB" sz="4000" dirty="0" smtClean="0"/>
            </a:br>
            <a:r>
              <a:rPr lang="en-GB" sz="4000" dirty="0" smtClean="0"/>
              <a:t>to the</a:t>
            </a:r>
            <a:br>
              <a:rPr lang="en-GB" sz="4000" dirty="0" smtClean="0"/>
            </a:br>
            <a:r>
              <a:rPr lang="en-GB" sz="4000" dirty="0" smtClean="0"/>
              <a:t>Development of ESS Instruments</a:t>
            </a:r>
            <a:endParaRPr lang="en-GB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Roger </a:t>
            </a:r>
            <a:r>
              <a:rPr lang="en-US" dirty="0" err="1" smtClean="0"/>
              <a:t>Ruber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/>
              <a:t>for the FREIA Team</a:t>
            </a:r>
          </a:p>
          <a:p>
            <a:r>
              <a:rPr lang="en-US" dirty="0"/>
              <a:t>ESS, 14 September </a:t>
            </a: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6" name="Picture 13" descr="FREI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820" y="479278"/>
            <a:ext cx="1944340" cy="95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6076641" y="0"/>
            <a:ext cx="3067359" cy="15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Machining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Ångström </a:t>
            </a:r>
            <a:r>
              <a:rPr lang="sv-SE" dirty="0" err="1"/>
              <a:t>Mechanical</a:t>
            </a:r>
            <a:r>
              <a:rPr lang="sv-SE" dirty="0"/>
              <a:t> </a:t>
            </a:r>
            <a:r>
              <a:rPr lang="sv-SE" dirty="0" smtClean="0"/>
              <a:t>Workshop</a:t>
            </a:r>
          </a:p>
          <a:p>
            <a:pPr lvl="1"/>
            <a:r>
              <a:rPr lang="en-GB" dirty="0">
                <a:hlinkClick r:id="rId2"/>
              </a:rPr>
              <a:t>http://www.physics.uu.se/research/angstrom-workshop/</a:t>
            </a:r>
            <a:endParaRPr lang="en-US" dirty="0" smtClean="0"/>
          </a:p>
          <a:p>
            <a:pPr lvl="1"/>
            <a:r>
              <a:rPr lang="en-US" dirty="0" smtClean="0"/>
              <a:t>fine </a:t>
            </a:r>
            <a:r>
              <a:rPr lang="en-US" dirty="0"/>
              <a:t>mechanical works with small </a:t>
            </a:r>
            <a:r>
              <a:rPr lang="en-US" dirty="0" smtClean="0"/>
              <a:t>tolerances</a:t>
            </a:r>
          </a:p>
          <a:p>
            <a:pPr lvl="2"/>
            <a:r>
              <a:rPr lang="en-US" dirty="0" smtClean="0"/>
              <a:t>stainless </a:t>
            </a:r>
            <a:r>
              <a:rPr lang="en-US" dirty="0"/>
              <a:t>steel, </a:t>
            </a:r>
            <a:r>
              <a:rPr lang="en-US" dirty="0" err="1"/>
              <a:t>aluminium</a:t>
            </a:r>
            <a:r>
              <a:rPr lang="en-US" dirty="0"/>
              <a:t>, brass, copper, ceramics, various </a:t>
            </a:r>
            <a:r>
              <a:rPr lang="en-US" dirty="0" smtClean="0"/>
              <a:t>plastics</a:t>
            </a:r>
            <a:endParaRPr lang="en-GB" dirty="0" smtClean="0"/>
          </a:p>
          <a:p>
            <a:pPr lvl="1"/>
            <a:r>
              <a:rPr lang="en-GB" dirty="0" smtClean="0"/>
              <a:t>3x </a:t>
            </a:r>
            <a:r>
              <a:rPr lang="en-GB" dirty="0"/>
              <a:t>CNC milling, 5-axis, largest object ~500x500x400mm</a:t>
            </a:r>
          </a:p>
          <a:p>
            <a:pPr lvl="1"/>
            <a:r>
              <a:rPr lang="en-GB" dirty="0"/>
              <a:t>5x CNC milling, 3-axis, largest object ~1000x600mm</a:t>
            </a:r>
          </a:p>
          <a:p>
            <a:pPr lvl="1"/>
            <a:r>
              <a:rPr lang="en-GB" dirty="0"/>
              <a:t>2x CNC </a:t>
            </a:r>
            <a:r>
              <a:rPr lang="en-GB" dirty="0" smtClean="0"/>
              <a:t>lathe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3D printer, 100mm(</a:t>
            </a:r>
            <a:r>
              <a:rPr lang="el-GR" dirty="0"/>
              <a:t>Φ</a:t>
            </a:r>
            <a:r>
              <a:rPr lang="en-GB" dirty="0" smtClean="0"/>
              <a:t>) </a:t>
            </a:r>
            <a:r>
              <a:rPr lang="en-GB" dirty="0"/>
              <a:t>x 80mm(h)</a:t>
            </a:r>
          </a:p>
          <a:p>
            <a:pPr lvl="2"/>
            <a:r>
              <a:rPr lang="en-GB" dirty="0"/>
              <a:t>aluminium, steel 316L, </a:t>
            </a:r>
            <a:r>
              <a:rPr lang="en-GB" dirty="0" err="1"/>
              <a:t>inconel</a:t>
            </a:r>
            <a:r>
              <a:rPr lang="en-GB" dirty="0"/>
              <a:t>, </a:t>
            </a:r>
            <a:endParaRPr lang="en-GB" dirty="0" smtClean="0"/>
          </a:p>
          <a:p>
            <a:pPr lvl="2"/>
            <a:r>
              <a:rPr lang="en-GB" dirty="0" smtClean="0"/>
              <a:t>glass-metal achieved in R&amp;D-project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External workshops</a:t>
            </a:r>
          </a:p>
          <a:p>
            <a:pPr lvl="1"/>
            <a:r>
              <a:rPr lang="en-GB" dirty="0" smtClean="0"/>
              <a:t>in and around Uppsala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10</a:t>
            </a:fld>
            <a:endParaRPr lang="sv-SE"/>
          </a:p>
        </p:txBody>
      </p:sp>
      <p:pic>
        <p:nvPicPr>
          <p:cNvPr id="9" name="Picture 2" descr="Ångström Work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3898404" cy="29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Assembly and 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Ångström </a:t>
            </a:r>
            <a:r>
              <a:rPr lang="sv-SE" dirty="0" err="1"/>
              <a:t>Mechanical</a:t>
            </a:r>
            <a:r>
              <a:rPr lang="sv-SE" dirty="0"/>
              <a:t> </a:t>
            </a:r>
            <a:r>
              <a:rPr lang="sv-SE" dirty="0" smtClean="0"/>
              <a:t>Workshop</a:t>
            </a:r>
          </a:p>
          <a:p>
            <a:pPr lvl="1"/>
            <a:r>
              <a:rPr lang="en-US" dirty="0" smtClean="0"/>
              <a:t>UHV-compatible</a:t>
            </a:r>
          </a:p>
          <a:p>
            <a:pPr lvl="2"/>
            <a:r>
              <a:rPr lang="en-GB" dirty="0"/>
              <a:t>ultra-sonic bath cleaning, largest object ~500x400x370mm</a:t>
            </a:r>
          </a:p>
          <a:p>
            <a:pPr lvl="1"/>
            <a:r>
              <a:rPr lang="en-GB" dirty="0" smtClean="0"/>
              <a:t>welding of most materials</a:t>
            </a:r>
            <a:endParaRPr lang="en-GB" dirty="0"/>
          </a:p>
          <a:p>
            <a:pPr lvl="2"/>
            <a:r>
              <a:rPr lang="en-GB" dirty="0"/>
              <a:t>TIG, MIG, electrode, gas</a:t>
            </a:r>
          </a:p>
          <a:p>
            <a:pPr lvl="2"/>
            <a:r>
              <a:rPr lang="en-GB" dirty="0"/>
              <a:t>TIG for vacuum (aluminium and steel)</a:t>
            </a:r>
          </a:p>
          <a:p>
            <a:pPr lvl="1"/>
            <a:r>
              <a:rPr lang="en-GB" dirty="0" smtClean="0"/>
              <a:t>helium </a:t>
            </a:r>
            <a:r>
              <a:rPr lang="en-GB" dirty="0"/>
              <a:t>leak </a:t>
            </a:r>
            <a:r>
              <a:rPr lang="en-GB" dirty="0" smtClean="0"/>
              <a:t>detection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mechanical design</a:t>
            </a:r>
          </a:p>
          <a:p>
            <a:pPr lvl="2"/>
            <a:r>
              <a:rPr lang="en-GB" dirty="0" smtClean="0"/>
              <a:t>SolidWorks CAD software</a:t>
            </a:r>
          </a:p>
          <a:p>
            <a:pPr marL="0" indent="0">
              <a:buNone/>
            </a:pPr>
            <a:endParaRPr lang="en-GB" dirty="0" smtClean="0"/>
          </a:p>
          <a:p>
            <a:pPr lv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FREIA Laboratory</a:t>
            </a:r>
          </a:p>
          <a:p>
            <a:pPr lvl="1"/>
            <a:r>
              <a:rPr lang="en-GB" dirty="0"/>
              <a:t>UHV vacuum</a:t>
            </a:r>
          </a:p>
          <a:p>
            <a:pPr lvl="1"/>
            <a:r>
              <a:rPr lang="en-GB" dirty="0"/>
              <a:t>portable clean room</a:t>
            </a:r>
          </a:p>
          <a:p>
            <a:pPr lvl="1"/>
            <a:r>
              <a:rPr lang="en-GB" dirty="0"/>
              <a:t>thermal shock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helium </a:t>
            </a:r>
            <a:r>
              <a:rPr lang="en-GB" dirty="0"/>
              <a:t>leak detection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mechanical </a:t>
            </a:r>
            <a:r>
              <a:rPr lang="en-GB" dirty="0"/>
              <a:t>design</a:t>
            </a:r>
          </a:p>
          <a:p>
            <a:pPr lvl="2"/>
            <a:r>
              <a:rPr lang="en-GB" dirty="0"/>
              <a:t>SolidWorks CAD software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63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technology development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05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13</a:t>
            </a:fld>
            <a:endParaRPr lang="sv-SE"/>
          </a:p>
        </p:txBody>
      </p:sp>
      <p:grpSp>
        <p:nvGrpSpPr>
          <p:cNvPr id="7" name="Group 6"/>
          <p:cNvGrpSpPr/>
          <p:nvPr/>
        </p:nvGrpSpPr>
        <p:grpSpPr>
          <a:xfrm>
            <a:off x="6204268" y="2898251"/>
            <a:ext cx="2716083" cy="1686762"/>
            <a:chOff x="3098990" y="4603081"/>
            <a:chExt cx="2716083" cy="1686762"/>
          </a:xfrm>
        </p:grpSpPr>
        <p:sp>
          <p:nvSpPr>
            <p:cNvPr id="8" name="TextBox 7"/>
            <p:cNvSpPr txBox="1"/>
            <p:nvPr/>
          </p:nvSpPr>
          <p:spPr>
            <a:xfrm>
              <a:off x="3098991" y="4603081"/>
              <a:ext cx="271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Controls &amp; Data Acquisition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9" name="Picture 3" descr="C:\Users\ruber\Documents\Work\20150126\photo_controls\CSS_ScreenDum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990" y="4891541"/>
              <a:ext cx="1725146" cy="1159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ruber\Documents\Work\20150126\photo_controls\EPICS_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059" y="4923791"/>
              <a:ext cx="401984" cy="362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ruber\Documents\Work\20150126\photo_controls\IMG_355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7261" y="5340677"/>
              <a:ext cx="1265554" cy="949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260780" y="989516"/>
            <a:ext cx="2702072" cy="1785717"/>
            <a:chOff x="3232958" y="2780662"/>
            <a:chExt cx="2702072" cy="1785717"/>
          </a:xfrm>
        </p:grpSpPr>
        <p:sp>
          <p:nvSpPr>
            <p:cNvPr id="13" name="TextBox 12"/>
            <p:cNvSpPr txBox="1"/>
            <p:nvPr/>
          </p:nvSpPr>
          <p:spPr>
            <a:xfrm>
              <a:off x="3260780" y="2780662"/>
              <a:ext cx="2674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Cryostat Test Stands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958" y="3096990"/>
              <a:ext cx="1850520" cy="1366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356" y="3054488"/>
              <a:ext cx="1012674" cy="151189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2887552" y="2930338"/>
            <a:ext cx="3051309" cy="1464512"/>
            <a:chOff x="5674124" y="908720"/>
            <a:chExt cx="3051309" cy="1464512"/>
          </a:xfrm>
        </p:grpSpPr>
        <p:pic>
          <p:nvPicPr>
            <p:cNvPr id="17" name="Picture 2" descr="C:\Users\ruber\Documents\Work\20150126\photo_combiner\DSC00961_2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809" y="1219213"/>
              <a:ext cx="1312624" cy="98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M:\Photos\FREIA_Teddy_pictures\FREIA lab nov 2013 03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124" y="1409114"/>
              <a:ext cx="1269377" cy="9641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895887" y="908720"/>
              <a:ext cx="24766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Solid State RF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0" name="Picture 19" descr="\\wbi.nxp.com\Users3\nlv03802\data\BLF188XR\Yppsala university\Files for report\P1100198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0" r="2894"/>
            <a:stretch/>
          </p:blipFill>
          <p:spPr bwMode="auto">
            <a:xfrm>
              <a:off x="6563177" y="1184212"/>
              <a:ext cx="993813" cy="664783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7092280" y="404664"/>
            <a:ext cx="179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RF = </a:t>
            </a:r>
            <a:r>
              <a:rPr lang="en-GB" sz="1200" dirty="0" smtClean="0">
                <a:latin typeface="+mn-lt"/>
              </a:rPr>
              <a:t>Radio Frequency</a:t>
            </a:r>
          </a:p>
          <a:p>
            <a:r>
              <a:rPr lang="en-GB" sz="1200" dirty="0" smtClean="0"/>
              <a:t>FEL = Free Electron Laser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73594" y="958072"/>
            <a:ext cx="1850520" cy="1714469"/>
            <a:chOff x="3492710" y="898796"/>
            <a:chExt cx="1850520" cy="1714469"/>
          </a:xfrm>
        </p:grpSpPr>
        <p:pic>
          <p:nvPicPr>
            <p:cNvPr id="23" name="Picture 3" descr="E:\Users\Scratch\Photos\Untitled Export\FREIA febr 2014 047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2" r="7862" b="2858"/>
            <a:stretch/>
          </p:blipFill>
          <p:spPr bwMode="auto">
            <a:xfrm>
              <a:off x="3599321" y="1206573"/>
              <a:ext cx="1637299" cy="14066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492710" y="898796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Cryogenics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8844" y="980728"/>
            <a:ext cx="2829470" cy="1948710"/>
            <a:chOff x="331487" y="980728"/>
            <a:chExt cx="2829470" cy="1948710"/>
          </a:xfrm>
        </p:grpSpPr>
        <p:pic>
          <p:nvPicPr>
            <p:cNvPr id="26" name="Picture 25" descr="http://www.physics.uu.se/files/distrib_2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31488" y="1288505"/>
              <a:ext cx="1695292" cy="1084727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31487" y="980728"/>
              <a:ext cx="28294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ESS Superconducting  </a:t>
              </a:r>
              <a:r>
                <a:rPr lang="en-GB" sz="1400" b="1" dirty="0" err="1" smtClean="0">
                  <a:solidFill>
                    <a:srgbClr val="0000FF"/>
                  </a:solidFill>
                </a:rPr>
                <a:t>Linac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280812"/>
              <a:ext cx="1181245" cy="83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Image 11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73" b="7433"/>
            <a:stretch/>
          </p:blipFill>
          <p:spPr>
            <a:xfrm>
              <a:off x="1257781" y="2167296"/>
              <a:ext cx="1537997" cy="76214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436126" y="4637711"/>
            <a:ext cx="2060029" cy="1656183"/>
            <a:chOff x="6400403" y="4221088"/>
            <a:chExt cx="2060029" cy="1656183"/>
          </a:xfrm>
        </p:grpSpPr>
        <p:sp>
          <p:nvSpPr>
            <p:cNvPr id="35" name="TextBox 34"/>
            <p:cNvSpPr txBox="1"/>
            <p:nvPr/>
          </p:nvSpPr>
          <p:spPr>
            <a:xfrm>
              <a:off x="6503113" y="4221088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 smtClean="0">
                  <a:solidFill>
                    <a:srgbClr val="0000FF"/>
                  </a:solidFill>
                </a:rPr>
                <a:t>HiLumi</a:t>
              </a:r>
              <a:r>
                <a:rPr lang="en-GB" sz="1400" b="1" dirty="0" smtClean="0">
                  <a:solidFill>
                    <a:srgbClr val="0000FF"/>
                  </a:solidFill>
                </a:rPr>
                <a:t> LHC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36" name="Picture 3" descr="C:\Users\ruber\Documents\Work\20160418\FREIAposter2016\0708002_01-A4-at-144-dpi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403" y="4498390"/>
              <a:ext cx="2060029" cy="137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3414555" y="4681232"/>
            <a:ext cx="2422344" cy="1715253"/>
            <a:chOff x="6278981" y="1008064"/>
            <a:chExt cx="2422344" cy="1715253"/>
          </a:xfrm>
        </p:grpSpPr>
        <p:sp>
          <p:nvSpPr>
            <p:cNvPr id="38" name="TextBox 37"/>
            <p:cNvSpPr txBox="1"/>
            <p:nvPr/>
          </p:nvSpPr>
          <p:spPr>
            <a:xfrm>
              <a:off x="6397588" y="1008064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CLIC &amp; FELs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39" name="Picture 2" descr="C:\Users\ruber\Documents\Work\20160418\FREIAposter2016\1006091_02-A4-at-144-dpi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981" y="1258716"/>
              <a:ext cx="1550939" cy="103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Users\vitgo630\Downloads\Picture1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888" y="2117792"/>
              <a:ext cx="1949437" cy="60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227793" y="2929438"/>
            <a:ext cx="2476696" cy="1575667"/>
            <a:chOff x="319082" y="4819384"/>
            <a:chExt cx="2476696" cy="1575667"/>
          </a:xfrm>
        </p:grpSpPr>
        <p:sp>
          <p:nvSpPr>
            <p:cNvPr id="42" name="TextBox 41"/>
            <p:cNvSpPr txBox="1"/>
            <p:nvPr/>
          </p:nvSpPr>
          <p:spPr>
            <a:xfrm>
              <a:off x="319082" y="4819384"/>
              <a:ext cx="24766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High Power RF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43" name="Picture 2" descr="Q:\Freia\freia-drop\08 Equipment\RFsource04_Ampegon\20171101 Test Run 1\P1030529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25" y="5106991"/>
              <a:ext cx="1717413" cy="1288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6239781" y="4653136"/>
            <a:ext cx="2437158" cy="1644556"/>
            <a:chOff x="3621665" y="980728"/>
            <a:chExt cx="2437158" cy="1644556"/>
          </a:xfrm>
        </p:grpSpPr>
        <p:sp>
          <p:nvSpPr>
            <p:cNvPr id="45" name="TextBox 44"/>
            <p:cNvSpPr txBox="1"/>
            <p:nvPr/>
          </p:nvSpPr>
          <p:spPr>
            <a:xfrm>
              <a:off x="3632818" y="980728"/>
              <a:ext cx="2426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00FF"/>
                  </a:solidFill>
                </a:rPr>
                <a:t>ESS Neutrino Super Beam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8"/>
            <a:srcRect l="17084" b="31529"/>
            <a:stretch/>
          </p:blipFill>
          <p:spPr>
            <a:xfrm>
              <a:off x="3621665" y="1288505"/>
              <a:ext cx="2437158" cy="1336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90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CTF3 / CLIC Project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Two-Beam Test Stand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 smtClean="0"/>
              <a:t>Uppsala X-band Spectrometer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14</a:t>
            </a:fld>
            <a:endParaRPr lang="sv-SE"/>
          </a:p>
        </p:txBody>
      </p:sp>
      <p:pic>
        <p:nvPicPr>
          <p:cNvPr id="3074" name="Picture 2" descr="http://ctf3-tbts.web.cern.ch/ctf3-tbts/images/ctf3-tb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5802"/>
            <a:ext cx="4048602" cy="269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ctf3-tbts.web.cern.ch/ctf3-tbts/images/20100204/TBTS-desig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34032"/>
            <a:ext cx="2612298" cy="17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tf3-tbts.web.cern.ch/ctf3-tbts/photos/20140326/CTF2-XBox1_2014-03-26_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5802"/>
            <a:ext cx="4063182" cy="26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FLASH &amp; </a:t>
            </a:r>
            <a:r>
              <a:rPr lang="en-GB" dirty="0" err="1" smtClean="0"/>
              <a:t>EuXFEL</a:t>
            </a:r>
            <a:r>
              <a:rPr lang="en-GB" dirty="0" smtClean="0"/>
              <a:t> Projects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Optical Replica </a:t>
            </a:r>
            <a:r>
              <a:rPr lang="en-GB" dirty="0" smtClean="0"/>
              <a:t>Synthesizer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 smtClean="0"/>
              <a:t>Laser Heater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15</a:t>
            </a:fld>
            <a:endParaRPr lang="sv-SE"/>
          </a:p>
        </p:txBody>
      </p:sp>
      <p:pic>
        <p:nvPicPr>
          <p:cNvPr id="5122" name="Picture 2" descr="Image result for flash optical replica synthesi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590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flash optical replica synthesi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25146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flash optical replica synthesiz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4114900" cy="13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lvl7 laser he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16828"/>
            <a:ext cx="4086136" cy="22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156176" y="3717032"/>
            <a:ext cx="2673670" cy="169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236198" y="5445224"/>
            <a:ext cx="2923734" cy="78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582444" y="5861541"/>
            <a:ext cx="710934" cy="53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159932" y="5887389"/>
            <a:ext cx="640334" cy="481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4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 DC-spark System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</a:t>
            </a:r>
            <a:r>
              <a:rPr lang="en-US" dirty="0"/>
              <a:t>emission &amp;</a:t>
            </a:r>
            <a:r>
              <a:rPr lang="en-US" dirty="0" smtClean="0"/>
              <a:t> vacuum breakdown </a:t>
            </a:r>
            <a:br>
              <a:rPr lang="en-US" dirty="0" smtClean="0"/>
            </a:br>
            <a:r>
              <a:rPr lang="en-US" dirty="0" smtClean="0"/>
              <a:t>rate as function </a:t>
            </a:r>
            <a:r>
              <a:rPr lang="en-US" dirty="0"/>
              <a:t>of </a:t>
            </a:r>
            <a:r>
              <a:rPr lang="en-US" dirty="0" smtClean="0"/>
              <a:t>temp.</a:t>
            </a:r>
          </a:p>
          <a:p>
            <a:pPr lvl="1"/>
            <a:r>
              <a:rPr lang="en-US" dirty="0" smtClean="0"/>
              <a:t>complement </a:t>
            </a:r>
            <a:r>
              <a:rPr lang="en-US" dirty="0"/>
              <a:t>to RF </a:t>
            </a:r>
            <a:r>
              <a:rPr lang="en-US" dirty="0" smtClean="0"/>
              <a:t>tests</a:t>
            </a:r>
          </a:p>
          <a:p>
            <a:pPr lvl="2"/>
            <a:r>
              <a:rPr lang="en-US" dirty="0" smtClean="0"/>
              <a:t>in-depth </a:t>
            </a:r>
            <a:r>
              <a:rPr lang="en-US" dirty="0"/>
              <a:t>studies of the </a:t>
            </a:r>
            <a:r>
              <a:rPr lang="en-US" dirty="0" smtClean="0"/>
              <a:t>high-fields physics</a:t>
            </a:r>
            <a:br>
              <a:rPr lang="en-US" dirty="0" smtClean="0"/>
            </a:br>
            <a:r>
              <a:rPr lang="en-US" dirty="0" smtClean="0"/>
              <a:t>(e.g</a:t>
            </a:r>
            <a:r>
              <a:rPr lang="en-US" dirty="0"/>
              <a:t>. material and surface science)</a:t>
            </a:r>
          </a:p>
          <a:p>
            <a:pPr lvl="2"/>
            <a:r>
              <a:rPr lang="en-US" dirty="0"/>
              <a:t>possibility to find new and potentially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important </a:t>
            </a:r>
            <a:r>
              <a:rPr lang="en-US" dirty="0"/>
              <a:t>connections between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high-gradient </a:t>
            </a:r>
            <a:r>
              <a:rPr lang="en-US" dirty="0"/>
              <a:t>NC and SC fields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very </a:t>
            </a:r>
            <a:r>
              <a:rPr lang="en-US" dirty="0"/>
              <a:t>high repetition rate, pulsed DC</a:t>
            </a:r>
          </a:p>
          <a:p>
            <a:pPr lvl="1"/>
            <a:r>
              <a:rPr lang="en-US" dirty="0"/>
              <a:t>simple geometry (large planar electrodes)</a:t>
            </a:r>
          </a:p>
          <a:p>
            <a:pPr lvl="1"/>
            <a:r>
              <a:rPr lang="en-US" dirty="0"/>
              <a:t>similar high-field behavior in RF and pulsed DC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16</a:t>
            </a:fld>
            <a:endParaRPr lang="sv-SE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38" y="4725146"/>
            <a:ext cx="2624168" cy="162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551317" y="5242535"/>
            <a:ext cx="611872" cy="377314"/>
          </a:xfrm>
          <a:prstGeom prst="rightArrow">
            <a:avLst>
              <a:gd name="adj1" fmla="val 50000"/>
              <a:gd name="adj2" fmla="val 5000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01" y="4725144"/>
            <a:ext cx="3401088" cy="162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27" y="1239763"/>
            <a:ext cx="3921236" cy="25621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2427" y="3791829"/>
            <a:ext cx="392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 smtClean="0">
                <a:latin typeface="+mn-lt"/>
                <a:cs typeface="Arabic Typesetting" panose="03020402040406030203" pitchFamily="66" charset="-78"/>
              </a:rPr>
              <a:t>Modern vacuum breakdown models  – T dependent</a:t>
            </a:r>
            <a:endParaRPr lang="en-US" sz="1200" b="1" dirty="0">
              <a:latin typeface="+mn-lt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9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Offshoots from Uppsala Accelerator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68760"/>
            <a:ext cx="4100264" cy="504056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Scanditronix</a:t>
            </a:r>
            <a:endParaRPr lang="en-US" dirty="0" smtClean="0">
              <a:solidFill>
                <a:srgbClr val="0000FF"/>
              </a:solidFill>
            </a:endParaRPr>
          </a:p>
          <a:p>
            <a:pPr marL="355600" lvl="1" indent="-179388"/>
            <a:r>
              <a:rPr lang="en-US" dirty="0" smtClean="0"/>
              <a:t>major supplier</a:t>
            </a:r>
          </a:p>
          <a:p>
            <a:pPr marL="541338" lvl="2" indent="-185738"/>
            <a:r>
              <a:rPr lang="en-US" dirty="0" smtClean="0"/>
              <a:t>cyclotrons 1970-80’s</a:t>
            </a:r>
          </a:p>
          <a:p>
            <a:pPr marL="541338" lvl="2" indent="-185738"/>
            <a:r>
              <a:rPr lang="en-US" dirty="0" smtClean="0"/>
              <a:t>PETs 1980’s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GE Medical Systems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PET and cyclotrons</a:t>
            </a:r>
          </a:p>
          <a:p>
            <a:pPr lvl="1"/>
            <a:r>
              <a:rPr lang="en-US" dirty="0" smtClean="0"/>
              <a:t>former </a:t>
            </a:r>
            <a:r>
              <a:rPr lang="en-US" dirty="0" err="1" smtClean="0"/>
              <a:t>Scanditronix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IBA </a:t>
            </a:r>
            <a:r>
              <a:rPr lang="en-US" dirty="0" err="1" smtClean="0">
                <a:solidFill>
                  <a:srgbClr val="0000FF"/>
                </a:solidFill>
              </a:rPr>
              <a:t>Dosimetry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former </a:t>
            </a:r>
            <a:r>
              <a:rPr lang="en-US" dirty="0" err="1" smtClean="0"/>
              <a:t>Scanditronix</a:t>
            </a:r>
            <a:r>
              <a:rPr lang="en-US" dirty="0" smtClean="0"/>
              <a:t> </a:t>
            </a:r>
            <a:r>
              <a:rPr lang="en-US" dirty="0" err="1" smtClean="0"/>
              <a:t>Wellh</a:t>
            </a:r>
            <a:r>
              <a:rPr lang="sv-SE" dirty="0" err="1" smtClean="0"/>
              <a:t>öfer</a:t>
            </a:r>
            <a:r>
              <a:rPr lang="en-US" dirty="0" smtClean="0"/>
              <a:t>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Scanditronix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Magnets</a:t>
            </a:r>
          </a:p>
          <a:p>
            <a:pPr lvl="1"/>
            <a:r>
              <a:rPr lang="en-US" dirty="0"/>
              <a:t>magnets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ScandiNova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high voltage</a:t>
            </a:r>
            <a:br>
              <a:rPr lang="en-US" dirty="0" smtClean="0"/>
            </a:br>
            <a:r>
              <a:rPr lang="en-US" dirty="0" smtClean="0"/>
              <a:t>pulse modulators</a:t>
            </a:r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0000FF"/>
                </a:solidFill>
              </a:rPr>
              <a:t>Gammadata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physics tools</a:t>
            </a:r>
            <a:br>
              <a:rPr lang="en-US" dirty="0" smtClean="0"/>
            </a:br>
            <a:r>
              <a:rPr lang="en-US" dirty="0" smtClean="0"/>
              <a:t>education, </a:t>
            </a:r>
            <a:br>
              <a:rPr lang="en-US" dirty="0" smtClean="0"/>
            </a:br>
            <a:r>
              <a:rPr lang="en-US" dirty="0" smtClean="0"/>
              <a:t>research, </a:t>
            </a:r>
            <a:br>
              <a:rPr lang="en-US" dirty="0" smtClean="0"/>
            </a:br>
            <a:r>
              <a:rPr lang="en-US" dirty="0" smtClean="0"/>
              <a:t>industry</a:t>
            </a:r>
          </a:p>
          <a:p>
            <a:pPr lvl="1"/>
            <a:endParaRPr lang="en-US" dirty="0" smtClean="0"/>
          </a:p>
          <a:p>
            <a:r>
              <a:rPr lang="en-US" dirty="0" err="1" smtClean="0">
                <a:solidFill>
                  <a:srgbClr val="0000FF"/>
                </a:solidFill>
              </a:rPr>
              <a:t>Skandion</a:t>
            </a:r>
            <a:r>
              <a:rPr lang="en-US" dirty="0" err="1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</a:rPr>
              <a:t>liniken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sv-SE" dirty="0"/>
              <a:t>proton </a:t>
            </a:r>
            <a:r>
              <a:rPr lang="sv-SE" dirty="0" err="1" smtClean="0"/>
              <a:t>therapy</a:t>
            </a:r>
            <a:r>
              <a:rPr lang="sv-SE" dirty="0" smtClean="0"/>
              <a:t> </a:t>
            </a:r>
            <a:r>
              <a:rPr lang="sv-SE" dirty="0" err="1" smtClean="0"/>
              <a:t>centre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p:pic>
        <p:nvPicPr>
          <p:cNvPr id="8" name="Picture 28" descr="http://lynx.uio.no/gif/cyclotro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2852" y="1196752"/>
            <a:ext cx="1743039" cy="1167990"/>
          </a:xfrm>
          <a:prstGeom prst="rect">
            <a:avLst/>
          </a:prstGeom>
          <a:noFill/>
        </p:spPr>
      </p:pic>
      <p:pic>
        <p:nvPicPr>
          <p:cNvPr id="11" name="Picture 18" descr="http://www.elimpex.com/new/images/wellhoef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792" y="4302090"/>
            <a:ext cx="903548" cy="385661"/>
          </a:xfrm>
          <a:prstGeom prst="rect">
            <a:avLst/>
          </a:prstGeom>
          <a:noFill/>
        </p:spPr>
      </p:pic>
      <p:pic>
        <p:nvPicPr>
          <p:cNvPr id="12" name="Picture 20" descr="http://www.marygober.com/wp-content/uploads/2012/02/iba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474" y="4215845"/>
            <a:ext cx="930268" cy="440327"/>
          </a:xfrm>
          <a:prstGeom prst="rect">
            <a:avLst/>
          </a:prstGeom>
          <a:noFill/>
        </p:spPr>
      </p:pic>
      <p:pic>
        <p:nvPicPr>
          <p:cNvPr id="13" name="Picture 22" descr="IBA Dosimetry Radiation Therapy Products"/>
          <p:cNvPicPr>
            <a:picLocks noChangeAspect="1" noChangeArrowheads="1"/>
          </p:cNvPicPr>
          <p:nvPr/>
        </p:nvPicPr>
        <p:blipFill>
          <a:blip r:embed="rId6"/>
          <a:srcRect l="49888"/>
          <a:stretch>
            <a:fillRect/>
          </a:stretch>
        </p:blipFill>
        <p:spPr bwMode="auto">
          <a:xfrm>
            <a:off x="705867" y="4188549"/>
            <a:ext cx="1341297" cy="641586"/>
          </a:xfrm>
          <a:prstGeom prst="rect">
            <a:avLst/>
          </a:prstGeom>
          <a:noFill/>
        </p:spPr>
      </p:pic>
      <p:pic>
        <p:nvPicPr>
          <p:cNvPr id="14" name="Picture 6" descr="http://www.sc-nova.com/?q=sites/default/files/imagecache/product_img_main/K2-4_l.jpg"/>
          <p:cNvPicPr>
            <a:picLocks noChangeAspect="1" noChangeArrowheads="1"/>
          </p:cNvPicPr>
          <p:nvPr/>
        </p:nvPicPr>
        <p:blipFill>
          <a:blip r:embed="rId7"/>
          <a:srcRect l="8819" r="6299" b="8252"/>
          <a:stretch>
            <a:fillRect/>
          </a:stretch>
        </p:blipFill>
        <p:spPr bwMode="auto">
          <a:xfrm>
            <a:off x="7291953" y="1498064"/>
            <a:ext cx="1205758" cy="994832"/>
          </a:xfrm>
          <a:prstGeom prst="rect">
            <a:avLst/>
          </a:prstGeom>
          <a:noFill/>
        </p:spPr>
      </p:pic>
      <p:pic>
        <p:nvPicPr>
          <p:cNvPr id="15" name="Picture 14" descr="Hom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58138" y="1169941"/>
            <a:ext cx="1205759" cy="342436"/>
          </a:xfrm>
          <a:prstGeom prst="rect">
            <a:avLst/>
          </a:prstGeom>
          <a:noFill/>
        </p:spPr>
      </p:pic>
      <p:pic>
        <p:nvPicPr>
          <p:cNvPr id="16" name="Picture 8" descr="http://www.scanditronix-magnet.se/bilder/foton/quadruples/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94641" y="5534045"/>
            <a:ext cx="743925" cy="743926"/>
          </a:xfrm>
          <a:prstGeom prst="rect">
            <a:avLst/>
          </a:prstGeom>
          <a:noFill/>
        </p:spPr>
      </p:pic>
      <p:pic>
        <p:nvPicPr>
          <p:cNvPr id="17" name="Picture 10" descr="http://ctf3-tbts.web.cern.ch/ctf3-tbts/photos/20070404/RR20070404000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39944" y="5449216"/>
            <a:ext cx="1105005" cy="828754"/>
          </a:xfrm>
          <a:prstGeom prst="rect">
            <a:avLst/>
          </a:prstGeom>
          <a:noFill/>
        </p:spPr>
      </p:pic>
      <p:pic>
        <p:nvPicPr>
          <p:cNvPr id="18" name="Picture 12" descr="http://www.scanditronix-magnet.se/bilder/logotype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76120" y="5124470"/>
            <a:ext cx="1359402" cy="324746"/>
          </a:xfrm>
          <a:prstGeom prst="rect">
            <a:avLst/>
          </a:prstGeom>
          <a:noFill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05234" y="2644221"/>
            <a:ext cx="1782304" cy="150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www.schambeck-sfd.com/en/img/logos/gammadata.jpg"/>
          <p:cNvPicPr>
            <a:picLocks noChangeAspect="1" noChangeArrowheads="1"/>
          </p:cNvPicPr>
          <p:nvPr/>
        </p:nvPicPr>
        <p:blipFill>
          <a:blip r:embed="rId13"/>
          <a:srcRect l="17008" t="9071" r="18898" b="36283"/>
          <a:stretch>
            <a:fillRect/>
          </a:stretch>
        </p:blipFill>
        <p:spPr bwMode="auto">
          <a:xfrm>
            <a:off x="7751686" y="2733022"/>
            <a:ext cx="1035852" cy="551962"/>
          </a:xfrm>
          <a:prstGeom prst="rect">
            <a:avLst/>
          </a:prstGeom>
          <a:noFill/>
        </p:spPr>
      </p:pic>
      <p:pic>
        <p:nvPicPr>
          <p:cNvPr id="9" name="Picture 24" descr="Optima MR450w GEM suite product."/>
          <p:cNvPicPr>
            <a:picLocks noChangeAspect="1" noChangeArrowheads="1"/>
          </p:cNvPicPr>
          <p:nvPr/>
        </p:nvPicPr>
        <p:blipFill>
          <a:blip r:embed="rId14"/>
          <a:srcRect l="11210" r="16015"/>
          <a:stretch>
            <a:fillRect/>
          </a:stretch>
        </p:blipFill>
        <p:spPr bwMode="auto">
          <a:xfrm>
            <a:off x="3078038" y="2648547"/>
            <a:ext cx="1472669" cy="1140493"/>
          </a:xfrm>
          <a:prstGeom prst="rect">
            <a:avLst/>
          </a:prstGeom>
          <a:noFill/>
        </p:spPr>
      </p:pic>
      <p:pic>
        <p:nvPicPr>
          <p:cNvPr id="10" name="Picture 26" descr="http://indolinkenglish.files.wordpress.com/2011/08/ge-healthcare_7455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63888" y="2437533"/>
            <a:ext cx="771190" cy="271387"/>
          </a:xfrm>
          <a:prstGeom prst="rect">
            <a:avLst/>
          </a:prstGeom>
          <a:noFill/>
        </p:spPr>
      </p:pic>
      <p:pic>
        <p:nvPicPr>
          <p:cNvPr id="1026" name="Picture 2" descr="http://www.skandionkliniken.se/uploads/images/logexempel_right_format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138" y="4365104"/>
            <a:ext cx="1390451" cy="4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kandionkliniken.se/uploads/images/slideshow/large/large_fasad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30" y="5130587"/>
            <a:ext cx="2456257" cy="12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 Layout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examples of what Freia lab has delivered and the experience of their staff</a:t>
            </a:r>
          </a:p>
          <a:p>
            <a:r>
              <a:rPr lang="en-US" dirty="0" smtClean="0"/>
              <a:t>How </a:t>
            </a:r>
            <a:r>
              <a:rPr lang="en-US" dirty="0"/>
              <a:t>could the FREIA lab contribute in terms of</a:t>
            </a:r>
          </a:p>
          <a:p>
            <a:pPr lvl="1"/>
            <a:r>
              <a:rPr lang="en-US" dirty="0" smtClean="0"/>
              <a:t>Design engineering</a:t>
            </a:r>
          </a:p>
          <a:p>
            <a:pPr lvl="2"/>
            <a:r>
              <a:rPr lang="en-US" dirty="0" smtClean="0"/>
              <a:t>how </a:t>
            </a:r>
            <a:r>
              <a:rPr lang="en-US" dirty="0"/>
              <a:t>many senior / junior engineers and their physical location</a:t>
            </a:r>
          </a:p>
          <a:p>
            <a:pPr lvl="1"/>
            <a:r>
              <a:rPr lang="en-US" dirty="0" smtClean="0"/>
              <a:t>Development </a:t>
            </a:r>
            <a:r>
              <a:rPr lang="en-US" dirty="0"/>
              <a:t>of technology</a:t>
            </a:r>
          </a:p>
          <a:p>
            <a:pPr lvl="1"/>
            <a:r>
              <a:rPr lang="en-US" dirty="0" smtClean="0"/>
              <a:t>Machining </a:t>
            </a:r>
            <a:r>
              <a:rPr lang="en-US" dirty="0"/>
              <a:t>&amp; fabrication</a:t>
            </a:r>
          </a:p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7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personnel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35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Organization Overview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3269375" y="1412776"/>
            <a:ext cx="2526761" cy="369332"/>
            <a:chOff x="3779912" y="1556792"/>
            <a:chExt cx="2088232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3779912" y="1556792"/>
              <a:ext cx="2088232" cy="369332"/>
            </a:xfrm>
            <a:prstGeom prst="roundRect">
              <a:avLst/>
            </a:prstGeom>
            <a:solidFill>
              <a:srgbClr val="C00000">
                <a:alpha val="6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79912" y="1556792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Uppsala University</a:t>
              </a:r>
              <a:endParaRPr lang="en-GB" b="1" dirty="0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827584" y="2276871"/>
            <a:ext cx="2088232" cy="646331"/>
          </a:xfrm>
          <a:prstGeom prst="roundRect">
            <a:avLst/>
          </a:prstGeom>
          <a:solidFill>
            <a:srgbClr val="C0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27584" y="227687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Humanities &amp; </a:t>
            </a:r>
            <a:br>
              <a:rPr lang="en-GB" b="1" dirty="0"/>
            </a:br>
            <a:r>
              <a:rPr lang="en-GB" b="1" dirty="0"/>
              <a:t>Social Science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58831" y="2276871"/>
            <a:ext cx="2088232" cy="646331"/>
          </a:xfrm>
          <a:prstGeom prst="roundRect">
            <a:avLst/>
          </a:prstGeom>
          <a:solidFill>
            <a:srgbClr val="C0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491880" y="227687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Science &amp; Technology</a:t>
            </a:r>
            <a:endParaRPr lang="en-GB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159203" y="2276871"/>
            <a:ext cx="2088232" cy="646331"/>
          </a:xfrm>
          <a:prstGeom prst="roundRect">
            <a:avLst/>
          </a:prstGeom>
          <a:solidFill>
            <a:srgbClr val="C0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159203" y="227687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Medicine &amp; Pharmacy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7584" y="3432481"/>
            <a:ext cx="2088232" cy="646331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99592" y="343248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Engineering</a:t>
            </a:r>
            <a:endParaRPr lang="en-GB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827584" y="4582868"/>
            <a:ext cx="2088232" cy="1360506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899592" y="458112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Ångström</a:t>
            </a:r>
            <a:r>
              <a:rPr lang="en-GB" b="1" dirty="0" smtClean="0"/>
              <a:t> Workshop</a:t>
            </a:r>
            <a:endParaRPr lang="en-GB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3491880" y="4582868"/>
            <a:ext cx="2088232" cy="1360506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563888" y="47158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FREIA Laboratory</a:t>
            </a:r>
            <a:endParaRPr lang="en-GB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6231211" y="4582868"/>
            <a:ext cx="2088232" cy="1360506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303219" y="458286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9 other </a:t>
            </a:r>
            <a:br>
              <a:rPr lang="en-GB" b="1" dirty="0" smtClean="0"/>
            </a:br>
            <a:r>
              <a:rPr lang="en-GB" b="1" dirty="0" smtClean="0"/>
              <a:t>research divisions</a:t>
            </a:r>
            <a:endParaRPr lang="en-GB" b="1" dirty="0"/>
          </a:p>
        </p:txBody>
      </p:sp>
      <p:cxnSp>
        <p:nvCxnSpPr>
          <p:cNvPr id="24" name="Straight Arrow Connector 23"/>
          <p:cNvCxnSpPr>
            <a:stCxn id="6" idx="2"/>
            <a:endCxn id="12" idx="0"/>
          </p:cNvCxnSpPr>
          <p:nvPr/>
        </p:nvCxnSpPr>
        <p:spPr>
          <a:xfrm>
            <a:off x="4532756" y="1782108"/>
            <a:ext cx="3240" cy="494764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2"/>
            <a:endCxn id="16" idx="0"/>
          </p:cNvCxnSpPr>
          <p:nvPr/>
        </p:nvCxnSpPr>
        <p:spPr>
          <a:xfrm flipH="1">
            <a:off x="1871700" y="2923203"/>
            <a:ext cx="2664296" cy="509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7" idx="2"/>
            <a:endCxn id="17" idx="0"/>
          </p:cNvCxnSpPr>
          <p:nvPr/>
        </p:nvCxnSpPr>
        <p:spPr>
          <a:xfrm flipH="1">
            <a:off x="1871700" y="4078812"/>
            <a:ext cx="2664296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2"/>
            <a:endCxn id="9" idx="0"/>
          </p:cNvCxnSpPr>
          <p:nvPr/>
        </p:nvCxnSpPr>
        <p:spPr>
          <a:xfrm flipH="1">
            <a:off x="1871700" y="1782108"/>
            <a:ext cx="2661056" cy="4947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2"/>
            <a:endCxn id="14" idx="0"/>
          </p:cNvCxnSpPr>
          <p:nvPr/>
        </p:nvCxnSpPr>
        <p:spPr>
          <a:xfrm>
            <a:off x="4532756" y="1782108"/>
            <a:ext cx="2670563" cy="4947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5" idx="2"/>
            <a:endCxn id="19" idx="0"/>
          </p:cNvCxnSpPr>
          <p:nvPr/>
        </p:nvCxnSpPr>
        <p:spPr>
          <a:xfrm>
            <a:off x="1871700" y="4078812"/>
            <a:ext cx="2664296" cy="50405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7" idx="2"/>
            <a:endCxn id="22" idx="0"/>
          </p:cNvCxnSpPr>
          <p:nvPr/>
        </p:nvCxnSpPr>
        <p:spPr>
          <a:xfrm>
            <a:off x="4535996" y="4078812"/>
            <a:ext cx="2739331" cy="5040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3491880" y="3432481"/>
            <a:ext cx="2088232" cy="646331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3563888" y="342900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Physics &amp; Astronomy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194214" y="3439125"/>
            <a:ext cx="2088232" cy="646331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6159203" y="3439125"/>
            <a:ext cx="2123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Chemistry, Biology, Math &amp; Comp, Geo</a:t>
            </a:r>
            <a:endParaRPr lang="en-GB" b="1" dirty="0"/>
          </a:p>
        </p:txBody>
      </p:sp>
      <p:cxnSp>
        <p:nvCxnSpPr>
          <p:cNvPr id="42" name="Straight Connector 41"/>
          <p:cNvCxnSpPr>
            <a:stCxn id="12" idx="2"/>
            <a:endCxn id="37" idx="0"/>
          </p:cNvCxnSpPr>
          <p:nvPr/>
        </p:nvCxnSpPr>
        <p:spPr>
          <a:xfrm>
            <a:off x="4535996" y="2923203"/>
            <a:ext cx="0" cy="5092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2" idx="2"/>
            <a:endCxn id="39" idx="0"/>
          </p:cNvCxnSpPr>
          <p:nvPr/>
        </p:nvCxnSpPr>
        <p:spPr>
          <a:xfrm>
            <a:off x="4535996" y="2923203"/>
            <a:ext cx="2702334" cy="5159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9" idx="0"/>
            <a:endCxn id="37" idx="2"/>
          </p:cNvCxnSpPr>
          <p:nvPr/>
        </p:nvCxnSpPr>
        <p:spPr>
          <a:xfrm flipV="1">
            <a:off x="4535996" y="4078812"/>
            <a:ext cx="0" cy="504056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4</a:t>
            </a:fld>
            <a:endParaRPr lang="sv-SE"/>
          </a:p>
        </p:txBody>
      </p:sp>
      <p:sp>
        <p:nvSpPr>
          <p:cNvPr id="54" name="TextBox 53"/>
          <p:cNvSpPr txBox="1"/>
          <p:nvPr/>
        </p:nvSpPr>
        <p:spPr>
          <a:xfrm>
            <a:off x="3491880" y="529704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27 staff</a:t>
            </a:r>
          </a:p>
          <a:p>
            <a:pPr algn="ctr"/>
            <a:r>
              <a:rPr lang="en-GB" dirty="0"/>
              <a:t>5</a:t>
            </a:r>
            <a:r>
              <a:rPr lang="en-GB" dirty="0" smtClean="0"/>
              <a:t> PhD students</a:t>
            </a:r>
            <a:endParaRPr lang="en-GB" dirty="0"/>
          </a:p>
        </p:txBody>
      </p:sp>
      <p:sp>
        <p:nvSpPr>
          <p:cNvPr id="55" name="TextBox 54"/>
          <p:cNvSpPr txBox="1"/>
          <p:nvPr/>
        </p:nvSpPr>
        <p:spPr>
          <a:xfrm>
            <a:off x="827584" y="52999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11 staff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31211" y="530294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260 staff</a:t>
            </a:r>
          </a:p>
          <a:p>
            <a:pPr algn="ctr"/>
            <a:r>
              <a:rPr lang="en-GB" dirty="0" smtClean="0"/>
              <a:t>140 PhD students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3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5</a:t>
            </a:fld>
            <a:endParaRPr lang="sv-SE"/>
          </a:p>
        </p:txBody>
      </p:sp>
      <p:sp>
        <p:nvSpPr>
          <p:cNvPr id="6" name="AutoShape 4" descr="Image result for angstrom laboratory"/>
          <p:cNvSpPr>
            <a:spLocks noChangeAspect="1" noChangeArrowheads="1"/>
          </p:cNvSpPr>
          <p:nvPr/>
        </p:nvSpPr>
        <p:spPr bwMode="auto">
          <a:xfrm>
            <a:off x="155575" y="-2171700"/>
            <a:ext cx="68580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 descr="Map of Swe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25" y="1242685"/>
            <a:ext cx="44386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polacksbacken.uu.se/digitalAssets/45/c_45699-l_3-k_170630-polacksbacken275x3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10" y="1518572"/>
            <a:ext cx="3098799" cy="44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76435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7995" y="4869160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Mechanical workshop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55698" y="5373216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FREIA Laboratory</a:t>
            </a:r>
            <a:endParaRPr lang="en-GB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604299" y="4653136"/>
            <a:ext cx="607661" cy="38530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792002" y="5157192"/>
            <a:ext cx="563974" cy="38530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3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Competences Inventory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8954367"/>
              </p:ext>
            </p:extLst>
          </p:nvPr>
        </p:nvGraphicFramePr>
        <p:xfrm>
          <a:off x="457200" y="1268413"/>
          <a:ext cx="8229600" cy="482092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250704"/>
                <a:gridCol w="1080120"/>
                <a:gridCol w="1152128"/>
                <a:gridCol w="1008112"/>
                <a:gridCol w="173853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FREIA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Workshop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HEP/NP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Cond. Matter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Controls</a:t>
                      </a:r>
                      <a:r>
                        <a:rPr lang="en-GB" baseline="0" dirty="0" smtClean="0"/>
                        <a:t> &amp;</a:t>
                      </a:r>
                      <a:r>
                        <a:rPr lang="en-GB" dirty="0" smtClean="0"/>
                        <a:t> data acquisition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Radio-frequency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Beam dynamics &amp; ray</a:t>
                      </a:r>
                      <a:r>
                        <a:rPr lang="en-GB" baseline="0" dirty="0" smtClean="0"/>
                        <a:t> tracing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Accelerator technology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Applied</a:t>
                      </a:r>
                      <a:r>
                        <a:rPr lang="en-GB" baseline="0" dirty="0" smtClean="0"/>
                        <a:t> superconductivity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Cryogenics and cryostats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Mechanics design, construction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Electronics design, construction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Optics &amp; lasers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Diagnostics: sensors &amp; detectors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Project</a:t>
                      </a:r>
                      <a:r>
                        <a:rPr lang="en-GB" baseline="0" dirty="0" smtClean="0"/>
                        <a:t> management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23.4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3.4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56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Laboratory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Academic: </a:t>
            </a:r>
            <a:r>
              <a:rPr lang="en-GB" dirty="0">
                <a:solidFill>
                  <a:srgbClr val="0000FF"/>
                </a:solidFill>
              </a:rPr>
              <a:t>17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Lecturer/professors</a:t>
            </a:r>
          </a:p>
          <a:p>
            <a:pPr lvl="1"/>
            <a:r>
              <a:rPr lang="en-GB" dirty="0" smtClean="0"/>
              <a:t>3 experimental physics</a:t>
            </a:r>
          </a:p>
          <a:p>
            <a:pPr lvl="1"/>
            <a:r>
              <a:rPr lang="en-GB" dirty="0" smtClean="0"/>
              <a:t>1 accelerator physics</a:t>
            </a:r>
          </a:p>
          <a:p>
            <a:endParaRPr lang="en-GB" dirty="0" smtClean="0"/>
          </a:p>
          <a:p>
            <a:r>
              <a:rPr lang="en-GB" dirty="0" smtClean="0"/>
              <a:t>Senior researchers</a:t>
            </a:r>
            <a:endParaRPr lang="en-GB" b="1" dirty="0" smtClean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3 experimental physics </a:t>
            </a:r>
          </a:p>
          <a:p>
            <a:pPr lvl="1"/>
            <a:r>
              <a:rPr lang="en-GB" dirty="0" smtClean="0"/>
              <a:t>5 accelerator physics/engineering</a:t>
            </a:r>
          </a:p>
          <a:p>
            <a:pPr lvl="1"/>
            <a:r>
              <a:rPr lang="en-GB" dirty="0" smtClean="0"/>
              <a:t>3 microwave engineering</a:t>
            </a:r>
          </a:p>
          <a:p>
            <a:endParaRPr lang="en-GB" dirty="0" smtClean="0"/>
          </a:p>
          <a:p>
            <a:r>
              <a:rPr lang="en-GB" dirty="0" smtClean="0"/>
              <a:t>Post-doctoral researchers</a:t>
            </a:r>
          </a:p>
          <a:p>
            <a:pPr lvl="1"/>
            <a:r>
              <a:rPr lang="en-GB" dirty="0" smtClean="0"/>
              <a:t>2 </a:t>
            </a:r>
            <a:r>
              <a:rPr lang="en-GB" dirty="0"/>
              <a:t>accelerator </a:t>
            </a:r>
            <a:r>
              <a:rPr lang="en-GB" dirty="0" smtClean="0"/>
              <a:t>physics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Technical/Administrative: </a:t>
            </a:r>
            <a:r>
              <a:rPr lang="en-GB" dirty="0">
                <a:solidFill>
                  <a:srgbClr val="0000FF"/>
                </a:solidFill>
              </a:rPr>
              <a:t>10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Senior research engineers</a:t>
            </a:r>
            <a:endParaRPr lang="en-GB" b="1" dirty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1 project leader</a:t>
            </a:r>
          </a:p>
          <a:p>
            <a:pPr lvl="1"/>
            <a:r>
              <a:rPr lang="en-GB" dirty="0" smtClean="0"/>
              <a:t>2 controls, </a:t>
            </a:r>
            <a:r>
              <a:rPr lang="en-GB" dirty="0"/>
              <a:t>data </a:t>
            </a:r>
            <a:r>
              <a:rPr lang="en-GB" dirty="0" smtClean="0"/>
              <a:t>acquisition</a:t>
            </a:r>
          </a:p>
          <a:p>
            <a:pPr lvl="1"/>
            <a:r>
              <a:rPr lang="en-GB" dirty="0" smtClean="0"/>
              <a:t>1 LLRF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Engineers</a:t>
            </a:r>
            <a:endParaRPr lang="en-GB" b="1" dirty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1 </a:t>
            </a:r>
            <a:r>
              <a:rPr lang="en-GB" dirty="0"/>
              <a:t>cryogenics &amp; vacuum</a:t>
            </a:r>
          </a:p>
          <a:p>
            <a:pPr lvl="1"/>
            <a:r>
              <a:rPr lang="en-GB" dirty="0" smtClean="0"/>
              <a:t>1 </a:t>
            </a:r>
            <a:r>
              <a:rPr lang="en-GB" dirty="0"/>
              <a:t>power converters, cooling</a:t>
            </a:r>
          </a:p>
          <a:p>
            <a:pPr lvl="1"/>
            <a:r>
              <a:rPr lang="en-GB" dirty="0" smtClean="0"/>
              <a:t>1 </a:t>
            </a:r>
            <a:r>
              <a:rPr lang="en-GB" dirty="0"/>
              <a:t>mechanics, construction</a:t>
            </a:r>
          </a:p>
          <a:p>
            <a:pPr lvl="1"/>
            <a:r>
              <a:rPr lang="en-GB" dirty="0"/>
              <a:t>1 mechanics, </a:t>
            </a:r>
            <a:r>
              <a:rPr lang="en-GB" dirty="0" smtClean="0"/>
              <a:t>design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Technicians</a:t>
            </a:r>
          </a:p>
          <a:p>
            <a:pPr lvl="1"/>
            <a:r>
              <a:rPr lang="en-GB" dirty="0"/>
              <a:t>1 analogue electronics</a:t>
            </a:r>
          </a:p>
          <a:p>
            <a:pPr lvl="1"/>
            <a:r>
              <a:rPr lang="en-GB" dirty="0" smtClean="0"/>
              <a:t>1 mechanics, construction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3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Ångström </a:t>
            </a:r>
            <a:r>
              <a:rPr lang="sv-SE" dirty="0" err="1" smtClean="0"/>
              <a:t>Mechanical</a:t>
            </a:r>
            <a:r>
              <a:rPr lang="sv-SE" dirty="0" smtClean="0"/>
              <a:t> Workshop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Academic: </a:t>
            </a:r>
            <a:r>
              <a:rPr lang="en-GB" dirty="0">
                <a:solidFill>
                  <a:srgbClr val="0000FF"/>
                </a:solidFill>
              </a:rPr>
              <a:t>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Technical/Administrative: </a:t>
            </a:r>
            <a:r>
              <a:rPr lang="en-GB" dirty="0" smtClean="0">
                <a:solidFill>
                  <a:srgbClr val="0000FF"/>
                </a:solidFill>
              </a:rPr>
              <a:t>11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Research engineers</a:t>
            </a:r>
          </a:p>
          <a:p>
            <a:pPr lvl="1"/>
            <a:r>
              <a:rPr lang="en-GB" dirty="0"/>
              <a:t>1 project leader</a:t>
            </a:r>
          </a:p>
          <a:p>
            <a:pPr lvl="1"/>
            <a:r>
              <a:rPr lang="en-GB" dirty="0"/>
              <a:t>1 mechanics design</a:t>
            </a:r>
          </a:p>
          <a:p>
            <a:endParaRPr lang="en-GB" dirty="0"/>
          </a:p>
          <a:p>
            <a:r>
              <a:rPr lang="en-GB" dirty="0"/>
              <a:t>Technicians</a:t>
            </a:r>
          </a:p>
          <a:p>
            <a:pPr lvl="1"/>
            <a:r>
              <a:rPr lang="en-GB" dirty="0"/>
              <a:t>9 fine mechanics</a:t>
            </a:r>
          </a:p>
          <a:p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92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Machining &amp; fabrication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2018-09-13</a:t>
            </a: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Contribution Possibilities to the Development of ESS Instruments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8877-4C7F-427A-9C07-12C41EAEE3A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17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U Guldka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UU Guldkant</Template>
  <TotalTime>734</TotalTime>
  <Words>702</Words>
  <Application>Microsoft Office PowerPoint</Application>
  <PresentationFormat>On-screen Show (4:3)</PresentationFormat>
  <Paragraphs>247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UU Guldkant</vt:lpstr>
      <vt:lpstr>Contribution Possibilities  to the Development of ESS Instruments</vt:lpstr>
      <vt:lpstr>Presentation Layout</vt:lpstr>
      <vt:lpstr>personnel</vt:lpstr>
      <vt:lpstr>Organization Overview</vt:lpstr>
      <vt:lpstr>Location</vt:lpstr>
      <vt:lpstr>Competences Inventory</vt:lpstr>
      <vt:lpstr>FREIA Laboratory</vt:lpstr>
      <vt:lpstr>Ångström Mechanical Workshop</vt:lpstr>
      <vt:lpstr>Machining &amp; fabrication</vt:lpstr>
      <vt:lpstr>Machining</vt:lpstr>
      <vt:lpstr>Assembly and Testing</vt:lpstr>
      <vt:lpstr>technology development</vt:lpstr>
      <vt:lpstr>PowerPoint Presentation</vt:lpstr>
      <vt:lpstr>CTF3 / CLIC Project</vt:lpstr>
      <vt:lpstr>FLASH &amp; EuXFEL Projects</vt:lpstr>
      <vt:lpstr>Cryogenic DC-spark System</vt:lpstr>
      <vt:lpstr>Offshoots from Uppsala Accelerator R&amp;D</vt:lpstr>
    </vt:vector>
  </TitlesOfParts>
  <Company>Engelska parken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Josefin Svensson</dc:creator>
  <cp:lastModifiedBy>Roger Ruber</cp:lastModifiedBy>
  <cp:revision>81</cp:revision>
  <dcterms:created xsi:type="dcterms:W3CDTF">2013-08-22T05:59:05Z</dcterms:created>
  <dcterms:modified xsi:type="dcterms:W3CDTF">2018-09-13T21:06:39Z</dcterms:modified>
</cp:coreProperties>
</file>