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0" r:id="rId3"/>
    <p:sldId id="263" r:id="rId4"/>
    <p:sldId id="276" r:id="rId5"/>
    <p:sldId id="261" r:id="rId6"/>
    <p:sldId id="266" r:id="rId7"/>
    <p:sldId id="267" r:id="rId8"/>
    <p:sldId id="299" r:id="rId9"/>
    <p:sldId id="262" r:id="rId10"/>
    <p:sldId id="269" r:id="rId11"/>
    <p:sldId id="265" r:id="rId12"/>
    <p:sldId id="300" r:id="rId13"/>
    <p:sldId id="273" r:id="rId14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EAEAEA"/>
    <a:srgbClr val="990000"/>
    <a:srgbClr val="808080"/>
    <a:srgbClr val="CC6600"/>
    <a:srgbClr val="666666"/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101" d="100"/>
          <a:sy n="101" d="100"/>
        </p:scale>
        <p:origin x="-18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781C33-E36B-48BB-A56C-A1509CED047F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623CD4E-79CF-4D26-9F06-04697A02744C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1DCC1FD-CF13-4A1F-886B-E467E4BB1E85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4A0D49D-95AA-4F5D-84EC-91FE7F5877FA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6526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CA42FDA-9A6D-4D5D-A132-E927AE64FBAE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8481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FEF86A0-A9CD-4CD1-9317-7F5F344155BD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7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5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03EC78F-CC42-4F3D-9EFF-7F720804B5D2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623CD4E-79CF-4D26-9F06-04697A02744C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78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944D628-C82A-4902-A74C-C0E5D3F828C3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35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31E3162-226D-43E1-9E8F-A78B2861CE68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622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53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161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1337EB5-7737-4BEF-B659-616B639716B8}" type="datetime3">
              <a:rPr lang="en-US" smtClean="0"/>
              <a:t>13 September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75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microsoft.com/office/2007/relationships/hdphoto" Target="../media/hdphoto1.wdp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png"/><Relationship Id="rId7" Type="http://schemas.openxmlformats.org/officeDocument/2006/relationships/image" Target="../media/image11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12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863312"/>
            <a:ext cx="8872695" cy="173968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0000FF"/>
                </a:solidFill>
              </a:rPr>
              <a:t>Overview of </a:t>
            </a:r>
            <a:r>
              <a:rPr lang="en-GB" sz="2800" b="1" dirty="0" smtClean="0">
                <a:solidFill>
                  <a:srgbClr val="0000FF"/>
                </a:solidFill>
              </a:rPr>
              <a:t>Activities</a:t>
            </a:r>
            <a:endParaRPr lang="en-GB" b="1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326904"/>
            <a:ext cx="8872695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Roger Ruber for the FREIA Team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ESS, </a:t>
            </a:r>
            <a:r>
              <a:rPr lang="en-US" i="1" kern="0" dirty="0" smtClean="0">
                <a:solidFill>
                  <a:srgbClr val="990000"/>
                </a:solidFill>
              </a:rPr>
              <a:t>14 </a:t>
            </a:r>
            <a:r>
              <a:rPr lang="en-US" i="1" kern="0" dirty="0" smtClean="0">
                <a:solidFill>
                  <a:srgbClr val="990000"/>
                </a:solidFill>
              </a:rPr>
              <a:t>September </a:t>
            </a:r>
            <a:r>
              <a:rPr lang="en-US" i="1" kern="0" dirty="0" smtClean="0">
                <a:solidFill>
                  <a:srgbClr val="990000"/>
                </a:solidFill>
              </a:rPr>
              <a:t>2018</a:t>
            </a:r>
            <a:endParaRPr lang="en-US" i="1" kern="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Solid State RF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SSA </a:t>
            </a:r>
            <a:r>
              <a:rPr lang="en-US" b="1" dirty="0" smtClean="0">
                <a:solidFill>
                  <a:srgbClr val="0000FF"/>
                </a:solidFill>
              </a:rPr>
              <a:t>development</a:t>
            </a:r>
          </a:p>
          <a:p>
            <a:pPr lvl="1"/>
            <a:r>
              <a:rPr lang="en-US" dirty="0" smtClean="0"/>
              <a:t>single </a:t>
            </a:r>
            <a:r>
              <a:rPr lang="en-US" dirty="0"/>
              <a:t>ended RF power </a:t>
            </a:r>
            <a:r>
              <a:rPr lang="en-US" dirty="0" smtClean="0"/>
              <a:t>amplifier</a:t>
            </a:r>
          </a:p>
          <a:p>
            <a:pPr lvl="1"/>
            <a:r>
              <a:rPr lang="en-US" dirty="0"/>
              <a:t>based on BLF188XR </a:t>
            </a:r>
            <a:endParaRPr lang="en-US" dirty="0" smtClean="0"/>
          </a:p>
          <a:p>
            <a:pPr lvl="1"/>
            <a:r>
              <a:rPr lang="en-US" dirty="0" smtClean="0"/>
              <a:t>1250 </a:t>
            </a:r>
            <a:r>
              <a:rPr lang="en-US" dirty="0"/>
              <a:t>W and 70% </a:t>
            </a:r>
            <a:r>
              <a:rPr lang="en-US" dirty="0" smtClean="0"/>
              <a:t>efficiency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SSA demonstrator</a:t>
            </a:r>
          </a:p>
          <a:p>
            <a:pPr lvl="1"/>
            <a:r>
              <a:rPr lang="en-US" dirty="0" smtClean="0"/>
              <a:t>10 kW, 8 modules</a:t>
            </a:r>
            <a:endParaRPr lang="en-US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Compact Combiners</a:t>
            </a:r>
          </a:p>
          <a:p>
            <a:pPr lvl="1"/>
            <a:r>
              <a:rPr lang="en-GB" dirty="0" smtClean="0"/>
              <a:t>compact cavity combiner 100 kW</a:t>
            </a:r>
          </a:p>
          <a:p>
            <a:pPr lvl="1"/>
            <a:r>
              <a:rPr lang="en-GB" dirty="0" smtClean="0"/>
              <a:t>planar </a:t>
            </a:r>
            <a:r>
              <a:rPr lang="en-GB" dirty="0" err="1" smtClean="0"/>
              <a:t>Gysel</a:t>
            </a:r>
            <a:r>
              <a:rPr lang="en-GB" dirty="0" smtClean="0"/>
              <a:t> combiner 10 kW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13" name="Picture 12" descr="C:\DATA\WORK\UU\- FREIA\Picture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730" y="2501402"/>
            <a:ext cx="2785197" cy="373035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3" descr="C:\Main\FREIA\Photos\2016-03-14\P102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  <a14:imgEffect>
                      <a14:saturation sat="49000"/>
                    </a14:imgEffect>
                    <a14:imgEffect>
                      <a14:brightnessContrast bright="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1226" y="4110086"/>
            <a:ext cx="1989183" cy="172030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795" y="2289723"/>
            <a:ext cx="1977615" cy="168838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183" y="3549919"/>
            <a:ext cx="4068000" cy="27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\\wbi.nxp.com\Users3\nlv03802\data\BLF188XR\Yppsala university\Files for report\P110019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0652" y="4760536"/>
            <a:ext cx="1874361" cy="106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Controls and Measurement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386468" cy="5256584"/>
          </a:xfrm>
        </p:spPr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Slow Controls &amp; </a:t>
            </a:r>
            <a:r>
              <a:rPr lang="en-GB" b="1" dirty="0" smtClean="0">
                <a:solidFill>
                  <a:srgbClr val="0000FF"/>
                </a:solidFill>
              </a:rPr>
              <a:t>Safety Interlock</a:t>
            </a:r>
            <a:endParaRPr lang="en-GB" b="1" dirty="0">
              <a:solidFill>
                <a:srgbClr val="0000FF"/>
              </a:solidFill>
            </a:endParaRPr>
          </a:p>
          <a:p>
            <a:pPr lvl="1"/>
            <a:r>
              <a:rPr lang="en-GB" dirty="0"/>
              <a:t>connecting different sub-systems: </a:t>
            </a:r>
            <a:br>
              <a:rPr lang="en-GB" dirty="0"/>
            </a:br>
            <a:r>
              <a:rPr lang="en-GB" dirty="0"/>
              <a:t>cryogenics, cryostats, </a:t>
            </a:r>
            <a:r>
              <a:rPr lang="en-GB" dirty="0" smtClean="0"/>
              <a:t>powering, ...</a:t>
            </a:r>
            <a:endParaRPr lang="en-GB" dirty="0"/>
          </a:p>
          <a:p>
            <a:pPr lvl="1"/>
            <a:r>
              <a:rPr lang="en-GB" dirty="0" smtClean="0"/>
              <a:t>Siemens </a:t>
            </a:r>
            <a:r>
              <a:rPr lang="en-GB" dirty="0"/>
              <a:t>PLC, </a:t>
            </a:r>
            <a:r>
              <a:rPr lang="en-GB" dirty="0" err="1" smtClean="0"/>
              <a:t>Nat.Instr</a:t>
            </a:r>
            <a:r>
              <a:rPr lang="en-GB" dirty="0" smtClean="0"/>
              <a:t>. </a:t>
            </a:r>
            <a:r>
              <a:rPr lang="en-GB" dirty="0" err="1"/>
              <a:t>cRIO</a:t>
            </a:r>
            <a:endParaRPr lang="en-GB" dirty="0"/>
          </a:p>
          <a:p>
            <a:pPr lvl="1"/>
            <a:r>
              <a:rPr lang="en-GB" dirty="0" smtClean="0"/>
              <a:t>EPICS interface </a:t>
            </a:r>
            <a:r>
              <a:rPr lang="en-GB" dirty="0"/>
              <a:t>with data archiver</a:t>
            </a:r>
          </a:p>
          <a:p>
            <a:r>
              <a:rPr lang="en-GB" b="1" dirty="0">
                <a:solidFill>
                  <a:srgbClr val="0000FF"/>
                </a:solidFill>
              </a:rPr>
              <a:t>LLRF</a:t>
            </a:r>
          </a:p>
          <a:p>
            <a:pPr lvl="1"/>
            <a:r>
              <a:rPr lang="en-GB" dirty="0"/>
              <a:t>Self excited loop 352/704 MHz</a:t>
            </a:r>
          </a:p>
          <a:p>
            <a:pPr lvl="2"/>
            <a:r>
              <a:rPr lang="en-GB" dirty="0"/>
              <a:t>pulsed or CW operation</a:t>
            </a:r>
          </a:p>
          <a:p>
            <a:pPr lvl="1"/>
            <a:r>
              <a:rPr lang="en-GB" dirty="0"/>
              <a:t>Nat. Instr. PXI and LabVIEW</a:t>
            </a:r>
          </a:p>
          <a:p>
            <a:pPr lvl="2"/>
            <a:r>
              <a:rPr lang="en-GB" dirty="0"/>
              <a:t>digital phase control for SEL</a:t>
            </a:r>
          </a:p>
          <a:p>
            <a:pPr lvl="2"/>
            <a:r>
              <a:rPr lang="en-GB" dirty="0"/>
              <a:t>extended RF measurements</a:t>
            </a:r>
          </a:p>
          <a:p>
            <a:pPr lvl="1"/>
            <a:r>
              <a:rPr lang="en-GB" dirty="0"/>
              <a:t>Lund </a:t>
            </a:r>
            <a:r>
              <a:rPr lang="en-GB" dirty="0" err="1"/>
              <a:t>Univ</a:t>
            </a:r>
            <a:r>
              <a:rPr lang="en-GB" dirty="0"/>
              <a:t>/ESS </a:t>
            </a:r>
            <a:r>
              <a:rPr lang="en-GB" dirty="0" smtClean="0"/>
              <a:t>µTCA system</a:t>
            </a:r>
          </a:p>
          <a:p>
            <a:pPr lvl="2"/>
            <a:r>
              <a:rPr lang="en-GB" dirty="0" smtClean="0"/>
              <a:t>timing, external </a:t>
            </a:r>
            <a:r>
              <a:rPr lang="en-GB" dirty="0"/>
              <a:t>signal </a:t>
            </a:r>
            <a:r>
              <a:rPr lang="en-GB" dirty="0" smtClean="0"/>
              <a:t>generators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Fast Magnet Quench Monitoring</a:t>
            </a:r>
          </a:p>
          <a:p>
            <a:pPr lvl="1"/>
            <a:r>
              <a:rPr lang="en-GB" dirty="0" err="1" smtClean="0"/>
              <a:t>Nat.Instr</a:t>
            </a:r>
            <a:r>
              <a:rPr lang="en-GB" dirty="0" smtClean="0"/>
              <a:t>. PXI and LabVIEW</a:t>
            </a:r>
          </a:p>
          <a:p>
            <a:pPr lvl="2"/>
            <a:r>
              <a:rPr lang="en-GB" dirty="0" smtClean="0"/>
              <a:t>based on CERN developments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>
                <a:solidFill>
                  <a:srgbClr val="0000FF"/>
                </a:solidFill>
              </a:rPr>
              <a:t>Software</a:t>
            </a:r>
          </a:p>
          <a:p>
            <a:pPr lvl="1"/>
            <a:r>
              <a:rPr lang="en-GB" dirty="0" smtClean="0"/>
              <a:t>EPICS and archiver</a:t>
            </a:r>
          </a:p>
          <a:p>
            <a:pPr lvl="1"/>
            <a:r>
              <a:rPr lang="en-GB" dirty="0" smtClean="0"/>
              <a:t>LabVIEW code</a:t>
            </a:r>
            <a:endParaRPr lang="en-GB" dirty="0"/>
          </a:p>
          <a:p>
            <a:pPr lvl="2"/>
            <a:r>
              <a:rPr lang="en-GB" dirty="0"/>
              <a:t>klystron auto </a:t>
            </a:r>
            <a:r>
              <a:rPr lang="en-GB" dirty="0" smtClean="0"/>
              <a:t>conditioning</a:t>
            </a:r>
            <a:endParaRPr lang="en-GB" dirty="0"/>
          </a:p>
          <a:p>
            <a:pPr lvl="2"/>
            <a:r>
              <a:rPr lang="en-GB" dirty="0"/>
              <a:t>power coupler auto </a:t>
            </a:r>
            <a:r>
              <a:rPr lang="en-GB" dirty="0" smtClean="0"/>
              <a:t>conditioning</a:t>
            </a:r>
            <a:endParaRPr lang="en-GB" dirty="0"/>
          </a:p>
          <a:p>
            <a:pPr lvl="3"/>
            <a:r>
              <a:rPr lang="en-GB" dirty="0" smtClean="0"/>
              <a:t>pulse </a:t>
            </a:r>
            <a:r>
              <a:rPr lang="en-GB" dirty="0"/>
              <a:t>length, power </a:t>
            </a:r>
            <a:r>
              <a:rPr lang="en-GB" dirty="0" smtClean="0"/>
              <a:t>level, repetition </a:t>
            </a:r>
            <a:r>
              <a:rPr lang="en-GB" dirty="0"/>
              <a:t>rates</a:t>
            </a:r>
          </a:p>
          <a:p>
            <a:pPr lvl="2"/>
            <a:r>
              <a:rPr lang="en-GB" dirty="0"/>
              <a:t>SEL control  and data </a:t>
            </a:r>
            <a:r>
              <a:rPr lang="en-GB" dirty="0" smtClean="0"/>
              <a:t>acquisition</a:t>
            </a:r>
            <a:endParaRPr lang="en-GB" dirty="0"/>
          </a:p>
          <a:p>
            <a:pPr lvl="2"/>
            <a:r>
              <a:rPr lang="en-GB" dirty="0" smtClean="0"/>
              <a:t>cavity frequency shift tracing</a:t>
            </a:r>
            <a:endParaRPr lang="en-GB" dirty="0"/>
          </a:p>
          <a:p>
            <a:pPr lvl="2"/>
            <a:r>
              <a:rPr lang="en-GB" dirty="0"/>
              <a:t>dynamic Lorentz force </a:t>
            </a:r>
            <a:r>
              <a:rPr lang="en-GB" dirty="0" smtClean="0"/>
              <a:t>detuning</a:t>
            </a:r>
            <a:endParaRPr lang="en-GB" dirty="0"/>
          </a:p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39" y="2928563"/>
            <a:ext cx="1007753" cy="90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8" name="Picture 2" descr="M:\FREIA\Freia-drop\03 Photos\Equipment\Controls\2015-04-20 LLRF\P101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570" y="3817858"/>
            <a:ext cx="1752795" cy="263950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M:\FREIA\Freia-drop\03 Photos\Equipment\Controls\2015-04-20 LLRF\P10100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23" y="3838103"/>
            <a:ext cx="2226365" cy="14783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FREIA\Freia-drop\03 Photos\Equipment\Controls\2015-04-20 LLRF\P1010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528" y="4809803"/>
            <a:ext cx="2226366" cy="14783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4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Projects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sp>
        <p:nvSpPr>
          <p:cNvPr id="49" name="TextBox 48"/>
          <p:cNvSpPr txBox="1"/>
          <p:nvPr/>
        </p:nvSpPr>
        <p:spPr>
          <a:xfrm>
            <a:off x="354180" y="6207166"/>
            <a:ext cx="2369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*) FEL = Free Electron Laser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75754" y="1574012"/>
            <a:ext cx="2829470" cy="1948710"/>
            <a:chOff x="331487" y="980728"/>
            <a:chExt cx="2829470" cy="1948710"/>
          </a:xfrm>
        </p:grpSpPr>
        <p:pic>
          <p:nvPicPr>
            <p:cNvPr id="54" name="Picture 53" descr="http://www.physics.uu.se/files/distrib_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1488" y="1288505"/>
              <a:ext cx="1695292" cy="1084727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331487" y="980728"/>
              <a:ext cx="2829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ESS Superconducting  </a:t>
              </a:r>
              <a:r>
                <a:rPr lang="en-GB" sz="1400" b="1" dirty="0" err="1" smtClean="0">
                  <a:solidFill>
                    <a:srgbClr val="0000FF"/>
                  </a:solidFill>
                </a:rPr>
                <a:t>Linac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28081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Imag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257781" y="2167296"/>
              <a:ext cx="1537997" cy="762142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6746542" y="1552928"/>
            <a:ext cx="2060029" cy="1656183"/>
            <a:chOff x="6400403" y="4221088"/>
            <a:chExt cx="2060029" cy="1656183"/>
          </a:xfrm>
        </p:grpSpPr>
        <p:sp>
          <p:nvSpPr>
            <p:cNvPr id="63" name="TextBox 62"/>
            <p:cNvSpPr txBox="1"/>
            <p:nvPr/>
          </p:nvSpPr>
          <p:spPr>
            <a:xfrm>
              <a:off x="6503113" y="4221088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 smtClean="0">
                  <a:solidFill>
                    <a:srgbClr val="0000FF"/>
                  </a:solidFill>
                </a:rPr>
                <a:t>HiLumi</a:t>
              </a:r>
              <a:r>
                <a:rPr lang="en-GB" sz="1400" b="1" dirty="0" smtClean="0">
                  <a:solidFill>
                    <a:srgbClr val="0000FF"/>
                  </a:solidFill>
                </a:rPr>
                <a:t> LHC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64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403" y="4498390"/>
              <a:ext cx="2060029" cy="137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Group 75"/>
          <p:cNvGrpSpPr/>
          <p:nvPr/>
        </p:nvGrpSpPr>
        <p:grpSpPr>
          <a:xfrm>
            <a:off x="3870099" y="4370319"/>
            <a:ext cx="2111565" cy="1656183"/>
            <a:chOff x="3414555" y="3178937"/>
            <a:chExt cx="2111565" cy="1656183"/>
          </a:xfrm>
        </p:grpSpPr>
        <p:sp>
          <p:nvSpPr>
            <p:cNvPr id="66" name="TextBox 65"/>
            <p:cNvSpPr txBox="1"/>
            <p:nvPr/>
          </p:nvSpPr>
          <p:spPr>
            <a:xfrm>
              <a:off x="3533162" y="3178937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CLIC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67" name="Picture 2" descr="C:\Users\ruber\Documents\Work\20160418\FREIAposter2016\1006091_02-A4-at-144-dp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555" y="3429589"/>
              <a:ext cx="2111565" cy="1405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/>
          <p:cNvGrpSpPr/>
          <p:nvPr/>
        </p:nvGrpSpPr>
        <p:grpSpPr>
          <a:xfrm>
            <a:off x="3707303" y="1568196"/>
            <a:ext cx="2437158" cy="1644556"/>
            <a:chOff x="3621665" y="980728"/>
            <a:chExt cx="2437158" cy="1644556"/>
          </a:xfrm>
        </p:grpSpPr>
        <p:sp>
          <p:nvSpPr>
            <p:cNvPr id="61" name="TextBox 60"/>
            <p:cNvSpPr txBox="1"/>
            <p:nvPr/>
          </p:nvSpPr>
          <p:spPr>
            <a:xfrm>
              <a:off x="3632818" y="980728"/>
              <a:ext cx="2426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00FF"/>
                  </a:solidFill>
                </a:rPr>
                <a:t>ESS Neutrino Super Beam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7"/>
            <a:srcRect l="17084" b="31529"/>
            <a:stretch/>
          </p:blipFill>
          <p:spPr>
            <a:xfrm>
              <a:off x="3621665" y="1288505"/>
              <a:ext cx="2437158" cy="1336779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522894" y="4369374"/>
            <a:ext cx="2896304" cy="1647797"/>
            <a:chOff x="5877016" y="3178937"/>
            <a:chExt cx="2896304" cy="1647797"/>
          </a:xfrm>
        </p:grpSpPr>
        <p:sp>
          <p:nvSpPr>
            <p:cNvPr id="73" name="TextBox 72"/>
            <p:cNvSpPr txBox="1"/>
            <p:nvPr/>
          </p:nvSpPr>
          <p:spPr>
            <a:xfrm>
              <a:off x="6227610" y="3178937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FELs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75" name="Picture 2" descr="C:\Users\vitgo630\Downloads\Picture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930" y="3414190"/>
              <a:ext cx="2482418" cy="771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 descr="layout_no_energy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016" y="4185267"/>
              <a:ext cx="2896304" cy="64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278252" y="4369374"/>
            <a:ext cx="2611224" cy="1423243"/>
            <a:chOff x="6278252" y="3043256"/>
            <a:chExt cx="2611224" cy="1423243"/>
          </a:xfrm>
        </p:grpSpPr>
        <p:sp>
          <p:nvSpPr>
            <p:cNvPr id="82" name="TextBox 81"/>
            <p:cNvSpPr txBox="1"/>
            <p:nvPr/>
          </p:nvSpPr>
          <p:spPr>
            <a:xfrm>
              <a:off x="6278252" y="3043256"/>
              <a:ext cx="261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Ultrafast Electron </a:t>
              </a:r>
              <a:r>
                <a:rPr lang="en-GB" sz="1400" b="1" dirty="0" smtClean="0">
                  <a:solidFill>
                    <a:srgbClr val="0000FF"/>
                  </a:solidFill>
                </a:rPr>
                <a:t>Diffraction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85" name="image2.png"/>
            <p:cNvPicPr preferRelativeResize="0"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6189"/>
            <a:stretch/>
          </p:blipFill>
          <p:spPr>
            <a:xfrm>
              <a:off x="6401277" y="3359939"/>
              <a:ext cx="2401544" cy="1106560"/>
            </a:xfrm>
            <a:prstGeom prst="rect">
              <a:avLst/>
            </a:prstGeom>
            <a:ln/>
          </p:spPr>
        </p:pic>
      </p:grpSp>
      <p:sp>
        <p:nvSpPr>
          <p:cNvPr id="30" name="TextBox 29"/>
          <p:cNvSpPr txBox="1"/>
          <p:nvPr/>
        </p:nvSpPr>
        <p:spPr>
          <a:xfrm>
            <a:off x="354180" y="3916129"/>
            <a:ext cx="84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FF"/>
                </a:solidFill>
              </a:rPr>
              <a:t>High Brilliance Electron Beams</a:t>
            </a:r>
            <a:endParaRPr lang="en-GB" sz="2000" dirty="0" smtClean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5755" y="1056713"/>
            <a:ext cx="84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FF"/>
                </a:solidFill>
              </a:rPr>
              <a:t>High Brilliance Proton Beams</a:t>
            </a:r>
            <a:endParaRPr lang="en-GB" sz="20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45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00FF"/>
                </a:solidFill>
              </a:rPr>
              <a:t>Uppsala University &amp; FREIA Laboratory actively </a:t>
            </a:r>
            <a:r>
              <a:rPr lang="en-GB" dirty="0" smtClean="0">
                <a:solidFill>
                  <a:srgbClr val="0000FF"/>
                </a:solidFill>
              </a:rPr>
              <a:t>developing accelerator and instrumentation technology</a:t>
            </a:r>
            <a:endParaRPr lang="en-GB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b="1" dirty="0" smtClean="0"/>
              <a:t>Development, verification, and testing</a:t>
            </a:r>
          </a:p>
          <a:p>
            <a:r>
              <a:rPr lang="en-GB" dirty="0" smtClean="0"/>
              <a:t>cavity (package)</a:t>
            </a:r>
          </a:p>
          <a:p>
            <a:r>
              <a:rPr lang="en-GB" dirty="0" smtClean="0"/>
              <a:t>high power RF</a:t>
            </a:r>
          </a:p>
          <a:p>
            <a:r>
              <a:rPr lang="en-GB" dirty="0" smtClean="0"/>
              <a:t>RF solid-state and power combiners</a:t>
            </a:r>
          </a:p>
          <a:p>
            <a:r>
              <a:rPr lang="en-GB" dirty="0" smtClean="0"/>
              <a:t>LLRF</a:t>
            </a:r>
          </a:p>
          <a:p>
            <a:r>
              <a:rPr lang="en-GB" dirty="0" smtClean="0"/>
              <a:t>Controls</a:t>
            </a:r>
          </a:p>
          <a:p>
            <a:pPr marL="0" indent="0">
              <a:buNone/>
            </a:pPr>
            <a:r>
              <a:rPr lang="en-GB" b="1" dirty="0" smtClean="0"/>
              <a:t>Research</a:t>
            </a:r>
          </a:p>
          <a:p>
            <a:r>
              <a:rPr lang="en-GB" dirty="0" smtClean="0"/>
              <a:t>high brilliance beams</a:t>
            </a:r>
          </a:p>
          <a:p>
            <a:r>
              <a:rPr lang="en-GB" dirty="0" smtClean="0"/>
              <a:t>superconducting RF</a:t>
            </a:r>
          </a:p>
          <a:p>
            <a:r>
              <a:rPr lang="en-GB" dirty="0" smtClean="0"/>
              <a:t>vacuum/RF breakdown</a:t>
            </a:r>
          </a:p>
          <a:p>
            <a:pPr marL="0" indent="0">
              <a:buNone/>
            </a:pPr>
            <a:r>
              <a:rPr lang="en-GB" b="1" dirty="0" smtClean="0"/>
              <a:t>Academic Teaching</a:t>
            </a:r>
            <a:endParaRPr lang="en-GB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1" y="2407056"/>
            <a:ext cx="3921049" cy="39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Uppsala Accelerator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1477: Uppsala University, oldest in Scandinavia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25'000 students, </a:t>
            </a:r>
            <a:r>
              <a:rPr lang="en-GB" sz="1800" dirty="0" smtClean="0"/>
              <a:t>7'000 staff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historical profiles: </a:t>
            </a:r>
            <a:r>
              <a:rPr lang="en-GB" sz="1800" dirty="0" err="1" smtClean="0"/>
              <a:t>Linné</a:t>
            </a:r>
            <a:r>
              <a:rPr lang="en-GB" sz="1800" dirty="0" smtClean="0"/>
              <a:t>, </a:t>
            </a:r>
            <a:r>
              <a:rPr lang="en-GB" sz="1800" dirty="0" err="1"/>
              <a:t>Rudbeck</a:t>
            </a:r>
            <a:r>
              <a:rPr lang="en-GB" sz="1800" dirty="0"/>
              <a:t>, Celsius, </a:t>
            </a:r>
            <a:r>
              <a:rPr lang="en-GB" sz="1800" dirty="0" err="1" smtClean="0"/>
              <a:t>Ångström</a:t>
            </a:r>
            <a:r>
              <a:rPr lang="en-GB" sz="1800" dirty="0" smtClean="0"/>
              <a:t>, Svedberg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1940's: The(</a:t>
            </a:r>
            <a:r>
              <a:rPr lang="en-GB" b="1" dirty="0" err="1" smtClean="0">
                <a:solidFill>
                  <a:srgbClr val="0000FF"/>
                </a:solidFill>
              </a:rPr>
              <a:t>odore</a:t>
            </a:r>
            <a:r>
              <a:rPr lang="en-GB" b="1" dirty="0" smtClean="0">
                <a:solidFill>
                  <a:srgbClr val="0000FF"/>
                </a:solidFill>
              </a:rPr>
              <a:t>) Svedberg builds a cyclotron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Gustaf</a:t>
            </a:r>
            <a:r>
              <a:rPr lang="en-GB" sz="1800" dirty="0" smtClean="0"/>
              <a:t> Werner synchro-cyclotron (1947 - 2016)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physics &amp; oncology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CELSIUS ring (1984 - 2005)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&amp; particle physics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2000's</a:t>
            </a:r>
            <a:r>
              <a:rPr lang="en-GB" b="1" dirty="0">
                <a:solidFill>
                  <a:srgbClr val="0000FF"/>
                </a:solidFill>
              </a:rPr>
              <a:t>: </a:t>
            </a:r>
            <a:r>
              <a:rPr lang="en-GB" b="1" dirty="0" smtClean="0">
                <a:solidFill>
                  <a:srgbClr val="0000FF"/>
                </a:solidFill>
              </a:rPr>
              <a:t>External projects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CTF3/CLIC (since 2005)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FLASH/XFEL (since 2006)</a:t>
            </a:r>
            <a:endParaRPr lang="en-GB" sz="1800" dirty="0"/>
          </a:p>
          <a:p>
            <a:pPr>
              <a:spcBef>
                <a:spcPts val="600"/>
              </a:spcBef>
            </a:pPr>
            <a:r>
              <a:rPr lang="en-GB" sz="1800" dirty="0" smtClean="0"/>
              <a:t>ESS (since 2009)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2010's: New </a:t>
            </a:r>
            <a:r>
              <a:rPr lang="en-GB" b="1" dirty="0">
                <a:solidFill>
                  <a:srgbClr val="0000FF"/>
                </a:solidFill>
              </a:rPr>
              <a:t>v</a:t>
            </a:r>
            <a:r>
              <a:rPr lang="en-GB" b="1" dirty="0" smtClean="0">
                <a:solidFill>
                  <a:srgbClr val="0000FF"/>
                </a:solidFill>
              </a:rPr>
              <a:t>entures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FREIA laboratory (est. 2011)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Skandion</a:t>
            </a:r>
            <a:r>
              <a:rPr lang="en-GB" sz="1800" dirty="0" smtClean="0"/>
              <a:t> </a:t>
            </a:r>
            <a:r>
              <a:rPr lang="en-GB" sz="1800" dirty="0"/>
              <a:t>clinic </a:t>
            </a:r>
            <a:r>
              <a:rPr lang="en-GB" sz="1800" dirty="0" smtClean="0"/>
              <a:t>(est. 2015)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88" y="2894077"/>
            <a:ext cx="2813877" cy="21183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W:\FREIA\Freia-drop\03 Photos\ExperimentHall\2016_05_11 FREIA nice views\P10201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3993" r="5972" b="15284"/>
          <a:stretch/>
        </p:blipFill>
        <p:spPr bwMode="auto">
          <a:xfrm>
            <a:off x="4324450" y="4685122"/>
            <a:ext cx="3256697" cy="16952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0137" y="893319"/>
            <a:ext cx="1729822" cy="18027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61" y="2894077"/>
            <a:ext cx="2313441" cy="18852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14164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cryogenics</a:t>
                </a:r>
              </a:p>
              <a:p>
                <a:r>
                  <a:rPr lang="en-GB" sz="1200" dirty="0" smtClean="0"/>
                  <a:t>- liquid helium</a:t>
                </a:r>
              </a:p>
              <a:p>
                <a:r>
                  <a:rPr lang="en-GB" sz="1200" dirty="0" smtClean="0"/>
                  <a:t>- liquid nitrogen</a:t>
                </a:r>
                <a:endParaRPr lang="en-GB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control room</a:t>
                </a:r>
              </a:p>
              <a:p>
                <a:r>
                  <a:rPr lang="en-GB" sz="1200" dirty="0" smtClean="0"/>
                  <a:t>- equipment controls</a:t>
                </a:r>
              </a:p>
              <a:p>
                <a:r>
                  <a:rPr lang="en-GB" sz="1200" dirty="0"/>
                  <a:t>- data </a:t>
                </a:r>
                <a:r>
                  <a:rPr lang="en-GB" sz="1200" dirty="0" smtClean="0"/>
                  <a:t>acquisition</a:t>
                </a:r>
                <a:endParaRPr lang="en-GB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 smtClean="0"/>
                  <a:t>3 bunkers</a:t>
                </a:r>
              </a:p>
              <a:p>
                <a:pPr algn="r"/>
                <a:r>
                  <a:rPr lang="en-GB" sz="1200" dirty="0" smtClean="0"/>
                  <a:t>with test stands</a:t>
                </a:r>
              </a:p>
              <a:p>
                <a:pPr algn="r"/>
                <a:r>
                  <a:rPr lang="en-GB" sz="1200" dirty="0" smtClean="0"/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/>
                <a:t>State-of-the-art Equipment</a:t>
              </a:r>
              <a:endParaRPr lang="en-GB" sz="1400" dirty="0" smtClean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5180" y="1164957"/>
            <a:ext cx="28552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FF"/>
                </a:solidFill>
              </a:rPr>
              <a:t>Funded by </a:t>
            </a:r>
            <a:br>
              <a:rPr lang="en-GB" sz="1800" b="1" dirty="0" smtClean="0">
                <a:solidFill>
                  <a:srgbClr val="0000FF"/>
                </a:solidFill>
              </a:rPr>
            </a:br>
            <a:r>
              <a:rPr lang="en-GB" sz="1800" b="1" dirty="0" smtClean="0">
                <a:solidFill>
                  <a:srgbClr val="0000FF"/>
                </a:solidFill>
              </a:rPr>
              <a:t>KAWS, Government, Uppsala Univ.</a:t>
            </a:r>
            <a:endParaRPr lang="en-GB" sz="1800" b="1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73710" y="1278081"/>
            <a:ext cx="3090257" cy="15122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9532" y="3116872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" y="3817714"/>
            <a:ext cx="2227587" cy="22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Accelerators &amp; Instrumentation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grpSp>
        <p:nvGrpSpPr>
          <p:cNvPr id="40" name="Group 39"/>
          <p:cNvGrpSpPr/>
          <p:nvPr/>
        </p:nvGrpSpPr>
        <p:grpSpPr>
          <a:xfrm>
            <a:off x="6082335" y="972877"/>
            <a:ext cx="2628243" cy="2060838"/>
            <a:chOff x="3873168" y="972877"/>
            <a:chExt cx="2628243" cy="20608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7084" b="31529"/>
            <a:stretch/>
          </p:blipFill>
          <p:spPr>
            <a:xfrm>
              <a:off x="3873168" y="1280654"/>
              <a:ext cx="1908100" cy="1046591"/>
            </a:xfrm>
            <a:prstGeom prst="rect">
              <a:avLst/>
            </a:prstGeom>
          </p:spPr>
        </p:pic>
        <p:pic>
          <p:nvPicPr>
            <p:cNvPr id="13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012" y="1954455"/>
              <a:ext cx="1612399" cy="1079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873168" y="972877"/>
              <a:ext cx="2628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High Intensity Proton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0825" y="972876"/>
            <a:ext cx="2795836" cy="2056516"/>
            <a:chOff x="250825" y="972876"/>
            <a:chExt cx="2795836" cy="2056516"/>
          </a:xfrm>
        </p:grpSpPr>
        <p:sp>
          <p:nvSpPr>
            <p:cNvPr id="15" name="TextBox 14"/>
            <p:cNvSpPr txBox="1"/>
            <p:nvPr/>
          </p:nvSpPr>
          <p:spPr>
            <a:xfrm>
              <a:off x="250826" y="972876"/>
              <a:ext cx="2757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Ultra Bright Electron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7" name="Picture 2" descr="http://ctf3-tbts.web.cern.ch/ctf3-tbts/images/ctf3-tbt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300748"/>
              <a:ext cx="1790005" cy="1193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C:\Users\vitgo630\Downloads\Picture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3" r="17763"/>
            <a:stretch/>
          </p:blipFill>
          <p:spPr bwMode="auto">
            <a:xfrm>
              <a:off x="1178378" y="2145639"/>
              <a:ext cx="1830112" cy="88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434" y="1318155"/>
              <a:ext cx="953227" cy="47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96161" y="3630729"/>
            <a:ext cx="2666994" cy="2655153"/>
            <a:chOff x="427199" y="3630729"/>
            <a:chExt cx="2666994" cy="2655153"/>
          </a:xfrm>
        </p:grpSpPr>
        <p:sp>
          <p:nvSpPr>
            <p:cNvPr id="7" name="TextBox 6"/>
            <p:cNvSpPr txBox="1"/>
            <p:nvPr/>
          </p:nvSpPr>
          <p:spPr>
            <a:xfrm>
              <a:off x="427199" y="3630729"/>
              <a:ext cx="2666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SC Cavities &amp; Magnets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77" y="3938506"/>
              <a:ext cx="1682744" cy="1682744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948" y="457199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556196" y="5406451"/>
              <a:ext cx="1537997" cy="762142"/>
            </a:xfrm>
            <a:prstGeom prst="rect">
              <a:avLst/>
            </a:prstGeom>
          </p:spPr>
        </p:pic>
        <p:pic>
          <p:nvPicPr>
            <p:cNvPr id="23" name="Picture 2" descr="C:\Users\ruber\Documents\Work\20180312\20180308_103000_25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99" y="5406451"/>
              <a:ext cx="1172575" cy="87943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6158577" y="3630729"/>
            <a:ext cx="2734598" cy="2551350"/>
            <a:chOff x="3561300" y="3630729"/>
            <a:chExt cx="2734598" cy="2551350"/>
          </a:xfrm>
        </p:grpSpPr>
        <p:sp>
          <p:nvSpPr>
            <p:cNvPr id="19" name="TextBox 18"/>
            <p:cNvSpPr txBox="1"/>
            <p:nvPr/>
          </p:nvSpPr>
          <p:spPr>
            <a:xfrm>
              <a:off x="3561300" y="3630729"/>
              <a:ext cx="2734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RF Generation &amp; Control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5" name="Picture 3" descr="C:\Users\ruber\Documents\Work\20180326\P1040596_25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300" y="3894833"/>
              <a:ext cx="1778023" cy="133382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ruber\Documents\Work\20150126\photo_combiner\DSC00961_25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859" y="5052751"/>
              <a:ext cx="999377" cy="74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M:\Photos\FREIA_Teddy_pictures\FREIA lab nov 2013 036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825" y="5217961"/>
              <a:ext cx="1269377" cy="9641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C:\DATA\WORK\UU\- FREIA\Picture1.jp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86461" y="3890001"/>
              <a:ext cx="1009437" cy="135198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3276329" y="1617108"/>
            <a:ext cx="2533448" cy="2321398"/>
            <a:chOff x="3276329" y="2396105"/>
            <a:chExt cx="2533448" cy="2321398"/>
          </a:xfrm>
        </p:grpSpPr>
        <p:sp>
          <p:nvSpPr>
            <p:cNvPr id="37" name="TextBox 36"/>
            <p:cNvSpPr txBox="1"/>
            <p:nvPr/>
          </p:nvSpPr>
          <p:spPr>
            <a:xfrm>
              <a:off x="3276329" y="2396105"/>
              <a:ext cx="2533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Advanced Instrumentation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38" name="image2.png"/>
            <p:cNvPicPr preferRelativeResize="0"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6189"/>
            <a:stretch/>
          </p:blipFill>
          <p:spPr>
            <a:xfrm>
              <a:off x="3782929" y="2712788"/>
              <a:ext cx="2026848" cy="933911"/>
            </a:xfrm>
            <a:prstGeom prst="rect">
              <a:avLst/>
            </a:prstGeom>
            <a:ln/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329" y="3531860"/>
              <a:ext cx="2107809" cy="118564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3631225" y="4384755"/>
            <a:ext cx="1850520" cy="1714469"/>
            <a:chOff x="3492710" y="898796"/>
            <a:chExt cx="1850520" cy="1714469"/>
          </a:xfrm>
        </p:grpSpPr>
        <p:pic>
          <p:nvPicPr>
            <p:cNvPr id="43" name="Picture 3" descr="E:\Users\Scratch\Photos\Untitled Export\FREIA febr 2014 047.jp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2" r="7862" b="2858"/>
            <a:stretch/>
          </p:blipFill>
          <p:spPr bwMode="auto">
            <a:xfrm>
              <a:off x="3599321" y="1206573"/>
              <a:ext cx="1637299" cy="14066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492710" y="898796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Cryogenics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81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19513" y="1052736"/>
            <a:ext cx="4772967" cy="525658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Helium liquefaction</a:t>
            </a:r>
          </a:p>
          <a:p>
            <a:pPr lvl="1"/>
            <a:r>
              <a:rPr lang="en-US" dirty="0"/>
              <a:t>150 l/h at 4.5K (LN2 pre-cooling)</a:t>
            </a:r>
          </a:p>
          <a:p>
            <a:pPr lvl="1"/>
            <a:r>
              <a:rPr lang="en-US" dirty="0"/>
              <a:t>2000 l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 err="1"/>
              <a:t>dewar</a:t>
            </a:r>
            <a:r>
              <a:rPr lang="en-US" dirty="0"/>
              <a:t>/buffer, 3+1 outlets</a:t>
            </a:r>
          </a:p>
          <a:p>
            <a:pPr lvl="1"/>
            <a:r>
              <a:rPr lang="en-US" dirty="0"/>
              <a:t>cryostats connected in closed </a:t>
            </a:r>
            <a:r>
              <a:rPr lang="en-US" dirty="0" smtClean="0"/>
              <a:t>loop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Gas recovery</a:t>
            </a:r>
          </a:p>
          <a:p>
            <a:pPr lvl="1"/>
            <a:r>
              <a:rPr lang="en-US" dirty="0" smtClean="0"/>
              <a:t>100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gasbag</a:t>
            </a:r>
          </a:p>
          <a:p>
            <a:pPr lvl="1"/>
            <a:r>
              <a:rPr lang="en-US" dirty="0"/>
              <a:t>3x 25 m</a:t>
            </a:r>
            <a:r>
              <a:rPr lang="en-US" baseline="30000" dirty="0"/>
              <a:t>3</a:t>
            </a:r>
            <a:r>
              <a:rPr lang="en-US" dirty="0"/>
              <a:t>/h compressor</a:t>
            </a:r>
          </a:p>
          <a:p>
            <a:pPr lvl="1"/>
            <a:r>
              <a:rPr lang="en-US" dirty="0"/>
              <a:t>10 m</a:t>
            </a:r>
            <a:r>
              <a:rPr lang="en-US" baseline="30000" dirty="0"/>
              <a:t>3</a:t>
            </a:r>
            <a:r>
              <a:rPr lang="en-US" dirty="0"/>
              <a:t> 200 bar </a:t>
            </a:r>
            <a:r>
              <a:rPr lang="en-US" dirty="0" smtClean="0"/>
              <a:t>storage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2K </a:t>
            </a:r>
            <a:r>
              <a:rPr lang="en-US" b="1" dirty="0">
                <a:solidFill>
                  <a:srgbClr val="0000FF"/>
                </a:solidFill>
              </a:rPr>
              <a:t>Pumping</a:t>
            </a:r>
          </a:p>
          <a:p>
            <a:pPr lvl="1"/>
            <a:r>
              <a:rPr lang="en-US" dirty="0"/>
              <a:t>~3.2 g/s at 10 mbar</a:t>
            </a:r>
          </a:p>
          <a:p>
            <a:pPr lvl="1"/>
            <a:r>
              <a:rPr lang="en-US" dirty="0"/>
              <a:t>~4.3 g/s at 15 mbar</a:t>
            </a:r>
          </a:p>
          <a:p>
            <a:pPr lvl="1"/>
            <a:r>
              <a:rPr lang="en-US" dirty="0"/>
              <a:t>110(90)W at </a:t>
            </a:r>
            <a:r>
              <a:rPr lang="en-US" dirty="0" smtClean="0"/>
              <a:t>2.0(1.8)K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Liquid </a:t>
            </a:r>
            <a:r>
              <a:rPr lang="en-US" b="1" dirty="0">
                <a:solidFill>
                  <a:srgbClr val="0000FF"/>
                </a:solidFill>
              </a:rPr>
              <a:t>nitrogen</a:t>
            </a:r>
          </a:p>
          <a:p>
            <a:pPr lvl="1"/>
            <a:r>
              <a:rPr lang="en-US" dirty="0"/>
              <a:t>20 m</a:t>
            </a:r>
            <a:r>
              <a:rPr lang="en-US" baseline="30000" dirty="0"/>
              <a:t>3</a:t>
            </a:r>
            <a:r>
              <a:rPr lang="en-US" dirty="0"/>
              <a:t> LN2 tank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38" y="3685297"/>
            <a:ext cx="1997765" cy="266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0" y="1045665"/>
            <a:ext cx="3515126" cy="24903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79" y="4694548"/>
            <a:ext cx="1735573" cy="17172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 r="15586"/>
          <a:stretch/>
        </p:blipFill>
        <p:spPr>
          <a:xfrm>
            <a:off x="184650" y="3328629"/>
            <a:ext cx="2927606" cy="18523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96138" y="5817025"/>
            <a:ext cx="19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Sub-atmospheric pumping station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651" y="4873240"/>
            <a:ext cx="2927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Helium gas recovery system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smtClean="0"/>
              <a:t>HNOSS” Horizontal Cryostat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 smtClean="0">
                <a:solidFill>
                  <a:srgbClr val="0157A4"/>
                </a:solidFill>
              </a:rPr>
              <a:t>HNOSS = Horizontal Nugget for Operation of Superconducting Systems</a:t>
            </a:r>
          </a:p>
          <a:p>
            <a:r>
              <a:rPr lang="en-GB" dirty="0" smtClean="0"/>
              <a:t>Test of superconducting cavities/devices</a:t>
            </a:r>
            <a:endParaRPr lang="en-GB" dirty="0"/>
          </a:p>
          <a:p>
            <a:pPr lvl="1"/>
            <a:r>
              <a:rPr lang="en-GB" dirty="0"/>
              <a:t>3240 x ø1200mm inner volume</a:t>
            </a:r>
          </a:p>
          <a:p>
            <a:pPr lvl="1"/>
            <a:r>
              <a:rPr lang="en-GB" dirty="0" smtClean="0"/>
              <a:t>up </a:t>
            </a:r>
            <a:r>
              <a:rPr lang="en-GB" dirty="0"/>
              <a:t>to two cavities simultaneously,</a:t>
            </a:r>
          </a:p>
          <a:p>
            <a:pPr lvl="1"/>
            <a:r>
              <a:rPr lang="en-GB" dirty="0"/>
              <a:t>each equipped with helium </a:t>
            </a:r>
            <a:r>
              <a:rPr lang="en-GB" dirty="0" smtClean="0"/>
              <a:t>tank,</a:t>
            </a:r>
          </a:p>
          <a:p>
            <a:r>
              <a:rPr lang="en-GB" dirty="0"/>
              <a:t>Low or High power RF </a:t>
            </a:r>
            <a:r>
              <a:rPr lang="en-GB" dirty="0" smtClean="0"/>
              <a:t>testing</a:t>
            </a:r>
          </a:p>
          <a:p>
            <a:pPr lvl="1"/>
            <a:r>
              <a:rPr lang="en-GB" dirty="0" smtClean="0"/>
              <a:t>fundamental </a:t>
            </a:r>
            <a:r>
              <a:rPr lang="en-GB" dirty="0"/>
              <a:t>power coupler </a:t>
            </a:r>
            <a:r>
              <a:rPr lang="en-GB" dirty="0" smtClean="0"/>
              <a:t>(top, bottom, side)</a:t>
            </a:r>
          </a:p>
          <a:p>
            <a:pPr lvl="1"/>
            <a:r>
              <a:rPr lang="en-GB" dirty="0" smtClean="0"/>
              <a:t>(cold) tuning </a:t>
            </a:r>
            <a:r>
              <a:rPr lang="en-GB" dirty="0"/>
              <a:t>system</a:t>
            </a:r>
          </a:p>
          <a:p>
            <a:r>
              <a:rPr lang="en-GB" dirty="0" smtClean="0"/>
              <a:t>Operation </a:t>
            </a:r>
            <a:r>
              <a:rPr lang="en-GB" dirty="0"/>
              <a:t>in the range 1.8 to 4.5K.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Roger Ruber - Overview of ESS Accelerator Activities at the FREIA Laboratory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77032"/>
            <a:ext cx="2938289" cy="20104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37112"/>
            <a:ext cx="3360440" cy="189024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00" y="1052736"/>
            <a:ext cx="2916887" cy="43924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10" name="Image 7" descr="Aries-Logo-std-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053" y="-3372"/>
            <a:ext cx="1226673" cy="861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938946">
            <a:off x="1167510" y="3596698"/>
            <a:ext cx="805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/>
            <a:r>
              <a:rPr lang="en-GB" sz="40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Trans National Access Facility</a:t>
            </a:r>
            <a:endParaRPr lang="en-GB" sz="40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3" name="Image 7" descr="Aries-Logo-std-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509" y="5526550"/>
            <a:ext cx="1226673" cy="8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dirty="0" err="1" smtClean="0"/>
              <a:t>Gersemi</a:t>
            </a:r>
            <a:r>
              <a:rPr lang="en-GB" dirty="0" smtClean="0"/>
              <a:t>” Vertical Cryostat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Under </a:t>
            </a:r>
            <a:r>
              <a:rPr lang="en-GB" b="1" dirty="0" smtClean="0">
                <a:solidFill>
                  <a:srgbClr val="0000FF"/>
                </a:solidFill>
              </a:rPr>
              <a:t>commissioning</a:t>
            </a:r>
            <a:endParaRPr lang="en-GB" b="1" dirty="0" smtClean="0">
              <a:solidFill>
                <a:srgbClr val="0000FF"/>
              </a:solidFill>
            </a:endParaRP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Test of SC cavities &amp; magnets</a:t>
            </a:r>
            <a:endParaRPr lang="en-US" dirty="0"/>
          </a:p>
          <a:p>
            <a:pPr lvl="1"/>
            <a:r>
              <a:rPr lang="en-US" sz="1600" dirty="0" smtClean="0"/>
              <a:t>3.2m </a:t>
            </a:r>
            <a:r>
              <a:rPr lang="en-US" sz="1600" dirty="0"/>
              <a:t>x </a:t>
            </a:r>
            <a:r>
              <a:rPr lang="en-US" sz="1600" dirty="0" smtClean="0"/>
              <a:t>ø1.1m total volume</a:t>
            </a:r>
          </a:p>
          <a:p>
            <a:pPr lvl="1"/>
            <a:r>
              <a:rPr lang="en-US" sz="1600" dirty="0" smtClean="0"/>
              <a:t>2.65m </a:t>
            </a:r>
            <a:r>
              <a:rPr lang="en-US" sz="1600" dirty="0"/>
              <a:t>x </a:t>
            </a:r>
            <a:r>
              <a:rPr lang="en-US" sz="1600" dirty="0" smtClean="0"/>
              <a:t>ø1.1m below </a:t>
            </a:r>
            <a:r>
              <a:rPr lang="en-US" sz="1600" dirty="0"/>
              <a:t>lambda </a:t>
            </a:r>
            <a:r>
              <a:rPr lang="en-US" sz="1600" dirty="0" smtClean="0"/>
              <a:t>plate</a:t>
            </a:r>
          </a:p>
          <a:p>
            <a:pPr lvl="2"/>
            <a:r>
              <a:rPr lang="en-US" sz="1600" dirty="0"/>
              <a:t>d</a:t>
            </a:r>
            <a:r>
              <a:rPr lang="en-US" sz="1600" dirty="0" smtClean="0"/>
              <a:t>esign includes joint for lambda plate</a:t>
            </a:r>
          </a:p>
          <a:p>
            <a:endParaRPr lang="en-GB" dirty="0" smtClean="0"/>
          </a:p>
          <a:p>
            <a:r>
              <a:rPr lang="en-GB" dirty="0" smtClean="0"/>
              <a:t>Operation </a:t>
            </a:r>
            <a:r>
              <a:rPr lang="en-GB" dirty="0"/>
              <a:t>in the range 1.8 to 4.5K </a:t>
            </a:r>
            <a:endParaRPr lang="en-GB" dirty="0" smtClean="0"/>
          </a:p>
          <a:p>
            <a:endParaRPr lang="en-US" dirty="0" smtClean="0"/>
          </a:p>
          <a:p>
            <a:r>
              <a:rPr lang="en-US" dirty="0" smtClean="0"/>
              <a:t>Three </a:t>
            </a:r>
            <a:r>
              <a:rPr lang="en-US" dirty="0" smtClean="0"/>
              <a:t>operation modes</a:t>
            </a:r>
          </a:p>
          <a:p>
            <a:pPr lvl="1"/>
            <a:r>
              <a:rPr lang="en-US" dirty="0" smtClean="0"/>
              <a:t>vacuum</a:t>
            </a:r>
          </a:p>
          <a:p>
            <a:pPr lvl="1"/>
            <a:r>
              <a:rPr lang="en-US" dirty="0" smtClean="0"/>
              <a:t>liquid bath</a:t>
            </a:r>
          </a:p>
          <a:p>
            <a:pPr lvl="1"/>
            <a:r>
              <a:rPr lang="en-US" dirty="0" smtClean="0"/>
              <a:t>pressurized bath with 2K heat exchanger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- Overview of ESS Accelerator Activities at the FREIA Laboratory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13" name="Image 7" descr="Aries-Logo-std-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053" y="-3372"/>
            <a:ext cx="1226673" cy="861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9877" y="1714800"/>
            <a:ext cx="4999907" cy="37499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4739"/>
          <a:stretch/>
        </p:blipFill>
        <p:spPr>
          <a:xfrm>
            <a:off x="4537969" y="982942"/>
            <a:ext cx="1922186" cy="2496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938946">
            <a:off x="1167510" y="3596698"/>
            <a:ext cx="805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/>
            <a:r>
              <a:rPr lang="en-GB" sz="40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Trans National Access Facility</a:t>
            </a:r>
            <a:endParaRPr lang="en-GB" sz="40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2" name="Image 7" descr="Aries-Logo-std-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753" y="5580752"/>
            <a:ext cx="1226673" cy="8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Activities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sp>
        <p:nvSpPr>
          <p:cNvPr id="36" name="Content Placeholder 35"/>
          <p:cNvSpPr>
            <a:spLocks noGrp="1"/>
          </p:cNvSpPr>
          <p:nvPr>
            <p:ph sz="half" idx="1"/>
          </p:nvPr>
        </p:nvSpPr>
        <p:spPr>
          <a:xfrm>
            <a:off x="251519" y="1052736"/>
            <a:ext cx="4431799" cy="5256584"/>
          </a:xfrm>
        </p:spPr>
        <p:txBody>
          <a:bodyPr/>
          <a:lstStyle/>
          <a:p>
            <a:r>
              <a:rPr lang="en-GB" sz="1800" dirty="0" smtClean="0">
                <a:solidFill>
                  <a:srgbClr val="0000FF"/>
                </a:solidFill>
              </a:rPr>
              <a:t>Hélène single spoke cavity (IPNO)</a:t>
            </a:r>
            <a:endParaRPr lang="en-GB" sz="1800" dirty="0">
              <a:solidFill>
                <a:srgbClr val="0000FF"/>
              </a:solidFill>
            </a:endParaRPr>
          </a:p>
          <a:p>
            <a:pPr lvl="1"/>
            <a:r>
              <a:rPr lang="en-GB" sz="1600" dirty="0" smtClean="0"/>
              <a:t>antenna, low power</a:t>
            </a:r>
            <a:endParaRPr lang="en-GB" sz="1600" dirty="0"/>
          </a:p>
          <a:p>
            <a:pPr lvl="1"/>
            <a:r>
              <a:rPr lang="en-GB" sz="1600" dirty="0" smtClean="0"/>
              <a:t>self-excited loop (SEL)</a:t>
            </a:r>
          </a:p>
          <a:p>
            <a:pPr lvl="1"/>
            <a:r>
              <a:rPr lang="en-GB" sz="1600" dirty="0" smtClean="0"/>
              <a:t>RF calibration procedures</a:t>
            </a:r>
            <a:endParaRPr lang="en-GB" dirty="0" smtClean="0">
              <a:solidFill>
                <a:srgbClr val="0000FF"/>
              </a:solidFill>
            </a:endParaRPr>
          </a:p>
          <a:p>
            <a:endParaRPr lang="en-GB" sz="1800" dirty="0" smtClean="0">
              <a:solidFill>
                <a:srgbClr val="0000FF"/>
              </a:solidFill>
            </a:endParaRPr>
          </a:p>
          <a:p>
            <a:r>
              <a:rPr lang="en-GB" sz="1800" dirty="0" smtClean="0">
                <a:solidFill>
                  <a:srgbClr val="0000FF"/>
                </a:solidFill>
              </a:rPr>
              <a:t>Germaine double spoke (IPNO)</a:t>
            </a:r>
          </a:p>
          <a:p>
            <a:pPr lvl="1"/>
            <a:r>
              <a:rPr lang="en-GB" sz="1600" dirty="0" smtClean="0"/>
              <a:t>antenna and cold tuner, low power</a:t>
            </a:r>
          </a:p>
          <a:p>
            <a:pPr lvl="1"/>
            <a:r>
              <a:rPr lang="en-GB" sz="1600" dirty="0" smtClean="0"/>
              <a:t>cryogenics: cooling, heat load</a:t>
            </a:r>
          </a:p>
          <a:p>
            <a:pPr lvl="1"/>
            <a:r>
              <a:rPr lang="en-GB" sz="1600" dirty="0" smtClean="0"/>
              <a:t>LLRF, SEL</a:t>
            </a:r>
          </a:p>
          <a:p>
            <a:pPr lvl="1"/>
            <a:r>
              <a:rPr lang="en-GB" sz="1600" dirty="0" smtClean="0"/>
              <a:t>Q</a:t>
            </a:r>
            <a:r>
              <a:rPr lang="en-GB" sz="1600" baseline="-25000" dirty="0" smtClean="0"/>
              <a:t>0</a:t>
            </a:r>
            <a:r>
              <a:rPr lang="en-GB" sz="1600" dirty="0" smtClean="0"/>
              <a:t>, gradient, </a:t>
            </a:r>
            <a:r>
              <a:rPr lang="en-GB" sz="1600" dirty="0" err="1" smtClean="0"/>
              <a:t>microphonics</a:t>
            </a:r>
            <a:endParaRPr lang="en-GB" sz="1800" dirty="0" smtClean="0">
              <a:solidFill>
                <a:srgbClr val="0000FF"/>
              </a:solidFill>
            </a:endParaRPr>
          </a:p>
          <a:p>
            <a:r>
              <a:rPr lang="en-GB" sz="1800" dirty="0" err="1" smtClean="0">
                <a:solidFill>
                  <a:srgbClr val="0000FF"/>
                </a:solidFill>
              </a:rPr>
              <a:t>Romea</a:t>
            </a:r>
            <a:r>
              <a:rPr lang="en-GB" sz="1800" dirty="0" smtClean="0">
                <a:solidFill>
                  <a:srgbClr val="0000FF"/>
                </a:solidFill>
              </a:rPr>
              <a:t> cavity package (IPNO)</a:t>
            </a:r>
            <a:endParaRPr lang="en-GB" sz="1800" dirty="0">
              <a:solidFill>
                <a:srgbClr val="0000FF"/>
              </a:solidFill>
            </a:endParaRPr>
          </a:p>
          <a:p>
            <a:pPr lvl="1"/>
            <a:r>
              <a:rPr lang="en-GB" sz="1600" dirty="0" smtClean="0"/>
              <a:t>power coupler and tuner, nominal gradient</a:t>
            </a:r>
          </a:p>
          <a:p>
            <a:pPr lvl="1"/>
            <a:r>
              <a:rPr lang="en-GB" sz="1600" dirty="0" smtClean="0"/>
              <a:t>Q</a:t>
            </a:r>
            <a:r>
              <a:rPr lang="en-GB" sz="1600" baseline="-25000" dirty="0" smtClean="0"/>
              <a:t>0</a:t>
            </a:r>
            <a:r>
              <a:rPr lang="en-GB" sz="1600" dirty="0" smtClean="0"/>
              <a:t> </a:t>
            </a:r>
            <a:r>
              <a:rPr lang="en-GB" sz="1600" dirty="0"/>
              <a:t>and gradient, </a:t>
            </a:r>
            <a:r>
              <a:rPr lang="en-GB" sz="1600" dirty="0" err="1" smtClean="0"/>
              <a:t>microphonics</a:t>
            </a:r>
            <a:r>
              <a:rPr lang="en-GB" sz="1600" dirty="0" smtClean="0"/>
              <a:t>, fill time, Lorentz force detuning</a:t>
            </a:r>
          </a:p>
          <a:p>
            <a:pPr lvl="1"/>
            <a:r>
              <a:rPr lang="en-GB" sz="1600" dirty="0" smtClean="0"/>
              <a:t>tuner operation</a:t>
            </a:r>
            <a:endParaRPr lang="en-GB" sz="1600" dirty="0"/>
          </a:p>
          <a:p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37" name="Content Placeholder 36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214180" cy="5256584"/>
          </a:xfrm>
        </p:spPr>
        <p:txBody>
          <a:bodyPr/>
          <a:lstStyle/>
          <a:p>
            <a:r>
              <a:rPr lang="en-GB" sz="1800" dirty="0" smtClean="0">
                <a:solidFill>
                  <a:srgbClr val="0000FF"/>
                </a:solidFill>
              </a:rPr>
              <a:t>RF Station 352 MHz (2x)</a:t>
            </a:r>
          </a:p>
          <a:p>
            <a:pPr lvl="1"/>
            <a:r>
              <a:rPr lang="en-GB" sz="1600" dirty="0" smtClean="0"/>
              <a:t>acceptance and functional test</a:t>
            </a:r>
          </a:p>
          <a:p>
            <a:pPr lvl="2"/>
            <a:r>
              <a:rPr lang="en-GB" dirty="0" smtClean="0"/>
              <a:t>including RF distribution components</a:t>
            </a:r>
          </a:p>
          <a:p>
            <a:pPr lvl="1"/>
            <a:r>
              <a:rPr lang="en-GB" sz="1600" dirty="0" smtClean="0"/>
              <a:t>soak test</a:t>
            </a:r>
          </a:p>
          <a:p>
            <a:pPr lvl="1"/>
            <a:r>
              <a:rPr lang="en-GB" sz="1600" dirty="0" smtClean="0"/>
              <a:t>pulsed and CW operation on cavity</a:t>
            </a:r>
            <a:endParaRPr lang="en-GB" sz="1400" dirty="0" smtClean="0"/>
          </a:p>
          <a:p>
            <a:r>
              <a:rPr lang="en-GB" sz="1800" dirty="0" smtClean="0">
                <a:solidFill>
                  <a:srgbClr val="0000FF"/>
                </a:solidFill>
              </a:rPr>
              <a:t>RF Station 704 MHz</a:t>
            </a:r>
          </a:p>
          <a:p>
            <a:pPr lvl="1"/>
            <a:r>
              <a:rPr lang="en-GB" sz="1600" dirty="0" smtClean="0"/>
              <a:t>acceptance &amp; operation of modulator</a:t>
            </a:r>
          </a:p>
          <a:p>
            <a:pPr lvl="1"/>
            <a:endParaRPr lang="en-GB" sz="1600" dirty="0" smtClean="0"/>
          </a:p>
          <a:p>
            <a:r>
              <a:rPr lang="en-GB" sz="1800" dirty="0" smtClean="0">
                <a:solidFill>
                  <a:srgbClr val="0000FF"/>
                </a:solidFill>
              </a:rPr>
              <a:t>High-</a:t>
            </a:r>
            <a:r>
              <a:rPr lang="el-GR" sz="1800" dirty="0" smtClean="0">
                <a:solidFill>
                  <a:srgbClr val="0000FF"/>
                </a:solidFill>
              </a:rPr>
              <a:t>β</a:t>
            </a:r>
            <a:r>
              <a:rPr lang="en-GB" sz="1800" dirty="0" smtClean="0">
                <a:solidFill>
                  <a:srgbClr val="0000FF"/>
                </a:solidFill>
              </a:rPr>
              <a:t> elliptical cavity package (CEA)</a:t>
            </a:r>
            <a:endParaRPr lang="en-GB" sz="1800" dirty="0">
              <a:solidFill>
                <a:srgbClr val="0000FF"/>
              </a:solidFill>
            </a:endParaRPr>
          </a:p>
          <a:p>
            <a:pPr lvl="1"/>
            <a:r>
              <a:rPr lang="en-GB" sz="1600" dirty="0" smtClean="0"/>
              <a:t>FPC conditioning ok</a:t>
            </a:r>
          </a:p>
          <a:p>
            <a:pPr lvl="1"/>
            <a:r>
              <a:rPr lang="en-GB" sz="1600" dirty="0" smtClean="0"/>
              <a:t>under test</a:t>
            </a:r>
          </a:p>
          <a:p>
            <a:pPr lvl="1"/>
            <a:endParaRPr lang="en-GB" sz="1600" dirty="0" smtClean="0"/>
          </a:p>
          <a:p>
            <a:r>
              <a:rPr lang="en-GB" sz="1800" dirty="0" smtClean="0">
                <a:solidFill>
                  <a:srgbClr val="0000FF"/>
                </a:solidFill>
              </a:rPr>
              <a:t>ESS </a:t>
            </a:r>
            <a:r>
              <a:rPr lang="en-GB" sz="1800" dirty="0" err="1" smtClean="0">
                <a:solidFill>
                  <a:srgbClr val="0000FF"/>
                </a:solidFill>
              </a:rPr>
              <a:t>Cryomodules</a:t>
            </a:r>
            <a:endParaRPr lang="en-GB" sz="1800" dirty="0">
              <a:solidFill>
                <a:srgbClr val="0000FF"/>
              </a:solidFill>
            </a:endParaRPr>
          </a:p>
          <a:p>
            <a:pPr lvl="1"/>
            <a:r>
              <a:rPr lang="en-GB" sz="1600" dirty="0" smtClean="0"/>
              <a:t>prototype</a:t>
            </a:r>
            <a:r>
              <a:rPr lang="en-GB" sz="1600" dirty="0" smtClean="0"/>
              <a:t>,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arrived August </a:t>
            </a:r>
            <a:r>
              <a:rPr lang="en-GB" sz="1600" dirty="0" smtClean="0"/>
              <a:t>2018</a:t>
            </a:r>
          </a:p>
          <a:p>
            <a:pPr lvl="1"/>
            <a:r>
              <a:rPr lang="en-GB" sz="1600" dirty="0" smtClean="0"/>
              <a:t>13 series during </a:t>
            </a:r>
            <a:br>
              <a:rPr lang="en-GB" sz="1600" dirty="0" smtClean="0"/>
            </a:br>
            <a:r>
              <a:rPr lang="en-GB" sz="1600" dirty="0" smtClean="0"/>
              <a:t>2019 - 2020</a:t>
            </a:r>
            <a:endParaRPr lang="en-GB" sz="1600" dirty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6325" r="26653" b="6751"/>
          <a:stretch/>
        </p:blipFill>
        <p:spPr>
          <a:xfrm>
            <a:off x="3579392" y="1385740"/>
            <a:ext cx="1163659" cy="130573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2" descr="P10208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69" y="5237622"/>
            <a:ext cx="1904080" cy="12256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773" y="3956861"/>
            <a:ext cx="1603931" cy="21104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03" y="3309941"/>
            <a:ext cx="1408846" cy="88762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Power RF Amplifiers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3676454"/>
            <a:ext cx="4110930" cy="2632865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352 MHz Tetrodes</a:t>
            </a:r>
            <a:endParaRPr lang="en-GB" b="1" dirty="0">
              <a:solidFill>
                <a:srgbClr val="0000FF"/>
              </a:solidFill>
            </a:endParaRPr>
          </a:p>
          <a:p>
            <a:r>
              <a:rPr lang="en-GB" b="1" dirty="0" smtClean="0"/>
              <a:t>2x 400 kW, 3.5 </a:t>
            </a:r>
            <a:r>
              <a:rPr lang="en-GB" b="1" dirty="0" err="1" smtClean="0"/>
              <a:t>ms</a:t>
            </a:r>
            <a:r>
              <a:rPr lang="en-GB" b="1" dirty="0" smtClean="0"/>
              <a:t>, 14-28 Hz</a:t>
            </a:r>
          </a:p>
          <a:p>
            <a:pPr lvl="1"/>
            <a:r>
              <a:rPr lang="en-GB" dirty="0" smtClean="0"/>
              <a:t>combined </a:t>
            </a:r>
            <a:r>
              <a:rPr lang="en-GB" dirty="0"/>
              <a:t>output 2 </a:t>
            </a:r>
            <a:r>
              <a:rPr lang="en-GB" dirty="0" smtClean="0"/>
              <a:t>tetrodes TH595</a:t>
            </a:r>
          </a:p>
          <a:p>
            <a:r>
              <a:rPr lang="en-GB" b="1" dirty="0" smtClean="0"/>
              <a:t>50 kW CW</a:t>
            </a:r>
          </a:p>
          <a:p>
            <a:pPr lvl="1"/>
            <a:r>
              <a:rPr lang="en-GB" dirty="0" smtClean="0"/>
              <a:t>on loan from CERN</a:t>
            </a:r>
          </a:p>
          <a:p>
            <a:pPr lvl="1"/>
            <a:r>
              <a:rPr lang="en-GB" dirty="0" smtClean="0"/>
              <a:t>tetrode TH571b</a:t>
            </a:r>
          </a:p>
          <a:p>
            <a:pPr lvl="1"/>
            <a:r>
              <a:rPr lang="en-GB" dirty="0" smtClean="0"/>
              <a:t>352 or 400 MHz output cavity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704 MHz Klystron</a:t>
            </a:r>
          </a:p>
          <a:p>
            <a:r>
              <a:rPr lang="en-GB" b="1" dirty="0" smtClean="0"/>
              <a:t>1.1 MW, 3 </a:t>
            </a:r>
            <a:r>
              <a:rPr lang="en-GB" b="1" dirty="0" err="1" smtClean="0"/>
              <a:t>ms</a:t>
            </a:r>
            <a:r>
              <a:rPr lang="en-GB" b="1" dirty="0" smtClean="0"/>
              <a:t>, 14 Hz</a:t>
            </a:r>
          </a:p>
          <a:p>
            <a:pPr lvl="1"/>
            <a:r>
              <a:rPr lang="en-GB" dirty="0" smtClean="0"/>
              <a:t>on loan from ESS</a:t>
            </a:r>
          </a:p>
          <a:p>
            <a:pPr lvl="1"/>
            <a:r>
              <a:rPr lang="en-GB" dirty="0" err="1" smtClean="0"/>
              <a:t>Ampegon</a:t>
            </a:r>
            <a:r>
              <a:rPr lang="en-GB" dirty="0" smtClean="0"/>
              <a:t>/PPT modulator</a:t>
            </a:r>
          </a:p>
          <a:p>
            <a:pPr lvl="1"/>
            <a:r>
              <a:rPr lang="en-GB" dirty="0" smtClean="0"/>
              <a:t>Toshiba klystron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pic>
        <p:nvPicPr>
          <p:cNvPr id="8" name="Picture 2" descr="http://ess-rf-systems.web.cern.ch/ess-rf-systems/photos/20150627/P1010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" y="984622"/>
            <a:ext cx="1906483" cy="12652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60" y="973770"/>
            <a:ext cx="1965002" cy="12760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3" y="2169721"/>
            <a:ext cx="2093272" cy="13969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2" descr="Q:\Freia\freia-drop\08 Equipment\RFsource04_Ampegon\20171101 Test Run 1\P1030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58" y="3478727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561"/>
          <a:stretch/>
        </p:blipFill>
        <p:spPr>
          <a:xfrm>
            <a:off x="2747242" y="2169720"/>
            <a:ext cx="2023154" cy="13969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747242" y="3244509"/>
            <a:ext cx="182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CERN 50 kW CW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pic>
        <p:nvPicPr>
          <p:cNvPr id="1026" name="Picture 2" descr="C:\Users\ruber\Documents\Work\20180207 TTC\P104009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4" t="6467" r="16744" b="14530"/>
          <a:stretch/>
        </p:blipFill>
        <p:spPr bwMode="auto">
          <a:xfrm>
            <a:off x="7357658" y="2594714"/>
            <a:ext cx="1440000" cy="19440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23586</TotalTime>
  <Words>963</Words>
  <Application>Microsoft Office PowerPoint</Application>
  <PresentationFormat>On-screen Show (4:3)</PresentationFormat>
  <Paragraphs>258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RR004-UUgrabard-ESS</vt:lpstr>
      <vt:lpstr>FREIA Laboratory Facility for Research Instrumentation and Accelerator Development</vt:lpstr>
      <vt:lpstr>Uppsala Accelerator History</vt:lpstr>
      <vt:lpstr>FREIA</vt:lpstr>
      <vt:lpstr>Accelerators &amp; Instrumentation</vt:lpstr>
      <vt:lpstr>Cryogenics</vt:lpstr>
      <vt:lpstr>“HNOSS” Horizontal Cryostat</vt:lpstr>
      <vt:lpstr>“Gersemi” Vertical Cryostat</vt:lpstr>
      <vt:lpstr>Test Activities</vt:lpstr>
      <vt:lpstr>High Power RF Amplifiers</vt:lpstr>
      <vt:lpstr>Solid State RF Development</vt:lpstr>
      <vt:lpstr>Controls and Measurement</vt:lpstr>
      <vt:lpstr>Research Projects</vt:lpstr>
      <vt:lpstr>Summary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Roger Ruber</cp:lastModifiedBy>
  <cp:revision>410</cp:revision>
  <cp:lastPrinted>2015-01-29T11:56:53Z</cp:lastPrinted>
  <dcterms:created xsi:type="dcterms:W3CDTF">2010-02-24T17:17:31Z</dcterms:created>
  <dcterms:modified xsi:type="dcterms:W3CDTF">2018-09-13T07:56:04Z</dcterms:modified>
</cp:coreProperties>
</file>