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4" r:id="rId3"/>
    <p:sldId id="295" r:id="rId4"/>
    <p:sldId id="307" r:id="rId5"/>
    <p:sldId id="310" r:id="rId6"/>
    <p:sldId id="296" r:id="rId7"/>
    <p:sldId id="261" r:id="rId8"/>
    <p:sldId id="260" r:id="rId9"/>
    <p:sldId id="297" r:id="rId10"/>
    <p:sldId id="298" r:id="rId11"/>
    <p:sldId id="262" r:id="rId12"/>
    <p:sldId id="304" r:id="rId13"/>
    <p:sldId id="278" r:id="rId14"/>
    <p:sldId id="305" r:id="rId15"/>
    <p:sldId id="277" r:id="rId16"/>
    <p:sldId id="318" r:id="rId17"/>
    <p:sldId id="303" r:id="rId18"/>
    <p:sldId id="319" r:id="rId19"/>
    <p:sldId id="320" r:id="rId20"/>
    <p:sldId id="321" r:id="rId21"/>
    <p:sldId id="32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07A"/>
    <a:srgbClr val="060050"/>
    <a:srgbClr val="03002A"/>
    <a:srgbClr val="050048"/>
    <a:srgbClr val="01000C"/>
    <a:srgbClr val="05004C"/>
    <a:srgbClr val="090080"/>
    <a:srgbClr val="333333"/>
    <a:srgbClr val="808080"/>
    <a:srgbClr val="07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A72C-2BF1-43CA-ACB2-51C6ABDF08E3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458EC-B2D0-430C-A3EE-DB7FC9E294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5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244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436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54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61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32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757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38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269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94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10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3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602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20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86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30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04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8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86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34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30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58EC-B2D0-430C-A3EE-DB7FC9E294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27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02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36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8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85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69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12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06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4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01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01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46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9007A"/>
            </a:gs>
            <a:gs pos="50000">
              <a:srgbClr val="060050"/>
            </a:gs>
            <a:gs pos="100000">
              <a:srgbClr val="03002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5DCE-AEAA-4243-9012-CE1A08A6F32B}" type="datetimeFigureOut">
              <a:rPr lang="sv-SE" smtClean="0"/>
              <a:t>2018-12-17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67E7-E47A-42AF-B2BC-615D6EDAD5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732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2.emf"/><Relationship Id="rId5" Type="http://schemas.openxmlformats.org/officeDocument/2006/relationships/image" Target="../media/image4.jpeg"/><Relationship Id="rId15" Type="http://schemas.openxmlformats.org/officeDocument/2006/relationships/image" Target="../media/image12.jpe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33968"/>
            <a:ext cx="9144000" cy="238760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(Micro Accelerator Structure center)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Uppsala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00141"/>
            <a:ext cx="9144000" cy="1655762"/>
          </a:xfrm>
        </p:spPr>
        <p:txBody>
          <a:bodyPr/>
          <a:lstStyle/>
          <a:p>
            <a:r>
              <a:rPr lang="sv-SE" dirty="0" smtClean="0"/>
              <a:t>FREIA Seminar 2018-12-17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00" y="0"/>
            <a:ext cx="4925599" cy="49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826" y="1659544"/>
            <a:ext cx="6114691" cy="4713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dirty="0" smtClean="0"/>
              <a:t>MICRO ACCELERATOR STRUCTURE CENTER IN UPPSALA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46" y="18767"/>
            <a:ext cx="5587002" cy="5587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9" y="812303"/>
            <a:ext cx="4192713" cy="29643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41444" y="4016143"/>
            <a:ext cx="417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MAS: WHEN GROW SOME BALLS IS TAKEN LITERALLY!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88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MAS GROUP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Local Group at Ångström Laboratory Formed in 2015</a:t>
            </a:r>
          </a:p>
          <a:p>
            <a:r>
              <a:rPr lang="sv-SE" dirty="0" smtClean="0"/>
              <a:t>Mathias Hamberg</a:t>
            </a:r>
          </a:p>
          <a:p>
            <a:r>
              <a:rPr lang="sv-SE" dirty="0" smtClean="0"/>
              <a:t>Mikael Karlsson</a:t>
            </a:r>
          </a:p>
          <a:p>
            <a:r>
              <a:rPr lang="sv-SE" dirty="0" smtClean="0"/>
              <a:t>Pontus Forsberg</a:t>
            </a:r>
          </a:p>
          <a:p>
            <a:r>
              <a:rPr lang="sv-SE" dirty="0" smtClean="0"/>
              <a:t>Ernesto Vargas Catalan</a:t>
            </a:r>
          </a:p>
          <a:p>
            <a:r>
              <a:rPr lang="sv-SE" dirty="0" smtClean="0"/>
              <a:t>Dragos Dancilo</a:t>
            </a:r>
          </a:p>
          <a:p>
            <a:r>
              <a:rPr lang="sv-SE" dirty="0" smtClean="0"/>
              <a:t>Anders Rydberg</a:t>
            </a:r>
          </a:p>
          <a:p>
            <a:r>
              <a:rPr lang="sv-SE" dirty="0" smtClean="0"/>
              <a:t>Janos Haidu</a:t>
            </a:r>
          </a:p>
          <a:p>
            <a:r>
              <a:rPr lang="sv-SE" dirty="0" smtClean="0"/>
              <a:t>Finnish Colleagues Joensuu</a:t>
            </a:r>
          </a:p>
          <a:p>
            <a:r>
              <a:rPr lang="sv-SE" dirty="0" smtClean="0"/>
              <a:t>DESY Collegues</a:t>
            </a:r>
          </a:p>
          <a:p>
            <a:r>
              <a:rPr lang="sv-SE" dirty="0" smtClean="0"/>
              <a:t>ERLANGEN and Max-Planck Quantum Optics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GRANTS AIM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175248" cy="474891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</a:t>
            </a:r>
            <a:r>
              <a:rPr lang="sv-SE" dirty="0"/>
              <a:t>9 MSEK</a:t>
            </a:r>
          </a:p>
          <a:p>
            <a:r>
              <a:rPr lang="sv-SE" dirty="0" smtClean="0"/>
              <a:t>Local </a:t>
            </a:r>
            <a:r>
              <a:rPr lang="sv-SE" dirty="0"/>
              <a:t>Swedish Setup at Ångström </a:t>
            </a:r>
            <a:r>
              <a:rPr lang="sv-SE" dirty="0" smtClean="0"/>
              <a:t>Laboratory</a:t>
            </a:r>
          </a:p>
          <a:p>
            <a:r>
              <a:rPr lang="sv-SE" dirty="0" smtClean="0"/>
              <a:t>Two PhD´s and one Postdoc</a:t>
            </a:r>
          </a:p>
          <a:p>
            <a:r>
              <a:rPr lang="sv-SE" dirty="0" smtClean="0"/>
              <a:t>Instrument Design</a:t>
            </a:r>
          </a:p>
          <a:p>
            <a:r>
              <a:rPr lang="sv-SE" dirty="0" smtClean="0"/>
              <a:t>PhD1: DLA Focus</a:t>
            </a:r>
          </a:p>
          <a:p>
            <a:r>
              <a:rPr lang="sv-SE" dirty="0" smtClean="0"/>
              <a:t>PhD2: THz Focus</a:t>
            </a:r>
          </a:p>
          <a:p>
            <a:r>
              <a:rPr lang="sv-SE" dirty="0" smtClean="0"/>
              <a:t>Material Physics</a:t>
            </a:r>
          </a:p>
          <a:p>
            <a:r>
              <a:rPr lang="sv-SE" dirty="0" smtClean="0"/>
              <a:t>Postdoc: </a:t>
            </a:r>
            <a:r>
              <a:rPr lang="sv-SE" dirty="0" smtClean="0"/>
              <a:t>Manufacturing</a:t>
            </a:r>
          </a:p>
          <a:p>
            <a:r>
              <a:rPr lang="sv-SE" dirty="0" smtClean="0"/>
              <a:t>Career Possibilites??? 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96" y="1001648"/>
            <a:ext cx="7555203" cy="5175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UPPSALA DLA SETUP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63196" cy="4351338"/>
          </a:xfrm>
        </p:spPr>
        <p:txBody>
          <a:bodyPr/>
          <a:lstStyle/>
          <a:p>
            <a:r>
              <a:rPr lang="sv-SE" dirty="0" smtClean="0"/>
              <a:t>SEM DLA SETUP</a:t>
            </a:r>
          </a:p>
          <a:p>
            <a:r>
              <a:rPr lang="sv-SE" dirty="0" smtClean="0"/>
              <a:t>DIPLOMA WORK </a:t>
            </a:r>
            <a:r>
              <a:rPr lang="sv-SE" dirty="0" smtClean="0"/>
              <a:t>UPSTARTING</a:t>
            </a:r>
            <a:endParaRPr lang="sv-SE" dirty="0" smtClean="0"/>
          </a:p>
          <a:p>
            <a:r>
              <a:rPr lang="sv-SE" dirty="0" smtClean="0"/>
              <a:t>SIMILAR TO ERLANGEN SETUP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101187"/>
            <a:ext cx="2244083" cy="3991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8"/>
          <a:stretch/>
        </p:blipFill>
        <p:spPr>
          <a:xfrm>
            <a:off x="9140601" y="101187"/>
            <a:ext cx="2942595" cy="398635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601" y="4382219"/>
            <a:ext cx="2942595" cy="236169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394" y="4083762"/>
            <a:ext cx="4275719" cy="25911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90" y="5483503"/>
            <a:ext cx="2240730" cy="126041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471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MYFAB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MICROFABRICATION</a:t>
            </a:r>
          </a:p>
          <a:p>
            <a:r>
              <a:rPr lang="sv-SE" dirty="0" smtClean="0"/>
              <a:t>LITOGRAPHY METHODS</a:t>
            </a:r>
          </a:p>
          <a:p>
            <a:r>
              <a:rPr lang="sv-SE" dirty="0" smtClean="0"/>
              <a:t>DIAMOND</a:t>
            </a:r>
          </a:p>
          <a:p>
            <a:r>
              <a:rPr lang="sv-SE" dirty="0" smtClean="0"/>
              <a:t>NEW MATERIALS</a:t>
            </a:r>
          </a:p>
          <a:p>
            <a:r>
              <a:rPr lang="sv-SE" dirty="0" smtClean="0"/>
              <a:t>VARIOUS STRUCTURES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sp>
        <p:nvSpPr>
          <p:cNvPr id="7" name="Rektangel med rundade hörn 18"/>
          <p:cNvSpPr/>
          <p:nvPr/>
        </p:nvSpPr>
        <p:spPr>
          <a:xfrm>
            <a:off x="18719949" y="15335572"/>
            <a:ext cx="11022231" cy="5832649"/>
          </a:xfrm>
          <a:prstGeom prst="roundRect">
            <a:avLst/>
          </a:prstGeom>
          <a:gradFill flip="none" rotWithShape="1">
            <a:gsLst>
              <a:gs pos="0">
                <a:srgbClr val="00B0F0">
                  <a:alpha val="67000"/>
                </a:srgbClr>
              </a:gs>
              <a:gs pos="50000">
                <a:schemeClr val="accent1">
                  <a:tint val="44500"/>
                  <a:satMod val="160000"/>
                  <a:alpha val="74000"/>
                </a:schemeClr>
              </a:gs>
              <a:gs pos="100000">
                <a:srgbClr val="5BEBFF">
                  <a:alpha val="63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chemeClr val="bg1">
                <a:lumMod val="85000"/>
              </a:schemeClr>
            </a:solidFill>
          </a:ln>
          <a:effectLst>
            <a:outerShdw blurRad="635000" dist="3556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650" dirty="0">
              <a:solidFill>
                <a:schemeClr val="tx2"/>
              </a:solidFill>
            </a:endParaRPr>
          </a:p>
        </p:txBody>
      </p:sp>
      <p:sp>
        <p:nvSpPr>
          <p:cNvPr id="9" name="Rektangel med rundade hörn 18"/>
          <p:cNvSpPr/>
          <p:nvPr/>
        </p:nvSpPr>
        <p:spPr>
          <a:xfrm>
            <a:off x="29771343" y="15337224"/>
            <a:ext cx="5582454" cy="5830997"/>
          </a:xfrm>
          <a:prstGeom prst="roundRect">
            <a:avLst/>
          </a:prstGeom>
          <a:gradFill flip="none" rotWithShape="1">
            <a:gsLst>
              <a:gs pos="0">
                <a:srgbClr val="00B0F0">
                  <a:alpha val="67000"/>
                </a:srgbClr>
              </a:gs>
              <a:gs pos="50000">
                <a:schemeClr val="accent1">
                  <a:tint val="44500"/>
                  <a:satMod val="160000"/>
                  <a:alpha val="74000"/>
                </a:schemeClr>
              </a:gs>
              <a:gs pos="100000">
                <a:srgbClr val="5BEBFF">
                  <a:alpha val="63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0">
            <a:solidFill>
              <a:schemeClr val="bg1">
                <a:lumMod val="85000"/>
              </a:schemeClr>
            </a:solidFill>
          </a:ln>
          <a:effectLst>
            <a:outerShdw blurRad="635000" dist="3556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650" dirty="0">
              <a:solidFill>
                <a:schemeClr val="tx2"/>
              </a:solidFill>
            </a:endParaRPr>
          </a:p>
        </p:txBody>
      </p:sp>
      <p:sp>
        <p:nvSpPr>
          <p:cNvPr id="10" name="Rektangel med rundade hörn 32"/>
          <p:cNvSpPr/>
          <p:nvPr/>
        </p:nvSpPr>
        <p:spPr>
          <a:xfrm>
            <a:off x="29748386" y="15335573"/>
            <a:ext cx="3983135" cy="1290120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4541" dirty="0">
                <a:solidFill>
                  <a:prstClr val="black"/>
                </a:solidFill>
              </a:rPr>
              <a:t>LASER DAMAGE TESTS</a:t>
            </a: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4747846" y="1635702"/>
            <a:ext cx="4679599" cy="489786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vert="horz" lIns="351200" tIns="175600" rIns="351200" bIns="175600" rtlCol="0">
            <a:noAutofit/>
          </a:bodyPr>
          <a:lstStyle/>
          <a:p>
            <a:pPr algn="just"/>
            <a:r>
              <a:rPr lang="en-US" sz="2000" dirty="0" smtClean="0"/>
              <a:t>Polycrystalline </a:t>
            </a:r>
            <a:r>
              <a:rPr lang="en-US" sz="2000" dirty="0"/>
              <a:t>diamond substrates </a:t>
            </a:r>
            <a:r>
              <a:rPr lang="en-US" sz="2000" dirty="0" smtClean="0"/>
              <a:t>Ø10 mm, 300 </a:t>
            </a:r>
            <a:r>
              <a:rPr lang="en-US" sz="2000" dirty="0"/>
              <a:t>µm </a:t>
            </a:r>
            <a:r>
              <a:rPr lang="en-US" sz="2000" dirty="0" smtClean="0"/>
              <a:t>thick used </a:t>
            </a:r>
            <a:r>
              <a:rPr lang="en-US" sz="2000" dirty="0"/>
              <a:t>for </a:t>
            </a:r>
            <a:r>
              <a:rPr lang="en-US" sz="2000" dirty="0" smtClean="0"/>
              <a:t>grating </a:t>
            </a:r>
            <a:r>
              <a:rPr lang="en-US" sz="2000" dirty="0"/>
              <a:t>fabrication. Improved method was </a:t>
            </a:r>
            <a:r>
              <a:rPr lang="en-US" sz="2000" dirty="0" smtClean="0"/>
              <a:t>demonstrated by Karlsson et al. </a:t>
            </a:r>
            <a:r>
              <a:rPr lang="en-US" sz="2000" dirty="0" smtClean="0"/>
              <a:t>Nano-replication </a:t>
            </a:r>
            <a:r>
              <a:rPr lang="en-US" sz="2000" dirty="0"/>
              <a:t>using </a:t>
            </a:r>
            <a:r>
              <a:rPr lang="en-US" sz="2000" dirty="0" smtClean="0"/>
              <a:t>SAMIM, </a:t>
            </a:r>
            <a:r>
              <a:rPr lang="en-US" sz="2000" dirty="0"/>
              <a:t>and ICP-RIE of Al, Si and diamond.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Diminishable </a:t>
            </a:r>
            <a:r>
              <a:rPr lang="en-US" sz="2000" dirty="0"/>
              <a:t>line width differences compared to master </a:t>
            </a:r>
            <a:r>
              <a:rPr lang="en-US" sz="2000" dirty="0" smtClean="0"/>
              <a:t>pattern</a:t>
            </a:r>
            <a:r>
              <a:rPr lang="en-US" sz="2000" dirty="0"/>
              <a:t>. </a:t>
            </a:r>
            <a:r>
              <a:rPr lang="en-US" sz="2000" dirty="0" smtClean="0"/>
              <a:t>A </a:t>
            </a:r>
            <a:r>
              <a:rPr lang="en-US" sz="2000" dirty="0"/>
              <a:t>lower sidewall angle was demonstrated </a:t>
            </a:r>
            <a:r>
              <a:rPr lang="en-US" sz="2000" dirty="0" smtClean="0"/>
              <a:t>by collaborators. </a:t>
            </a:r>
            <a:r>
              <a:rPr lang="en-US" sz="2000" dirty="0"/>
              <a:t>The diamond gratings will be tested at the DLA setup at FAU, Erlangen, Germany.</a:t>
            </a:r>
          </a:p>
        </p:txBody>
      </p:sp>
      <p:sp>
        <p:nvSpPr>
          <p:cNvPr id="12" name="Platshållare för innehåll 2"/>
          <p:cNvSpPr txBox="1">
            <a:spLocks/>
          </p:cNvSpPr>
          <p:nvPr/>
        </p:nvSpPr>
        <p:spPr>
          <a:xfrm>
            <a:off x="30045995" y="16799404"/>
            <a:ext cx="5033150" cy="387219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vert="horz" lIns="351200" tIns="175600" rIns="351200" bIns="175600" rtlCol="0">
            <a:noAutofit/>
          </a:bodyPr>
          <a:lstStyle/>
          <a:p>
            <a:pPr algn="just"/>
            <a:r>
              <a:rPr lang="en-US" sz="2354" dirty="0"/>
              <a:t>Unprocessed polycrystalline diamond substrates was irradiated by a laser with </a:t>
            </a:r>
            <a:r>
              <a:rPr lang="el-GR" sz="2354" dirty="0"/>
              <a:t>λ</a:t>
            </a:r>
            <a:r>
              <a:rPr lang="sv-SE" sz="2354" dirty="0"/>
              <a:t>=</a:t>
            </a:r>
            <a:r>
              <a:rPr lang="en-US" sz="2354" dirty="0"/>
              <a:t>1.93 µm, pulse duration of 600 fs and repetition rate of 1 MHz in at FAU Erlangen, Germany. The laser pulses with peak field of E=4 GVm</a:t>
            </a:r>
            <a:r>
              <a:rPr lang="en-US" sz="2354" baseline="30000" dirty="0"/>
              <a:t>-1</a:t>
            </a:r>
            <a:r>
              <a:rPr lang="en-US" sz="2354" dirty="0"/>
              <a:t> were not causing any visible damage to the diamond sample as opposed to Silicon samples.</a:t>
            </a:r>
          </a:p>
        </p:txBody>
      </p:sp>
      <p:pic>
        <p:nvPicPr>
          <p:cNvPr id="13" name="C744F050-384F-42B8-A9E7-DB9C901FC2E0" descr="f788c9f6-ff3b-4168-80fb-0432517f287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45" y="4669529"/>
            <a:ext cx="2420253" cy="186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F3CAE6-8877-416A-B882-E3FED721E4FF" descr="e9953b9b-363e-4cf5-ba51-496b33fa53a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46" y="1635703"/>
            <a:ext cx="2420252" cy="181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tshållare för innehåll 2"/>
          <p:cNvSpPr txBox="1">
            <a:spLocks/>
          </p:cNvSpPr>
          <p:nvPr/>
        </p:nvSpPr>
        <p:spPr>
          <a:xfrm>
            <a:off x="9541745" y="3598556"/>
            <a:ext cx="2420253" cy="98337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vert="horz" lIns="351255" tIns="175628" rIns="351255" bIns="175628" rtlCol="0">
            <a:noAutofit/>
          </a:bodyPr>
          <a:lstStyle>
            <a:defPPr>
              <a:defRPr lang="sv-SE"/>
            </a:defPPr>
            <a:lvl1pPr marL="0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5294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0588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5882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21175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6469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31763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057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442351" algn="l" defTabSz="4610588" rtl="0" eaLnBrk="1" latinLnBrk="0" hangingPunct="1"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v-SE" sz="2355" dirty="0"/>
              <a:t>SEM image of PDMS etching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13491"/>
            <a:ext cx="2697182" cy="19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SINBAD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705"/>
            <a:ext cx="2290498" cy="48587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dirty="0" smtClean="0"/>
              <a:t>SINBAD</a:t>
            </a:r>
          </a:p>
          <a:p>
            <a:r>
              <a:rPr lang="sv-SE" dirty="0" smtClean="0"/>
              <a:t>300 m RACE TRACK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ARES</a:t>
            </a:r>
          </a:p>
          <a:p>
            <a:r>
              <a:rPr lang="sv-SE" dirty="0" smtClean="0"/>
              <a:t>10</a:t>
            </a:r>
            <a:r>
              <a:rPr lang="sv-SE" dirty="0" smtClean="0"/>
              <a:t>0 MeV</a:t>
            </a:r>
          </a:p>
          <a:p>
            <a:r>
              <a:rPr lang="sv-SE" dirty="0" smtClean="0"/>
              <a:t>pC CHARGES</a:t>
            </a:r>
          </a:p>
          <a:p>
            <a:r>
              <a:rPr lang="sv-SE" dirty="0"/>
              <a:t>&lt;</a:t>
            </a:r>
            <a:r>
              <a:rPr lang="sv-SE" dirty="0" smtClean="0"/>
              <a:t>10 fs RMS ELECTRON BUNCH JITTER</a:t>
            </a:r>
          </a:p>
          <a:p>
            <a:r>
              <a:rPr lang="sv-SE" dirty="0" smtClean="0"/>
              <a:t>50 Hz</a:t>
            </a:r>
          </a:p>
          <a:p>
            <a:r>
              <a:rPr lang="sv-SE" b="1" dirty="0" smtClean="0"/>
              <a:t>WE PROVIDE GRATINGS</a:t>
            </a:r>
            <a:endParaRPr lang="sv-SE" b="1" dirty="0" smtClean="0"/>
          </a:p>
          <a:p>
            <a:pPr marL="0" indent="0">
              <a:buNone/>
            </a:pPr>
            <a:r>
              <a:rPr lang="sv-SE" dirty="0" smtClean="0"/>
              <a:t>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AXSIS</a:t>
            </a:r>
          </a:p>
          <a:p>
            <a:r>
              <a:rPr lang="sv-SE" dirty="0" smtClean="0"/>
              <a:t>DESY CFEL ARIZONA ERC COLLABORATION</a:t>
            </a:r>
          </a:p>
          <a:p>
            <a:r>
              <a:rPr lang="sv-SE" dirty="0" smtClean="0"/>
              <a:t>THz ACCELERATION</a:t>
            </a:r>
          </a:p>
          <a:p>
            <a:r>
              <a:rPr lang="sv-SE" dirty="0" smtClean="0"/>
              <a:t>XRAY CREATION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3" y="289434"/>
            <a:ext cx="4263805" cy="2397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3" y="4286815"/>
            <a:ext cx="4263806" cy="2397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975" y="2157049"/>
            <a:ext cx="4375131" cy="4527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75" y="289434"/>
            <a:ext cx="4375132" cy="20605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3721608"/>
            <a:ext cx="2290498" cy="356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1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46531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   ARES</a:t>
            </a:r>
          </a:p>
          <a:p>
            <a:r>
              <a:rPr lang="sv-SE" dirty="0" smtClean="0"/>
              <a:t>MICROBUNCH CREATION</a:t>
            </a:r>
          </a:p>
          <a:p>
            <a:r>
              <a:rPr lang="sv-SE" dirty="0" smtClean="0"/>
              <a:t>COULD BE AN OPTION FOR THE HAM-UNDULATOR</a:t>
            </a:r>
          </a:p>
          <a:p>
            <a:r>
              <a:rPr lang="sv-SE" dirty="0" smtClean="0"/>
              <a:t>MY SIMULATIONS</a:t>
            </a:r>
            <a:endParaRPr lang="sv-SE" dirty="0"/>
          </a:p>
          <a:p>
            <a:r>
              <a:rPr lang="sv-SE" dirty="0" smtClean="0"/>
              <a:t>SIMONS SIMULATIONS</a:t>
            </a:r>
            <a:endParaRPr lang="sv-SE" dirty="0"/>
          </a:p>
          <a:p>
            <a:r>
              <a:rPr lang="sv-SE" dirty="0" smtClean="0"/>
              <a:t>DIPLOMA WORK MECHANICAL ENGINEER</a:t>
            </a:r>
            <a:endParaRPr lang="sv-SE" dirty="0"/>
          </a:p>
          <a:p>
            <a:r>
              <a:rPr lang="sv-SE" dirty="0" smtClean="0"/>
              <a:t>DESY+KYMA COLLABORATION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39" y="393163"/>
            <a:ext cx="5990345" cy="360813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SINBAD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65" y="4425996"/>
            <a:ext cx="2538819" cy="1363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39" y="4425996"/>
            <a:ext cx="3482298" cy="13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4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BPM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463561" cy="4351338"/>
          </a:xfrm>
        </p:spPr>
        <p:txBody>
          <a:bodyPr/>
          <a:lstStyle/>
          <a:p>
            <a:r>
              <a:rPr lang="sv-SE" dirty="0" smtClean="0"/>
              <a:t>MM SIZE</a:t>
            </a:r>
          </a:p>
          <a:p>
            <a:r>
              <a:rPr lang="sv-SE" dirty="0" smtClean="0"/>
              <a:t>SUPERIOR RESOLUTION</a:t>
            </a:r>
          </a:p>
          <a:p>
            <a:r>
              <a:rPr lang="sv-SE" dirty="0" smtClean="0"/>
              <a:t>SPECTROMETER BASED</a:t>
            </a:r>
          </a:p>
          <a:p>
            <a:r>
              <a:rPr lang="sv-SE" dirty="0" smtClean="0"/>
              <a:t>COLOR CHANGE </a:t>
            </a:r>
            <a:r>
              <a:rPr lang="sv-SE" dirty="0" smtClean="0">
                <a:sym typeface="Wingdings" panose="05000000000000000000" pitchFamily="2" charset="2"/>
              </a:rPr>
              <a:t> POSITION CHANGE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SPECTRAL BROADENING  BEAM BROADENING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0651" y="1027906"/>
            <a:ext cx="7049179" cy="52863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03986" y="1825625"/>
            <a:ext cx="6438240" cy="3210979"/>
            <a:chOff x="6296385" y="2559809"/>
            <a:chExt cx="5575501" cy="2780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6385" y="2559809"/>
              <a:ext cx="5575501" cy="22225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6385" y="4782376"/>
              <a:ext cx="5575501" cy="558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2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OPTIONS ARE AVAILABLE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DISCUSSIONS ARE ONGOING</a:t>
            </a:r>
          </a:p>
          <a:p>
            <a:r>
              <a:rPr lang="sv-SE" dirty="0" smtClean="0"/>
              <a:t>HARDWARE DESIGN</a:t>
            </a:r>
          </a:p>
          <a:p>
            <a:r>
              <a:rPr lang="sv-SE" dirty="0" smtClean="0"/>
              <a:t>VACUUM CHAMBER</a:t>
            </a:r>
          </a:p>
          <a:p>
            <a:r>
              <a:rPr lang="sv-SE" dirty="0" smtClean="0"/>
              <a:t>HEXAPOD IMPLEMENTATION</a:t>
            </a:r>
          </a:p>
          <a:p>
            <a:r>
              <a:rPr lang="sv-SE" dirty="0" smtClean="0"/>
              <a:t>LASER INCOUPLING</a:t>
            </a:r>
          </a:p>
          <a:p>
            <a:r>
              <a:rPr lang="sv-SE" dirty="0" smtClean="0"/>
              <a:t>GRATING CONTROL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09" y="1825624"/>
            <a:ext cx="3964991" cy="3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6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1351518"/>
            <a:ext cx="10637520" cy="5293175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 smtClean="0"/>
              <a:t>CLASSIFIED</a:t>
            </a:r>
            <a:endParaRPr lang="sv-SE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 IS POSSIBLE?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101" y="7616539"/>
            <a:ext cx="11628901" cy="87208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44" y="1513805"/>
            <a:ext cx="9332712" cy="49749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216"/>
          <p:cNvSpPr/>
          <p:nvPr/>
        </p:nvSpPr>
        <p:spPr bwMode="auto">
          <a:xfrm>
            <a:off x="191838" y="4166554"/>
            <a:ext cx="7971773" cy="2575317"/>
          </a:xfrm>
          <a:prstGeom prst="rect">
            <a:avLst/>
          </a:prstGeom>
          <a:solidFill>
            <a:srgbClr val="F28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4"/>
          <a:stretch/>
        </p:blipFill>
        <p:spPr bwMode="auto">
          <a:xfrm>
            <a:off x="376121" y="4925025"/>
            <a:ext cx="7128802" cy="17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838" y="1314915"/>
            <a:ext cx="10515600" cy="2845049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Laser Heater</a:t>
            </a:r>
          </a:p>
          <a:p>
            <a:r>
              <a:rPr lang="sv-SE" dirty="0" smtClean="0"/>
              <a:t>Several Subsystems</a:t>
            </a:r>
          </a:p>
          <a:p>
            <a:r>
              <a:rPr lang="sv-SE" b="1" dirty="0" smtClean="0"/>
              <a:t>Extreme Specifications</a:t>
            </a:r>
          </a:p>
          <a:p>
            <a:r>
              <a:rPr lang="sv-SE" dirty="0" smtClean="0"/>
              <a:t>Heating 2016-06-21</a:t>
            </a:r>
          </a:p>
          <a:p>
            <a:r>
              <a:rPr lang="sv-SE" dirty="0" smtClean="0"/>
              <a:t>Doubling XFEL Output 2018-03-27</a:t>
            </a:r>
          </a:p>
          <a:p>
            <a:r>
              <a:rPr lang="sv-SE" dirty="0" smtClean="0"/>
              <a:t>ASKED TO LEAD ARIES LH WG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17" y="1566482"/>
            <a:ext cx="4941694" cy="2779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30" y="1564776"/>
            <a:ext cx="4937464" cy="2777325"/>
          </a:xfrm>
          <a:prstGeom prst="rect">
            <a:avLst/>
          </a:prstGeom>
        </p:spPr>
      </p:pic>
      <p:sp>
        <p:nvSpPr>
          <p:cNvPr id="24" name="Rechteck 2"/>
          <p:cNvSpPr/>
          <p:nvPr/>
        </p:nvSpPr>
        <p:spPr bwMode="auto">
          <a:xfrm>
            <a:off x="2618492" y="4278653"/>
            <a:ext cx="2362327" cy="112202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Gruppieren 1"/>
          <p:cNvGrpSpPr/>
          <p:nvPr/>
        </p:nvGrpSpPr>
        <p:grpSpPr>
          <a:xfrm>
            <a:off x="3914578" y="4279805"/>
            <a:ext cx="1064189" cy="1122022"/>
            <a:chOff x="14341187" y="12116412"/>
            <a:chExt cx="8191502" cy="7143750"/>
          </a:xfrm>
        </p:grpSpPr>
        <p:pic>
          <p:nvPicPr>
            <p:cNvPr id="28" name="Picture 79" descr="D:\DESYCLOUD\LAC\LAC#7_Feb_2017\Photocathode Laser Development\TDS_unheated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1187" y="12116412"/>
              <a:ext cx="4095751" cy="714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0" descr="D:\DESYCLOUD\LAC\LAC#7_Feb_2017\Photocathode Laser Development\TDS_heate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6938" y="12116412"/>
              <a:ext cx="4095751" cy="714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feld 159"/>
          <p:cNvSpPr txBox="1"/>
          <p:nvPr/>
        </p:nvSpPr>
        <p:spPr>
          <a:xfrm>
            <a:off x="3854613" y="5304064"/>
            <a:ext cx="673563" cy="389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/>
              </a:rPr>
              <a:t>OFF</a:t>
            </a:r>
          </a:p>
        </p:txBody>
      </p:sp>
      <p:sp>
        <p:nvSpPr>
          <p:cNvPr id="27" name="Textfeld 161"/>
          <p:cNvSpPr txBox="1"/>
          <p:nvPr/>
        </p:nvSpPr>
        <p:spPr>
          <a:xfrm>
            <a:off x="4431430" y="5304064"/>
            <a:ext cx="545123" cy="389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/>
              </a:rPr>
              <a:t>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MY BACKGROUND = INSTRUMENT DESIGN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graphicFrame>
        <p:nvGraphicFramePr>
          <p:cNvPr id="18" name="Objekt 145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31638"/>
              </p:ext>
            </p:extLst>
          </p:nvPr>
        </p:nvGraphicFramePr>
        <p:xfrm>
          <a:off x="233549" y="4240126"/>
          <a:ext cx="3411080" cy="141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Visio" r:id="rId10" imgW="50447597" imgH="18623604" progId="Visio.Drawing.11">
                  <p:embed/>
                </p:oleObj>
              </mc:Choice>
              <mc:Fallback>
                <p:oleObj name="Visio" r:id="rId10" imgW="50447597" imgH="18623604" progId="Visio.Drawing.11">
                  <p:embed/>
                  <p:pic>
                    <p:nvPicPr>
                      <p:cNvPr id="7" name="Objekt 1458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549" y="4240126"/>
                        <a:ext cx="3411080" cy="141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97603" y="3969844"/>
            <a:ext cx="1897945" cy="38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0" name="Textfeld 143"/>
          <p:cNvSpPr txBox="1"/>
          <p:nvPr/>
        </p:nvSpPr>
        <p:spPr>
          <a:xfrm rot="21226007">
            <a:off x="6223196" y="5867988"/>
            <a:ext cx="1672684" cy="285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0000"/>
                </a:solidFill>
                <a:latin typeface="Arial"/>
              </a:rPr>
              <a:t>Photocathode</a:t>
            </a:r>
            <a:r>
              <a:rPr lang="de-DE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Arial"/>
              </a:rPr>
              <a:t>gun</a:t>
            </a:r>
            <a:endParaRPr lang="de-DE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feld 144"/>
          <p:cNvSpPr txBox="1"/>
          <p:nvPr/>
        </p:nvSpPr>
        <p:spPr>
          <a:xfrm rot="21226007">
            <a:off x="4196530" y="6072402"/>
            <a:ext cx="1867370" cy="285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0000"/>
                </a:solidFill>
                <a:latin typeface="Arial"/>
              </a:rPr>
              <a:t>Accelerator</a:t>
            </a:r>
            <a:r>
              <a:rPr lang="de-DE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Arial"/>
              </a:rPr>
              <a:t>modules</a:t>
            </a:r>
            <a:endParaRPr lang="de-DE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feld 146"/>
          <p:cNvSpPr txBox="1"/>
          <p:nvPr/>
        </p:nvSpPr>
        <p:spPr>
          <a:xfrm rot="21226007">
            <a:off x="2629471" y="5854590"/>
            <a:ext cx="1053471" cy="25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srgbClr val="000000"/>
                </a:solidFill>
                <a:latin typeface="Arial"/>
              </a:rPr>
              <a:t>Laser </a:t>
            </a:r>
            <a:r>
              <a:rPr lang="de-DE" sz="1400" b="1" dirty="0" err="1">
                <a:solidFill>
                  <a:srgbClr val="000000"/>
                </a:solidFill>
                <a:latin typeface="Arial"/>
              </a:rPr>
              <a:t>heater</a:t>
            </a:r>
            <a:endParaRPr lang="de-DE" sz="14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51432" y="6347115"/>
            <a:ext cx="1752565" cy="432355"/>
            <a:chOff x="9835437" y="22383377"/>
            <a:chExt cx="6505003" cy="1428823"/>
          </a:xfrm>
        </p:grpSpPr>
        <p:sp>
          <p:nvSpPr>
            <p:cNvPr id="13" name="Rechteck 196"/>
            <p:cNvSpPr/>
            <p:nvPr/>
          </p:nvSpPr>
          <p:spPr bwMode="auto">
            <a:xfrm rot="21179826">
              <a:off x="13473272" y="22383377"/>
              <a:ext cx="1306279" cy="6105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hteck 197"/>
            <p:cNvSpPr/>
            <p:nvPr/>
          </p:nvSpPr>
          <p:spPr bwMode="auto">
            <a:xfrm rot="21179826">
              <a:off x="12166854" y="22596757"/>
              <a:ext cx="653139" cy="6105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feld 198"/>
            <p:cNvSpPr txBox="1"/>
            <p:nvPr/>
          </p:nvSpPr>
          <p:spPr>
            <a:xfrm rot="21148020">
              <a:off x="13358142" y="22595166"/>
              <a:ext cx="2982298" cy="1217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000000"/>
                  </a:solidFill>
                  <a:latin typeface="Arial"/>
                </a:rPr>
                <a:t>OS0</a:t>
              </a:r>
            </a:p>
          </p:txBody>
        </p:sp>
        <p:sp>
          <p:nvSpPr>
            <p:cNvPr id="16" name="Textfeld 199"/>
            <p:cNvSpPr txBox="1"/>
            <p:nvPr/>
          </p:nvSpPr>
          <p:spPr>
            <a:xfrm rot="21148020">
              <a:off x="9835437" y="22527506"/>
              <a:ext cx="2879897" cy="121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000000"/>
                  </a:solidFill>
                  <a:latin typeface="Arial"/>
                </a:rPr>
                <a:t>OS1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83" y="1564776"/>
            <a:ext cx="4943811" cy="2779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83" y="1564776"/>
            <a:ext cx="4943809" cy="2779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86" y="1563621"/>
            <a:ext cx="4945925" cy="27784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30" y="1553952"/>
            <a:ext cx="4945665" cy="27809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26" y="4428835"/>
            <a:ext cx="1300282" cy="23127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30" y="1563621"/>
            <a:ext cx="4964597" cy="2791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38" y="1563070"/>
            <a:ext cx="3735189" cy="27998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01" y="1543177"/>
            <a:ext cx="4964826" cy="2791762"/>
          </a:xfrm>
          <a:prstGeom prst="rect">
            <a:avLst/>
          </a:prstGeom>
        </p:spPr>
      </p:pic>
      <p:pic>
        <p:nvPicPr>
          <p:cNvPr id="36" name="Content Placeholder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939" y="4355254"/>
            <a:ext cx="2508228" cy="14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THANK YOU FOR YOUR ATTENTION!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43" y="1690686"/>
            <a:ext cx="7436057" cy="4442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0" y="1690686"/>
            <a:ext cx="2757137" cy="4442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06" y="59165"/>
            <a:ext cx="986394" cy="986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" y="5877489"/>
            <a:ext cx="980511" cy="980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06" y="5877489"/>
            <a:ext cx="980511" cy="9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QUESTIONS?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06" y="59165"/>
            <a:ext cx="986394" cy="986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" y="5877489"/>
            <a:ext cx="980511" cy="980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606" y="5877489"/>
            <a:ext cx="980511" cy="9805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90" y="1404617"/>
            <a:ext cx="7915581" cy="5151722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72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MY BACKGROUND = </a:t>
            </a:r>
            <a:r>
              <a:rPr lang="sv-SE" dirty="0" smtClean="0"/>
              <a:t>EXPERIMENTALIST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05022" cy="4671890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STOCKHOLM UNIVERSITY</a:t>
            </a:r>
          </a:p>
          <a:p>
            <a:r>
              <a:rPr lang="sv-SE" dirty="0" smtClean="0"/>
              <a:t>CHEMICAL PHYSICS</a:t>
            </a:r>
          </a:p>
          <a:p>
            <a:r>
              <a:rPr lang="sv-SE" dirty="0" smtClean="0"/>
              <a:t>ACCELERATOR PHYSICS</a:t>
            </a:r>
          </a:p>
          <a:p>
            <a:r>
              <a:rPr lang="sv-SE" dirty="0" smtClean="0"/>
              <a:t>ION SOURCE &amp; DETECTOR RESPONSIBLE</a:t>
            </a:r>
          </a:p>
          <a:p>
            <a:r>
              <a:rPr lang="sv-SE" dirty="0" smtClean="0"/>
              <a:t>Dissociative Recombination</a:t>
            </a:r>
          </a:p>
          <a:p>
            <a:r>
              <a:rPr lang="sv-SE" dirty="0" smtClean="0"/>
              <a:t>Cooled Trap</a:t>
            </a:r>
          </a:p>
          <a:p>
            <a:r>
              <a:rPr lang="sv-SE" dirty="0" smtClean="0"/>
              <a:t>FLASH ORS</a:t>
            </a:r>
          </a:p>
          <a:p>
            <a:r>
              <a:rPr lang="sv-SE" dirty="0" smtClean="0"/>
              <a:t>(Crossed Beams)</a:t>
            </a:r>
          </a:p>
          <a:p>
            <a:r>
              <a:rPr lang="sv-SE" dirty="0" smtClean="0"/>
              <a:t>(Radio Astronomy)</a:t>
            </a:r>
          </a:p>
          <a:p>
            <a:r>
              <a:rPr lang="sv-SE" dirty="0" smtClean="0"/>
              <a:t>35 ARTICLES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135" y="505625"/>
            <a:ext cx="3555187" cy="237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5517718" y="1825625"/>
            <a:ext cx="6349640" cy="3010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135" y="3494550"/>
            <a:ext cx="3333868" cy="25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382512" y="1417321"/>
            <a:ext cx="5614416" cy="3794759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 smtClean="0"/>
              <a:t>CLASSIFIED</a:t>
            </a:r>
            <a:endParaRPr lang="sv-SE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CURRENT ACTIVITIES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03" y="1579403"/>
            <a:ext cx="4979453" cy="4804993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SPECTROMETER AT EU-XFEL</a:t>
            </a:r>
          </a:p>
          <a:p>
            <a:r>
              <a:rPr lang="en-US" dirty="0" smtClean="0"/>
              <a:t>GOAL: INVESTIGATE LASER HEATER IMPACT ON SPECTRA </a:t>
            </a:r>
            <a:r>
              <a:rPr lang="en-US" dirty="0" smtClean="0">
                <a:sym typeface="Wingdings" panose="05000000000000000000" pitchFamily="2" charset="2"/>
              </a:rPr>
              <a:t> LONGITUDINAL DISTRIBUTION  INSTABILITY SUPPRESION</a:t>
            </a:r>
          </a:p>
          <a:p>
            <a:r>
              <a:rPr lang="sv-SE" dirty="0"/>
              <a:t>NIR (800-1500 nm) </a:t>
            </a:r>
          </a:p>
          <a:p>
            <a:r>
              <a:rPr lang="sv-SE" dirty="0" smtClean="0"/>
              <a:t>DIPLOMA WORK: Simon Fahlström</a:t>
            </a:r>
          </a:p>
          <a:p>
            <a:r>
              <a:rPr lang="sv-SE" dirty="0" smtClean="0"/>
              <a:t>Christopher Gerth, Nils Lockmann</a:t>
            </a:r>
          </a:p>
          <a:p>
            <a:r>
              <a:rPr lang="sv-SE" dirty="0" smtClean="0"/>
              <a:t>INSTALLATION JANUARY 2019</a:t>
            </a:r>
          </a:p>
          <a:p>
            <a:r>
              <a:rPr lang="sv-SE" dirty="0" smtClean="0"/>
              <a:t>MEASUREMENTS MARCH 2019</a:t>
            </a:r>
          </a:p>
          <a:p>
            <a:r>
              <a:rPr lang="sv-SE" dirty="0"/>
              <a:t>KALYPSO BASED</a:t>
            </a:r>
          </a:p>
          <a:p>
            <a:r>
              <a:rPr lang="sv-SE" b="1" dirty="0" smtClean="0"/>
              <a:t>WORLDS FASTEST &gt;4 MHz @ 14bit</a:t>
            </a:r>
          </a:p>
          <a:p>
            <a:r>
              <a:rPr lang="sv-SE" dirty="0" smtClean="0"/>
              <a:t>CAN BE USED ELSEWHERE</a:t>
            </a:r>
          </a:p>
          <a:p>
            <a:endParaRPr lang="sv-SE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6" name="Picture 47" descr="Z:\home\lorenzo\Documents\Articles_and_conferences\XXX_the_thesis\thesis\fig\cap05\pcb.jpg">
            <a:extLst>
              <a:ext uri="{FF2B5EF4-FFF2-40B4-BE49-F238E27FC236}">
                <a16:creationId xmlns:a16="http://schemas.microsoft.com/office/drawing/2014/main" id="{DE925887-F293-E441-96FB-63C90FA68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/>
          <a:stretch/>
        </p:blipFill>
        <p:spPr bwMode="auto">
          <a:xfrm rot="238916">
            <a:off x="8910787" y="2691386"/>
            <a:ext cx="2611572" cy="18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3B9F0-F605-1C46-BF6A-B8C255B3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70" y="2683641"/>
            <a:ext cx="856304" cy="78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A95AD3E-CC5B-1148-916F-CA128AC1736F}"/>
              </a:ext>
            </a:extLst>
          </p:cNvPr>
          <p:cNvSpPr/>
          <p:nvPr/>
        </p:nvSpPr>
        <p:spPr bwMode="auto">
          <a:xfrm rot="1047763">
            <a:off x="7577244" y="3182633"/>
            <a:ext cx="795045" cy="104194"/>
          </a:xfrm>
          <a:custGeom>
            <a:avLst/>
            <a:gdLst>
              <a:gd name="connsiteX0" fmla="*/ 0 w 662940"/>
              <a:gd name="connsiteY0" fmla="*/ 167800 h 167800"/>
              <a:gd name="connsiteX1" fmla="*/ 259080 w 662940"/>
              <a:gd name="connsiteY1" fmla="*/ 160 h 167800"/>
              <a:gd name="connsiteX2" fmla="*/ 419100 w 662940"/>
              <a:gd name="connsiteY2" fmla="*/ 137320 h 167800"/>
              <a:gd name="connsiteX3" fmla="*/ 662940 w 662940"/>
              <a:gd name="connsiteY3" fmla="*/ 152560 h 167800"/>
              <a:gd name="connsiteX0" fmla="*/ 0 w 662940"/>
              <a:gd name="connsiteY0" fmla="*/ 167749 h 194358"/>
              <a:gd name="connsiteX1" fmla="*/ 259080 w 662940"/>
              <a:gd name="connsiteY1" fmla="*/ 109 h 194358"/>
              <a:gd name="connsiteX2" fmla="*/ 436751 w 662940"/>
              <a:gd name="connsiteY2" fmla="*/ 189741 h 194358"/>
              <a:gd name="connsiteX3" fmla="*/ 419100 w 662940"/>
              <a:gd name="connsiteY3" fmla="*/ 137269 h 194358"/>
              <a:gd name="connsiteX4" fmla="*/ 662940 w 662940"/>
              <a:gd name="connsiteY4" fmla="*/ 152509 h 194358"/>
              <a:gd name="connsiteX0" fmla="*/ 0 w 662940"/>
              <a:gd name="connsiteY0" fmla="*/ 167749 h 195081"/>
              <a:gd name="connsiteX1" fmla="*/ 259080 w 662940"/>
              <a:gd name="connsiteY1" fmla="*/ 109 h 195081"/>
              <a:gd name="connsiteX2" fmla="*/ 436751 w 662940"/>
              <a:gd name="connsiteY2" fmla="*/ 189741 h 195081"/>
              <a:gd name="connsiteX3" fmla="*/ 543528 w 662940"/>
              <a:gd name="connsiteY3" fmla="*/ 148844 h 195081"/>
              <a:gd name="connsiteX4" fmla="*/ 662940 w 662940"/>
              <a:gd name="connsiteY4" fmla="*/ 152509 h 195081"/>
              <a:gd name="connsiteX0" fmla="*/ 0 w 662940"/>
              <a:gd name="connsiteY0" fmla="*/ 167749 h 200441"/>
              <a:gd name="connsiteX1" fmla="*/ 259080 w 662940"/>
              <a:gd name="connsiteY1" fmla="*/ 109 h 200441"/>
              <a:gd name="connsiteX2" fmla="*/ 436751 w 662940"/>
              <a:gd name="connsiteY2" fmla="*/ 189741 h 200441"/>
              <a:gd name="connsiteX3" fmla="*/ 566678 w 662940"/>
              <a:gd name="connsiteY3" fmla="*/ 186461 h 200441"/>
              <a:gd name="connsiteX4" fmla="*/ 662940 w 662940"/>
              <a:gd name="connsiteY4" fmla="*/ 152509 h 200441"/>
              <a:gd name="connsiteX0" fmla="*/ 0 w 715026"/>
              <a:gd name="connsiteY0" fmla="*/ 167749 h 206613"/>
              <a:gd name="connsiteX1" fmla="*/ 259080 w 715026"/>
              <a:gd name="connsiteY1" fmla="*/ 109 h 206613"/>
              <a:gd name="connsiteX2" fmla="*/ 436751 w 715026"/>
              <a:gd name="connsiteY2" fmla="*/ 189741 h 206613"/>
              <a:gd name="connsiteX3" fmla="*/ 566678 w 715026"/>
              <a:gd name="connsiteY3" fmla="*/ 186461 h 206613"/>
              <a:gd name="connsiteX4" fmla="*/ 715026 w 715026"/>
              <a:gd name="connsiteY4" fmla="*/ 30975 h 206613"/>
              <a:gd name="connsiteX0" fmla="*/ 0 w 715026"/>
              <a:gd name="connsiteY0" fmla="*/ 167749 h 206613"/>
              <a:gd name="connsiteX1" fmla="*/ 259080 w 715026"/>
              <a:gd name="connsiteY1" fmla="*/ 109 h 206613"/>
              <a:gd name="connsiteX2" fmla="*/ 436751 w 715026"/>
              <a:gd name="connsiteY2" fmla="*/ 189741 h 206613"/>
              <a:gd name="connsiteX3" fmla="*/ 566678 w 715026"/>
              <a:gd name="connsiteY3" fmla="*/ 186461 h 206613"/>
              <a:gd name="connsiteX4" fmla="*/ 715026 w 715026"/>
              <a:gd name="connsiteY4" fmla="*/ 30975 h 2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026" h="206613">
                <a:moveTo>
                  <a:pt x="0" y="167749"/>
                </a:moveTo>
                <a:cubicBezTo>
                  <a:pt x="94615" y="86469"/>
                  <a:pt x="186288" y="-3556"/>
                  <a:pt x="259080" y="109"/>
                </a:cubicBezTo>
                <a:cubicBezTo>
                  <a:pt x="331872" y="3774"/>
                  <a:pt x="410081" y="166881"/>
                  <a:pt x="436751" y="189741"/>
                </a:cubicBezTo>
                <a:cubicBezTo>
                  <a:pt x="463421" y="212601"/>
                  <a:pt x="520299" y="212922"/>
                  <a:pt x="566678" y="186461"/>
                </a:cubicBezTo>
                <a:cubicBezTo>
                  <a:pt x="613057" y="160000"/>
                  <a:pt x="684634" y="67885"/>
                  <a:pt x="715026" y="30975"/>
                </a:cubicBezTo>
              </a:path>
            </a:pathLst>
          </a:custGeom>
          <a:ln w="25400">
            <a:solidFill>
              <a:schemeClr val="accent1"/>
            </a:solidFill>
            <a:tailEnd type="arrow"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4F81BD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FA01D-9117-4F41-BED1-00C840F844B0}"/>
              </a:ext>
            </a:extLst>
          </p:cNvPr>
          <p:cNvSpPr txBox="1"/>
          <p:nvPr/>
        </p:nvSpPr>
        <p:spPr>
          <a:xfrm>
            <a:off x="6571168" y="3496983"/>
            <a:ext cx="192071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600" kern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Accelerator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600" kern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Photon Beamline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GB" sz="1600" kern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User Experiment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EB2481A-F489-8443-BB3A-C81EF4D4E83F}"/>
              </a:ext>
            </a:extLst>
          </p:cNvPr>
          <p:cNvSpPr/>
          <p:nvPr/>
        </p:nvSpPr>
        <p:spPr bwMode="auto">
          <a:xfrm rot="1424320">
            <a:off x="7558046" y="3254822"/>
            <a:ext cx="795045" cy="104194"/>
          </a:xfrm>
          <a:custGeom>
            <a:avLst/>
            <a:gdLst>
              <a:gd name="connsiteX0" fmla="*/ 0 w 662940"/>
              <a:gd name="connsiteY0" fmla="*/ 167800 h 167800"/>
              <a:gd name="connsiteX1" fmla="*/ 259080 w 662940"/>
              <a:gd name="connsiteY1" fmla="*/ 160 h 167800"/>
              <a:gd name="connsiteX2" fmla="*/ 419100 w 662940"/>
              <a:gd name="connsiteY2" fmla="*/ 137320 h 167800"/>
              <a:gd name="connsiteX3" fmla="*/ 662940 w 662940"/>
              <a:gd name="connsiteY3" fmla="*/ 152560 h 167800"/>
              <a:gd name="connsiteX0" fmla="*/ 0 w 662940"/>
              <a:gd name="connsiteY0" fmla="*/ 167749 h 194358"/>
              <a:gd name="connsiteX1" fmla="*/ 259080 w 662940"/>
              <a:gd name="connsiteY1" fmla="*/ 109 h 194358"/>
              <a:gd name="connsiteX2" fmla="*/ 436751 w 662940"/>
              <a:gd name="connsiteY2" fmla="*/ 189741 h 194358"/>
              <a:gd name="connsiteX3" fmla="*/ 419100 w 662940"/>
              <a:gd name="connsiteY3" fmla="*/ 137269 h 194358"/>
              <a:gd name="connsiteX4" fmla="*/ 662940 w 662940"/>
              <a:gd name="connsiteY4" fmla="*/ 152509 h 194358"/>
              <a:gd name="connsiteX0" fmla="*/ 0 w 662940"/>
              <a:gd name="connsiteY0" fmla="*/ 167749 h 195081"/>
              <a:gd name="connsiteX1" fmla="*/ 259080 w 662940"/>
              <a:gd name="connsiteY1" fmla="*/ 109 h 195081"/>
              <a:gd name="connsiteX2" fmla="*/ 436751 w 662940"/>
              <a:gd name="connsiteY2" fmla="*/ 189741 h 195081"/>
              <a:gd name="connsiteX3" fmla="*/ 543528 w 662940"/>
              <a:gd name="connsiteY3" fmla="*/ 148844 h 195081"/>
              <a:gd name="connsiteX4" fmla="*/ 662940 w 662940"/>
              <a:gd name="connsiteY4" fmla="*/ 152509 h 195081"/>
              <a:gd name="connsiteX0" fmla="*/ 0 w 662940"/>
              <a:gd name="connsiteY0" fmla="*/ 167749 h 200441"/>
              <a:gd name="connsiteX1" fmla="*/ 259080 w 662940"/>
              <a:gd name="connsiteY1" fmla="*/ 109 h 200441"/>
              <a:gd name="connsiteX2" fmla="*/ 436751 w 662940"/>
              <a:gd name="connsiteY2" fmla="*/ 189741 h 200441"/>
              <a:gd name="connsiteX3" fmla="*/ 566678 w 662940"/>
              <a:gd name="connsiteY3" fmla="*/ 186461 h 200441"/>
              <a:gd name="connsiteX4" fmla="*/ 662940 w 662940"/>
              <a:gd name="connsiteY4" fmla="*/ 152509 h 200441"/>
              <a:gd name="connsiteX0" fmla="*/ 0 w 715026"/>
              <a:gd name="connsiteY0" fmla="*/ 167749 h 206613"/>
              <a:gd name="connsiteX1" fmla="*/ 259080 w 715026"/>
              <a:gd name="connsiteY1" fmla="*/ 109 h 206613"/>
              <a:gd name="connsiteX2" fmla="*/ 436751 w 715026"/>
              <a:gd name="connsiteY2" fmla="*/ 189741 h 206613"/>
              <a:gd name="connsiteX3" fmla="*/ 566678 w 715026"/>
              <a:gd name="connsiteY3" fmla="*/ 186461 h 206613"/>
              <a:gd name="connsiteX4" fmla="*/ 715026 w 715026"/>
              <a:gd name="connsiteY4" fmla="*/ 30975 h 206613"/>
              <a:gd name="connsiteX0" fmla="*/ 0 w 715026"/>
              <a:gd name="connsiteY0" fmla="*/ 167749 h 206613"/>
              <a:gd name="connsiteX1" fmla="*/ 259080 w 715026"/>
              <a:gd name="connsiteY1" fmla="*/ 109 h 206613"/>
              <a:gd name="connsiteX2" fmla="*/ 436751 w 715026"/>
              <a:gd name="connsiteY2" fmla="*/ 189741 h 206613"/>
              <a:gd name="connsiteX3" fmla="*/ 566678 w 715026"/>
              <a:gd name="connsiteY3" fmla="*/ 186461 h 206613"/>
              <a:gd name="connsiteX4" fmla="*/ 715026 w 715026"/>
              <a:gd name="connsiteY4" fmla="*/ 30975 h 2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026" h="206613">
                <a:moveTo>
                  <a:pt x="0" y="167749"/>
                </a:moveTo>
                <a:cubicBezTo>
                  <a:pt x="94615" y="86469"/>
                  <a:pt x="186288" y="-3556"/>
                  <a:pt x="259080" y="109"/>
                </a:cubicBezTo>
                <a:cubicBezTo>
                  <a:pt x="331872" y="3774"/>
                  <a:pt x="410081" y="166881"/>
                  <a:pt x="436751" y="189741"/>
                </a:cubicBezTo>
                <a:cubicBezTo>
                  <a:pt x="463421" y="212601"/>
                  <a:pt x="520299" y="212922"/>
                  <a:pt x="566678" y="186461"/>
                </a:cubicBezTo>
                <a:cubicBezTo>
                  <a:pt x="613057" y="160000"/>
                  <a:pt x="684634" y="67885"/>
                  <a:pt x="715026" y="30975"/>
                </a:cubicBezTo>
              </a:path>
            </a:pathLst>
          </a:custGeom>
          <a:ln w="25400">
            <a:solidFill>
              <a:schemeClr val="accent1"/>
            </a:solidFill>
            <a:tailEnd type="arrow"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4F81BD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B351EEF-E71E-6643-91A7-6EC614A28261}"/>
              </a:ext>
            </a:extLst>
          </p:cNvPr>
          <p:cNvSpPr/>
          <p:nvPr/>
        </p:nvSpPr>
        <p:spPr bwMode="auto">
          <a:xfrm rot="659238">
            <a:off x="7583985" y="3110009"/>
            <a:ext cx="795045" cy="104194"/>
          </a:xfrm>
          <a:custGeom>
            <a:avLst/>
            <a:gdLst>
              <a:gd name="connsiteX0" fmla="*/ 0 w 662940"/>
              <a:gd name="connsiteY0" fmla="*/ 167800 h 167800"/>
              <a:gd name="connsiteX1" fmla="*/ 259080 w 662940"/>
              <a:gd name="connsiteY1" fmla="*/ 160 h 167800"/>
              <a:gd name="connsiteX2" fmla="*/ 419100 w 662940"/>
              <a:gd name="connsiteY2" fmla="*/ 137320 h 167800"/>
              <a:gd name="connsiteX3" fmla="*/ 662940 w 662940"/>
              <a:gd name="connsiteY3" fmla="*/ 152560 h 167800"/>
              <a:gd name="connsiteX0" fmla="*/ 0 w 662940"/>
              <a:gd name="connsiteY0" fmla="*/ 167749 h 194358"/>
              <a:gd name="connsiteX1" fmla="*/ 259080 w 662940"/>
              <a:gd name="connsiteY1" fmla="*/ 109 h 194358"/>
              <a:gd name="connsiteX2" fmla="*/ 436751 w 662940"/>
              <a:gd name="connsiteY2" fmla="*/ 189741 h 194358"/>
              <a:gd name="connsiteX3" fmla="*/ 419100 w 662940"/>
              <a:gd name="connsiteY3" fmla="*/ 137269 h 194358"/>
              <a:gd name="connsiteX4" fmla="*/ 662940 w 662940"/>
              <a:gd name="connsiteY4" fmla="*/ 152509 h 194358"/>
              <a:gd name="connsiteX0" fmla="*/ 0 w 662940"/>
              <a:gd name="connsiteY0" fmla="*/ 167749 h 195081"/>
              <a:gd name="connsiteX1" fmla="*/ 259080 w 662940"/>
              <a:gd name="connsiteY1" fmla="*/ 109 h 195081"/>
              <a:gd name="connsiteX2" fmla="*/ 436751 w 662940"/>
              <a:gd name="connsiteY2" fmla="*/ 189741 h 195081"/>
              <a:gd name="connsiteX3" fmla="*/ 543528 w 662940"/>
              <a:gd name="connsiteY3" fmla="*/ 148844 h 195081"/>
              <a:gd name="connsiteX4" fmla="*/ 662940 w 662940"/>
              <a:gd name="connsiteY4" fmla="*/ 152509 h 195081"/>
              <a:gd name="connsiteX0" fmla="*/ 0 w 662940"/>
              <a:gd name="connsiteY0" fmla="*/ 167749 h 200441"/>
              <a:gd name="connsiteX1" fmla="*/ 259080 w 662940"/>
              <a:gd name="connsiteY1" fmla="*/ 109 h 200441"/>
              <a:gd name="connsiteX2" fmla="*/ 436751 w 662940"/>
              <a:gd name="connsiteY2" fmla="*/ 189741 h 200441"/>
              <a:gd name="connsiteX3" fmla="*/ 566678 w 662940"/>
              <a:gd name="connsiteY3" fmla="*/ 186461 h 200441"/>
              <a:gd name="connsiteX4" fmla="*/ 662940 w 662940"/>
              <a:gd name="connsiteY4" fmla="*/ 152509 h 200441"/>
              <a:gd name="connsiteX0" fmla="*/ 0 w 715026"/>
              <a:gd name="connsiteY0" fmla="*/ 167749 h 206613"/>
              <a:gd name="connsiteX1" fmla="*/ 259080 w 715026"/>
              <a:gd name="connsiteY1" fmla="*/ 109 h 206613"/>
              <a:gd name="connsiteX2" fmla="*/ 436751 w 715026"/>
              <a:gd name="connsiteY2" fmla="*/ 189741 h 206613"/>
              <a:gd name="connsiteX3" fmla="*/ 566678 w 715026"/>
              <a:gd name="connsiteY3" fmla="*/ 186461 h 206613"/>
              <a:gd name="connsiteX4" fmla="*/ 715026 w 715026"/>
              <a:gd name="connsiteY4" fmla="*/ 30975 h 206613"/>
              <a:gd name="connsiteX0" fmla="*/ 0 w 715026"/>
              <a:gd name="connsiteY0" fmla="*/ 167749 h 206613"/>
              <a:gd name="connsiteX1" fmla="*/ 259080 w 715026"/>
              <a:gd name="connsiteY1" fmla="*/ 109 h 206613"/>
              <a:gd name="connsiteX2" fmla="*/ 436751 w 715026"/>
              <a:gd name="connsiteY2" fmla="*/ 189741 h 206613"/>
              <a:gd name="connsiteX3" fmla="*/ 566678 w 715026"/>
              <a:gd name="connsiteY3" fmla="*/ 186461 h 206613"/>
              <a:gd name="connsiteX4" fmla="*/ 715026 w 715026"/>
              <a:gd name="connsiteY4" fmla="*/ 30975 h 20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026" h="206613">
                <a:moveTo>
                  <a:pt x="0" y="167749"/>
                </a:moveTo>
                <a:cubicBezTo>
                  <a:pt x="94615" y="86469"/>
                  <a:pt x="186288" y="-3556"/>
                  <a:pt x="259080" y="109"/>
                </a:cubicBezTo>
                <a:cubicBezTo>
                  <a:pt x="331872" y="3774"/>
                  <a:pt x="410081" y="166881"/>
                  <a:pt x="436751" y="189741"/>
                </a:cubicBezTo>
                <a:cubicBezTo>
                  <a:pt x="463421" y="212601"/>
                  <a:pt x="520299" y="212922"/>
                  <a:pt x="566678" y="186461"/>
                </a:cubicBezTo>
                <a:cubicBezTo>
                  <a:pt x="613057" y="160000"/>
                  <a:pt x="684634" y="67885"/>
                  <a:pt x="715026" y="30975"/>
                </a:cubicBezTo>
              </a:path>
            </a:pathLst>
          </a:custGeom>
          <a:ln w="25400">
            <a:solidFill>
              <a:schemeClr val="accent1"/>
            </a:solidFill>
            <a:tailEnd type="arrow"/>
          </a:ln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51515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4F81BD">
                  <a:lumMod val="50000"/>
                </a:srgbClr>
              </a:solidFill>
              <a:latin typeface="Arial" pitchFamily="34" charset="0"/>
            </a:endParaRPr>
          </a:p>
        </p:txBody>
      </p:sp>
      <p:pic>
        <p:nvPicPr>
          <p:cNvPr id="12" name="Picture 2" descr="Z:\home\lorenzo\Documents\KALYPSO\v30_proto_HSGOTT\GOTTHARD_KIT.jpg">
            <a:extLst>
              <a:ext uri="{FF2B5EF4-FFF2-40B4-BE49-F238E27FC236}">
                <a16:creationId xmlns:a16="http://schemas.microsoft.com/office/drawing/2014/main" id="{BDCC5EB8-25E1-3942-977D-E7F021ED0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860000">
            <a:off x="8757762" y="3603338"/>
            <a:ext cx="318297" cy="82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Immagine 3">
            <a:extLst>
              <a:ext uri="{FF2B5EF4-FFF2-40B4-BE49-F238E27FC236}">
                <a16:creationId xmlns:a16="http://schemas.microsoft.com/office/drawing/2014/main" id="{2FDDAB08-3F8E-0846-8812-75256D4CA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291" flipH="1">
            <a:off x="8249101" y="3231221"/>
            <a:ext cx="650583" cy="3281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D58C38-659F-8840-9655-A4A913A0C197}"/>
              </a:ext>
            </a:extLst>
          </p:cNvPr>
          <p:cNvSpPr txBox="1"/>
          <p:nvPr/>
        </p:nvSpPr>
        <p:spPr>
          <a:xfrm>
            <a:off x="9506827" y="2044085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KALYPSO </a:t>
            </a:r>
            <a:r>
              <a:rPr lang="de-DE" sz="1600" b="1" dirty="0" err="1">
                <a:solidFill>
                  <a:schemeClr val="bg1"/>
                </a:solidFill>
              </a:rPr>
              <a:t>board</a:t>
            </a:r>
            <a:endParaRPr lang="de-DE" sz="1600" b="1" dirty="0">
              <a:solidFill>
                <a:schemeClr val="bg1"/>
              </a:solidFill>
            </a:endParaRPr>
          </a:p>
          <a:p>
            <a:r>
              <a:rPr lang="de-DE" sz="1600" b="1" dirty="0" err="1">
                <a:solidFill>
                  <a:schemeClr val="bg1"/>
                </a:solidFill>
              </a:rPr>
              <a:t>with</a:t>
            </a:r>
            <a:r>
              <a:rPr lang="de-DE" sz="1600" b="1" dirty="0">
                <a:solidFill>
                  <a:schemeClr val="bg1"/>
                </a:solidFill>
              </a:rPr>
              <a:t> 16 </a:t>
            </a:r>
            <a:r>
              <a:rPr lang="de-DE" sz="1600" b="1" dirty="0" err="1">
                <a:solidFill>
                  <a:schemeClr val="bg1"/>
                </a:solidFill>
              </a:rPr>
              <a:t>channel</a:t>
            </a:r>
            <a:r>
              <a:rPr lang="de-DE" sz="1600" b="1" dirty="0">
                <a:solidFill>
                  <a:schemeClr val="bg1"/>
                </a:solidFill>
              </a:rPr>
              <a:t> ADC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37F22-E544-7A4A-A5C9-3B8D1AF41E04}"/>
              </a:ext>
            </a:extLst>
          </p:cNvPr>
          <p:cNvSpPr txBox="1"/>
          <p:nvPr/>
        </p:nvSpPr>
        <p:spPr>
          <a:xfrm>
            <a:off x="8595238" y="227365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ASICs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CCD4D-3964-CA4F-AA93-B0F85D05A0C2}"/>
              </a:ext>
            </a:extLst>
          </p:cNvPr>
          <p:cNvSpPr txBox="1"/>
          <p:nvPr/>
        </p:nvSpPr>
        <p:spPr>
          <a:xfrm>
            <a:off x="7780857" y="2127095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Sensor</a:t>
            </a:r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1C402A-E9B5-F04E-AC8B-B743804D010B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8921610" y="2612208"/>
            <a:ext cx="68650" cy="47916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A995CC-D04A-5F41-8677-E4A71E56063F}"/>
              </a:ext>
            </a:extLst>
          </p:cNvPr>
          <p:cNvCxnSpPr>
            <a:cxnSpLocks/>
          </p:cNvCxnSpPr>
          <p:nvPr/>
        </p:nvCxnSpPr>
        <p:spPr>
          <a:xfrm>
            <a:off x="8225101" y="2394903"/>
            <a:ext cx="292850" cy="58689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Z:\home\lorenzo\Documents\KALYPSO\v30_proto_HSGOTT\GOTTHARD_KIT.jpg">
            <a:extLst>
              <a:ext uri="{FF2B5EF4-FFF2-40B4-BE49-F238E27FC236}">
                <a16:creationId xmlns:a16="http://schemas.microsoft.com/office/drawing/2014/main" id="{990328E3-D98A-E342-81A6-A2204D1C6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860000">
            <a:off x="8823440" y="3257224"/>
            <a:ext cx="318297" cy="82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028425" y="4704715"/>
            <a:ext cx="292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Courtesy of C. Gerth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77639" y="1708030"/>
            <a:ext cx="7525311" cy="4502990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 smtClean="0"/>
              <a:t>CLASSIFIED</a:t>
            </a:r>
            <a:endParaRPr lang="sv-SE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592486"/>
            <a:ext cx="5204074" cy="387519"/>
          </a:xfrm>
        </p:spPr>
        <p:txBody>
          <a:bodyPr>
            <a:normAutofit fontScale="90000"/>
          </a:bodyPr>
          <a:lstStyle/>
          <a:p>
            <a:r>
              <a:rPr lang="en-US" dirty="0"/>
              <a:t>Near Infrared Spectrometer (NISP)</a:t>
            </a:r>
          </a:p>
        </p:txBody>
      </p:sp>
      <p:pic>
        <p:nvPicPr>
          <p:cNvPr id="7" name="Picture 6" descr="CRD_Tunnel.pdf">
            <a:extLst>
              <a:ext uri="{FF2B5EF4-FFF2-40B4-BE49-F238E27FC236}">
                <a16:creationId xmlns:a16="http://schemas.microsoft.com/office/drawing/2014/main" id="{7DF1099E-CD7D-B748-9D0D-EE376A41D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748" y="1560437"/>
            <a:ext cx="2408936" cy="3630529"/>
          </a:xfrm>
          <a:prstGeom prst="rect">
            <a:avLst/>
          </a:prstGeom>
        </p:spPr>
      </p:pic>
      <p:pic>
        <p:nvPicPr>
          <p:cNvPr id="8" name="Picture 7" descr="C:\Users\ppeier\Desktop\ppeier\coherent_Diag\Pictures_Drawings\CRISP4_BL.png">
            <a:extLst>
              <a:ext uri="{FF2B5EF4-FFF2-40B4-BE49-F238E27FC236}">
                <a16:creationId xmlns:a16="http://schemas.microsoft.com/office/drawing/2014/main" id="{B17C5C13-5CCD-AA42-8061-528F12E0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07" y="2125785"/>
            <a:ext cx="2939680" cy="2862879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2FF924-79AD-004D-9CB8-FBB618AC0349}"/>
              </a:ext>
            </a:extLst>
          </p:cNvPr>
          <p:cNvSpPr txBox="1"/>
          <p:nvPr/>
        </p:nvSpPr>
        <p:spPr>
          <a:xfrm rot="411485">
            <a:off x="572878" y="3569100"/>
            <a:ext cx="1432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rgbClr val="FF0000"/>
                </a:solidFill>
              </a:rPr>
              <a:t>MTCA readout</a:t>
            </a:r>
          </a:p>
          <a:p>
            <a:pPr>
              <a:buNone/>
            </a:pPr>
            <a:r>
              <a:rPr lang="en-US" sz="1000" dirty="0">
                <a:solidFill>
                  <a:srgbClr val="FF0000"/>
                </a:solidFill>
              </a:rPr>
              <a:t>Motor controls</a:t>
            </a:r>
          </a:p>
          <a:p>
            <a:pPr>
              <a:buNone/>
            </a:pPr>
            <a:r>
              <a:rPr lang="en-US" sz="1000" dirty="0">
                <a:solidFill>
                  <a:srgbClr val="FF0000"/>
                </a:solidFill>
              </a:rPr>
              <a:t>Power supplies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F407063-0B4F-1244-8819-3FEB0C475195}"/>
              </a:ext>
            </a:extLst>
          </p:cNvPr>
          <p:cNvSpPr txBox="1">
            <a:spLocks/>
          </p:cNvSpPr>
          <p:nvPr/>
        </p:nvSpPr>
        <p:spPr>
          <a:xfrm>
            <a:off x="4242569" y="5062584"/>
            <a:ext cx="3094947" cy="845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cs typeface="Lucida Grande"/>
              </a:rPr>
              <a:t>DIFRACCTION RADIATION FROM NON-INVASIVE SCREEN</a:t>
            </a:r>
            <a:endParaRPr lang="en-US" sz="1600" dirty="0">
              <a:solidFill>
                <a:srgbClr val="FF0000"/>
              </a:solidFill>
              <a:cs typeface="Lucida Grande"/>
            </a:endParaRP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B4A974F8-56D6-5943-A345-E73D2AC8DF23}"/>
              </a:ext>
            </a:extLst>
          </p:cNvPr>
          <p:cNvSpPr txBox="1">
            <a:spLocks/>
          </p:cNvSpPr>
          <p:nvPr/>
        </p:nvSpPr>
        <p:spPr>
          <a:xfrm>
            <a:off x="215152" y="4988664"/>
            <a:ext cx="3640941" cy="9197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bg1"/>
                </a:solidFill>
                <a:cs typeface="Lucida Grande"/>
              </a:rPr>
              <a:t>SPECTROMETER INSTALLATION SPACE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chemeClr val="bg1"/>
                </a:solidFill>
                <a:cs typeface="Lucida Grande"/>
                <a:sym typeface="Wingdings" panose="05000000000000000000" pitchFamily="2" charset="2"/>
              </a:rPr>
              <a:t> </a:t>
            </a:r>
            <a:r>
              <a:rPr lang="en-US" sz="1600" i="1" dirty="0" smtClean="0">
                <a:solidFill>
                  <a:schemeClr val="bg1"/>
                </a:solidFill>
                <a:cs typeface="Lucida Grande"/>
              </a:rPr>
              <a:t>NEEDS </a:t>
            </a:r>
            <a:r>
              <a:rPr lang="en-US" sz="1600" i="1" dirty="0">
                <a:solidFill>
                  <a:schemeClr val="bg1"/>
                </a:solidFill>
                <a:cs typeface="Lucida Grande"/>
              </a:rPr>
              <a:t>TO BE COMPACT.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E8E208B-77B2-0441-B30E-D030426BC161}"/>
              </a:ext>
            </a:extLst>
          </p:cNvPr>
          <p:cNvSpPr/>
          <p:nvPr/>
        </p:nvSpPr>
        <p:spPr>
          <a:xfrm>
            <a:off x="2325000" y="2778022"/>
            <a:ext cx="519799" cy="5389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01500" y="1515700"/>
            <a:ext cx="11107003" cy="1061337"/>
          </a:xfrm>
        </p:spPr>
        <p:txBody>
          <a:bodyPr/>
          <a:lstStyle/>
          <a:p>
            <a:r>
              <a:rPr lang="en-US" sz="1600" dirty="0"/>
              <a:t>Goal: Record NIR part of </a:t>
            </a:r>
            <a:r>
              <a:rPr lang="en-US" sz="1600" dirty="0">
                <a:solidFill>
                  <a:srgbClr val="00B050"/>
                </a:solidFill>
              </a:rPr>
              <a:t>diffraction radiation </a:t>
            </a:r>
            <a:r>
              <a:rPr lang="en-US" sz="1600" dirty="0"/>
              <a:t>emitted by electron bunches as a measure of the impact of the laser heater on the charge profile of the bunch (e.g. suppression of </a:t>
            </a:r>
            <a:r>
              <a:rPr lang="en-US" sz="1600" dirty="0">
                <a:solidFill>
                  <a:srgbClr val="00B050"/>
                </a:solidFill>
              </a:rPr>
              <a:t>micro-bunching instabilities</a:t>
            </a:r>
            <a:r>
              <a:rPr lang="en-US" sz="1600" dirty="0"/>
              <a:t>)  </a:t>
            </a:r>
          </a:p>
          <a:p>
            <a:r>
              <a:rPr lang="en-US" sz="1600" dirty="0"/>
              <a:t>Use existing THz spectrometer setup to couple visible/NIR part of radiation 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402056-0008-7C48-8125-19BFF83FAA2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91323" y="3317013"/>
            <a:ext cx="617419" cy="155197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140680" y="5723791"/>
            <a:ext cx="429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COURTESY OF C. GERTH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03090" y="1099377"/>
            <a:ext cx="4493848" cy="5111643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00" dirty="0" smtClean="0"/>
              <a:t>CLASSIFIED</a:t>
            </a:r>
            <a:endParaRPr lang="sv-SE" sz="96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50AFA4-E882-DC48-B0F3-6C5A8324ABCE}"/>
              </a:ext>
            </a:extLst>
          </p:cNvPr>
          <p:cNvSpPr/>
          <p:nvPr/>
        </p:nvSpPr>
        <p:spPr>
          <a:xfrm rot="7140192">
            <a:off x="8744838" y="4689491"/>
            <a:ext cx="310407" cy="118721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63166" y="1312077"/>
            <a:ext cx="4151630" cy="4212291"/>
            <a:chOff x="-145950" y="1058999"/>
            <a:chExt cx="5789527" cy="58741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F628B8-707E-C54B-B995-16121F13D30F}"/>
                </a:ext>
              </a:extLst>
            </p:cNvPr>
            <p:cNvSpPr/>
            <p:nvPr/>
          </p:nvSpPr>
          <p:spPr>
            <a:xfrm>
              <a:off x="1056456" y="1429415"/>
              <a:ext cx="912892" cy="2566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6">
                  <a:lumMod val="25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EA6465-1F9D-AA4E-82BB-75B9565C8A53}"/>
                </a:ext>
              </a:extLst>
            </p:cNvPr>
            <p:cNvSpPr/>
            <p:nvPr/>
          </p:nvSpPr>
          <p:spPr>
            <a:xfrm rot="18928881">
              <a:off x="2483369" y="2032214"/>
              <a:ext cx="101600" cy="1289539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002060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BC9A8A-9826-254D-A885-1A7110D973FB}"/>
                </a:ext>
              </a:extLst>
            </p:cNvPr>
            <p:cNvSpPr txBox="1"/>
            <p:nvPr/>
          </p:nvSpPr>
          <p:spPr>
            <a:xfrm>
              <a:off x="-145950" y="1360534"/>
              <a:ext cx="972157" cy="639154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r>
                <a:rPr kumimoji="0" lang="en-GB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Flat mirror: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Beam coming </a:t>
              </a:r>
              <a:endPara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from 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top 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473C835-4580-534D-82A3-3EE371B2691A}"/>
                </a:ext>
              </a:extLst>
            </p:cNvPr>
            <p:cNvSpPr/>
            <p:nvPr/>
          </p:nvSpPr>
          <p:spPr>
            <a:xfrm>
              <a:off x="125054" y="2032215"/>
              <a:ext cx="664307" cy="128953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002060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F2F7EA-B122-3240-8C0D-9FD2FF65D6E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7" y="2458152"/>
              <a:ext cx="1731109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535BD16-135A-6045-A8C4-B562F35D5EB2}"/>
                </a:ext>
              </a:extLst>
            </p:cNvPr>
            <p:cNvCxnSpPr>
              <a:cxnSpLocks/>
            </p:cNvCxnSpPr>
            <p:nvPr/>
          </p:nvCxnSpPr>
          <p:spPr>
            <a:xfrm>
              <a:off x="478698" y="2962245"/>
              <a:ext cx="218635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96F1CFC-10BB-3A46-9818-A463A98C79F3}"/>
                </a:ext>
              </a:extLst>
            </p:cNvPr>
            <p:cNvCxnSpPr>
              <a:cxnSpLocks/>
            </p:cNvCxnSpPr>
            <p:nvPr/>
          </p:nvCxnSpPr>
          <p:spPr>
            <a:xfrm>
              <a:off x="478698" y="2720190"/>
              <a:ext cx="1936264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F603BA-1694-0A43-8325-9B9AAC1640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8316" y="2474010"/>
              <a:ext cx="0" cy="20519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DD0125-52CB-C24A-91CF-A4DC9279E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5054" y="2962245"/>
              <a:ext cx="0" cy="209337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16A992C-F57D-7446-B48B-BDC6470E83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4962" y="2731694"/>
              <a:ext cx="1" cy="2004343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B3CF641-E6AF-284D-B43B-E3B75C95A87E}"/>
                </a:ext>
              </a:extLst>
            </p:cNvPr>
            <p:cNvGrpSpPr/>
            <p:nvPr/>
          </p:nvGrpSpPr>
          <p:grpSpPr>
            <a:xfrm>
              <a:off x="1185344" y="1455189"/>
              <a:ext cx="726505" cy="844061"/>
              <a:chOff x="3618523" y="1226225"/>
              <a:chExt cx="870849" cy="844061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A7829EF-4FB2-4C45-9DE0-1BAB4E0A8102}"/>
                  </a:ext>
                </a:extLst>
              </p:cNvPr>
              <p:cNvSpPr/>
              <p:nvPr/>
            </p:nvSpPr>
            <p:spPr>
              <a:xfrm>
                <a:off x="3981372" y="1226225"/>
                <a:ext cx="508000" cy="84406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E31719A-ADE0-D941-B789-6B7D12B84E22}"/>
                  </a:ext>
                </a:extLst>
              </p:cNvPr>
              <p:cNvSpPr/>
              <p:nvPr/>
            </p:nvSpPr>
            <p:spPr>
              <a:xfrm>
                <a:off x="3618523" y="1327934"/>
                <a:ext cx="362849" cy="6590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D1BA47-EFA7-F849-8BA3-F3C0DA04943B}"/>
                </a:ext>
              </a:extLst>
            </p:cNvPr>
            <p:cNvSpPr txBox="1"/>
            <p:nvPr/>
          </p:nvSpPr>
          <p:spPr>
            <a:xfrm>
              <a:off x="2148620" y="1711180"/>
              <a:ext cx="1693620" cy="378857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CCD camera park position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0FABD8-5C61-EE4D-BC8B-181CF1C1890C}"/>
                </a:ext>
              </a:extLst>
            </p:cNvPr>
            <p:cNvSpPr txBox="1"/>
            <p:nvPr/>
          </p:nvSpPr>
          <p:spPr>
            <a:xfrm>
              <a:off x="2641126" y="2377298"/>
              <a:ext cx="1014246" cy="18942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n-GB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nd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Flat mirror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C98943A-6F3E-3F45-81F0-824E563615A4}"/>
                </a:ext>
              </a:extLst>
            </p:cNvPr>
            <p:cNvSpPr/>
            <p:nvPr/>
          </p:nvSpPr>
          <p:spPr>
            <a:xfrm>
              <a:off x="323184" y="2458152"/>
              <a:ext cx="311026" cy="50409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1522AC-51BA-7744-9FDA-BFD3B034BD12}"/>
                </a:ext>
              </a:extLst>
            </p:cNvPr>
            <p:cNvCxnSpPr>
              <a:cxnSpLocks/>
            </p:cNvCxnSpPr>
            <p:nvPr/>
          </p:nvCxnSpPr>
          <p:spPr>
            <a:xfrm>
              <a:off x="5643577" y="1058999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1D8F4B-A97A-6C4B-8A43-A6CB8CD8418B}"/>
                </a:ext>
              </a:extLst>
            </p:cNvPr>
            <p:cNvSpPr txBox="1"/>
            <p:nvPr/>
          </p:nvSpPr>
          <p:spPr>
            <a:xfrm>
              <a:off x="2076798" y="1086725"/>
              <a:ext cx="2436504" cy="334824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Translation stage: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Camera and 2</a:t>
              </a:r>
              <a:r>
                <a:rPr kumimoji="0" lang="en-GB" sz="11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nd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mirror move on stage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EB1536-642E-E142-A571-3FA0DBDD31D4}"/>
                </a:ext>
              </a:extLst>
            </p:cNvPr>
            <p:cNvCxnSpPr>
              <a:cxnSpLocks/>
            </p:cNvCxnSpPr>
            <p:nvPr/>
          </p:nvCxnSpPr>
          <p:spPr>
            <a:xfrm rot="7140192" flipV="1">
              <a:off x="1360079" y="5859386"/>
              <a:ext cx="1812402" cy="3350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5EBD020-6FA6-484C-BDC6-ACF0DCEE1BB8}"/>
                </a:ext>
              </a:extLst>
            </p:cNvPr>
            <p:cNvCxnSpPr>
              <a:cxnSpLocks/>
            </p:cNvCxnSpPr>
            <p:nvPr/>
          </p:nvCxnSpPr>
          <p:spPr>
            <a:xfrm rot="7140192">
              <a:off x="1018422" y="5638194"/>
              <a:ext cx="1829703" cy="3884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9AD0364-4C76-2847-BF72-5F7F127F66A9}"/>
                </a:ext>
              </a:extLst>
            </p:cNvPr>
            <p:cNvCxnSpPr>
              <a:cxnSpLocks/>
            </p:cNvCxnSpPr>
            <p:nvPr/>
          </p:nvCxnSpPr>
          <p:spPr>
            <a:xfrm rot="7140192" flipV="1">
              <a:off x="941406" y="5676539"/>
              <a:ext cx="1534866" cy="36045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E49C48-7CD5-7042-8533-8E801C8601B8}"/>
                </a:ext>
              </a:extLst>
            </p:cNvPr>
            <p:cNvCxnSpPr>
              <a:cxnSpLocks/>
            </p:cNvCxnSpPr>
            <p:nvPr/>
          </p:nvCxnSpPr>
          <p:spPr>
            <a:xfrm rot="7140192">
              <a:off x="643356" y="5535845"/>
              <a:ext cx="1525375" cy="33482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16CCB31-229D-A845-9B34-192E06AC4115}"/>
                </a:ext>
              </a:extLst>
            </p:cNvPr>
            <p:cNvCxnSpPr>
              <a:cxnSpLocks/>
            </p:cNvCxnSpPr>
            <p:nvPr/>
          </p:nvCxnSpPr>
          <p:spPr>
            <a:xfrm rot="7140192" flipV="1">
              <a:off x="1213938" y="5947558"/>
              <a:ext cx="1819677" cy="903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EF28B7F-34FD-C746-82A8-3B1526CE4C7F}"/>
                </a:ext>
              </a:extLst>
            </p:cNvPr>
            <p:cNvCxnSpPr>
              <a:cxnSpLocks/>
            </p:cNvCxnSpPr>
            <p:nvPr/>
          </p:nvCxnSpPr>
          <p:spPr>
            <a:xfrm rot="7140192" flipV="1">
              <a:off x="804834" y="5794708"/>
              <a:ext cx="1503352" cy="3081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1E4F25-E1C7-834A-900F-1737A389469B}"/>
                </a:ext>
              </a:extLst>
            </p:cNvPr>
            <p:cNvSpPr txBox="1"/>
            <p:nvPr/>
          </p:nvSpPr>
          <p:spPr>
            <a:xfrm rot="7140192">
              <a:off x="343925" y="6027144"/>
              <a:ext cx="300888" cy="207585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Lens 1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 rot="7140192">
              <a:off x="1840236" y="4417594"/>
              <a:ext cx="1060704" cy="9144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sv-SE" sz="1400" dirty="0" err="1" smtClean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81E4F25-E1C7-834A-900F-1737A389469B}"/>
                </a:ext>
              </a:extLst>
            </p:cNvPr>
            <p:cNvSpPr txBox="1"/>
            <p:nvPr/>
          </p:nvSpPr>
          <p:spPr>
            <a:xfrm>
              <a:off x="1406044" y="4362569"/>
              <a:ext cx="300888" cy="207585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Prism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20413909">
              <a:off x="4227047" y="4128351"/>
              <a:ext cx="1409440" cy="2566938"/>
              <a:chOff x="4497197" y="4172201"/>
              <a:chExt cx="1409440" cy="256693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CF628B8-707E-C54B-B995-16121F13D30F}"/>
                  </a:ext>
                </a:extLst>
              </p:cNvPr>
              <p:cNvSpPr/>
              <p:nvPr/>
            </p:nvSpPr>
            <p:spPr>
              <a:xfrm rot="20897687">
                <a:off x="4497197" y="4172201"/>
                <a:ext cx="773670" cy="25669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6">
                    <a:lumMod val="25000"/>
                  </a:schemeClr>
                </a:solidFill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A94F5E94-3A3E-5947-AAB4-64062CAE9A97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>
                <a:off x="5577612" y="5670978"/>
                <a:ext cx="0" cy="78813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79DB126-B0C0-B341-AE97-C52DE0003C2A}"/>
                  </a:ext>
                </a:extLst>
              </p:cNvPr>
              <p:cNvSpPr/>
              <p:nvPr/>
            </p:nvSpPr>
            <p:spPr>
              <a:xfrm rot="20897687">
                <a:off x="5122760" y="5048937"/>
                <a:ext cx="194533" cy="1524192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7030A0"/>
                </a:solidFill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4323391-890F-4548-AFB4-E0CAF1E59112}"/>
                  </a:ext>
                </a:extLst>
              </p:cNvPr>
              <p:cNvCxnSpPr/>
              <p:nvPr/>
            </p:nvCxnSpPr>
            <p:spPr>
              <a:xfrm rot="20897687">
                <a:off x="4990512" y="5172725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C2AD381-BF2D-6A47-B655-63C9D1AC103F}"/>
                  </a:ext>
                </a:extLst>
              </p:cNvPr>
              <p:cNvCxnSpPr/>
              <p:nvPr/>
            </p:nvCxnSpPr>
            <p:spPr>
              <a:xfrm rot="20897687">
                <a:off x="4980948" y="5126561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613651C-7B5F-5B48-B83D-4DFA83EBE7EF}"/>
                  </a:ext>
                </a:extLst>
              </p:cNvPr>
              <p:cNvCxnSpPr/>
              <p:nvPr/>
            </p:nvCxnSpPr>
            <p:spPr>
              <a:xfrm rot="20897687">
                <a:off x="5009642" y="5265054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C98C90C-940B-8341-9EFE-8FBC8885C280}"/>
                  </a:ext>
                </a:extLst>
              </p:cNvPr>
              <p:cNvCxnSpPr/>
              <p:nvPr/>
            </p:nvCxnSpPr>
            <p:spPr>
              <a:xfrm rot="20897687">
                <a:off x="5000078" y="5218889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84F1E5F-831C-7541-8AC9-8251D203340C}"/>
                  </a:ext>
                </a:extLst>
              </p:cNvPr>
              <p:cNvCxnSpPr/>
              <p:nvPr/>
            </p:nvCxnSpPr>
            <p:spPr>
              <a:xfrm rot="20897687">
                <a:off x="5028771" y="5357383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DB63663-7785-7F4F-8A52-445133118332}"/>
                  </a:ext>
                </a:extLst>
              </p:cNvPr>
              <p:cNvCxnSpPr/>
              <p:nvPr/>
            </p:nvCxnSpPr>
            <p:spPr>
              <a:xfrm rot="20897687">
                <a:off x="5019206" y="5311219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1D74204-A3CA-C544-B03F-393A58FA341B}"/>
                  </a:ext>
                </a:extLst>
              </p:cNvPr>
              <p:cNvCxnSpPr/>
              <p:nvPr/>
            </p:nvCxnSpPr>
            <p:spPr>
              <a:xfrm rot="20897687">
                <a:off x="5047900" y="5449712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33C9DED-BFB1-844B-B0B0-333273F0DB2D}"/>
                  </a:ext>
                </a:extLst>
              </p:cNvPr>
              <p:cNvCxnSpPr/>
              <p:nvPr/>
            </p:nvCxnSpPr>
            <p:spPr>
              <a:xfrm rot="20897687">
                <a:off x="5038336" y="5403548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98E43C8-93BB-114D-AF64-0FF94C1EB38E}"/>
                  </a:ext>
                </a:extLst>
              </p:cNvPr>
              <p:cNvCxnSpPr/>
              <p:nvPr/>
            </p:nvCxnSpPr>
            <p:spPr>
              <a:xfrm rot="20897687">
                <a:off x="5067030" y="5542042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B8575BE-8103-C640-9C92-6BA7F1BF8B66}"/>
                  </a:ext>
                </a:extLst>
              </p:cNvPr>
              <p:cNvCxnSpPr/>
              <p:nvPr/>
            </p:nvCxnSpPr>
            <p:spPr>
              <a:xfrm rot="20897687">
                <a:off x="5057465" y="5495877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5605274-BF03-B248-9739-BD7A7EA1E43B}"/>
                  </a:ext>
                </a:extLst>
              </p:cNvPr>
              <p:cNvCxnSpPr/>
              <p:nvPr/>
            </p:nvCxnSpPr>
            <p:spPr>
              <a:xfrm rot="20897687">
                <a:off x="5086159" y="5634371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D412038-0C5B-FD44-B51F-FD002408D87B}"/>
                  </a:ext>
                </a:extLst>
              </p:cNvPr>
              <p:cNvCxnSpPr/>
              <p:nvPr/>
            </p:nvCxnSpPr>
            <p:spPr>
              <a:xfrm rot="20897687">
                <a:off x="5076594" y="5588206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547698BE-0350-B745-AA33-3C7CF8DA1B50}"/>
                  </a:ext>
                </a:extLst>
              </p:cNvPr>
              <p:cNvCxnSpPr/>
              <p:nvPr/>
            </p:nvCxnSpPr>
            <p:spPr>
              <a:xfrm rot="20897687">
                <a:off x="5105288" y="5726699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C69E4FD-D03B-D94F-B69C-96A9C5351210}"/>
                  </a:ext>
                </a:extLst>
              </p:cNvPr>
              <p:cNvCxnSpPr/>
              <p:nvPr/>
            </p:nvCxnSpPr>
            <p:spPr>
              <a:xfrm rot="20897687">
                <a:off x="5095724" y="5680536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030477-867D-C146-BA5F-1A90E258F452}"/>
                  </a:ext>
                </a:extLst>
              </p:cNvPr>
              <p:cNvCxnSpPr/>
              <p:nvPr/>
            </p:nvCxnSpPr>
            <p:spPr>
              <a:xfrm rot="20897687">
                <a:off x="5124417" y="5819029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1997B00-7FEB-B040-82F8-990029F7419F}"/>
                  </a:ext>
                </a:extLst>
              </p:cNvPr>
              <p:cNvCxnSpPr/>
              <p:nvPr/>
            </p:nvCxnSpPr>
            <p:spPr>
              <a:xfrm rot="20897687">
                <a:off x="5114853" y="5772864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1C3CC0E-16B9-804A-8198-189B99804191}"/>
                  </a:ext>
                </a:extLst>
              </p:cNvPr>
              <p:cNvCxnSpPr/>
              <p:nvPr/>
            </p:nvCxnSpPr>
            <p:spPr>
              <a:xfrm rot="20897687">
                <a:off x="5143547" y="5911358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AC1E44D-3B1C-D34E-8930-A7AA0828AA8D}"/>
                  </a:ext>
                </a:extLst>
              </p:cNvPr>
              <p:cNvCxnSpPr/>
              <p:nvPr/>
            </p:nvCxnSpPr>
            <p:spPr>
              <a:xfrm rot="20897687">
                <a:off x="5133982" y="5865193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C64A8FA-B12F-844C-8AD5-0305FEAFC193}"/>
                  </a:ext>
                </a:extLst>
              </p:cNvPr>
              <p:cNvCxnSpPr/>
              <p:nvPr/>
            </p:nvCxnSpPr>
            <p:spPr>
              <a:xfrm rot="20897687">
                <a:off x="5162676" y="6003687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321E616-4B1C-074C-BB9A-4F80EBCE5914}"/>
                  </a:ext>
                </a:extLst>
              </p:cNvPr>
              <p:cNvCxnSpPr/>
              <p:nvPr/>
            </p:nvCxnSpPr>
            <p:spPr>
              <a:xfrm rot="20897687">
                <a:off x="5153111" y="5957523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9607D7A-2EA7-7D4D-B7A5-ED25B79E9AB6}"/>
                  </a:ext>
                </a:extLst>
              </p:cNvPr>
              <p:cNvCxnSpPr/>
              <p:nvPr/>
            </p:nvCxnSpPr>
            <p:spPr>
              <a:xfrm rot="20897687">
                <a:off x="5181805" y="6096017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E92C54F0-7D81-1D46-BF1D-715DB57E5A66}"/>
                  </a:ext>
                </a:extLst>
              </p:cNvPr>
              <p:cNvCxnSpPr/>
              <p:nvPr/>
            </p:nvCxnSpPr>
            <p:spPr>
              <a:xfrm rot="20897687">
                <a:off x="5172240" y="6049852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84F6331-149B-374D-8DA3-D0578859BCFE}"/>
                  </a:ext>
                </a:extLst>
              </p:cNvPr>
              <p:cNvCxnSpPr/>
              <p:nvPr/>
            </p:nvCxnSpPr>
            <p:spPr>
              <a:xfrm rot="20897687">
                <a:off x="5200934" y="6188346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62E6393-CB52-B141-BBAC-8945A205A75F}"/>
                  </a:ext>
                </a:extLst>
              </p:cNvPr>
              <p:cNvCxnSpPr/>
              <p:nvPr/>
            </p:nvCxnSpPr>
            <p:spPr>
              <a:xfrm rot="20897687">
                <a:off x="5191370" y="6142181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72F67C6-8A2C-D443-8953-EDB62B8742F2}"/>
                  </a:ext>
                </a:extLst>
              </p:cNvPr>
              <p:cNvCxnSpPr/>
              <p:nvPr/>
            </p:nvCxnSpPr>
            <p:spPr>
              <a:xfrm rot="20897687">
                <a:off x="5220063" y="6280675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3E57C71-5C1B-1447-BDF7-72DE8646E3EB}"/>
                  </a:ext>
                </a:extLst>
              </p:cNvPr>
              <p:cNvCxnSpPr/>
              <p:nvPr/>
            </p:nvCxnSpPr>
            <p:spPr>
              <a:xfrm rot="20897687">
                <a:off x="5210499" y="6234511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4FA7406-E4B6-314A-A484-89C7A6B89263}"/>
                  </a:ext>
                </a:extLst>
              </p:cNvPr>
              <p:cNvCxnSpPr/>
              <p:nvPr/>
            </p:nvCxnSpPr>
            <p:spPr>
              <a:xfrm rot="20897687">
                <a:off x="5239193" y="6373005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01D8994-2115-064F-A1D9-4E6C5F06D4F3}"/>
                  </a:ext>
                </a:extLst>
              </p:cNvPr>
              <p:cNvCxnSpPr/>
              <p:nvPr/>
            </p:nvCxnSpPr>
            <p:spPr>
              <a:xfrm rot="20897687">
                <a:off x="5229628" y="6326840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6CC4A72-8EA1-C846-BC51-FD1A179A9546}"/>
                  </a:ext>
                </a:extLst>
              </p:cNvPr>
              <p:cNvCxnSpPr/>
              <p:nvPr/>
            </p:nvCxnSpPr>
            <p:spPr>
              <a:xfrm rot="20897687">
                <a:off x="5258322" y="6465333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4DB287DF-025D-994B-9A9D-F960F49C0E28}"/>
                  </a:ext>
                </a:extLst>
              </p:cNvPr>
              <p:cNvCxnSpPr/>
              <p:nvPr/>
            </p:nvCxnSpPr>
            <p:spPr>
              <a:xfrm rot="20897687">
                <a:off x="5248757" y="6419168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1B48655-6231-BF4D-85D0-6E70243F2F0E}"/>
                  </a:ext>
                </a:extLst>
              </p:cNvPr>
              <p:cNvCxnSpPr/>
              <p:nvPr/>
            </p:nvCxnSpPr>
            <p:spPr>
              <a:xfrm rot="20897687">
                <a:off x="5267886" y="6511498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26E7A2A-314B-3C48-9B1A-F1B84A35C0D1}"/>
                  </a:ext>
                </a:extLst>
              </p:cNvPr>
              <p:cNvSpPr txBox="1"/>
              <p:nvPr/>
            </p:nvSpPr>
            <p:spPr>
              <a:xfrm rot="1186091" flipH="1">
                <a:off x="5224261" y="4517963"/>
                <a:ext cx="682376" cy="323902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KALYPSO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sensor</a:t>
                </a: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4323391-890F-4548-AFB4-E0CAF1E59112}"/>
                  </a:ext>
                </a:extLst>
              </p:cNvPr>
              <p:cNvCxnSpPr/>
              <p:nvPr/>
            </p:nvCxnSpPr>
            <p:spPr>
              <a:xfrm rot="20897687">
                <a:off x="4981751" y="5155190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C2AD381-BF2D-6A47-B655-63C9D1AC103F}"/>
                  </a:ext>
                </a:extLst>
              </p:cNvPr>
              <p:cNvCxnSpPr/>
              <p:nvPr/>
            </p:nvCxnSpPr>
            <p:spPr>
              <a:xfrm rot="20897687">
                <a:off x="4972187" y="5109026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613651C-7B5F-5B48-B83D-4DFA83EBE7EF}"/>
                  </a:ext>
                </a:extLst>
              </p:cNvPr>
              <p:cNvCxnSpPr/>
              <p:nvPr/>
            </p:nvCxnSpPr>
            <p:spPr>
              <a:xfrm rot="20897687">
                <a:off x="5000881" y="5247519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4C98C90C-940B-8341-9EFE-8FBC8885C280}"/>
                  </a:ext>
                </a:extLst>
              </p:cNvPr>
              <p:cNvCxnSpPr/>
              <p:nvPr/>
            </p:nvCxnSpPr>
            <p:spPr>
              <a:xfrm rot="20897687">
                <a:off x="4991317" y="5201354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184F1E5F-831C-7541-8AC9-8251D203340C}"/>
                  </a:ext>
                </a:extLst>
              </p:cNvPr>
              <p:cNvCxnSpPr/>
              <p:nvPr/>
            </p:nvCxnSpPr>
            <p:spPr>
              <a:xfrm rot="20897687">
                <a:off x="5020010" y="5339848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DB63663-7785-7F4F-8A52-445133118332}"/>
                  </a:ext>
                </a:extLst>
              </p:cNvPr>
              <p:cNvCxnSpPr/>
              <p:nvPr/>
            </p:nvCxnSpPr>
            <p:spPr>
              <a:xfrm rot="20897687">
                <a:off x="5010445" y="5293684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1D74204-A3CA-C544-B03F-393A58FA341B}"/>
                  </a:ext>
                </a:extLst>
              </p:cNvPr>
              <p:cNvCxnSpPr/>
              <p:nvPr/>
            </p:nvCxnSpPr>
            <p:spPr>
              <a:xfrm rot="20897687">
                <a:off x="5039139" y="5432177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C33C9DED-BFB1-844B-B0B0-333273F0DB2D}"/>
                  </a:ext>
                </a:extLst>
              </p:cNvPr>
              <p:cNvCxnSpPr/>
              <p:nvPr/>
            </p:nvCxnSpPr>
            <p:spPr>
              <a:xfrm rot="20897687">
                <a:off x="5029575" y="5386013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98E43C8-93BB-114D-AF64-0FF94C1EB38E}"/>
                  </a:ext>
                </a:extLst>
              </p:cNvPr>
              <p:cNvCxnSpPr/>
              <p:nvPr/>
            </p:nvCxnSpPr>
            <p:spPr>
              <a:xfrm rot="20897687">
                <a:off x="5058269" y="5524507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5605274-BF03-B248-9739-BD7A7EA1E43B}"/>
                  </a:ext>
                </a:extLst>
              </p:cNvPr>
              <p:cNvCxnSpPr/>
              <p:nvPr/>
            </p:nvCxnSpPr>
            <p:spPr>
              <a:xfrm rot="20897687">
                <a:off x="5077398" y="5616836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47698BE-0350-B745-AA33-3C7CF8DA1B50}"/>
                  </a:ext>
                </a:extLst>
              </p:cNvPr>
              <p:cNvCxnSpPr/>
              <p:nvPr/>
            </p:nvCxnSpPr>
            <p:spPr>
              <a:xfrm rot="20897687">
                <a:off x="5096527" y="5709164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1997B00-7FEB-B040-82F8-990029F7419F}"/>
                  </a:ext>
                </a:extLst>
              </p:cNvPr>
              <p:cNvCxnSpPr/>
              <p:nvPr/>
            </p:nvCxnSpPr>
            <p:spPr>
              <a:xfrm rot="20897687">
                <a:off x="5106092" y="5755329"/>
                <a:ext cx="1945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078655" y="5725418"/>
              <a:ext cx="4273721" cy="967249"/>
              <a:chOff x="3668924" y="5332579"/>
              <a:chExt cx="1591500" cy="154243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A615137-26A8-DA4A-A033-DC3233368510}"/>
                  </a:ext>
                </a:extLst>
              </p:cNvPr>
              <p:cNvCxnSpPr/>
              <p:nvPr/>
            </p:nvCxnSpPr>
            <p:spPr>
              <a:xfrm rot="20897687">
                <a:off x="3808446" y="5351359"/>
                <a:ext cx="0" cy="15236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94C9D2B-2F3E-C244-80A6-C98CE2535B4A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>
                <a:off x="3677685" y="5350114"/>
                <a:ext cx="1336765" cy="3327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F5F81D2-9145-F54C-A36A-BC4F3F51F62E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 flipV="1">
                <a:off x="3716559" y="5389787"/>
                <a:ext cx="1361535" cy="49912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BC6BCBC-AB0A-5248-8809-DA201762E1B7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>
                <a:off x="3770133" y="5677930"/>
                <a:ext cx="1338983" cy="29169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A615137-26A8-DA4A-A033-DC3233368510}"/>
                  </a:ext>
                </a:extLst>
              </p:cNvPr>
              <p:cNvCxnSpPr/>
              <p:nvPr/>
            </p:nvCxnSpPr>
            <p:spPr>
              <a:xfrm rot="20897687">
                <a:off x="3799685" y="5333824"/>
                <a:ext cx="0" cy="152365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94C9D2B-2F3E-C244-80A6-C98CE2535B4A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>
                <a:off x="3668924" y="5332579"/>
                <a:ext cx="1336765" cy="3327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F5F81D2-9145-F54C-A36A-BC4F3F51F62E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 flipV="1">
                <a:off x="3707798" y="5372252"/>
                <a:ext cx="1361535" cy="49912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FFB8636-B453-4343-80DA-8F9597EF0C71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>
                <a:off x="3923659" y="6551862"/>
                <a:ext cx="1336765" cy="53728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A201DA5-86B0-5343-AAED-DCA372FB3D37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>
                <a:off x="3871493" y="6059574"/>
                <a:ext cx="1355987" cy="551683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BC6BCBC-AB0A-5248-8809-DA201762E1B7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>
                <a:off x="3761372" y="5660395"/>
                <a:ext cx="1338983" cy="29169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E744B6E-F56A-774E-948E-40162ADE04B0}"/>
                  </a:ext>
                </a:extLst>
              </p:cNvPr>
              <p:cNvCxnSpPr>
                <a:cxnSpLocks/>
              </p:cNvCxnSpPr>
              <p:nvPr/>
            </p:nvCxnSpPr>
            <p:spPr>
              <a:xfrm rot="20897687" flipV="1">
                <a:off x="3815862" y="5946503"/>
                <a:ext cx="1338983" cy="245478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055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BACKGROUND </a:t>
            </a:r>
            <a:r>
              <a:rPr lang="sv-SE" dirty="0" smtClean="0">
                <a:sym typeface="Wingdings" panose="05000000000000000000" pitchFamily="2" charset="2"/>
              </a:rPr>
              <a:t> FUTURE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INSTRUMENT DESIGN</a:t>
            </a:r>
          </a:p>
          <a:p>
            <a:r>
              <a:rPr lang="sv-SE" dirty="0" smtClean="0"/>
              <a:t>EXPERIMENTAL APPROACH</a:t>
            </a:r>
          </a:p>
          <a:p>
            <a:r>
              <a:rPr lang="sv-SE" dirty="0" smtClean="0"/>
              <a:t>ACCELERATOR PHYSICS</a:t>
            </a:r>
          </a:p>
          <a:p>
            <a:r>
              <a:rPr lang="sv-SE" dirty="0" smtClean="0"/>
              <a:t>PASSION</a:t>
            </a:r>
          </a:p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BACKGROUND </a:t>
            </a:r>
            <a:r>
              <a:rPr lang="sv-SE" dirty="0">
                <a:sym typeface="Wingdings" panose="05000000000000000000" pitchFamily="2" charset="2"/>
              </a:rPr>
              <a:t> FUTURE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17664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ACCELERATOR PHYSICS = LUND</a:t>
            </a:r>
          </a:p>
          <a:p>
            <a:r>
              <a:rPr lang="sv-SE" dirty="0" smtClean="0"/>
              <a:t>LARGE ACCELERATOR IN MÄLARDALEN</a:t>
            </a:r>
            <a:r>
              <a:rPr lang="sv-SE" dirty="0" smtClean="0"/>
              <a:t>?</a:t>
            </a:r>
          </a:p>
          <a:p>
            <a:endParaRPr lang="sv-SE" dirty="0"/>
          </a:p>
          <a:p>
            <a:r>
              <a:rPr lang="sv-SE" dirty="0" smtClean="0"/>
              <a:t>COST </a:t>
            </a:r>
            <a:r>
              <a:rPr lang="sv-SE" dirty="0"/>
              <a:t>LIMITED </a:t>
            </a:r>
            <a:r>
              <a:rPr lang="sv-SE" dirty="0" smtClean="0"/>
              <a:t>RESEARCH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smtClean="0">
                <a:sym typeface="Wingdings" panose="05000000000000000000" pitchFamily="2" charset="2"/>
              </a:rPr>
              <a:t>   </a:t>
            </a:r>
            <a:r>
              <a:rPr lang="sv-SE" dirty="0">
                <a:sym typeface="Wingdings" panose="05000000000000000000" pitchFamily="2" charset="2"/>
              </a:rPr>
              <a:t>SLOW SCIENTIFIC PROGRESS</a:t>
            </a:r>
            <a:endParaRPr lang="sv-SE" dirty="0"/>
          </a:p>
          <a:p>
            <a:r>
              <a:rPr lang="sv-SE" dirty="0"/>
              <a:t>ONE BOTTLE NECK IS ACCELERATOR </a:t>
            </a:r>
            <a:r>
              <a:rPr lang="sv-SE" dirty="0" smtClean="0"/>
              <a:t>CAVITIES</a:t>
            </a:r>
          </a:p>
          <a:p>
            <a:r>
              <a:rPr lang="sv-SE" b="1" dirty="0"/>
              <a:t>What can we expect from future technologies and how do we create them?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BACKGROUND </a:t>
            </a:r>
            <a:r>
              <a:rPr lang="sv-SE" dirty="0">
                <a:sym typeface="Wingdings" panose="05000000000000000000" pitchFamily="2" charset="2"/>
              </a:rPr>
              <a:t> FUTURE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   </a:t>
            </a:r>
            <a:r>
              <a:rPr lang="sv-SE" dirty="0" smtClean="0"/>
              <a:t>NEW ACCELERATION METHODS</a:t>
            </a:r>
            <a:endParaRPr lang="sv-SE" dirty="0" smtClean="0"/>
          </a:p>
          <a:p>
            <a:r>
              <a:rPr lang="sv-SE" dirty="0" smtClean="0"/>
              <a:t>PLASMA ACCELERATION</a:t>
            </a:r>
            <a:endParaRPr lang="sv-SE" dirty="0"/>
          </a:p>
          <a:p>
            <a:r>
              <a:rPr lang="sv-SE" dirty="0" smtClean="0"/>
              <a:t>DIELECTRIC LASER ACCELERATION</a:t>
            </a:r>
            <a:endParaRPr lang="sv-SE" dirty="0" smtClean="0"/>
          </a:p>
          <a:p>
            <a:r>
              <a:rPr lang="sv-SE" dirty="0" smtClean="0"/>
              <a:t>THz </a:t>
            </a:r>
            <a:r>
              <a:rPr lang="sv-SE" dirty="0" smtClean="0"/>
              <a:t>ACCELERATION</a:t>
            </a:r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 </a:t>
            </a:r>
            <a:r>
              <a:rPr lang="sv-SE" dirty="0" smtClean="0"/>
              <a:t>APPLICATIONS</a:t>
            </a:r>
            <a:endParaRPr lang="sv-SE" dirty="0" smtClean="0"/>
          </a:p>
          <a:p>
            <a:r>
              <a:rPr lang="sv-SE" dirty="0" smtClean="0"/>
              <a:t>LIGHT SOURCES?</a:t>
            </a:r>
            <a:endParaRPr lang="sv-SE" dirty="0" smtClean="0"/>
          </a:p>
          <a:p>
            <a:r>
              <a:rPr lang="sv-SE" dirty="0" smtClean="0"/>
              <a:t>ONCOLOGY?</a:t>
            </a:r>
            <a:endParaRPr lang="sv-S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418" y="2975121"/>
            <a:ext cx="4816415" cy="36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NO </a:t>
            </a:r>
            <a:r>
              <a:rPr lang="sv-SE" dirty="0" smtClean="0"/>
              <a:t>(KNOWN) GROUP DEDICATED TO MICROACCELERATOR STRUCTURE DEVELOPMENT</a:t>
            </a:r>
          </a:p>
          <a:p>
            <a:r>
              <a:rPr lang="sv-SE" dirty="0" smtClean="0"/>
              <a:t>MAKE THE DISADVANTEGES AN ADVANTAGE</a:t>
            </a:r>
          </a:p>
          <a:p>
            <a:r>
              <a:rPr lang="sv-SE" dirty="0" smtClean="0"/>
              <a:t>USE WHAT WE HAVE IN UPPSALA</a:t>
            </a:r>
          </a:p>
          <a:p>
            <a:r>
              <a:rPr lang="sv-SE" b="1" dirty="0" smtClean="0"/>
              <a:t>EXTREMELY MULTIDISCIPLINARY !!!</a:t>
            </a:r>
          </a:p>
          <a:p>
            <a:r>
              <a:rPr lang="sv-SE" dirty="0" smtClean="0"/>
              <a:t>COLLABORATE WITH THE </a:t>
            </a:r>
            <a:r>
              <a:rPr lang="sv-SE" dirty="0" smtClean="0"/>
              <a:t>BEST</a:t>
            </a:r>
          </a:p>
          <a:p>
            <a:r>
              <a:rPr lang="sv-SE" dirty="0" smtClean="0"/>
              <a:t>BE BOLD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7"/>
            <a:ext cx="986394" cy="9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54576</TotalTime>
  <Words>727</Words>
  <Application>Microsoft Office PowerPoint</Application>
  <PresentationFormat>Widescreen</PresentationFormat>
  <Paragraphs>214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Lucida Grande</vt:lpstr>
      <vt:lpstr>Times New Roman</vt:lpstr>
      <vt:lpstr>Verdana</vt:lpstr>
      <vt:lpstr>Wingdings</vt:lpstr>
      <vt:lpstr>Office Theme</vt:lpstr>
      <vt:lpstr>Visio</vt:lpstr>
      <vt:lpstr>(Micro Accelerator Structure center)  i Uppsala</vt:lpstr>
      <vt:lpstr>MY BACKGROUND = INSTRUMENT DESIGN</vt:lpstr>
      <vt:lpstr>MY BACKGROUND = EXPERIMENTALIST</vt:lpstr>
      <vt:lpstr>CURRENT ACTIVITIES</vt:lpstr>
      <vt:lpstr>Near Infrared Spectrometer (NISP)</vt:lpstr>
      <vt:lpstr>BACKGROUND  FUTURE</vt:lpstr>
      <vt:lpstr>BACKGROUND  FUTURE</vt:lpstr>
      <vt:lpstr>BACKGROUND  FUTURE</vt:lpstr>
      <vt:lpstr>STRATEGY</vt:lpstr>
      <vt:lpstr>PowerPoint Presentation</vt:lpstr>
      <vt:lpstr>MAS GROUP</vt:lpstr>
      <vt:lpstr>GRANTS AIM</vt:lpstr>
      <vt:lpstr>UPPSALA DLA SETUP</vt:lpstr>
      <vt:lpstr>MYFAB</vt:lpstr>
      <vt:lpstr>SINBAD</vt:lpstr>
      <vt:lpstr>PowerPoint Presentation</vt:lpstr>
      <vt:lpstr>BPM</vt:lpstr>
      <vt:lpstr>OPTIONS ARE AVAILABLE</vt:lpstr>
      <vt:lpstr>WHAT IS POSSIBLE?</vt:lpstr>
      <vt:lpstr>THANK YOU FOR YOUR ATTENTION!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(Micro Accelerator Structure center)  in Uppsala</dc:title>
  <dc:creator>Mathias Hamberg</dc:creator>
  <cp:lastModifiedBy>Mathias Hamberg</cp:lastModifiedBy>
  <cp:revision>219</cp:revision>
  <dcterms:created xsi:type="dcterms:W3CDTF">2018-11-09T15:49:05Z</dcterms:created>
  <dcterms:modified xsi:type="dcterms:W3CDTF">2018-12-17T15:39:30Z</dcterms:modified>
</cp:coreProperties>
</file>