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sldIdLst>
    <p:sldId id="256" r:id="rId2"/>
    <p:sldId id="271" r:id="rId3"/>
    <p:sldId id="272" r:id="rId4"/>
    <p:sldId id="277" r:id="rId5"/>
    <p:sldId id="278" r:id="rId6"/>
    <p:sldId id="273" r:id="rId7"/>
    <p:sldId id="287" r:id="rId8"/>
    <p:sldId id="288" r:id="rId9"/>
    <p:sldId id="275" r:id="rId10"/>
    <p:sldId id="279" r:id="rId11"/>
    <p:sldId id="280" r:id="rId12"/>
    <p:sldId id="276" r:id="rId13"/>
    <p:sldId id="289" r:id="rId14"/>
    <p:sldId id="282" r:id="rId15"/>
    <p:sldId id="283" r:id="rId16"/>
    <p:sldId id="285" r:id="rId17"/>
    <p:sldId id="284" r:id="rId18"/>
    <p:sldId id="274" r:id="rId19"/>
    <p:sldId id="286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73C9"/>
    <a:srgbClr val="E62A04"/>
    <a:srgbClr val="EA2A04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569" y="76814"/>
            <a:ext cx="1668162" cy="8151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9600" cy="131805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0" y="6488668"/>
            <a:ext cx="2380735" cy="36933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May 20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2019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380736" y="6488668"/>
            <a:ext cx="8863914" cy="36933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i="0" baseline="0" dirty="0" smtClean="0">
                <a:solidFill>
                  <a:schemeClr val="bg1">
                    <a:lumMod val="50000"/>
                  </a:schemeClr>
                </a:solidFill>
              </a:rPr>
              <a:t>Carlos </a:t>
            </a:r>
            <a:r>
              <a:rPr lang="en-US" sz="1800" i="0" baseline="0" dirty="0" err="1" smtClean="0">
                <a:solidFill>
                  <a:schemeClr val="bg1">
                    <a:lumMod val="50000"/>
                  </a:schemeClr>
                </a:solidFill>
              </a:rPr>
              <a:t>Garcera</a:t>
            </a:r>
            <a:r>
              <a:rPr lang="en-US" sz="1800" i="0" baseline="0" dirty="0" smtClean="0">
                <a:solidFill>
                  <a:schemeClr val="bg1">
                    <a:lumMod val="50000"/>
                  </a:schemeClr>
                </a:solidFill>
              </a:rPr>
              <a:t> – Formation of femtosecond bunches for ultrafast electron diffraction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244650" y="6488668"/>
            <a:ext cx="947350" cy="36933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A130-6AD7-42C1-83A3-0E6B4B1DE8F9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DA17-437D-466C-8762-F3FAB5E7E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06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A130-6AD7-42C1-83A3-0E6B4B1DE8F9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DA17-437D-466C-8762-F3FAB5E7E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52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897946" y="0"/>
            <a:ext cx="11294054" cy="848497"/>
          </a:xfrm>
          <a:noFill/>
          <a:ln w="28575">
            <a:solidFill>
              <a:srgbClr val="E62A0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 algn="ctr">
              <a:lnSpc>
                <a:spcPct val="150000"/>
              </a:lnSpc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en-US" dirty="0" smtClean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524" y="76814"/>
            <a:ext cx="1449860" cy="7084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7946" cy="1399769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0" y="6488668"/>
            <a:ext cx="2380735" cy="36933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May 20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2019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380736" y="6488668"/>
            <a:ext cx="8863914" cy="36933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i="0" baseline="0" dirty="0" smtClean="0">
                <a:solidFill>
                  <a:schemeClr val="bg1">
                    <a:lumMod val="50000"/>
                  </a:schemeClr>
                </a:solidFill>
              </a:rPr>
              <a:t>Carlos </a:t>
            </a:r>
            <a:r>
              <a:rPr lang="en-US" sz="1800" i="0" baseline="0" dirty="0" err="1" smtClean="0">
                <a:solidFill>
                  <a:schemeClr val="bg1">
                    <a:lumMod val="50000"/>
                  </a:schemeClr>
                </a:solidFill>
              </a:rPr>
              <a:t>Garcera</a:t>
            </a:r>
            <a:r>
              <a:rPr lang="en-US" sz="1800" i="0" baseline="0" dirty="0" smtClean="0">
                <a:solidFill>
                  <a:schemeClr val="bg1">
                    <a:lumMod val="50000"/>
                  </a:schemeClr>
                </a:solidFill>
              </a:rPr>
              <a:t> – Formation of femtosecond electron bunches for ultrafast electron diffraction</a:t>
            </a:r>
            <a:endParaRPr lang="en-US" sz="1800" i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1244650" y="6488668"/>
            <a:ext cx="947350" cy="36933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079178" y="1137234"/>
            <a:ext cx="10964863" cy="52482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05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569" y="76814"/>
            <a:ext cx="1668162" cy="8151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2022" cy="1275768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0" y="6488668"/>
            <a:ext cx="2380735" cy="36933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May 20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2019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380736" y="6488668"/>
            <a:ext cx="8863914" cy="36933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i="0" baseline="0" dirty="0" smtClean="0">
                <a:solidFill>
                  <a:schemeClr val="bg1">
                    <a:lumMod val="50000"/>
                  </a:schemeClr>
                </a:solidFill>
              </a:rPr>
              <a:t>Carlos </a:t>
            </a:r>
            <a:r>
              <a:rPr lang="en-US" sz="1800" i="0" baseline="0" dirty="0" err="1" smtClean="0">
                <a:solidFill>
                  <a:schemeClr val="bg1">
                    <a:lumMod val="50000"/>
                  </a:schemeClr>
                </a:solidFill>
              </a:rPr>
              <a:t>Garcera</a:t>
            </a:r>
            <a:r>
              <a:rPr lang="en-US" sz="1800" i="0" baseline="0" dirty="0" smtClean="0">
                <a:solidFill>
                  <a:schemeClr val="bg1">
                    <a:lumMod val="50000"/>
                  </a:schemeClr>
                </a:solidFill>
              </a:rPr>
              <a:t> – Formation of femtosecond bunches for ultrafast electron diffraction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11244650" y="6488668"/>
            <a:ext cx="947350" cy="36933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110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A130-6AD7-42C1-83A3-0E6B4B1DE8F9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DA17-437D-466C-8762-F3FAB5E7E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9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A130-6AD7-42C1-83A3-0E6B4B1DE8F9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DA17-437D-466C-8762-F3FAB5E7E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67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A130-6AD7-42C1-83A3-0E6B4B1DE8F9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DA17-437D-466C-8762-F3FAB5E7E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96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A130-6AD7-42C1-83A3-0E6B4B1DE8F9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DA17-437D-466C-8762-F3FAB5E7E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79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A130-6AD7-42C1-83A3-0E6B4B1DE8F9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DA17-437D-466C-8762-F3FAB5E7E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37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A130-6AD7-42C1-83A3-0E6B4B1DE8F9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DA17-437D-466C-8762-F3FAB5E7E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8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A130-6AD7-42C1-83A3-0E6B4B1DE8F9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DA17-437D-466C-8762-F3FAB5E7E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75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A130-6AD7-42C1-83A3-0E6B4B1DE8F9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DA17-437D-466C-8762-F3FAB5E7E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49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A130-6AD7-42C1-83A3-0E6B4B1DE8F9}" type="datetimeFigureOut">
              <a:rPr lang="en-US" smtClean="0"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9DA17-437D-466C-8762-F3FAB5E7E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8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75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925" y="2194560"/>
            <a:ext cx="11468100" cy="1415155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Formation of femtosecond electron bunches for ultrafast electron diffraction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90858"/>
            <a:ext cx="9144000" cy="114366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Carlos GARCERA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the supervision of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Vitaliy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GORYASHKO</a:t>
            </a:r>
          </a:p>
          <a:p>
            <a:endParaRPr lang="en-US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55433" y="6483927"/>
            <a:ext cx="936567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47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FREIA’s UED 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design proposal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16"/>
          <a:stretch/>
        </p:blipFill>
        <p:spPr>
          <a:xfrm>
            <a:off x="200024" y="1419996"/>
            <a:ext cx="11401425" cy="4994011"/>
          </a:xfrm>
        </p:spPr>
      </p:pic>
      <p:sp>
        <p:nvSpPr>
          <p:cNvPr id="5" name="TextBox 4"/>
          <p:cNvSpPr txBox="1"/>
          <p:nvPr/>
        </p:nvSpPr>
        <p:spPr>
          <a:xfrm>
            <a:off x="11249025" y="6496981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10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1950" y="1419996"/>
            <a:ext cx="4638675" cy="5076985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5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Requirements on the beam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49025" y="6496981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11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81149" y="1535670"/>
            <a:ext cx="381000" cy="4135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00423" y="1535670"/>
            <a:ext cx="2076450" cy="4135933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09662" y="961251"/>
            <a:ext cx="1323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Cathode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476625" y="961251"/>
            <a:ext cx="1857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Solenoid lens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42875" y="1701285"/>
                <a:ext cx="1438274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Initial pulse duration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 smtClean="0"/>
                  <a:t> </a:t>
                </a: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Initial bunch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75" y="1701285"/>
                <a:ext cx="1438274" cy="3539430"/>
              </a:xfrm>
              <a:prstGeom prst="rect">
                <a:avLst/>
              </a:prstGeom>
              <a:blipFill>
                <a:blip r:embed="rId2"/>
                <a:stretch>
                  <a:fillRect l="-8475" t="-1549" r="-12712" b="-3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333748" y="2883907"/>
            <a:ext cx="21431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Maximum solenoid field </a:t>
            </a:r>
            <a:r>
              <a:rPr lang="en-US" sz="2800" dirty="0" err="1" smtClean="0"/>
              <a:t>MaxB</a:t>
            </a:r>
            <a:endParaRPr lang="en-US" sz="2800" dirty="0"/>
          </a:p>
        </p:txBody>
      </p:sp>
      <p:sp>
        <p:nvSpPr>
          <p:cNvPr id="17" name="Rounded Rectangle 16"/>
          <p:cNvSpPr/>
          <p:nvPr/>
        </p:nvSpPr>
        <p:spPr>
          <a:xfrm>
            <a:off x="7649873" y="1943099"/>
            <a:ext cx="2322802" cy="37285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5781675" y="2600325"/>
            <a:ext cx="1752600" cy="1485900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897273" y="3050887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ASTRA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497580" y="822751"/>
            <a:ext cx="2342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Information before entering the booster</a:t>
            </a:r>
            <a:endParaRPr lang="en-US" sz="2400" dirty="0"/>
          </a:p>
        </p:txBody>
      </p:sp>
      <p:sp>
        <p:nvSpPr>
          <p:cNvPr id="23" name="Oval 22"/>
          <p:cNvSpPr/>
          <p:nvPr/>
        </p:nvSpPr>
        <p:spPr>
          <a:xfrm>
            <a:off x="10329862" y="1526145"/>
            <a:ext cx="1000125" cy="414545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829925" y="1535670"/>
            <a:ext cx="1257300" cy="41359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0448925" y="1011184"/>
            <a:ext cx="1762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Booster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7692736" y="1939479"/>
                <a:ext cx="2122670" cy="3815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𝑛𝑚</m:t>
                      </m:r>
                    </m:oMath>
                  </m:oMathPara>
                </a14:m>
                <a:endParaRPr lang="en-US" sz="2400" dirty="0" smtClean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𝐸𝑛𝑒𝑟𝑔𝑦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𝑠𝑝𝑟𝑒𝑎𝑑</m:t>
                      </m:r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&lt;1%</m:t>
                      </m:r>
                    </m:oMath>
                  </m:oMathPara>
                </a14:m>
                <a:endParaRPr lang="en-US" sz="2400" b="0" dirty="0" smtClean="0">
                  <a:ea typeface="Cambria Math" panose="02040503050406030204" pitchFamily="18" charset="0"/>
                </a:endParaRPr>
              </a:p>
              <a:p>
                <a:endParaRPr lang="en-US" sz="2400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𝑡𝑟𝑎𝑛𝑠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0.04 </m:t>
                      </m:r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𝑚𝑟𝑎𝑑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2400" b="0" dirty="0" smtClean="0">
                  <a:ea typeface="Cambria Math" panose="02040503050406030204" pitchFamily="18" charset="0"/>
                </a:endParaRPr>
              </a:p>
              <a:p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𝑙𝑜𝑛𝑔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0.03 </m:t>
                      </m:r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𝑘𝑒𝑉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736" y="1939479"/>
                <a:ext cx="2122670" cy="3815725"/>
              </a:xfrm>
              <a:prstGeom prst="rect">
                <a:avLst/>
              </a:prstGeom>
              <a:blipFill>
                <a:blip r:embed="rId3"/>
                <a:stretch>
                  <a:fillRect l="-2299" r="-7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607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Contents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64448" y="931025"/>
            <a:ext cx="10964863" cy="547808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Ultrafast electron diffraction (UED) : introduction and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outlines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Electron diffraction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Ultrafast diffractometers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Transverse coherence and beam quality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Transverse coherence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Beam quality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solidFill>
                <a:schemeClr val="bg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FREIA’s UED design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Layout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Requirements on the beam</a:t>
            </a:r>
          </a:p>
          <a:p>
            <a:pPr marL="457200" lvl="1" indent="0">
              <a:buNone/>
            </a:pPr>
            <a:endParaRPr lang="en-US" dirty="0" smtClean="0">
              <a:cs typeface="Arial" panose="020B0604020202020204" pitchFamily="34" charset="0"/>
            </a:endParaRPr>
          </a:p>
          <a:p>
            <a:r>
              <a:rPr lang="en-US" b="1" dirty="0" smtClean="0">
                <a:cs typeface="Arial" panose="020B0604020202020204" pitchFamily="34" charset="0"/>
              </a:rPr>
              <a:t>Preliminary results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cs typeface="Arial" panose="020B0604020202020204" pitchFamily="34" charset="0"/>
              </a:rPr>
              <a:t>Parametric study</a:t>
            </a:r>
            <a:endParaRPr lang="en-US" dirty="0"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cs typeface="Arial" panose="020B0604020202020204" pitchFamily="34" charset="0"/>
              </a:rPr>
              <a:t>Discussion about low-emittance beam results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49025" y="6496981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12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8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Parametric study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062541" y="1422984"/>
                <a:ext cx="10964863" cy="5248275"/>
              </a:xfrm>
            </p:spPr>
            <p:txBody>
              <a:bodyPr/>
              <a:lstStyle/>
              <a:p>
                <a:endParaRPr lang="en-US" dirty="0" smtClean="0"/>
              </a:p>
              <a:p>
                <a:pPr algn="ctr"/>
                <a:r>
                  <a:rPr lang="en-US" sz="3600" dirty="0"/>
                  <a:t>Initial pulse duration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0.5;3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𝑝𝑖𝑐𝑜𝑠𝑒𝑐𝑜𝑛𝑑𝑠</m:t>
                    </m:r>
                  </m:oMath>
                </a14:m>
                <a:r>
                  <a:rPr lang="en-US" sz="3600" dirty="0"/>
                  <a:t> </a:t>
                </a:r>
              </a:p>
              <a:p>
                <a:pPr algn="ctr"/>
                <a:endParaRPr lang="en-US" sz="3600" dirty="0"/>
              </a:p>
              <a:p>
                <a:pPr algn="ctr"/>
                <a:r>
                  <a:rPr lang="en-US" sz="3600" dirty="0"/>
                  <a:t>Initial bunch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5;15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𝑚𝑖𝑐𝑟𝑜𝑛𝑠</m:t>
                    </m:r>
                  </m:oMath>
                </a14:m>
                <a:endParaRPr lang="en-US" sz="3600" dirty="0" smtClean="0"/>
              </a:p>
              <a:p>
                <a:pPr algn="ctr"/>
                <a:endParaRPr lang="en-US" sz="3600" dirty="0"/>
              </a:p>
              <a:p>
                <a:pPr algn="ctr"/>
                <a:r>
                  <a:rPr lang="en-US" sz="3600" dirty="0" smtClean="0"/>
                  <a:t>Maximum solenoid field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𝑀𝑎𝑥𝐵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240;270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𝑔𝑎𝑢𝑠𝑠</m:t>
                    </m:r>
                  </m:oMath>
                </a14:m>
                <a:endParaRPr lang="en-US" sz="3600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062541" y="1422984"/>
                <a:ext cx="10964863" cy="524827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4672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3" t="5324" r="7603" b="6436"/>
          <a:stretch/>
        </p:blipFill>
        <p:spPr>
          <a:xfrm>
            <a:off x="1581150" y="876299"/>
            <a:ext cx="9925050" cy="555307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Preliminary results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65497" y="5305598"/>
            <a:ext cx="3867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MaxB</a:t>
            </a:r>
            <a:r>
              <a:rPr lang="en-US" sz="3200" dirty="0" smtClean="0"/>
              <a:t> = 240 G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1249025" y="6496981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14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70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6" t="5248" r="7670" b="7056"/>
          <a:stretch/>
        </p:blipFill>
        <p:spPr>
          <a:xfrm>
            <a:off x="1559933" y="848497"/>
            <a:ext cx="9970079" cy="554535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Preliminary results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81875" y="5372100"/>
            <a:ext cx="3867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MaxB</a:t>
            </a:r>
            <a:r>
              <a:rPr lang="en-US" sz="3200" dirty="0" smtClean="0"/>
              <a:t> = 250 G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1249025" y="6496981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15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5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 t="5461" r="7627" b="7120"/>
          <a:stretch/>
        </p:blipFill>
        <p:spPr>
          <a:xfrm>
            <a:off x="1532601" y="848497"/>
            <a:ext cx="10024744" cy="556809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Preliminary results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81875" y="5362575"/>
            <a:ext cx="3867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MaxB</a:t>
            </a:r>
            <a:r>
              <a:rPr lang="en-US" sz="3200" dirty="0" smtClean="0"/>
              <a:t> = 260 G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1249025" y="6496981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16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57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9" t="5517" r="7934" b="6787"/>
          <a:stretch/>
        </p:blipFill>
        <p:spPr>
          <a:xfrm>
            <a:off x="1227165" y="848497"/>
            <a:ext cx="10021860" cy="559028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Preliminary results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32741" y="5313911"/>
            <a:ext cx="3867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MaxB</a:t>
            </a:r>
            <a:r>
              <a:rPr lang="en-US" sz="3200" dirty="0" smtClean="0"/>
              <a:t> = 270 G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1249025" y="6496981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17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52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Contents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64448" y="931025"/>
            <a:ext cx="10964863" cy="547808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Ultrafast electron diffraction (UED) : introduction and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outlines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Electron diffraction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Ultrafast diffractometers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Transverse coherence and beam quality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Transverse coherence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Beam quality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solidFill>
                <a:schemeClr val="bg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FREIA’s UED design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Layout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Requirements on the beam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Preliminary results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Parametric study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Discussion about low-emittance beam results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cs typeface="Arial" panose="020B0604020202020204" pitchFamily="34" charset="0"/>
            </a:endParaRPr>
          </a:p>
          <a:p>
            <a:r>
              <a:rPr lang="en-US" b="1" dirty="0" smtClean="0"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49025" y="6496981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18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8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702846" y="965784"/>
                <a:ext cx="9684254" cy="5248275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3600" dirty="0" smtClean="0"/>
                  <a:t>MaxB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600" dirty="0" smtClean="0"/>
                  <a:t> [260;270] gauss</a:t>
                </a:r>
              </a:p>
              <a:p>
                <a:pPr algn="ctr"/>
                <a:endParaRPr lang="en-US" sz="360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600" dirty="0" smtClean="0"/>
                  <a:t> </a:t>
                </a:r>
                <a:r>
                  <a:rPr lang="en-US" sz="3600" smtClean="0"/>
                  <a:t>[5;8] </a:t>
                </a:r>
                <a:r>
                  <a:rPr lang="en-US" sz="3600" dirty="0" smtClean="0"/>
                  <a:t>microns</a:t>
                </a:r>
              </a:p>
              <a:p>
                <a:pPr algn="ctr"/>
                <a:endParaRPr lang="en-US" sz="3600" dirty="0"/>
              </a:p>
              <a:p>
                <a:pPr algn="ctr">
                  <a:spcBef>
                    <a:spcPts val="5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600" dirty="0" smtClean="0"/>
                  <a:t> [2;3] picoseconds</a:t>
                </a:r>
              </a:p>
              <a:p>
                <a:pPr>
                  <a:spcBef>
                    <a:spcPts val="500"/>
                  </a:spcBef>
                </a:pPr>
                <a:endParaRPr lang="en-US" sz="3600" dirty="0" smtClean="0"/>
              </a:p>
              <a:p>
                <a:pPr marL="0" indent="0">
                  <a:spcBef>
                    <a:spcPts val="500"/>
                  </a:spcBef>
                  <a:buNone/>
                </a:pPr>
                <a:r>
                  <a:rPr lang="en-US" sz="3600" u="sng" dirty="0" smtClean="0"/>
                  <a:t>Next objective</a:t>
                </a:r>
                <a:endParaRPr lang="en-US" sz="3600" u="sng" dirty="0"/>
              </a:p>
              <a:p>
                <a:pPr marL="0" indent="0">
                  <a:buNone/>
                </a:pPr>
                <a:r>
                  <a:rPr lang="en-US" sz="3600" dirty="0" smtClean="0">
                    <a:sym typeface="Wingdings" panose="05000000000000000000" pitchFamily="2" charset="2"/>
                  </a:rPr>
                  <a:t> work with a different phase to see the effects of longitudinal focusing on the electron beam</a:t>
                </a:r>
                <a:endParaRPr lang="en-US" sz="3600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702846" y="965784"/>
                <a:ext cx="9684254" cy="5248275"/>
              </a:xfrm>
              <a:blipFill>
                <a:blip r:embed="rId2"/>
                <a:stretch>
                  <a:fillRect l="-1888" t="-2787" r="-2203" b="-4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1249025" y="6496981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19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89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Contents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64448" y="931025"/>
            <a:ext cx="10964863" cy="54780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b="1" dirty="0">
                <a:cs typeface="Arial" panose="020B0604020202020204" pitchFamily="34" charset="0"/>
              </a:rPr>
              <a:t>Ultrafast electron diffraction (UED) : introduction and </a:t>
            </a:r>
            <a:r>
              <a:rPr lang="en-US" sz="2400" b="1" dirty="0" smtClean="0">
                <a:cs typeface="Arial" panose="020B0604020202020204" pitchFamily="34" charset="0"/>
              </a:rPr>
              <a:t>outlines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cs typeface="Arial" panose="020B0604020202020204" pitchFamily="34" charset="0"/>
              </a:rPr>
              <a:t>Electron diffraction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cs typeface="Arial" panose="020B0604020202020204" pitchFamily="34" charset="0"/>
              </a:rPr>
              <a:t>Modern ultrafast diffractometers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000" dirty="0" smtClean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b="1" dirty="0" smtClean="0">
                <a:cs typeface="Arial" panose="020B0604020202020204" pitchFamily="34" charset="0"/>
              </a:rPr>
              <a:t>Transverse coherence and beam quality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cs typeface="Arial" panose="020B0604020202020204" pitchFamily="34" charset="0"/>
              </a:rPr>
              <a:t>Transverse coherence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cs typeface="Arial" panose="020B0604020202020204" pitchFamily="34" charset="0"/>
              </a:rPr>
              <a:t>Beam quality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b="1" dirty="0" smtClean="0">
                <a:cs typeface="Arial" panose="020B0604020202020204" pitchFamily="34" charset="0"/>
              </a:rPr>
              <a:t>FREIA’s UED design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cs typeface="Arial" panose="020B0604020202020204" pitchFamily="34" charset="0"/>
              </a:rPr>
              <a:t>Layout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cs typeface="Arial" panose="020B0604020202020204" pitchFamily="34" charset="0"/>
              </a:rPr>
              <a:t>Requirements on the beam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000" dirty="0" smtClean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b="1" dirty="0" smtClean="0">
                <a:cs typeface="Arial" panose="020B0604020202020204" pitchFamily="34" charset="0"/>
              </a:rPr>
              <a:t>Preliminary results</a:t>
            </a:r>
            <a:endParaRPr lang="en-US" sz="2400" b="1" dirty="0"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cs typeface="Arial" panose="020B0604020202020204" pitchFamily="34" charset="0"/>
              </a:rPr>
              <a:t>Parametric study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cs typeface="Arial" panose="020B0604020202020204" pitchFamily="34" charset="0"/>
              </a:rPr>
              <a:t>Discussion about low-emittance beam results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b="1" dirty="0" smtClean="0"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58550" y="6486525"/>
            <a:ext cx="9334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7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23975" y="1137234"/>
            <a:ext cx="10506075" cy="5248275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Thank you for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your attention</a:t>
            </a:r>
          </a:p>
          <a:p>
            <a:pPr marL="0" indent="0" algn="ctr">
              <a:buNone/>
            </a:pPr>
            <a:endParaRPr lang="en-US" sz="4000" dirty="0"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  <a:p>
            <a:pPr marL="0" indent="0" algn="ctr">
              <a:buNone/>
            </a:pPr>
            <a:endParaRPr lang="en-US" sz="4000" dirty="0"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u="sng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Special thanks to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Vitaliy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GORYASHKO and Kevin PEPITONE for their help with the simulations and for their advices all along the project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49025" y="6496981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20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90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Contents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64448" y="931025"/>
            <a:ext cx="10964863" cy="547808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cs typeface="Arial" panose="020B0604020202020204" pitchFamily="34" charset="0"/>
              </a:rPr>
              <a:t>Ultrafast electron diffraction (UED) : introduction and </a:t>
            </a:r>
            <a:r>
              <a:rPr lang="en-US" b="1" dirty="0" smtClean="0">
                <a:cs typeface="Arial" panose="020B0604020202020204" pitchFamily="34" charset="0"/>
              </a:rPr>
              <a:t>outlines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cs typeface="Arial" panose="020B0604020202020204" pitchFamily="34" charset="0"/>
              </a:rPr>
              <a:t>Electron diffraction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cs typeface="Arial" panose="020B0604020202020204" pitchFamily="34" charset="0"/>
              </a:rPr>
              <a:t>Ultrafast diffractometers</a:t>
            </a:r>
          </a:p>
          <a:p>
            <a:pPr marL="457200" lvl="1" indent="0">
              <a:buNone/>
            </a:pPr>
            <a:endParaRPr lang="en-US" dirty="0" smtClean="0"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Transverse coherence and beam quality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Transverse coherence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Beam quality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solidFill>
                <a:schemeClr val="bg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FREIA’s UED design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Layout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Requirements on the beam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Preliminary results</a:t>
            </a:r>
            <a:endParaRPr lang="en-US" b="1" dirty="0">
              <a:solidFill>
                <a:schemeClr val="bg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Parametric study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Discussion about low-emittance beam results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solidFill>
                <a:schemeClr val="bg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49025" y="6496981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13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Electron diffraction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71" y="2008186"/>
            <a:ext cx="7548563" cy="3019425"/>
          </a:xfrm>
          <a:prstGeom prst="rect">
            <a:avLst/>
          </a:prstGeom>
        </p:spPr>
      </p:pic>
      <p:pic>
        <p:nvPicPr>
          <p:cNvPr id="1028" name="Picture 4" descr="Resultado de imagen de multiple slit diffrac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7473"/>
            <a:ext cx="4689271" cy="426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249025" y="6496981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38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333" y="847766"/>
            <a:ext cx="3262842" cy="387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Modern ultrafast diffractometers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7325"/>
            <a:ext cx="8805333" cy="495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90775" y="5524500"/>
            <a:ext cx="32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SLAC UED’s design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79404" y="4721225"/>
            <a:ext cx="34125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diffraction </a:t>
            </a:r>
            <a:r>
              <a:rPr lang="en-US" sz="2000" dirty="0" smtClean="0"/>
              <a:t>from transient phonons in </a:t>
            </a:r>
            <a:r>
              <a:rPr lang="en-US" sz="2000" dirty="0"/>
              <a:t>20 nm </a:t>
            </a:r>
            <a:r>
              <a:rPr lang="en-US" sz="2000" dirty="0" smtClean="0"/>
              <a:t>thin single-crystalline Au films</a:t>
            </a:r>
          </a:p>
          <a:p>
            <a:endParaRPr lang="en-US" sz="2000" dirty="0"/>
          </a:p>
          <a:p>
            <a:r>
              <a:rPr lang="en-US" i="1" dirty="0"/>
              <a:t>T. Chase. </a:t>
            </a:r>
            <a:r>
              <a:rPr lang="en-US" i="1" dirty="0" smtClean="0"/>
              <a:t>APL. 108</a:t>
            </a:r>
            <a:r>
              <a:rPr lang="en-US" i="1" dirty="0"/>
              <a:t>, </a:t>
            </a:r>
            <a:r>
              <a:rPr lang="en-US" i="1" dirty="0" smtClean="0"/>
              <a:t>041909 (2016</a:t>
            </a:r>
            <a:r>
              <a:rPr lang="en-US" i="1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9025" y="6496981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5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26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Contents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64448" y="931025"/>
            <a:ext cx="10964863" cy="547808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Ultrafast electron diffraction (UED) : introduction and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outlines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Electron diffraction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Ultrafast diffractometers</a:t>
            </a:r>
          </a:p>
          <a:p>
            <a:pPr marL="457200" lvl="1" indent="0">
              <a:buNone/>
            </a:pPr>
            <a:endParaRPr lang="en-US" dirty="0" smtClean="0">
              <a:cs typeface="Arial" panose="020B0604020202020204" pitchFamily="34" charset="0"/>
            </a:endParaRPr>
          </a:p>
          <a:p>
            <a:r>
              <a:rPr lang="en-US" b="1" dirty="0" smtClean="0">
                <a:cs typeface="Arial" panose="020B0604020202020204" pitchFamily="34" charset="0"/>
              </a:rPr>
              <a:t>Transverse coherence and beam quality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cs typeface="Arial" panose="020B0604020202020204" pitchFamily="34" charset="0"/>
              </a:rPr>
              <a:t>Transverse coherence length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cs typeface="Arial" panose="020B0604020202020204" pitchFamily="34" charset="0"/>
              </a:rPr>
              <a:t>Emittance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FREIA’s UED design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Layout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Requirements on the beam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Preliminary results</a:t>
            </a:r>
            <a:endParaRPr lang="en-US" b="1" dirty="0">
              <a:solidFill>
                <a:schemeClr val="bg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Parametric study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Discussion about low-emittance beam results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solidFill>
                <a:schemeClr val="bg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49025" y="6496981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6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83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Transverse coherence length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49025" y="6496981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7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769033" y="1375650"/>
                <a:ext cx="6323060" cy="1205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u="sng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Transverse coherence at the beam waist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𝑚𝑐</m:t>
                        </m:r>
                      </m:den>
                    </m:f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 smtClean="0"/>
                  <a:t> [m]</a:t>
                </a:r>
                <a:endParaRPr lang="en-US" sz="28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033" y="1375650"/>
                <a:ext cx="6323060" cy="1205330"/>
              </a:xfrm>
              <a:prstGeom prst="rect">
                <a:avLst/>
              </a:prstGeom>
              <a:blipFill>
                <a:blip r:embed="rId2"/>
                <a:stretch>
                  <a:fillRect l="-1349" t="-5584" r="-1252" b="-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A diagram of a beam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3" y="1918796"/>
            <a:ext cx="6466132" cy="375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>
            <a:off x="3990109" y="3263410"/>
            <a:ext cx="0" cy="5312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990109" y="4596561"/>
            <a:ext cx="1" cy="756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611880" y="2678635"/>
                <a:ext cx="7564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880" y="2678635"/>
                <a:ext cx="75645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715685" y="3263410"/>
                <a:ext cx="500482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normalized </a:t>
                </a:r>
                <a:r>
                  <a:rPr lang="en-US" sz="2400" dirty="0" err="1" smtClean="0"/>
                  <a:t>rms</a:t>
                </a:r>
                <a:r>
                  <a:rPr lang="en-US" sz="2400" dirty="0" smtClean="0"/>
                  <a:t> emittance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 smtClean="0"/>
                  <a:t> [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mrad</a:t>
                </a:r>
                <a:r>
                  <a:rPr lang="en-US" sz="2400" dirty="0" smtClean="0"/>
                  <a:t> mm]</a:t>
                </a:r>
              </a:p>
              <a:p>
                <a:pPr algn="ctr"/>
                <a:endParaRPr lang="en-US" sz="2400" dirty="0" smtClean="0"/>
              </a:p>
              <a:p>
                <a:pPr algn="ctr"/>
                <a:r>
                  <a:rPr lang="en-US" sz="2400" dirty="0" smtClean="0"/>
                  <a:t>initial bunch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[mm]</a:t>
                </a:r>
              </a:p>
              <a:p>
                <a:pPr algn="ctr"/>
                <a:endParaRPr lang="en-US" sz="2400" dirty="0"/>
              </a:p>
              <a:p>
                <a:pPr algn="ctr"/>
                <a:r>
                  <a:rPr lang="en-US" sz="2400" dirty="0"/>
                  <a:t>r</a:t>
                </a:r>
                <a:r>
                  <a:rPr lang="en-US" sz="2400" dirty="0" smtClean="0"/>
                  <a:t>educed Planck constant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</m:oMath>
                </a14:m>
                <a:r>
                  <a:rPr lang="en-US" sz="2400" dirty="0" smtClean="0"/>
                  <a:t> [J s]</a:t>
                </a:r>
                <a:endParaRPr lang="en-US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685" y="3263410"/>
                <a:ext cx="5004827" cy="2308324"/>
              </a:xfrm>
              <a:prstGeom prst="rect">
                <a:avLst/>
              </a:prstGeom>
              <a:blipFill>
                <a:blip r:embed="rId5"/>
                <a:stretch>
                  <a:fillRect l="-365" t="-2111" r="-244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206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mittance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49025" y="6496981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8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12" y="1476375"/>
            <a:ext cx="5732993" cy="424814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176962" y="1510848"/>
                <a:ext cx="5543550" cy="1269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u="sng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Emittance at beam waist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𝑚𝑐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962" y="1510848"/>
                <a:ext cx="5543550" cy="1269130"/>
              </a:xfrm>
              <a:prstGeom prst="rect">
                <a:avLst/>
              </a:prstGeom>
              <a:blipFill>
                <a:blip r:embed="rId3"/>
                <a:stretch>
                  <a:fillRect t="-5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577484" y="3442329"/>
                <a:ext cx="4742506" cy="556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err="1" smtClean="0">
                    <a:ea typeface="Cambria Math" panose="02040503050406030204" pitchFamily="18" charset="0"/>
                  </a:rPr>
                  <a:t>Rms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 momentum spread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484" y="3442329"/>
                <a:ext cx="4742506" cy="556434"/>
              </a:xfrm>
              <a:prstGeom prst="rect">
                <a:avLst/>
              </a:prstGeom>
              <a:blipFill>
                <a:blip r:embed="rId4"/>
                <a:stretch>
                  <a:fillRect t="-10989" b="-25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523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Contents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64448" y="931025"/>
            <a:ext cx="10964863" cy="547808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Ultrafast electron diffraction (UED) : introduction and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outlines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Electron diffraction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Ultrafast diffractometers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Transverse coherence and beam quality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Transverse coherence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Beam quality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cs typeface="Arial" panose="020B0604020202020204" pitchFamily="34" charset="0"/>
            </a:endParaRPr>
          </a:p>
          <a:p>
            <a:r>
              <a:rPr lang="en-US" b="1" dirty="0" smtClean="0">
                <a:cs typeface="Arial" panose="020B0604020202020204" pitchFamily="34" charset="0"/>
              </a:rPr>
              <a:t>FREIA’s UED design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cs typeface="Arial" panose="020B0604020202020204" pitchFamily="34" charset="0"/>
              </a:rPr>
              <a:t>Layout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cs typeface="Arial" panose="020B0604020202020204" pitchFamily="34" charset="0"/>
              </a:rPr>
              <a:t>Requirements on the beam</a:t>
            </a:r>
          </a:p>
          <a:p>
            <a:pPr marL="457200" lvl="1" indent="0">
              <a:buNone/>
            </a:pPr>
            <a:endParaRPr lang="en-US" dirty="0" smtClean="0"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Preliminary results</a:t>
            </a:r>
            <a:endParaRPr lang="en-US" b="1" dirty="0">
              <a:solidFill>
                <a:schemeClr val="bg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Parametric study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Discussion about low-emittance beam results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solidFill>
                <a:schemeClr val="bg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49025" y="6496981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9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76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12321</TotalTime>
  <Words>430</Words>
  <Application>Microsoft Office PowerPoint</Application>
  <PresentationFormat>Widescreen</PresentationFormat>
  <Paragraphs>203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Cambria Math</vt:lpstr>
      <vt:lpstr>Wingdings</vt:lpstr>
      <vt:lpstr>Office Theme</vt:lpstr>
      <vt:lpstr>Formation of femtosecond electron bunches for ultrafast electron diffraction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Uppsala Uni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carlos</dc:creator>
  <cp:lastModifiedBy>carlos</cp:lastModifiedBy>
  <cp:revision>305</cp:revision>
  <dcterms:created xsi:type="dcterms:W3CDTF">2019-05-11T19:42:19Z</dcterms:created>
  <dcterms:modified xsi:type="dcterms:W3CDTF">2019-05-21T13:11:17Z</dcterms:modified>
</cp:coreProperties>
</file>