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0" r:id="rId3"/>
    <p:sldId id="263" r:id="rId4"/>
    <p:sldId id="276" r:id="rId5"/>
    <p:sldId id="303" r:id="rId6"/>
    <p:sldId id="349" r:id="rId7"/>
    <p:sldId id="266" r:id="rId8"/>
    <p:sldId id="267" r:id="rId9"/>
    <p:sldId id="305" r:id="rId10"/>
    <p:sldId id="262" r:id="rId11"/>
    <p:sldId id="314" r:id="rId12"/>
    <p:sldId id="313" r:id="rId13"/>
    <p:sldId id="324" r:id="rId14"/>
    <p:sldId id="304" r:id="rId15"/>
    <p:sldId id="343" r:id="rId16"/>
    <p:sldId id="348" r:id="rId17"/>
    <p:sldId id="336" r:id="rId18"/>
    <p:sldId id="316" r:id="rId19"/>
    <p:sldId id="317" r:id="rId20"/>
    <p:sldId id="318" r:id="rId21"/>
    <p:sldId id="319" r:id="rId22"/>
    <p:sldId id="307" r:id="rId23"/>
    <p:sldId id="306" r:id="rId24"/>
    <p:sldId id="273" r:id="rId25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99"/>
    <a:srgbClr val="FF0000"/>
    <a:srgbClr val="EAEAEA"/>
    <a:srgbClr val="990000"/>
    <a:srgbClr val="808080"/>
    <a:srgbClr val="CC660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116" d="100"/>
          <a:sy n="116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8CA5B7-1AA1-40C9-B5BF-1041C3DFEC59}" type="datetime3">
              <a:rPr lang="en-US" smtClean="0"/>
              <a:t>11 June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7070568-7DBF-43AD-B366-61C63F1AAF19}" type="datetime3">
              <a:rPr lang="en-US" smtClean="0"/>
              <a:t>11 June 2019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8895205-374B-4D0D-ABC2-FE88600D22AC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75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27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93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655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73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8144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7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679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856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43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5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0003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5498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3133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6025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2D83E6E-7B72-4DA6-8B30-5F14C1B1D06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CF5ED66-DAD8-49F2-8A14-21457537C246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B7AEA70-C482-4EAB-8A29-03139C5E6493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78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825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91E5DE7-6E48-495C-BD9C-6E50202A1870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357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58E1F5A-7091-47C7-9AEF-8E636667ACC0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6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539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FA22AFC-BDE2-417D-9550-5C865636222A}" type="datetime3">
              <a:rPr lang="en-US" smtClean="0"/>
              <a:t>11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722313" y="4520521"/>
            <a:ext cx="7772400" cy="1500187"/>
          </a:xfrm>
        </p:spPr>
        <p:txBody>
          <a:bodyPr anchor="t"/>
          <a:lstStyle>
            <a:lvl1pPr marL="0" indent="0">
              <a:buNone/>
              <a:defRPr sz="3200" b="1" cap="all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3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933793"/>
            <a:ext cx="4123630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437849"/>
            <a:ext cx="4127747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933793"/>
            <a:ext cx="4060334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437849"/>
            <a:ext cx="4060334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48.jpeg"/><Relationship Id="rId10" Type="http://schemas.openxmlformats.org/officeDocument/2006/relationships/image" Target="../media/image45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emf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863312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0000FF"/>
                </a:solidFill>
              </a:rPr>
              <a:t>Accelerator Development </a:t>
            </a:r>
          </a:p>
          <a:p>
            <a:pPr>
              <a:lnSpc>
                <a:spcPct val="90000"/>
              </a:lnSpc>
            </a:pPr>
            <a:r>
              <a:rPr lang="en-GB" b="1" dirty="0" smtClean="0"/>
              <a:t>in Uppsala</a:t>
            </a:r>
            <a:endParaRPr lang="en-GB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Roger Ruber 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Uppsala, 11 June 2019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Power RF Amplifiers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19" y="3552288"/>
            <a:ext cx="4307307" cy="2757031"/>
          </a:xfrm>
        </p:spPr>
        <p:txBody>
          <a:bodyPr/>
          <a:lstStyle/>
          <a:p>
            <a:r>
              <a:rPr lang="en-GB" b="1" dirty="0" smtClean="0"/>
              <a:t>400 kW</a:t>
            </a:r>
            <a:r>
              <a:rPr lang="en-GB" b="1" dirty="0"/>
              <a:t> </a:t>
            </a:r>
            <a:r>
              <a:rPr lang="en-GB" b="1" dirty="0" smtClean="0"/>
              <a:t>pulsed (352 MHz)</a:t>
            </a:r>
          </a:p>
          <a:p>
            <a:pPr lvl="1"/>
            <a:r>
              <a:rPr lang="en-GB" dirty="0" smtClean="0"/>
              <a:t>2 stations, each 2 tetrodes TH595(A)</a:t>
            </a:r>
          </a:p>
          <a:p>
            <a:pPr lvl="1"/>
            <a:r>
              <a:rPr lang="en-GB" dirty="0" smtClean="0"/>
              <a:t>3.5 </a:t>
            </a:r>
            <a:r>
              <a:rPr lang="en-GB" dirty="0" err="1" smtClean="0"/>
              <a:t>ms</a:t>
            </a:r>
            <a:r>
              <a:rPr lang="en-GB" dirty="0" smtClean="0"/>
              <a:t>, 14-28 Hz</a:t>
            </a:r>
          </a:p>
          <a:p>
            <a:pPr lvl="1"/>
            <a:r>
              <a:rPr lang="en-GB" dirty="0" smtClean="0"/>
              <a:t>ESS prototype development</a:t>
            </a:r>
            <a:endParaRPr lang="en-GB" b="1" dirty="0" smtClean="0"/>
          </a:p>
          <a:p>
            <a:r>
              <a:rPr lang="en-GB" b="1" dirty="0" smtClean="0"/>
              <a:t>50 kW CW (352/400 MHz)</a:t>
            </a:r>
          </a:p>
          <a:p>
            <a:pPr lvl="1"/>
            <a:r>
              <a:rPr lang="en-GB" dirty="0" smtClean="0"/>
              <a:t>single tetrode TH571b</a:t>
            </a:r>
          </a:p>
          <a:p>
            <a:r>
              <a:rPr lang="en-GB" b="1" dirty="0" smtClean="0"/>
              <a:t>1.2 MW pulsed (704 MHz)</a:t>
            </a:r>
          </a:p>
          <a:p>
            <a:pPr lvl="1"/>
            <a:r>
              <a:rPr lang="en-GB" dirty="0" smtClean="0"/>
              <a:t>HV modulator &amp; klystron test for 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8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" y="933822"/>
            <a:ext cx="1906483" cy="1265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60" y="922970"/>
            <a:ext cx="1965002" cy="12760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3" y="2118922"/>
            <a:ext cx="2071654" cy="13825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4" y="3721238"/>
            <a:ext cx="3634356" cy="27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561"/>
          <a:stretch/>
        </p:blipFill>
        <p:spPr>
          <a:xfrm>
            <a:off x="2747242" y="2118921"/>
            <a:ext cx="2002261" cy="13825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747242" y="3244509"/>
            <a:ext cx="182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CERN 50 kW CW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pic>
        <p:nvPicPr>
          <p:cNvPr id="18" name="Picture 3" descr="U:\Freia\freia-drop\08 Equipment\RFsource01_Electrosys\07 Installation FREIA\Acceptance Test\P101036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8805"/>
          <a:stretch/>
        </p:blipFill>
        <p:spPr bwMode="auto">
          <a:xfrm>
            <a:off x="3748827" y="4434216"/>
            <a:ext cx="1620000" cy="143359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94" y="927966"/>
            <a:ext cx="2475730" cy="18567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04" y="1675158"/>
            <a:ext cx="2868325" cy="2151243"/>
          </a:xfrm>
          <a:prstGeom prst="rect">
            <a:avLst/>
          </a:prstGeom>
        </p:spPr>
      </p:pic>
      <p:pic>
        <p:nvPicPr>
          <p:cNvPr id="23" name="Picture 2" descr="File:ESS Logo Frugal Blue cmyk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Transistor Amplifier Module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single ended RF power amplifier</a:t>
            </a:r>
          </a:p>
          <a:p>
            <a:r>
              <a:rPr lang="en-US" dirty="0"/>
              <a:t>based on BLF188XR </a:t>
            </a:r>
          </a:p>
          <a:p>
            <a:r>
              <a:rPr lang="en-US" dirty="0"/>
              <a:t>1250 W and 70% efficiency</a:t>
            </a:r>
          </a:p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Amplifier Demonstrator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8 modules, </a:t>
            </a:r>
            <a:r>
              <a:rPr lang="en-US" dirty="0" smtClean="0"/>
              <a:t>10.5 kW</a:t>
            </a:r>
          </a:p>
          <a:p>
            <a:r>
              <a:rPr lang="en-US" dirty="0" smtClean="0"/>
              <a:t>69% efficiency </a:t>
            </a:r>
            <a:endParaRPr lang="en-US" dirty="0"/>
          </a:p>
          <a:p>
            <a:pPr lvl="1"/>
            <a:r>
              <a:rPr lang="en-US" dirty="0" smtClean="0"/>
              <a:t>pulsed 14 </a:t>
            </a:r>
            <a:r>
              <a:rPr lang="en-US" dirty="0"/>
              <a:t>Hz, 3.5 </a:t>
            </a:r>
            <a:r>
              <a:rPr lang="en-US" dirty="0" err="1" smtClean="0"/>
              <a:t>ms</a:t>
            </a:r>
            <a:r>
              <a:rPr lang="en-US" dirty="0"/>
              <a:t> </a:t>
            </a:r>
            <a:r>
              <a:rPr lang="en-US" dirty="0" smtClean="0"/>
              <a:t>(ESS)</a:t>
            </a:r>
            <a:endParaRPr lang="en-US" dirty="0"/>
          </a:p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Solid State RF Amplifier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3345482"/>
            <a:ext cx="4068000" cy="27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03363" y="6048361"/>
            <a:ext cx="3562923" cy="260959"/>
            <a:chOff x="76200" y="3697063"/>
            <a:chExt cx="4419600" cy="637711"/>
          </a:xfrm>
        </p:grpSpPr>
        <p:sp>
          <p:nvSpPr>
            <p:cNvPr id="15" name="TextBox 14"/>
            <p:cNvSpPr txBox="1"/>
            <p:nvPr/>
          </p:nvSpPr>
          <p:spPr>
            <a:xfrm>
              <a:off x="76200" y="3697063"/>
              <a:ext cx="4419600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L. </a:t>
              </a:r>
              <a:r>
                <a:rPr lang="en-GB" sz="1000" dirty="0" err="1" smtClean="0"/>
                <a:t>Haapala</a:t>
              </a:r>
              <a:r>
                <a:rPr lang="en-GB" sz="1000" dirty="0" smtClean="0"/>
                <a:t> et al. </a:t>
              </a:r>
              <a:r>
                <a:rPr lang="en-US" sz="1000" dirty="0" smtClean="0"/>
                <a:t>Electronics Letters, vol. 52, (2016) p.1552.</a:t>
              </a:r>
              <a:endParaRPr lang="en-GB" sz="1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200" y="3705022"/>
              <a:ext cx="43434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\\wbi.nxp.com\Users3\nlv03802\data\BLF188XR\Yppsala university\Files for report\P110019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9646" y="4472247"/>
            <a:ext cx="1971479" cy="11784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9" name="Picture 18" descr="C:\DATA\WORK\UU\- FREIA\6 power - 10kW\16 05 15 - mounting the amplifier\20160513_1840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2369" y="3894669"/>
            <a:ext cx="2924114" cy="2192924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" name="Picture 19" descr="C:\DATA\WORK\UU\- FREIA\Picture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363" y="2725853"/>
            <a:ext cx="2064676" cy="276532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4" descr="C:\DATA\WORK\UU\- FREIA\5 Linus Alexander\Jobb\FLIR\20140410\IR_01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53315"/>
            <a:ext cx="968263" cy="96826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407389" y="5684140"/>
            <a:ext cx="1553650" cy="720905"/>
            <a:chOff x="76200" y="3697069"/>
            <a:chExt cx="4419600" cy="1181399"/>
          </a:xfrm>
        </p:grpSpPr>
        <p:sp>
          <p:nvSpPr>
            <p:cNvPr id="22" name="TextBox 21"/>
            <p:cNvSpPr txBox="1"/>
            <p:nvPr/>
          </p:nvSpPr>
          <p:spPr>
            <a:xfrm>
              <a:off x="76200" y="3697069"/>
              <a:ext cx="4419600" cy="98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D. Dancila et al. </a:t>
              </a:r>
              <a:br>
                <a:rPr lang="en-GB" sz="1000" dirty="0" smtClean="0"/>
              </a:br>
              <a:r>
                <a:rPr lang="en-US" sz="1000" dirty="0" smtClean="0"/>
                <a:t>IOP Conf. Series, </a:t>
              </a:r>
              <a:br>
                <a:rPr lang="en-US" sz="1000" dirty="0" smtClean="0"/>
              </a:br>
              <a:r>
                <a:rPr lang="en-US" sz="1000" dirty="0" smtClean="0"/>
                <a:t>J. Physics  Conf. Series </a:t>
              </a:r>
              <a:br>
                <a:rPr lang="en-US" sz="1000" dirty="0" smtClean="0"/>
              </a:br>
              <a:r>
                <a:rPr lang="en-US" sz="1000" dirty="0" smtClean="0"/>
                <a:t>vol. 874, 2017 (012093).</a:t>
              </a:r>
              <a:endParaRPr lang="en-GB" sz="10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200" y="3705021"/>
              <a:ext cx="4343400" cy="11734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8705" r="10345" b="4157"/>
          <a:stretch/>
        </p:blipFill>
        <p:spPr>
          <a:xfrm>
            <a:off x="4403050" y="2499481"/>
            <a:ext cx="2392502" cy="1972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8641" r="7713" b="4046"/>
          <a:stretch/>
        </p:blipFill>
        <p:spPr>
          <a:xfrm>
            <a:off x="7176591" y="1341513"/>
            <a:ext cx="1824438" cy="1438086"/>
          </a:xfrm>
          <a:prstGeom prst="rect">
            <a:avLst/>
          </a:prstGeom>
        </p:spPr>
      </p:pic>
      <p:pic>
        <p:nvPicPr>
          <p:cNvPr id="28" name="Picture 2" descr="File:ESS Logo Frugal Blue cmy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Compact Cavity Combiner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352 MHz 200 </a:t>
            </a:r>
            <a:r>
              <a:rPr lang="en-GB" dirty="0" smtClean="0"/>
              <a:t>kW</a:t>
            </a:r>
          </a:p>
          <a:p>
            <a:pPr lvl="1"/>
            <a:r>
              <a:rPr lang="en-GB" dirty="0" smtClean="0"/>
              <a:t>12 input ports</a:t>
            </a:r>
          </a:p>
          <a:p>
            <a:pPr lvl="1"/>
            <a:r>
              <a:rPr lang="en-GB" dirty="0" smtClean="0"/>
              <a:t>0.2% insertion loss </a:t>
            </a:r>
            <a:endParaRPr lang="en-GB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Compact Planar Combiner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352 MHz 10 kW </a:t>
            </a:r>
          </a:p>
          <a:p>
            <a:pPr lvl="1"/>
            <a:r>
              <a:rPr lang="en-GB" dirty="0" smtClean="0"/>
              <a:t>8 input ports </a:t>
            </a:r>
          </a:p>
          <a:p>
            <a:pPr lvl="1"/>
            <a:r>
              <a:rPr lang="en-GB" dirty="0" err="1" smtClean="0"/>
              <a:t>Gysel</a:t>
            </a:r>
            <a:r>
              <a:rPr lang="en-GB" dirty="0" smtClean="0"/>
              <a:t> type</a:t>
            </a:r>
          </a:p>
          <a:p>
            <a:pPr lvl="1"/>
            <a:r>
              <a:rPr lang="en-GB" dirty="0"/>
              <a:t>line coupling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compensates </a:t>
            </a:r>
            <a:br>
              <a:rPr lang="en-GB" dirty="0" smtClean="0"/>
            </a:br>
            <a:r>
              <a:rPr lang="en-GB" dirty="0" smtClean="0"/>
              <a:t>parasitic </a:t>
            </a:r>
            <a:r>
              <a:rPr lang="en-GB" dirty="0"/>
              <a:t>coupling</a:t>
            </a:r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352 MHz 20 kW</a:t>
            </a:r>
          </a:p>
          <a:p>
            <a:pPr lvl="1"/>
            <a:r>
              <a:rPr lang="en-GB" dirty="0" smtClean="0"/>
              <a:t>2 to 1</a:t>
            </a:r>
          </a:p>
          <a:p>
            <a:pPr lvl="2"/>
            <a:r>
              <a:rPr lang="en-GB" dirty="0" smtClean="0"/>
              <a:t>2 ext. loads</a:t>
            </a:r>
          </a:p>
          <a:p>
            <a:pPr lvl="1"/>
            <a:r>
              <a:rPr lang="en-GB" dirty="0" smtClean="0"/>
              <a:t>combiner/splitter</a:t>
            </a:r>
          </a:p>
          <a:p>
            <a:pPr lvl="1"/>
            <a:r>
              <a:rPr lang="en-GB" dirty="0" err="1" smtClean="0"/>
              <a:t>insert.loss</a:t>
            </a:r>
            <a:r>
              <a:rPr lang="en-GB" dirty="0" smtClean="0"/>
              <a:t> 0.1 dB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Low-loss Compact Combiners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pic>
        <p:nvPicPr>
          <p:cNvPr id="8" name="Picture 3" descr="C:\Main\FREIA\Photos\2016-03-14\P102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25"/>
                    </a14:imgEffect>
                    <a14:imgEffect>
                      <a14:saturation sat="49000"/>
                    </a14:imgEffect>
                    <a14:imgEffect>
                      <a14:brightnessContrast bright="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4729" y="1437849"/>
            <a:ext cx="2001047" cy="173056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Science\backup_laptop\Paper&amp;IREdocs\2016\IEEE_combiner\IEEE_letters\manuscript_combiner\fig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62" y="2698211"/>
            <a:ext cx="2516204" cy="21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6" y="4904937"/>
            <a:ext cx="4214408" cy="147479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30124" y="1472137"/>
            <a:ext cx="2101167" cy="564482"/>
            <a:chOff x="76200" y="3697068"/>
            <a:chExt cx="4419600" cy="637706"/>
          </a:xfrm>
        </p:grpSpPr>
        <p:sp>
          <p:nvSpPr>
            <p:cNvPr id="20" name="TextBox 19"/>
            <p:cNvSpPr txBox="1"/>
            <p:nvPr/>
          </p:nvSpPr>
          <p:spPr>
            <a:xfrm>
              <a:off x="76200" y="3697068"/>
              <a:ext cx="4419600" cy="44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V. A. </a:t>
              </a:r>
              <a:r>
                <a:rPr lang="en-GB" sz="1000" dirty="0" smtClean="0"/>
                <a:t>Goryashko et al.</a:t>
              </a:r>
              <a:br>
                <a:rPr lang="en-GB" sz="1000" dirty="0" smtClean="0"/>
              </a:br>
              <a:r>
                <a:rPr lang="en-US" sz="1000" dirty="0" smtClean="0"/>
                <a:t>IEEE Microwave and wireless components Letts, vol. </a:t>
              </a:r>
              <a:r>
                <a:rPr lang="en-US" sz="1000" dirty="0"/>
                <a:t>28, </a:t>
              </a:r>
              <a:r>
                <a:rPr lang="en-US" sz="1000" dirty="0" smtClean="0"/>
                <a:t>2018.</a:t>
              </a:r>
              <a:endParaRPr lang="en-GB" sz="1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200" y="3705022"/>
              <a:ext cx="43434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" y="3637653"/>
            <a:ext cx="1925301" cy="12826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123644" y="3241870"/>
            <a:ext cx="2774895" cy="486940"/>
            <a:chOff x="76199" y="3697069"/>
            <a:chExt cx="4419601" cy="637707"/>
          </a:xfrm>
        </p:grpSpPr>
        <p:sp>
          <p:nvSpPr>
            <p:cNvPr id="24" name="TextBox 23"/>
            <p:cNvSpPr txBox="1"/>
            <p:nvPr/>
          </p:nvSpPr>
          <p:spPr>
            <a:xfrm>
              <a:off x="76200" y="3697069"/>
              <a:ext cx="4419600" cy="52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M. Jobs et al. </a:t>
              </a:r>
              <a:r>
                <a:rPr lang="en-US" sz="1000" dirty="0"/>
                <a:t>IEEE </a:t>
              </a:r>
              <a:r>
                <a:rPr lang="en-US" sz="1000" dirty="0" smtClean="0"/>
                <a:t>Trans. Components, Packaging Manufacturing Tech., vol. 8</a:t>
              </a:r>
              <a:r>
                <a:rPr lang="en-US" sz="1000" dirty="0"/>
                <a:t>, </a:t>
              </a:r>
              <a:r>
                <a:rPr lang="en-US" sz="1000" dirty="0" smtClean="0"/>
                <a:t>2018.</a:t>
              </a:r>
              <a:endParaRPr lang="en-GB" sz="1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199" y="3705024"/>
              <a:ext cx="44196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5" descr="C:\Users\Dragos\Dropbox\Long\Long - Journal 2 - Gysel Combiner\Version_JournalofEngineering\figure4a_n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07" y="4216683"/>
            <a:ext cx="2076289" cy="121849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200061" y="6020299"/>
            <a:ext cx="2668063" cy="289021"/>
            <a:chOff x="76200" y="3697069"/>
            <a:chExt cx="4419600" cy="637705"/>
          </a:xfrm>
        </p:grpSpPr>
        <p:sp>
          <p:nvSpPr>
            <p:cNvPr id="30" name="TextBox 29"/>
            <p:cNvSpPr txBox="1"/>
            <p:nvPr/>
          </p:nvSpPr>
          <p:spPr>
            <a:xfrm>
              <a:off x="76200" y="3697069"/>
              <a:ext cx="4419600" cy="54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L. Hoang </a:t>
              </a:r>
              <a:r>
                <a:rPr lang="en-GB" sz="1000" dirty="0" err="1" smtClean="0"/>
                <a:t>Duc</a:t>
              </a:r>
              <a:r>
                <a:rPr lang="en-GB" sz="1000" dirty="0" smtClean="0"/>
                <a:t> et al. </a:t>
              </a:r>
              <a:r>
                <a:rPr lang="en-US" sz="1000" dirty="0" smtClean="0"/>
                <a:t>J. of Engineering, 2017.</a:t>
              </a:r>
              <a:endParaRPr lang="en-GB" sz="1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200" y="3705022"/>
              <a:ext cx="4343400" cy="629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6049" y="2443247"/>
            <a:ext cx="2740031" cy="1356657"/>
            <a:chOff x="1705494" y="3152577"/>
            <a:chExt cx="4648200" cy="2301438"/>
          </a:xfrm>
        </p:grpSpPr>
        <p:pic>
          <p:nvPicPr>
            <p:cNvPr id="10" name="Picture 2" descr="C:\Science\backup_laptop\Paper&amp;IREdocs\2016\IEEE_combiner\IEEE_letters\manuscript_combiner\fig_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494" y="3153320"/>
              <a:ext cx="4648200" cy="216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 rot="17040000">
              <a:off x="3840923" y="3593232"/>
              <a:ext cx="602829" cy="35932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 rot="900981">
              <a:off x="2882696" y="4912908"/>
              <a:ext cx="2148708" cy="35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FF"/>
                  </a:solidFill>
                </a:rPr>
                <a:t>Input RF power</a:t>
              </a:r>
              <a:endParaRPr lang="en-GB" sz="1000" dirty="0">
                <a:solidFill>
                  <a:srgbClr val="0000FF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7040000">
              <a:off x="5280976" y="5277767"/>
              <a:ext cx="277678" cy="74818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ight Arrow 13"/>
            <p:cNvSpPr/>
            <p:nvPr/>
          </p:nvSpPr>
          <p:spPr>
            <a:xfrm rot="17040000">
              <a:off x="2069485" y="4363367"/>
              <a:ext cx="277678" cy="74818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 rot="903367">
              <a:off x="3073044" y="3152577"/>
              <a:ext cx="2413085" cy="35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Output RF power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Picture 2" descr="File:ESS Logo Frugal Blue cmy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2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Signal Driven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2 </a:t>
            </a:r>
            <a:r>
              <a:rPr lang="en-GB" dirty="0"/>
              <a:t>ADC inputs at 250 </a:t>
            </a:r>
            <a:r>
              <a:rPr lang="en-GB" dirty="0" err="1"/>
              <a:t>Msps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(*) analogue bandwidth </a:t>
            </a:r>
            <a:r>
              <a:rPr lang="en-GB" dirty="0"/>
              <a:t>of 750 MHz </a:t>
            </a:r>
          </a:p>
          <a:p>
            <a:r>
              <a:rPr lang="en-GB" dirty="0" smtClean="0"/>
              <a:t>2 </a:t>
            </a:r>
            <a:r>
              <a:rPr lang="en-GB" dirty="0"/>
              <a:t>DAC outputs at 500 </a:t>
            </a:r>
            <a:r>
              <a:rPr lang="en-GB" dirty="0" err="1"/>
              <a:t>Msps</a:t>
            </a:r>
            <a:endParaRPr lang="en-GB" dirty="0"/>
          </a:p>
          <a:p>
            <a:r>
              <a:rPr lang="en-GB" dirty="0" smtClean="0"/>
              <a:t>Digital </a:t>
            </a:r>
            <a:r>
              <a:rPr lang="en-GB" dirty="0" err="1"/>
              <a:t>downconversion</a:t>
            </a:r>
            <a:r>
              <a:rPr lang="en-GB" dirty="0"/>
              <a:t> to baseband 0 Hz, no </a:t>
            </a:r>
            <a:r>
              <a:rPr lang="en-GB" dirty="0" err="1"/>
              <a:t>analog</a:t>
            </a:r>
            <a:r>
              <a:rPr lang="en-GB" dirty="0"/>
              <a:t> mixers</a:t>
            </a:r>
          </a:p>
          <a:p>
            <a:pPr lvl="1"/>
            <a:r>
              <a:rPr lang="en-GB" dirty="0" err="1" smtClean="0"/>
              <a:t>downconverted</a:t>
            </a:r>
            <a:r>
              <a:rPr lang="en-GB" dirty="0" smtClean="0"/>
              <a:t> </a:t>
            </a:r>
            <a:r>
              <a:rPr lang="en-GB" dirty="0"/>
              <a:t>signal at 10 </a:t>
            </a:r>
            <a:r>
              <a:rPr lang="en-GB" dirty="0" err="1"/>
              <a:t>Msps</a:t>
            </a:r>
            <a:r>
              <a:rPr lang="en-GB" dirty="0"/>
              <a:t> or 1 </a:t>
            </a:r>
            <a:r>
              <a:rPr lang="en-GB" dirty="0" err="1"/>
              <a:t>Msps</a:t>
            </a:r>
            <a:r>
              <a:rPr lang="en-GB" dirty="0"/>
              <a:t>, selectable</a:t>
            </a:r>
          </a:p>
          <a:p>
            <a:r>
              <a:rPr lang="en-GB" dirty="0" err="1" smtClean="0"/>
              <a:t>undersampling</a:t>
            </a:r>
            <a:r>
              <a:rPr lang="en-GB" dirty="0" smtClean="0"/>
              <a:t> to operate at </a:t>
            </a:r>
            <a:r>
              <a:rPr lang="en-GB" dirty="0"/>
              <a:t>any frequency from 10 to 750 MHz*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Self-excited Loop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CW </a:t>
            </a:r>
            <a:r>
              <a:rPr lang="en-GB" dirty="0"/>
              <a:t>or </a:t>
            </a:r>
            <a:endParaRPr lang="en-GB" dirty="0" smtClean="0"/>
          </a:p>
          <a:p>
            <a:r>
              <a:rPr lang="en-GB" dirty="0" smtClean="0"/>
              <a:t>pulsed </a:t>
            </a:r>
            <a:r>
              <a:rPr lang="en-GB" dirty="0"/>
              <a:t>mode</a:t>
            </a:r>
          </a:p>
          <a:p>
            <a:pPr lvl="1"/>
            <a:r>
              <a:rPr lang="en-GB" dirty="0" smtClean="0"/>
              <a:t>switch </a:t>
            </a:r>
            <a:r>
              <a:rPr lang="en-GB" dirty="0"/>
              <a:t>closes the loop for a duration of 2.86 </a:t>
            </a:r>
            <a:r>
              <a:rPr lang="en-GB" dirty="0" err="1"/>
              <a:t>ms</a:t>
            </a:r>
            <a:r>
              <a:rPr lang="en-GB" dirty="0"/>
              <a:t>, </a:t>
            </a:r>
            <a:r>
              <a:rPr lang="en-GB" dirty="0" smtClean="0"/>
              <a:t> </a:t>
            </a:r>
            <a:r>
              <a:rPr lang="en-GB" dirty="0"/>
              <a:t>repetition rate of 14 Hz.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FPGA Based Digital LLRF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63" y="2791832"/>
            <a:ext cx="4301755" cy="2332206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617263" y="6088063"/>
            <a:ext cx="1295400" cy="365125"/>
            <a:chOff x="7004050" y="5972724"/>
            <a:chExt cx="1295400" cy="365125"/>
          </a:xfrm>
        </p:grpSpPr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7004050" y="5972724"/>
              <a:ext cx="1295400" cy="365125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936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Text Box 17"/>
            <p:cNvSpPr txBox="1">
              <a:spLocks noChangeArrowheads="1"/>
            </p:cNvSpPr>
            <p:nvPr/>
          </p:nvSpPr>
          <p:spPr bwMode="auto">
            <a:xfrm>
              <a:off x="7004050" y="6006061"/>
              <a:ext cx="1239838" cy="236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1100" dirty="0"/>
                <a:t>Code in the FPGA</a:t>
              </a: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55094"/>
            <a:ext cx="4245727" cy="2098094"/>
          </a:xfrm>
          <a:prstGeom prst="rect">
            <a:avLst/>
          </a:prstGeom>
        </p:spPr>
      </p:pic>
      <p:pic>
        <p:nvPicPr>
          <p:cNvPr id="71" name="Picture 2" descr="X:\My Documents\documents of Han Li\Self-exited-loop for low power measurement\IMG_20180608_13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9780"/>
          <a:stretch/>
        </p:blipFill>
        <p:spPr bwMode="auto">
          <a:xfrm>
            <a:off x="7154700" y="4796445"/>
            <a:ext cx="1715045" cy="16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ile:ESS Logo Frugal Blue cm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Development of SRF cavities for ESS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Superconducting cavities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7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Double Spoke Cavity, 352 MHz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dirty="0" smtClean="0"/>
              <a:t>Prototype cavity</a:t>
            </a:r>
          </a:p>
          <a:p>
            <a:pPr lvl="1"/>
            <a:r>
              <a:rPr lang="en-GB" sz="1800" dirty="0" smtClean="0"/>
              <a:t>without and with FPC</a:t>
            </a:r>
          </a:p>
          <a:p>
            <a:pPr lvl="1"/>
            <a:r>
              <a:rPr lang="en-GB" sz="1800" dirty="0" smtClean="0"/>
              <a:t>RF conditioning</a:t>
            </a:r>
          </a:p>
          <a:p>
            <a:pPr lvl="1"/>
            <a:r>
              <a:rPr lang="en-GB" sz="1800" dirty="0" smtClean="0"/>
              <a:t>Q</a:t>
            </a:r>
            <a:r>
              <a:rPr lang="en-GB" sz="1800" baseline="-25000" dirty="0" smtClean="0"/>
              <a:t>0</a:t>
            </a:r>
            <a:r>
              <a:rPr lang="en-GB" sz="1800" dirty="0"/>
              <a:t>, gradient, </a:t>
            </a:r>
            <a:r>
              <a:rPr lang="en-GB" sz="1800" dirty="0" smtClean="0"/>
              <a:t>fill time, </a:t>
            </a:r>
          </a:p>
          <a:p>
            <a:pPr lvl="1"/>
            <a:r>
              <a:rPr lang="en-GB" sz="1800" dirty="0" smtClean="0"/>
              <a:t>Lorentz </a:t>
            </a:r>
            <a:r>
              <a:rPr lang="en-GB" sz="1800" dirty="0"/>
              <a:t>force </a:t>
            </a:r>
            <a:r>
              <a:rPr lang="en-GB" sz="1800" dirty="0" smtClean="0"/>
              <a:t>detuning, </a:t>
            </a:r>
            <a:r>
              <a:rPr lang="en-GB" sz="1800" dirty="0" err="1" smtClean="0"/>
              <a:t>microphonics</a:t>
            </a:r>
            <a:endParaRPr lang="en-GB" sz="2000" dirty="0">
              <a:solidFill>
                <a:srgbClr val="0000FF"/>
              </a:solidFill>
            </a:endParaRPr>
          </a:p>
          <a:p>
            <a:pPr lvl="1"/>
            <a:r>
              <a:rPr lang="en-GB" sz="1800" dirty="0" smtClean="0"/>
              <a:t>test LLRF, SEL, </a:t>
            </a:r>
          </a:p>
          <a:p>
            <a:pPr lvl="1"/>
            <a:r>
              <a:rPr lang="en-GB" sz="1800" dirty="0" smtClean="0"/>
              <a:t>tuner operation</a:t>
            </a:r>
          </a:p>
          <a:p>
            <a:pPr lvl="1"/>
            <a:r>
              <a:rPr lang="en-GB" sz="1800" dirty="0" smtClean="0"/>
              <a:t>nominal </a:t>
            </a:r>
            <a:r>
              <a:rPr lang="en-GB" sz="1800" dirty="0"/>
              <a:t>gradient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Cryomodules</a:t>
            </a:r>
            <a:endParaRPr lang="en-GB" sz="2000" dirty="0" smtClean="0"/>
          </a:p>
          <a:p>
            <a:pPr lvl="1"/>
            <a:r>
              <a:rPr lang="en-GB" sz="1800" dirty="0" smtClean="0"/>
              <a:t>prototype valve box &amp; cryomodule</a:t>
            </a:r>
          </a:p>
          <a:p>
            <a:pPr lvl="1"/>
            <a:r>
              <a:rPr lang="en-GB" sz="1800" dirty="0" smtClean="0"/>
              <a:t>13 series </a:t>
            </a:r>
            <a:r>
              <a:rPr lang="en-GB" sz="1800" dirty="0" err="1" smtClean="0"/>
              <a:t>cryomodules</a:t>
            </a:r>
            <a:endParaRPr lang="en-GB" sz="1800" dirty="0"/>
          </a:p>
          <a:p>
            <a:pPr lvl="2"/>
            <a:r>
              <a:rPr lang="en-GB" sz="1600" dirty="0" smtClean="0"/>
              <a:t>Oct. 2019 – end 2020 (~6 weeks/CM)</a:t>
            </a:r>
            <a:endParaRPr lang="en-GB" sz="1600" dirty="0"/>
          </a:p>
          <a:p>
            <a:pPr lvl="1"/>
            <a:endParaRPr lang="en-GB" sz="1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Elliptical Cavity, 704 MHz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RF stations</a:t>
            </a:r>
          </a:p>
          <a:p>
            <a:pPr lvl="1"/>
            <a:r>
              <a:rPr lang="en-GB" dirty="0" smtClean="0"/>
              <a:t>acceptance test of HV modulator for ESS local test stand</a:t>
            </a:r>
          </a:p>
          <a:p>
            <a:pPr lvl="1"/>
            <a:r>
              <a:rPr lang="en-GB" dirty="0" smtClean="0"/>
              <a:t>test RF distribution (circulator, load)</a:t>
            </a:r>
          </a:p>
          <a:p>
            <a:endParaRPr lang="en-GB" dirty="0" smtClean="0"/>
          </a:p>
          <a:p>
            <a:r>
              <a:rPr lang="en-GB" dirty="0" smtClean="0"/>
              <a:t>Prototype high beta elliptical</a:t>
            </a:r>
          </a:p>
          <a:p>
            <a:pPr lvl="1"/>
            <a:r>
              <a:rPr lang="en-GB" dirty="0" smtClean="0"/>
              <a:t>with power coupler and tuner</a:t>
            </a:r>
          </a:p>
          <a:p>
            <a:pPr lvl="1"/>
            <a:r>
              <a:rPr lang="en-GB" dirty="0"/>
              <a:t>RF conditioning</a:t>
            </a:r>
          </a:p>
          <a:p>
            <a:pPr lvl="1"/>
            <a:r>
              <a:rPr lang="en-GB" dirty="0"/>
              <a:t>Q</a:t>
            </a:r>
            <a:r>
              <a:rPr lang="en-GB" baseline="-25000" dirty="0"/>
              <a:t>0</a:t>
            </a:r>
            <a:r>
              <a:rPr lang="en-GB" dirty="0"/>
              <a:t>, gradient, fill time, heat load</a:t>
            </a:r>
          </a:p>
          <a:p>
            <a:pPr lvl="1"/>
            <a:r>
              <a:rPr lang="en-GB" dirty="0"/>
              <a:t>Lorentz force detuning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err="1" smtClean="0"/>
              <a:t>microphonics</a:t>
            </a:r>
            <a:endParaRPr lang="en-GB" sz="1800" dirty="0">
              <a:solidFill>
                <a:srgbClr val="0000FF"/>
              </a:solidFill>
            </a:endParaRPr>
          </a:p>
          <a:p>
            <a:pPr lvl="1"/>
            <a:r>
              <a:rPr lang="en-GB" dirty="0"/>
              <a:t>test LLRF, SEL,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tuner </a:t>
            </a:r>
            <a:r>
              <a:rPr lang="en-GB" dirty="0"/>
              <a:t>operation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Cavities &amp; </a:t>
            </a:r>
            <a:r>
              <a:rPr lang="en-GB" dirty="0" err="1" smtClean="0"/>
              <a:t>Cryomodules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pic>
        <p:nvPicPr>
          <p:cNvPr id="12" name="Picture 2" descr="P10208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566" y="3228022"/>
            <a:ext cx="2103712" cy="13541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47" y="4342752"/>
            <a:ext cx="1603931" cy="2110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File:ESS Logo Frugal Blue cmy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114175"/>
            <a:ext cx="1305758" cy="7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Warm RF conditioning</a:t>
            </a:r>
          </a:p>
          <a:p>
            <a:pPr lvl="1"/>
            <a:r>
              <a:rPr lang="en-GB" dirty="0"/>
              <a:t>~3 days/cavity</a:t>
            </a:r>
          </a:p>
          <a:p>
            <a:pPr lvl="1"/>
            <a:r>
              <a:rPr lang="en-US" dirty="0" smtClean="0"/>
              <a:t>MP </a:t>
            </a:r>
            <a:r>
              <a:rPr lang="en-US" dirty="0"/>
              <a:t>bands were consistent with HNOSS </a:t>
            </a:r>
            <a:r>
              <a:rPr lang="en-US" dirty="0" smtClean="0"/>
              <a:t>test</a:t>
            </a:r>
          </a:p>
          <a:p>
            <a:pPr lvl="2"/>
            <a:r>
              <a:rPr lang="en-US" sz="1600" dirty="0"/>
              <a:t>strength depends on pulse length, </a:t>
            </a:r>
            <a:endParaRPr lang="en-US" sz="1600" dirty="0" smtClean="0"/>
          </a:p>
          <a:p>
            <a:pPr lvl="2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/2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</a:t>
            </a:r>
            <a:r>
              <a:rPr lang="mr-IN" sz="1600" dirty="0" smtClean="0"/>
              <a:t>…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Cold </a:t>
            </a:r>
            <a:r>
              <a:rPr lang="en-US" dirty="0">
                <a:solidFill>
                  <a:srgbClr val="0000FF"/>
                </a:solidFill>
              </a:rPr>
              <a:t>RF </a:t>
            </a:r>
            <a:r>
              <a:rPr lang="en-US" dirty="0" smtClean="0">
                <a:solidFill>
                  <a:srgbClr val="0000FF"/>
                </a:solidFill>
              </a:rPr>
              <a:t>conditioning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no coupler activity</a:t>
            </a:r>
          </a:p>
          <a:p>
            <a:pPr lvl="1"/>
            <a:r>
              <a:rPr lang="en-GB" dirty="0" smtClean="0"/>
              <a:t>Quench during cavity conditioning at 4 K</a:t>
            </a:r>
          </a:p>
          <a:p>
            <a:pPr lvl="2"/>
            <a:r>
              <a:rPr lang="en-GB" dirty="0" smtClean="0"/>
              <a:t>burst disc rupture </a:t>
            </a:r>
            <a:r>
              <a:rPr lang="en-GB" dirty="0" smtClean="0">
                <a:latin typeface="Arial"/>
                <a:cs typeface="Arial"/>
              </a:rPr>
              <a:t>→</a:t>
            </a:r>
            <a:r>
              <a:rPr lang="en-GB" dirty="0" smtClean="0"/>
              <a:t> thermal cycling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Cavity #2 performance</a:t>
            </a:r>
          </a:p>
          <a:p>
            <a:pPr lvl="1"/>
            <a:r>
              <a:rPr lang="en-GB" dirty="0" err="1" smtClean="0"/>
              <a:t>multipacting</a:t>
            </a:r>
            <a:r>
              <a:rPr lang="en-GB" dirty="0" smtClean="0"/>
              <a:t> regions similar as prototype</a:t>
            </a:r>
          </a:p>
          <a:p>
            <a:pPr lvl="2"/>
            <a:r>
              <a:rPr lang="en-GB" sz="1600" dirty="0" smtClean="0"/>
              <a:t>2-3; 4-5; 7-8 MV/m</a:t>
            </a:r>
          </a:p>
          <a:p>
            <a:pPr lvl="1"/>
            <a:r>
              <a:rPr lang="en-GB" dirty="0" smtClean="0"/>
              <a:t>field emission sensitive to tuner motion </a:t>
            </a:r>
            <a:br>
              <a:rPr lang="en-GB" dirty="0" smtClean="0"/>
            </a:br>
            <a:r>
              <a:rPr lang="en-GB" dirty="0" smtClean="0"/>
              <a:t>or position (under investigation)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981075"/>
            <a:ext cx="3459206" cy="2594405"/>
          </a:xfrm>
          <a:prstGeom prst="rect">
            <a:avLst/>
          </a:prstGeom>
        </p:spPr>
      </p:pic>
      <p:pic>
        <p:nvPicPr>
          <p:cNvPr id="8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t="13428" r="19062" b="4915"/>
          <a:stretch/>
        </p:blipFill>
        <p:spPr>
          <a:xfrm>
            <a:off x="5156462" y="3661240"/>
            <a:ext cx="3836278" cy="2807711"/>
          </a:xfrm>
          <a:prstGeom prst="rect">
            <a:avLst/>
          </a:prstGeom>
        </p:spPr>
      </p:pic>
      <p:sp>
        <p:nvSpPr>
          <p:cNvPr id="10" name="テキスト ボックス 5"/>
          <p:cNvSpPr txBox="1"/>
          <p:nvPr/>
        </p:nvSpPr>
        <p:spPr>
          <a:xfrm>
            <a:off x="5897053" y="4386840"/>
            <a:ext cx="153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FREIA CAV2 after tuner test (2019)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Fast tuner performance</a:t>
            </a:r>
          </a:p>
          <a:p>
            <a:pPr lvl="1"/>
            <a:r>
              <a:rPr lang="en-GB" dirty="0" smtClean="0"/>
              <a:t>Lorenz force detuning compensation (piezo)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17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22" y="981075"/>
            <a:ext cx="3598818" cy="2699114"/>
          </a:xfrm>
          <a:prstGeom prst="rect">
            <a:avLst/>
          </a:prstGeom>
        </p:spPr>
      </p:pic>
      <p:pic>
        <p:nvPicPr>
          <p:cNvPr id="8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4" y="1962432"/>
            <a:ext cx="3945051" cy="4476305"/>
          </a:xfrm>
          <a:prstGeom prst="rect">
            <a:avLst/>
          </a:prstGeom>
        </p:spPr>
      </p:pic>
      <p:pic>
        <p:nvPicPr>
          <p:cNvPr id="9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49" y="1962432"/>
            <a:ext cx="3945302" cy="4476305"/>
          </a:xfrm>
          <a:prstGeom prst="rect">
            <a:avLst/>
          </a:prstGeom>
        </p:spPr>
      </p:pic>
      <p:sp>
        <p:nvSpPr>
          <p:cNvPr id="10" name="テキスト ボックス 3"/>
          <p:cNvSpPr txBox="1"/>
          <p:nvPr/>
        </p:nvSpPr>
        <p:spPr>
          <a:xfrm>
            <a:off x="2775733" y="19624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w/o correction</a:t>
            </a:r>
            <a:endParaRPr lang="en-US" sz="1800" dirty="0"/>
          </a:p>
        </p:txBody>
      </p:sp>
      <p:sp>
        <p:nvSpPr>
          <p:cNvPr id="11" name="テキスト ボックス 4"/>
          <p:cNvSpPr txBox="1"/>
          <p:nvPr/>
        </p:nvSpPr>
        <p:spPr>
          <a:xfrm>
            <a:off x="7046331" y="19624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w/ correction</a:t>
            </a:r>
            <a:endParaRPr lang="en-US" sz="1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478227" y="5613115"/>
            <a:ext cx="1340426" cy="369333"/>
            <a:chOff x="1478228" y="5243782"/>
            <a:chExt cx="1340426" cy="36933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78228" y="5243782"/>
              <a:ext cx="1340425" cy="36933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1592529" y="5441210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080900" y="5243783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f</a:t>
              </a:r>
              <a:r>
                <a:rPr lang="en-GB" sz="1800" baseline="-25000" dirty="0" err="1" smtClean="0"/>
                <a:t>shift</a:t>
              </a:r>
              <a:endParaRPr lang="en-GB" sz="1800" baseline="-25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7951" y="3119930"/>
            <a:ext cx="1340426" cy="1194955"/>
            <a:chOff x="228599" y="4322617"/>
            <a:chExt cx="1340426" cy="119495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28599" y="4322617"/>
              <a:ext cx="1340425" cy="119495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342900" y="4520045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42900" y="4880263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42899" y="5233554"/>
              <a:ext cx="46759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831271" y="4322618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P</a:t>
              </a:r>
              <a:r>
                <a:rPr lang="en-GB" sz="1800" baseline="-25000" dirty="0" err="1" smtClean="0"/>
                <a:t>fwd</a:t>
              </a:r>
              <a:endParaRPr lang="en-GB" sz="18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1271" y="4675073"/>
              <a:ext cx="73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/>
                <a:t>P</a:t>
              </a:r>
              <a:r>
                <a:rPr lang="en-GB" sz="1800" baseline="-25000" dirty="0" err="1" smtClean="0"/>
                <a:t>ref</a:t>
              </a:r>
              <a:endParaRPr lang="en-GB" sz="18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1271" y="5033499"/>
              <a:ext cx="737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/>
                <a:t>P</a:t>
              </a:r>
              <a:r>
                <a:rPr lang="en-GB" sz="2000" baseline="-25000" dirty="0" err="1" smtClean="0"/>
                <a:t>trans</a:t>
              </a:r>
              <a:endParaRPr lang="en-GB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67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and Development of SC Magnets for CERN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superconducting magnets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0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Correctors for HL-LHC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of nested dipole orbit corrector magnets for the High Luminosity upgrade of LHC</a:t>
            </a:r>
          </a:p>
          <a:p>
            <a:pPr lvl="1"/>
            <a:r>
              <a:rPr lang="en-GB" dirty="0" smtClean="0"/>
              <a:t>magnet design and construction by CIEMAT (Spain)</a:t>
            </a:r>
          </a:p>
          <a:p>
            <a:pPr lvl="1"/>
            <a:r>
              <a:rPr lang="en-GB" dirty="0" smtClean="0"/>
              <a:t>test at FREIA (20 magnets)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19</a:t>
            </a:fld>
            <a:endParaRPr lang="sv-SE" dirty="0"/>
          </a:p>
        </p:txBody>
      </p:sp>
      <p:pic>
        <p:nvPicPr>
          <p:cNvPr id="12" name="0 Imagen">
            <a:extLst>
              <a:ext uri="{FF2B5EF4-FFF2-40B4-BE49-F238E27FC236}">
                <a16:creationId xmlns:a16="http://schemas.microsoft.com/office/drawing/2014/main" xmlns="" id="{83F8B065-5790-4E9A-A666-ABAFEED895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10" y="2526755"/>
            <a:ext cx="2502312" cy="333591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D5A94092-49F6-46D2-BF76-11AC477B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15017"/>
              </p:ext>
            </p:extLst>
          </p:nvPr>
        </p:nvGraphicFramePr>
        <p:xfrm>
          <a:off x="5157481" y="2228306"/>
          <a:ext cx="3735694" cy="3048000"/>
        </p:xfrm>
        <a:graphic>
          <a:graphicData uri="http://schemas.openxmlformats.org/drawingml/2006/table">
            <a:tbl>
              <a:tblPr firstRow="1" firstCol="1" bandRow="1"/>
              <a:tblGrid>
                <a:gridCol w="2174426">
                  <a:extLst>
                    <a:ext uri="{9D8B030D-6E8A-4147-A177-3AD203B41FA5}">
                      <a16:colId xmlns:a16="http://schemas.microsoft.com/office/drawing/2014/main" xmlns="" val="2210541630"/>
                    </a:ext>
                  </a:extLst>
                </a:gridCol>
                <a:gridCol w="857879">
                  <a:extLst>
                    <a:ext uri="{9D8B030D-6E8A-4147-A177-3AD203B41FA5}">
                      <a16:colId xmlns:a16="http://schemas.microsoft.com/office/drawing/2014/main" xmlns="" val="897986204"/>
                    </a:ext>
                  </a:extLst>
                </a:gridCol>
                <a:gridCol w="703389">
                  <a:extLst>
                    <a:ext uri="{9D8B030D-6E8A-4147-A177-3AD203B41FA5}">
                      <a16:colId xmlns:a16="http://schemas.microsoft.com/office/drawing/2014/main" xmlns="" val="516763856"/>
                    </a:ext>
                  </a:extLst>
                </a:gridCol>
              </a:tblGrid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Value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9970754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Aperture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274368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Magnetic length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8905210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integrated field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 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162423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current inner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1625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546166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current outer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1474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1191399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Short sample current at 1.9 K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1301097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Loadline fraction at 1.9 K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9961399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Strand diameter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0.480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0784449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Cu/no_Cu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1.75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7722591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turns per layer inner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5651823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turns per layer outer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191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6316146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strand current density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A/mm</a:t>
                      </a:r>
                      <a:r>
                        <a:rPr lang="en-US" sz="10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5145405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superconductor current density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A/mm</a:t>
                      </a:r>
                      <a:r>
                        <a:rPr lang="en-US" sz="10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8454084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differential inductance inner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mH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58.4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7523547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differential inductance outer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mH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118.8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7537874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stored energy inner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kJ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0446062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Nominal stored energy outer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kJ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5151210"/>
                  </a:ext>
                </a:extLst>
              </a:tr>
              <a:tr h="148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Maximum hotspot  temp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7778" marR="477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798936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C767B70-D0F4-4CAA-8B3C-DB8F233AA8C7}"/>
              </a:ext>
            </a:extLst>
          </p:cNvPr>
          <p:cNvGrpSpPr>
            <a:grpSpLocks noChangeAspect="1"/>
          </p:cNvGrpSpPr>
          <p:nvPr/>
        </p:nvGrpSpPr>
        <p:grpSpPr>
          <a:xfrm>
            <a:off x="326138" y="2486502"/>
            <a:ext cx="2466938" cy="2080856"/>
            <a:chOff x="2411718" y="1108040"/>
            <a:chExt cx="6464005" cy="53524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3E52DAB-C7EB-470F-B294-E5D54588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718" y="1819955"/>
              <a:ext cx="6464005" cy="46404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28CD9DF-1688-4B89-800D-9FBBB0077720}"/>
                </a:ext>
              </a:extLst>
            </p:cNvPr>
            <p:cNvSpPr txBox="1"/>
            <p:nvPr/>
          </p:nvSpPr>
          <p:spPr>
            <a:xfrm>
              <a:off x="2835206" y="1108040"/>
              <a:ext cx="5617029" cy="102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MCBXF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E88F24-EEFF-427F-B9C3-33409C5B262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2" y="4720792"/>
            <a:ext cx="3523990" cy="18382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324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Uppsala Accelerator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1477: Uppsala University, oldest in Scandinavia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25'000 students, </a:t>
            </a:r>
            <a:r>
              <a:rPr lang="en-GB" sz="1800" dirty="0" smtClean="0"/>
              <a:t>7'000 staff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historical profiles: </a:t>
            </a:r>
            <a:r>
              <a:rPr lang="en-GB" sz="1800" dirty="0" err="1" smtClean="0"/>
              <a:t>Linné</a:t>
            </a:r>
            <a:r>
              <a:rPr lang="en-GB" sz="1800" dirty="0" smtClean="0"/>
              <a:t>, </a:t>
            </a:r>
            <a:r>
              <a:rPr lang="en-GB" sz="1800" dirty="0" err="1"/>
              <a:t>Rudbeck</a:t>
            </a:r>
            <a:r>
              <a:rPr lang="en-GB" sz="1800" dirty="0"/>
              <a:t>, Celsius, </a:t>
            </a:r>
            <a:r>
              <a:rPr lang="en-GB" sz="1800" dirty="0" err="1" smtClean="0"/>
              <a:t>Ångström</a:t>
            </a:r>
            <a:r>
              <a:rPr lang="en-GB" sz="1800" dirty="0" smtClean="0"/>
              <a:t>, Svedberg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1940's: The(</a:t>
            </a:r>
            <a:r>
              <a:rPr lang="en-GB" b="1" dirty="0" err="1" smtClean="0">
                <a:solidFill>
                  <a:srgbClr val="0000FF"/>
                </a:solidFill>
              </a:rPr>
              <a:t>odore</a:t>
            </a:r>
            <a:r>
              <a:rPr lang="en-GB" b="1" dirty="0" smtClean="0">
                <a:solidFill>
                  <a:srgbClr val="0000FF"/>
                </a:solidFill>
              </a:rPr>
              <a:t>) Svedberg builds a cyclotron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Gustaf</a:t>
            </a:r>
            <a:r>
              <a:rPr lang="en-GB" sz="1800" dirty="0" smtClean="0"/>
              <a:t> Werner synchro-cyclotron (1947 - 2016)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physics &amp; oncology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CELSIUS ring (1984 - 2005)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&amp; particle physics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2000's</a:t>
            </a:r>
            <a:r>
              <a:rPr lang="en-GB" b="1" dirty="0">
                <a:solidFill>
                  <a:srgbClr val="0000FF"/>
                </a:solidFill>
              </a:rPr>
              <a:t>: </a:t>
            </a:r>
            <a:r>
              <a:rPr lang="en-GB" b="1" dirty="0" smtClean="0">
                <a:solidFill>
                  <a:srgbClr val="0000FF"/>
                </a:solidFill>
              </a:rPr>
              <a:t>External projects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CTF3/CLIC (since 2005)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FLASH/XFEL (since 2006)</a:t>
            </a:r>
            <a:endParaRPr lang="en-GB" sz="1800" dirty="0"/>
          </a:p>
          <a:p>
            <a:pPr>
              <a:spcBef>
                <a:spcPts val="600"/>
              </a:spcBef>
            </a:pPr>
            <a:r>
              <a:rPr lang="en-GB" sz="1800" dirty="0" smtClean="0"/>
              <a:t>ESS (since 2009)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2010's: New </a:t>
            </a:r>
            <a:r>
              <a:rPr lang="en-GB" b="1" dirty="0">
                <a:solidFill>
                  <a:srgbClr val="0000FF"/>
                </a:solidFill>
              </a:rPr>
              <a:t>v</a:t>
            </a:r>
            <a:r>
              <a:rPr lang="en-GB" b="1" dirty="0" smtClean="0">
                <a:solidFill>
                  <a:srgbClr val="0000FF"/>
                </a:solidFill>
              </a:rPr>
              <a:t>entures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FREIA laboratory (est. 2011)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Skandion</a:t>
            </a:r>
            <a:r>
              <a:rPr lang="en-GB" sz="1800" dirty="0" smtClean="0"/>
              <a:t> </a:t>
            </a:r>
            <a:r>
              <a:rPr lang="en-GB" sz="1800" dirty="0"/>
              <a:t>clinic </a:t>
            </a:r>
            <a:r>
              <a:rPr lang="en-GB" sz="1800" dirty="0" smtClean="0"/>
              <a:t>(est. 2015)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88" y="2894077"/>
            <a:ext cx="2813877" cy="2118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W:\FREIA\Freia-drop\03 Photos\ExperimentHall\2016_05_11 FREIA nice views\P10201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3993" r="5972" b="15284"/>
          <a:stretch/>
        </p:blipFill>
        <p:spPr bwMode="auto">
          <a:xfrm>
            <a:off x="4324450" y="4685122"/>
            <a:ext cx="3256697" cy="16952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0137" y="893319"/>
            <a:ext cx="1729822" cy="1802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61" y="2894077"/>
            <a:ext cx="2313441" cy="1885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Powering &amp; Quench Monitoring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3C1158-8CB1-43DB-9352-BFC0DF8A4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71" y="1657901"/>
            <a:ext cx="4059635" cy="397331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611" y="1052253"/>
            <a:ext cx="1063896" cy="2521210"/>
            <a:chOff x="4779898" y="3824474"/>
            <a:chExt cx="1063896" cy="2521210"/>
          </a:xfrm>
        </p:grpSpPr>
        <p:pic>
          <p:nvPicPr>
            <p:cNvPr id="9" name="Picture 2" descr="https://lh3.googleusercontent.com/ezsEhwjesznsgeIRznf-G6LKutNPvVEC56IzWe6hGOW44-4HrbRa9CY55SKhAuUH4OwOX04bcnlzs9zPymHENtTkTikR1sfqDR_ewmEjf_5rh4JUFL5hlZuOu67T7JD-6cBPV8jdJXK0kB2zgQcpv9T2gt-3_cv--yJaXHcB4C6N7BPcB4YeIzkvBd2tY_iKfphl6q3LE4I5UM5Ac1TXlosIPWzMLHtqbZymRtbtx0TvkcxMUejTpDbcRRJ6gocuhh5oA4TJTJo5h_pRw1Yoivtm2F4mOAwD2tbZRMCM5poCift6kBzO1-vjX2kAztoRnsS-2IjCRXPoZnRdar-jkNMMrUEh1re0yJo_bxipO0-TFXqUy34Y37vfejLy7RUpq9Gxo5VE1VnUC6aJE0SvgPe_TQUyYEuwMKBZEK_1dZthHM3vvoGdIlNIunmVwmidXn2Zg1dHaLLLxkWblgzgEmlKucqhzNmVPTU2RLgERhKT2oGA0bM6UBy34Byznr7k7sZ5FIVqbGm9KTOCnWihed4VJZ29tIbWd1eXZJBTy-aaYB0eLZCtbSaBxD70rZZdq_wQgTLkXjyUN2Crush2MIvuJm47eJ-V36yfqRA_gIa-ML_n2Xjzl-k8fRG5WPJPnc6N94Mw4FwnzBF_WBkSQyPk0Rwi7h-v=w703-h937-no">
              <a:extLst>
                <a:ext uri="{FF2B5EF4-FFF2-40B4-BE49-F238E27FC236}">
                  <a16:creationId xmlns:a16="http://schemas.microsoft.com/office/drawing/2014/main" xmlns="" id="{CE1F92C4-E4CE-468C-ACD8-1DB33F682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8" r="16235"/>
            <a:stretch/>
          </p:blipFill>
          <p:spPr bwMode="auto">
            <a:xfrm>
              <a:off x="4779898" y="3824474"/>
              <a:ext cx="1063896" cy="252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49DE9D5-7056-4C6C-9EC4-307BAAB995E3}"/>
                </a:ext>
              </a:extLst>
            </p:cNvPr>
            <p:cNvSpPr txBox="1"/>
            <p:nvPr/>
          </p:nvSpPr>
          <p:spPr>
            <a:xfrm>
              <a:off x="4779898" y="6095624"/>
              <a:ext cx="1063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2000 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70815" y="1574558"/>
            <a:ext cx="3105000" cy="4140000"/>
            <a:chOff x="250825" y="2205684"/>
            <a:chExt cx="3105000" cy="4140000"/>
          </a:xfrm>
        </p:grpSpPr>
        <p:pic>
          <p:nvPicPr>
            <p:cNvPr id="8" name="Picture 2" descr="https://lh3.googleusercontent.com/WU7dyhb2xiOZtVDyGtBDgOSQGeRBFAE8BCKq3N9mtlSS75tCSycUkb7oP4J_ddCtFQr8A1aXeA7Vp_WngfegE_RE0-hXyzpJBSFixStObmIKYmRC7Ec4vHVNg9-IpQaDf5Soa3XEHrIaxXsByh1bom7O_XNDK1wxUad1xz8hTeEBPDTBaRat5giZQS0vC18yYG3fSHFFxolG_baOxidf4RAs9Ew8EBsO8giQkYb7KhTMCePLuhD-qtEQ2yUsGebzRHuklJPQrremunZPp4AO7ZL-TOSVPyx2_h4MIDrrjD4o-REzfSx81NxmOL-avDl3ZAl9eOMRlo0HEIzeeY1cws5AO0OBwyib_IWem1GBfn8tiaLBUtOL16GCM9aWMbHrY8aLE_9tqTxpo5cvBvqaxqebEPhSJeUjcZB5gxY_Y__M5DesNZ8qeRFimwfhdZwGmG6eC4XjiuQU7gu75E_rzoHSoxiWxfVbYx7v-LfXJf_5fELaDbyLrOyuFPl10LMvfk1VRq6MMJAPln8AIFbHFxM4O_bmMmajWazoFXNhJ6mnHePPIjGgsu1vYry_Ua5ExH7osusaPEBp71YEBv_jjasEeuBW1kTI5LaqZmQDFjWAZBys9Y4AhihS1df26hn9SNNPf2XpprQKQkfQmR4ZDTtd8IYOM7nf=w666-h888-no">
              <a:extLst>
                <a:ext uri="{FF2B5EF4-FFF2-40B4-BE49-F238E27FC236}">
                  <a16:creationId xmlns:a16="http://schemas.microsoft.com/office/drawing/2014/main" xmlns="" id="{14DCE03B-782E-46E3-B670-9DDDAC33B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2205684"/>
              <a:ext cx="3105000" cy="41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84092FC-5BD3-4C82-9EC1-08CEC207983A}"/>
                </a:ext>
              </a:extLst>
            </p:cNvPr>
            <p:cNvSpPr txBox="1"/>
            <p:nvPr/>
          </p:nvSpPr>
          <p:spPr>
            <a:xfrm>
              <a:off x="1794486" y="5443266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acquisition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BB1344B-DEBC-4872-B86A-0706DA4D7E35}"/>
                </a:ext>
              </a:extLst>
            </p:cNvPr>
            <p:cNvSpPr txBox="1"/>
            <p:nvPr/>
          </p:nvSpPr>
          <p:spPr>
            <a:xfrm>
              <a:off x="1794485" y="4275684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D53AE23-47CF-4CEE-80E5-BF3F65A43839}"/>
                </a:ext>
              </a:extLst>
            </p:cNvPr>
            <p:cNvSpPr txBox="1"/>
            <p:nvPr/>
          </p:nvSpPr>
          <p:spPr>
            <a:xfrm>
              <a:off x="1794484" y="2513461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PLC Slot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C56C60-A4FF-427D-8F3E-C731BC493A33}"/>
                </a:ext>
              </a:extLst>
            </p:cNvPr>
            <p:cNvSpPr txBox="1"/>
            <p:nvPr/>
          </p:nvSpPr>
          <p:spPr>
            <a:xfrm>
              <a:off x="510184" y="3824474"/>
              <a:ext cx="1428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Quench detection system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D0E657B-5EB3-45C6-87C6-63F327CE67AA}"/>
                </a:ext>
              </a:extLst>
            </p:cNvPr>
            <p:cNvSpPr txBox="1"/>
            <p:nvPr/>
          </p:nvSpPr>
          <p:spPr>
            <a:xfrm>
              <a:off x="510183" y="4881119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Patch panel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20A30F2-CFE6-421D-B928-350C80056A11}"/>
                </a:ext>
              </a:extLst>
            </p:cNvPr>
            <p:cNvSpPr txBox="1"/>
            <p:nvPr/>
          </p:nvSpPr>
          <p:spPr>
            <a:xfrm>
              <a:off x="621554" y="5773586"/>
              <a:ext cx="1428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acquisition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9EAF29A-28E2-497A-BDDF-2E3B5908FF1F}"/>
                </a:ext>
              </a:extLst>
            </p:cNvPr>
            <p:cNvSpPr txBox="1"/>
            <p:nvPr/>
          </p:nvSpPr>
          <p:spPr>
            <a:xfrm>
              <a:off x="343346" y="2710214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011" y="3703784"/>
            <a:ext cx="1518151" cy="2521210"/>
            <a:chOff x="5696623" y="3824474"/>
            <a:chExt cx="1518151" cy="2521210"/>
          </a:xfrm>
        </p:grpSpPr>
        <p:pic>
          <p:nvPicPr>
            <p:cNvPr id="10" name="Picture 9" descr="A picture containing handcart&#10;&#10;Description automatically generated">
              <a:extLst>
                <a:ext uri="{FF2B5EF4-FFF2-40B4-BE49-F238E27FC236}">
                  <a16:creationId xmlns:a16="http://schemas.microsoft.com/office/drawing/2014/main" xmlns="" id="{04269D00-50B6-4E04-8ECB-EBC9B8518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3794" y="3824474"/>
              <a:ext cx="1370980" cy="25212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1417E81-AE82-4F01-9832-7763125FCE21}"/>
                </a:ext>
              </a:extLst>
            </p:cNvPr>
            <p:cNvSpPr txBox="1"/>
            <p:nvPr/>
          </p:nvSpPr>
          <p:spPr>
            <a:xfrm>
              <a:off x="5696623" y="6093387"/>
              <a:ext cx="15181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IGBTs based EE system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14534" y="1896944"/>
            <a:ext cx="6978679" cy="156966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Presentation by K. </a:t>
            </a:r>
            <a:r>
              <a:rPr lang="en-GB" sz="3200" b="1" dirty="0" err="1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Pepitone</a:t>
            </a:r>
            <a:endParaRPr lang="en-GB" sz="3200" b="1" dirty="0" smtClean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"Magnet safety system and supervision in FREIA"</a:t>
            </a:r>
            <a:endParaRPr lang="en-GB" sz="32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CCT Magnet Development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Canted-Cosine-Theta </a:t>
            </a:r>
            <a:r>
              <a:rPr lang="en-GB" dirty="0"/>
              <a:t>magnet is a dipole based on the superposition of two oppositely skewed solenoids with respect to the bore axis.</a:t>
            </a:r>
          </a:p>
          <a:p>
            <a:pPr lvl="1"/>
            <a:r>
              <a:rPr lang="en-GB" dirty="0" smtClean="0"/>
              <a:t>produces </a:t>
            </a:r>
            <a:r>
              <a:rPr lang="en-GB" dirty="0"/>
              <a:t>a perfect </a:t>
            </a:r>
            <a:r>
              <a:rPr lang="en-GB" dirty="0" err="1"/>
              <a:t>cosθ</a:t>
            </a:r>
            <a:r>
              <a:rPr lang="en-GB" dirty="0"/>
              <a:t> </a:t>
            </a:r>
            <a:r>
              <a:rPr lang="en-GB" dirty="0" smtClean="0"/>
              <a:t>field,</a:t>
            </a:r>
          </a:p>
          <a:p>
            <a:pPr lvl="1"/>
            <a:r>
              <a:rPr lang="en-GB" dirty="0" smtClean="0"/>
              <a:t>is </a:t>
            </a:r>
            <a:r>
              <a:rPr lang="en-GB" dirty="0"/>
              <a:t>cost effective compared to a conventional SC </a:t>
            </a:r>
            <a:r>
              <a:rPr lang="en-GB" dirty="0" smtClean="0"/>
              <a:t>dipole</a:t>
            </a:r>
          </a:p>
          <a:p>
            <a:pPr lvl="2"/>
            <a:r>
              <a:rPr lang="en-GB" dirty="0" smtClean="0"/>
              <a:t>but not the same field strength possibilities</a:t>
            </a:r>
            <a:endParaRPr lang="en-GB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A51590-ADFD-47F2-8F0A-DCF42BDE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03" y="2729114"/>
            <a:ext cx="3160308" cy="2366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EFC488-1868-4F2D-B0D9-219819CD8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3" t="5037" r="30644" b="1214"/>
          <a:stretch/>
        </p:blipFill>
        <p:spPr>
          <a:xfrm rot="5400000">
            <a:off x="922975" y="4447847"/>
            <a:ext cx="1404000" cy="2700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899567" y="3199100"/>
            <a:ext cx="2943215" cy="2183927"/>
            <a:chOff x="5916365" y="2945100"/>
            <a:chExt cx="2943215" cy="21839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81B1D4F-1DF3-40E6-B0E3-A1EE6722D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6365" y="2945100"/>
              <a:ext cx="2909621" cy="21839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D0E657B-5EB3-45C6-87C6-63F327CE67AA}"/>
                </a:ext>
              </a:extLst>
            </p:cNvPr>
            <p:cNvSpPr txBox="1"/>
            <p:nvPr/>
          </p:nvSpPr>
          <p:spPr>
            <a:xfrm>
              <a:off x="7430757" y="4821250"/>
              <a:ext cx="1428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CERN (G. Kirby)</a:t>
              </a:r>
              <a:endParaRPr lang="en-US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71123" y="2729114"/>
            <a:ext cx="2039968" cy="3624168"/>
            <a:chOff x="3571123" y="2729114"/>
            <a:chExt cx="2039968" cy="36241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123" y="2729114"/>
              <a:ext cx="2039968" cy="36241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D0E657B-5EB3-45C6-87C6-63F327CE67AA}"/>
                </a:ext>
              </a:extLst>
            </p:cNvPr>
            <p:cNvSpPr txBox="1"/>
            <p:nvPr/>
          </p:nvSpPr>
          <p:spPr>
            <a:xfrm>
              <a:off x="3571123" y="6045505"/>
              <a:ext cx="20399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Scanditronix</a:t>
              </a:r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(A. Ahl)</a:t>
              </a:r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4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22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CLIC, Free Electron Lasers, Ultra-fast Electron Diffraction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high brilliance electron beams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115410" y="1012630"/>
            <a:ext cx="3668982" cy="2877726"/>
            <a:chOff x="3414555" y="3178937"/>
            <a:chExt cx="2111565" cy="1656183"/>
          </a:xfrm>
        </p:grpSpPr>
        <p:sp>
          <p:nvSpPr>
            <p:cNvPr id="8" name="TextBox 7"/>
            <p:cNvSpPr txBox="1"/>
            <p:nvPr/>
          </p:nvSpPr>
          <p:spPr>
            <a:xfrm>
              <a:off x="3533162" y="3178937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CLIC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2" descr="C:\Users\ruber\Documents\Work\20160418\FREIAposter2016\1006091_02-A4-at-144-dp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555" y="3429589"/>
              <a:ext cx="2111565" cy="1405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22894" y="1011685"/>
            <a:ext cx="2896304" cy="1647797"/>
            <a:chOff x="5877016" y="3178937"/>
            <a:chExt cx="2896304" cy="1647797"/>
          </a:xfrm>
        </p:grpSpPr>
        <p:sp>
          <p:nvSpPr>
            <p:cNvPr id="11" name="TextBox 10"/>
            <p:cNvSpPr txBox="1"/>
            <p:nvPr/>
          </p:nvSpPr>
          <p:spPr>
            <a:xfrm>
              <a:off x="6227610" y="3178937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FELs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2" name="Picture 2" descr="C:\Users\vitgo630\Downloads\Picture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930" y="3414190"/>
              <a:ext cx="2482418" cy="77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layout_no_energ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016" y="4185267"/>
              <a:ext cx="2896304" cy="64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278252" y="1011685"/>
            <a:ext cx="2611224" cy="1423243"/>
            <a:chOff x="6278252" y="3043256"/>
            <a:chExt cx="2611224" cy="1423243"/>
          </a:xfrm>
        </p:grpSpPr>
        <p:sp>
          <p:nvSpPr>
            <p:cNvPr id="15" name="TextBox 14"/>
            <p:cNvSpPr txBox="1"/>
            <p:nvPr/>
          </p:nvSpPr>
          <p:spPr>
            <a:xfrm>
              <a:off x="6278252" y="3043256"/>
              <a:ext cx="261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Ultrafast Electron Diffraction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6" name="image2.png"/>
            <p:cNvPicPr preferRelativeResize="0"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6189"/>
            <a:stretch/>
          </p:blipFill>
          <p:spPr>
            <a:xfrm>
              <a:off x="6401277" y="3359939"/>
              <a:ext cx="2401544" cy="1106560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15729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European Spallation Source (ESS) and </a:t>
            </a:r>
            <a:br>
              <a:rPr lang="en-GB" dirty="0" smtClean="0"/>
            </a:br>
            <a:r>
              <a:rPr lang="en-GB" dirty="0" smtClean="0"/>
              <a:t>High Luminosity LHC (CERN)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high brilliance proton beams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5754" y="1108500"/>
            <a:ext cx="2829470" cy="1948710"/>
            <a:chOff x="331487" y="980728"/>
            <a:chExt cx="2829470" cy="1948710"/>
          </a:xfrm>
        </p:grpSpPr>
        <p:pic>
          <p:nvPicPr>
            <p:cNvPr id="11" name="Picture 10" descr="http://www.physics.uu.se/files/distrib_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1488" y="1288505"/>
              <a:ext cx="1695292" cy="1084727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331487" y="980728"/>
              <a:ext cx="2829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ESS Superconducting  </a:t>
              </a:r>
              <a:r>
                <a:rPr lang="en-GB" sz="1400" b="1" dirty="0" err="1" smtClean="0">
                  <a:solidFill>
                    <a:srgbClr val="0000FF"/>
                  </a:solidFill>
                </a:rPr>
                <a:t>Linac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8081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Imag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257781" y="2167296"/>
              <a:ext cx="1537997" cy="76214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746542" y="1087416"/>
            <a:ext cx="2060029" cy="1656183"/>
            <a:chOff x="6400403" y="4221088"/>
            <a:chExt cx="2060029" cy="1656183"/>
          </a:xfrm>
        </p:grpSpPr>
        <p:sp>
          <p:nvSpPr>
            <p:cNvPr id="16" name="TextBox 15"/>
            <p:cNvSpPr txBox="1"/>
            <p:nvPr/>
          </p:nvSpPr>
          <p:spPr>
            <a:xfrm>
              <a:off x="6503113" y="4221088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 smtClean="0">
                  <a:solidFill>
                    <a:srgbClr val="0000FF"/>
                  </a:solidFill>
                </a:rPr>
                <a:t>HiLumi</a:t>
              </a:r>
              <a:r>
                <a:rPr lang="en-GB" sz="1400" b="1" dirty="0" smtClean="0">
                  <a:solidFill>
                    <a:srgbClr val="0000FF"/>
                  </a:solidFill>
                </a:rPr>
                <a:t> LHC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403" y="4498390"/>
              <a:ext cx="2060029" cy="137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707303" y="1102684"/>
            <a:ext cx="2437158" cy="1644556"/>
            <a:chOff x="3621665" y="980728"/>
            <a:chExt cx="2437158" cy="1644556"/>
          </a:xfrm>
        </p:grpSpPr>
        <p:sp>
          <p:nvSpPr>
            <p:cNvPr id="19" name="TextBox 18"/>
            <p:cNvSpPr txBox="1"/>
            <p:nvPr/>
          </p:nvSpPr>
          <p:spPr>
            <a:xfrm>
              <a:off x="3632818" y="980728"/>
              <a:ext cx="2426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00FF"/>
                  </a:solidFill>
                </a:rPr>
                <a:t>ESS Neutrino Super Beam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17084" b="31529"/>
            <a:stretch/>
          </p:blipFill>
          <p:spPr>
            <a:xfrm>
              <a:off x="3621665" y="1288505"/>
              <a:ext cx="2437158" cy="1336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36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Uppsala University &amp; FREIA Laboratory actively developing accelerator and instrumentation technology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Technology Development</a:t>
            </a:r>
          </a:p>
          <a:p>
            <a:r>
              <a:rPr lang="en-GB" dirty="0" smtClean="0"/>
              <a:t>NC and SC RF cavities</a:t>
            </a:r>
          </a:p>
          <a:p>
            <a:r>
              <a:rPr lang="en-GB" dirty="0" smtClean="0"/>
              <a:t>SC magnets</a:t>
            </a:r>
          </a:p>
          <a:p>
            <a:r>
              <a:rPr lang="en-GB" dirty="0" smtClean="0"/>
              <a:t>RF power generation</a:t>
            </a:r>
          </a:p>
          <a:p>
            <a:r>
              <a:rPr lang="en-GB" dirty="0" smtClean="0"/>
              <a:t>LLRF and controls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Physics Research</a:t>
            </a:r>
          </a:p>
          <a:p>
            <a:r>
              <a:rPr lang="en-GB" dirty="0" smtClean="0"/>
              <a:t>high brilliance beams</a:t>
            </a:r>
          </a:p>
          <a:p>
            <a:r>
              <a:rPr lang="en-GB" dirty="0" smtClean="0"/>
              <a:t>superconducting RF</a:t>
            </a:r>
          </a:p>
          <a:p>
            <a:r>
              <a:rPr lang="en-GB" dirty="0" smtClean="0"/>
              <a:t>RF breakdown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Academic Teaching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1" y="2407056"/>
            <a:ext cx="3921049" cy="39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14164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Laboratory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5180" y="1164957"/>
            <a:ext cx="28552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FF"/>
                </a:solidFill>
              </a:rPr>
              <a:t>Funded by </a:t>
            </a:r>
            <a:br>
              <a:rPr lang="en-GB" sz="1800" b="1" dirty="0" smtClean="0">
                <a:solidFill>
                  <a:srgbClr val="0000FF"/>
                </a:solidFill>
              </a:rPr>
            </a:br>
            <a:r>
              <a:rPr lang="en-GB" sz="1800" b="1" dirty="0" smtClean="0">
                <a:solidFill>
                  <a:srgbClr val="0000FF"/>
                </a:solidFill>
              </a:rPr>
              <a:t>KAWS, Government, Uppsala Univ.</a:t>
            </a:r>
            <a:endParaRPr lang="en-GB" sz="18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73710" y="1278081"/>
            <a:ext cx="3090257" cy="15122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532" y="3116872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" y="3817714"/>
            <a:ext cx="2227587" cy="2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Research &amp; Development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grpSp>
        <p:nvGrpSpPr>
          <p:cNvPr id="40" name="Group 39"/>
          <p:cNvGrpSpPr/>
          <p:nvPr/>
        </p:nvGrpSpPr>
        <p:grpSpPr>
          <a:xfrm>
            <a:off x="6082335" y="972877"/>
            <a:ext cx="2628243" cy="2060838"/>
            <a:chOff x="3873168" y="972877"/>
            <a:chExt cx="2628243" cy="20608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7084" b="31529"/>
            <a:stretch/>
          </p:blipFill>
          <p:spPr>
            <a:xfrm>
              <a:off x="3873168" y="1280654"/>
              <a:ext cx="1908100" cy="1046591"/>
            </a:xfrm>
            <a:prstGeom prst="rect">
              <a:avLst/>
            </a:prstGeom>
          </p:spPr>
        </p:pic>
        <p:pic>
          <p:nvPicPr>
            <p:cNvPr id="13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12" y="1954455"/>
              <a:ext cx="1612399" cy="107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873168" y="972877"/>
              <a:ext cx="2628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High Intensity Proton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0826" y="972876"/>
            <a:ext cx="2757664" cy="2022526"/>
            <a:chOff x="250826" y="972876"/>
            <a:chExt cx="2757664" cy="2022526"/>
          </a:xfrm>
        </p:grpSpPr>
        <p:sp>
          <p:nvSpPr>
            <p:cNvPr id="15" name="TextBox 14"/>
            <p:cNvSpPr txBox="1"/>
            <p:nvPr/>
          </p:nvSpPr>
          <p:spPr>
            <a:xfrm>
              <a:off x="250826" y="972876"/>
              <a:ext cx="2757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 Bright Electron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Picture 2" descr="http://ctf3-tbts.web.cern.ch/ctf3-tbts/images/ctf3-tbt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39" y="1245417"/>
              <a:ext cx="2012431" cy="134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C:\Users\vitgo630\Downloads\Picture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3" r="17763"/>
            <a:stretch/>
          </p:blipFill>
          <p:spPr bwMode="auto">
            <a:xfrm>
              <a:off x="1025978" y="2111649"/>
              <a:ext cx="1830112" cy="88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96161" y="3630729"/>
            <a:ext cx="2666994" cy="2655153"/>
            <a:chOff x="427199" y="3630729"/>
            <a:chExt cx="2666994" cy="2655153"/>
          </a:xfrm>
        </p:grpSpPr>
        <p:sp>
          <p:nvSpPr>
            <p:cNvPr id="7" name="TextBox 6"/>
            <p:cNvSpPr txBox="1"/>
            <p:nvPr/>
          </p:nvSpPr>
          <p:spPr>
            <a:xfrm>
              <a:off x="427199" y="3630729"/>
              <a:ext cx="2666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SC Cavities &amp; Magnets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77" y="3938506"/>
              <a:ext cx="1682744" cy="1682744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948" y="457199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556196" y="5406451"/>
              <a:ext cx="1537997" cy="762142"/>
            </a:xfrm>
            <a:prstGeom prst="rect">
              <a:avLst/>
            </a:prstGeom>
          </p:spPr>
        </p:pic>
        <p:pic>
          <p:nvPicPr>
            <p:cNvPr id="23" name="Picture 2" descr="C:\Users\ruber\Documents\Work\20180312\20180308_103000_2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99" y="5406451"/>
              <a:ext cx="1172575" cy="87943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6158577" y="3630729"/>
            <a:ext cx="2734598" cy="2551350"/>
            <a:chOff x="3561300" y="3630729"/>
            <a:chExt cx="2734598" cy="2551350"/>
          </a:xfrm>
        </p:grpSpPr>
        <p:sp>
          <p:nvSpPr>
            <p:cNvPr id="19" name="TextBox 18"/>
            <p:cNvSpPr txBox="1"/>
            <p:nvPr/>
          </p:nvSpPr>
          <p:spPr>
            <a:xfrm>
              <a:off x="3561300" y="3630729"/>
              <a:ext cx="2734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RF Generation &amp; Control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5" name="Picture 3" descr="C:\Users\ruber\Documents\Work\20180326\P1040596_25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300" y="3894833"/>
              <a:ext cx="1778023" cy="133382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ruber\Documents\Work\20150126\photo_combiner\DSC00961_25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859" y="5052751"/>
              <a:ext cx="999377" cy="74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M:\Photos\FREIA_Teddy_pictures\FREIA lab nov 2013 036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825" y="5217961"/>
              <a:ext cx="1269377" cy="9641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C:\DATA\WORK\UU\- FREIA\Picture1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86461" y="3890001"/>
              <a:ext cx="1009437" cy="135198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120774" y="2334592"/>
            <a:ext cx="2712603" cy="2307260"/>
            <a:chOff x="3120774" y="2652311"/>
            <a:chExt cx="2712603" cy="2307260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774" y="2960088"/>
              <a:ext cx="2107809" cy="118564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3" name="Picture 3" descr="E:\Users\Scratch\Photos\Untitled Export\FREIA febr 2014 047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2" r="7862" b="2858"/>
            <a:stretch/>
          </p:blipFill>
          <p:spPr bwMode="auto">
            <a:xfrm>
              <a:off x="4196078" y="3552879"/>
              <a:ext cx="1637299" cy="14066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388573" y="2652311"/>
              <a:ext cx="2444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Cryogenics &amp; Test Stands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83281" y="1280653"/>
            <a:ext cx="211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88573" y="5205751"/>
            <a:ext cx="211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78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Overview of Cryogenic Test Stands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cryogenic test stands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19513" y="1052736"/>
            <a:ext cx="4772967" cy="525658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Helium liquefaction</a:t>
            </a:r>
          </a:p>
          <a:p>
            <a:pPr lvl="1"/>
            <a:r>
              <a:rPr lang="en-US" dirty="0"/>
              <a:t>150 l/h at 4.5K (LN2 pre-cooling)</a:t>
            </a:r>
          </a:p>
          <a:p>
            <a:pPr lvl="1"/>
            <a:r>
              <a:rPr lang="en-US" dirty="0"/>
              <a:t>2000 l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err="1"/>
              <a:t>dewar</a:t>
            </a:r>
            <a:r>
              <a:rPr lang="en-US" dirty="0"/>
              <a:t>/buffer, 3+1 outlets</a:t>
            </a:r>
          </a:p>
          <a:p>
            <a:pPr lvl="1"/>
            <a:r>
              <a:rPr lang="en-US" dirty="0"/>
              <a:t>cryostats connected in closed </a:t>
            </a:r>
            <a:r>
              <a:rPr lang="en-US" dirty="0" smtClean="0"/>
              <a:t>loop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Gas recovery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gasbag</a:t>
            </a:r>
          </a:p>
          <a:p>
            <a:pPr lvl="1"/>
            <a:r>
              <a:rPr lang="en-US" dirty="0"/>
              <a:t>3x 25 m</a:t>
            </a:r>
            <a:r>
              <a:rPr lang="en-US" baseline="30000" dirty="0"/>
              <a:t>3</a:t>
            </a:r>
            <a:r>
              <a:rPr lang="en-US" dirty="0"/>
              <a:t>/h compressor</a:t>
            </a:r>
          </a:p>
          <a:p>
            <a:pPr lvl="1"/>
            <a:r>
              <a:rPr lang="en-US" dirty="0"/>
              <a:t>10 m</a:t>
            </a:r>
            <a:r>
              <a:rPr lang="en-US" baseline="30000" dirty="0"/>
              <a:t>3</a:t>
            </a:r>
            <a:r>
              <a:rPr lang="en-US" dirty="0"/>
              <a:t> 200 bar </a:t>
            </a:r>
            <a:r>
              <a:rPr lang="en-US" dirty="0" smtClean="0"/>
              <a:t>storage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2K </a:t>
            </a:r>
            <a:r>
              <a:rPr lang="en-US" b="1" dirty="0">
                <a:solidFill>
                  <a:srgbClr val="0000FF"/>
                </a:solidFill>
              </a:rPr>
              <a:t>Pumping</a:t>
            </a:r>
          </a:p>
          <a:p>
            <a:pPr lvl="1"/>
            <a:r>
              <a:rPr lang="en-US" dirty="0"/>
              <a:t>~3.2 g/s at 10 mbar</a:t>
            </a:r>
          </a:p>
          <a:p>
            <a:pPr lvl="1"/>
            <a:r>
              <a:rPr lang="en-US" dirty="0"/>
              <a:t>~4.3 g/s at 15 mbar</a:t>
            </a:r>
          </a:p>
          <a:p>
            <a:pPr lvl="1"/>
            <a:r>
              <a:rPr lang="en-US" dirty="0"/>
              <a:t>110(90)W at </a:t>
            </a:r>
            <a:r>
              <a:rPr lang="en-US" dirty="0" smtClean="0"/>
              <a:t>2.0(1.8)K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Liquid </a:t>
            </a:r>
            <a:r>
              <a:rPr lang="en-US" b="1" dirty="0">
                <a:solidFill>
                  <a:srgbClr val="0000FF"/>
                </a:solidFill>
              </a:rPr>
              <a:t>nitrogen</a:t>
            </a:r>
          </a:p>
          <a:p>
            <a:pPr lvl="1"/>
            <a:r>
              <a:rPr lang="en-US" dirty="0"/>
              <a:t>20 m</a:t>
            </a:r>
            <a:r>
              <a:rPr lang="en-US" baseline="30000" dirty="0"/>
              <a:t>3</a:t>
            </a:r>
            <a:r>
              <a:rPr lang="en-US" dirty="0"/>
              <a:t> LN2 tank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8" y="3685297"/>
            <a:ext cx="1997765" cy="266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0" y="1045665"/>
            <a:ext cx="3515126" cy="2490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79" y="4694548"/>
            <a:ext cx="1735573" cy="17172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r="15586"/>
          <a:stretch/>
        </p:blipFill>
        <p:spPr>
          <a:xfrm>
            <a:off x="184650" y="3328629"/>
            <a:ext cx="2927606" cy="18523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96138" y="5817025"/>
            <a:ext cx="19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Sub-atmospheric pumping station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651" y="4873240"/>
            <a:ext cx="2927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Helium gas recovery system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smtClean="0"/>
              <a:t>HNOSS” Horizontal Cryostat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smtClean="0">
                <a:solidFill>
                  <a:srgbClr val="0000FF"/>
                </a:solidFill>
              </a:rPr>
              <a:t>HNOSS = Horizontal Nugget for Operation of Superconducting Systems</a:t>
            </a:r>
          </a:p>
          <a:p>
            <a:r>
              <a:rPr lang="en-GB" dirty="0" smtClean="0"/>
              <a:t>Test of superconducting cavities/devices</a:t>
            </a:r>
            <a:endParaRPr lang="en-GB" dirty="0"/>
          </a:p>
          <a:p>
            <a:pPr lvl="1"/>
            <a:r>
              <a:rPr lang="en-GB" dirty="0"/>
              <a:t>3240 x ø1200mm inner volume</a:t>
            </a:r>
          </a:p>
          <a:p>
            <a:pPr lvl="1"/>
            <a:r>
              <a:rPr lang="en-GB" dirty="0" smtClean="0"/>
              <a:t>up </a:t>
            </a:r>
            <a:r>
              <a:rPr lang="en-GB" dirty="0"/>
              <a:t>to </a:t>
            </a:r>
            <a:r>
              <a:rPr lang="en-GB" dirty="0">
                <a:solidFill>
                  <a:srgbClr val="0000FF"/>
                </a:solidFill>
              </a:rPr>
              <a:t>two cavities </a:t>
            </a:r>
            <a:r>
              <a:rPr lang="en-GB" dirty="0"/>
              <a:t>simultaneously,</a:t>
            </a:r>
          </a:p>
          <a:p>
            <a:pPr lvl="1"/>
            <a:r>
              <a:rPr lang="en-GB" dirty="0"/>
              <a:t>each equipped with helium </a:t>
            </a:r>
            <a:r>
              <a:rPr lang="en-GB" dirty="0" smtClean="0"/>
              <a:t>tank,</a:t>
            </a:r>
          </a:p>
          <a:p>
            <a:r>
              <a:rPr lang="en-GB" dirty="0"/>
              <a:t>Low or High power RF </a:t>
            </a:r>
            <a:r>
              <a:rPr lang="en-GB" dirty="0" smtClean="0"/>
              <a:t>testing</a:t>
            </a:r>
          </a:p>
          <a:p>
            <a:pPr lvl="1"/>
            <a:r>
              <a:rPr lang="en-GB" dirty="0" smtClean="0"/>
              <a:t>fundamental </a:t>
            </a:r>
            <a:r>
              <a:rPr lang="en-GB" dirty="0"/>
              <a:t>power coupler </a:t>
            </a:r>
            <a:r>
              <a:rPr lang="en-GB" dirty="0" smtClean="0">
                <a:solidFill>
                  <a:srgbClr val="0000FF"/>
                </a:solidFill>
              </a:rPr>
              <a:t>(top, bottom, side)</a:t>
            </a:r>
          </a:p>
          <a:p>
            <a:pPr lvl="1"/>
            <a:r>
              <a:rPr lang="en-GB" dirty="0" smtClean="0"/>
              <a:t>(cold) tuning </a:t>
            </a:r>
            <a:r>
              <a:rPr lang="en-GB" dirty="0"/>
              <a:t>system</a:t>
            </a:r>
          </a:p>
          <a:p>
            <a:r>
              <a:rPr lang="en-GB" dirty="0" smtClean="0"/>
              <a:t>Operation </a:t>
            </a:r>
            <a:r>
              <a:rPr lang="en-GB" dirty="0"/>
              <a:t>in the range 1.8 to 4.5K.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Roger Ruber - The FREIA Laboratory - 3rd Int. Workshop of the SC Magnets Test Stands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7032"/>
            <a:ext cx="2938289" cy="20104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37112"/>
            <a:ext cx="3360440" cy="189024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00" y="1052736"/>
            <a:ext cx="2916887" cy="43924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pic>
        <p:nvPicPr>
          <p:cNvPr id="10" name="Image 7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053" y="-3372"/>
            <a:ext cx="1226673" cy="861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38946">
            <a:off x="1167510" y="3719808"/>
            <a:ext cx="8054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32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3" name="Image 7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509" y="5526550"/>
            <a:ext cx="1226673" cy="8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dirty="0" err="1" smtClean="0"/>
              <a:t>Gersemi</a:t>
            </a:r>
            <a:r>
              <a:rPr lang="en-GB" dirty="0" smtClean="0"/>
              <a:t>” Vertical 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Under commissioning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Test of SC cavities &amp; magnets (&lt;350kJ)</a:t>
            </a:r>
            <a:endParaRPr lang="en-US" dirty="0"/>
          </a:p>
          <a:p>
            <a:pPr lvl="1"/>
            <a:r>
              <a:rPr lang="en-US" dirty="0" smtClean="0"/>
              <a:t>3.2m </a:t>
            </a:r>
            <a:r>
              <a:rPr lang="en-US" dirty="0"/>
              <a:t>x </a:t>
            </a:r>
            <a:r>
              <a:rPr lang="en-US" dirty="0" smtClean="0"/>
              <a:t>ø1.1m total volume</a:t>
            </a:r>
          </a:p>
          <a:p>
            <a:pPr lvl="1"/>
            <a:r>
              <a:rPr lang="en-US" dirty="0" smtClean="0"/>
              <a:t>2.65m </a:t>
            </a:r>
            <a:r>
              <a:rPr lang="en-US" dirty="0"/>
              <a:t>x </a:t>
            </a:r>
            <a:r>
              <a:rPr lang="en-US" dirty="0" smtClean="0"/>
              <a:t>ø1.1m below </a:t>
            </a:r>
            <a:r>
              <a:rPr lang="en-US" dirty="0"/>
              <a:t>lambda </a:t>
            </a:r>
            <a:r>
              <a:rPr lang="en-US" dirty="0" smtClean="0"/>
              <a:t>plate</a:t>
            </a:r>
          </a:p>
          <a:p>
            <a:pPr lvl="2"/>
            <a:r>
              <a:rPr lang="en-US" sz="1600" dirty="0"/>
              <a:t>d</a:t>
            </a:r>
            <a:r>
              <a:rPr lang="en-US" sz="1600" dirty="0" smtClean="0"/>
              <a:t>esign includes joint for lambda plate</a:t>
            </a:r>
            <a:endParaRPr lang="en-GB" dirty="0" smtClean="0"/>
          </a:p>
          <a:p>
            <a:r>
              <a:rPr lang="en-US" dirty="0" smtClean="0"/>
              <a:t>Three operation modes</a:t>
            </a:r>
          </a:p>
          <a:p>
            <a:pPr lvl="1"/>
            <a:r>
              <a:rPr lang="en-US" dirty="0" smtClean="0"/>
              <a:t>vacuum; liquid bath; pressurized</a:t>
            </a:r>
            <a:br>
              <a:rPr lang="en-US" dirty="0" smtClean="0"/>
            </a:br>
            <a:r>
              <a:rPr lang="en-US" dirty="0" smtClean="0"/>
              <a:t>(bath with 2K heat exchanger)</a:t>
            </a:r>
          </a:p>
          <a:p>
            <a:r>
              <a:rPr lang="en-GB" dirty="0"/>
              <a:t>Operation in the range 1.8 to 4.5K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Roger Ruber - The FREIA Laboratory - 3rd Int. Workshop of the SC Magnets Test Stands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pic>
        <p:nvPicPr>
          <p:cNvPr id="13" name="Image 7" descr="Aries-Logo-std-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053" y="-3372"/>
            <a:ext cx="1226673" cy="861211"/>
          </a:xfrm>
          <a:prstGeom prst="rect">
            <a:avLst/>
          </a:prstGeom>
        </p:spPr>
      </p:pic>
      <p:pic>
        <p:nvPicPr>
          <p:cNvPr id="15" name="Picture 3" descr="C:\Users\ruber\Documents\Work\20190408 ARIES\IMG_20190408_110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3548" y="1624402"/>
            <a:ext cx="4594217" cy="34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6" y="4242097"/>
            <a:ext cx="1642397" cy="21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ruber\Documents\Work\20190408 ARIES\IMG_20190408_1105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7663" y="4522312"/>
            <a:ext cx="2206717" cy="16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b="4739"/>
          <a:stretch/>
        </p:blipFill>
        <p:spPr>
          <a:xfrm>
            <a:off x="3607995" y="4114799"/>
            <a:ext cx="1791759" cy="2327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38946">
            <a:off x="1167510" y="3719808"/>
            <a:ext cx="8054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32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32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94215" y="4598752"/>
            <a:ext cx="781122" cy="1843210"/>
            <a:chOff x="7093354" y="4588625"/>
            <a:chExt cx="781122" cy="1843210"/>
          </a:xfrm>
        </p:grpSpPr>
        <p:pic>
          <p:nvPicPr>
            <p:cNvPr id="19" name="Picture 2" descr="https://lh3.googleusercontent.com/ezsEhwjesznsgeIRznf-G6LKutNPvVEC56IzWe6hGOW44-4HrbRa9CY55SKhAuUH4OwOX04bcnlzs9zPymHENtTkTikR1sfqDR_ewmEjf_5rh4JUFL5hlZuOu67T7JD-6cBPV8jdJXK0kB2zgQcpv9T2gt-3_cv--yJaXHcB4C6N7BPcB4YeIzkvBd2tY_iKfphl6q3LE4I5UM5Ac1TXlosIPWzMLHtqbZymRtbtx0TvkcxMUejTpDbcRRJ6gocuhh5oA4TJTJo5h_pRw1Yoivtm2F4mOAwD2tbZRMCM5poCift6kBzO1-vjX2kAztoRnsS-2IjCRXPoZnRdar-jkNMMrUEh1re0yJo_bxipO0-TFXqUy34Y37vfejLy7RUpq9Gxo5VE1VnUC6aJE0SvgPe_TQUyYEuwMKBZEK_1dZthHM3vvoGdIlNIunmVwmidXn2Zg1dHaLLLxkWblgzgEmlKucqhzNmVPTU2RLgERhKT2oGA0bM6UBy34Byznr7k7sZ5FIVqbGm9KTOCnWihed4VJZ29tIbWd1eXZJBTy-aaYB0eLZCtbSaBxD70rZZdq_wQgTLkXjyUN2Crush2MIvuJm47eJ-V36yfqRA_gIa-ML_n2Xjzl-k8fRG5WPJPnc6N94Mw4FwnzBF_WBkSQyPk0Rwi7h-v=w703-h937-no">
              <a:extLst>
                <a:ext uri="{FF2B5EF4-FFF2-40B4-BE49-F238E27FC236}">
                  <a16:creationId xmlns:a16="http://schemas.microsoft.com/office/drawing/2014/main" xmlns="" id="{CE1F92C4-E4CE-468C-ACD8-1DB33F682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8" r="16235"/>
            <a:stretch/>
          </p:blipFill>
          <p:spPr bwMode="auto">
            <a:xfrm>
              <a:off x="7113922" y="4588625"/>
              <a:ext cx="760554" cy="180235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49DE9D5-7056-4C6C-9EC4-307BAAB995E3}"/>
                </a:ext>
              </a:extLst>
            </p:cNvPr>
            <p:cNvSpPr txBox="1"/>
            <p:nvPr/>
          </p:nvSpPr>
          <p:spPr>
            <a:xfrm>
              <a:off x="7093354" y="6185614"/>
              <a:ext cx="781122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2000 A</a:t>
              </a:r>
            </a:p>
          </p:txBody>
        </p:sp>
      </p:grpSp>
      <p:pic>
        <p:nvPicPr>
          <p:cNvPr id="21" name="Image 7" descr="Aries-Logo-std-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09" y="5526550"/>
            <a:ext cx="1226673" cy="8612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4534" y="1896944"/>
            <a:ext cx="6978679" cy="9541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Presentation by K. </a:t>
            </a:r>
            <a:r>
              <a:rPr lang="en-GB" sz="2800" b="1" dirty="0" err="1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Pepitone</a:t>
            </a:r>
            <a:endParaRPr lang="en-GB" sz="2800" b="1" dirty="0" smtClean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"News </a:t>
            </a:r>
            <a:r>
              <a:rPr lang="en-US" sz="2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from the FREIA test </a:t>
            </a:r>
            <a:r>
              <a:rPr lang="en-US" sz="28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facility"</a:t>
            </a:r>
            <a:endParaRPr lang="en-GB" sz="2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56" y="4846874"/>
            <a:ext cx="8677632" cy="9541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Presentation by </a:t>
            </a:r>
            <a:r>
              <a:rPr lang="en-GB" sz="28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R. Santiago Kern</a:t>
            </a:r>
            <a:endParaRPr lang="en-GB" sz="2800" b="1" dirty="0" smtClean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"Challenges of a 1.9 K vertical cryostat design"</a:t>
            </a:r>
            <a:endParaRPr lang="en-GB" sz="2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11-Jun-2019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The FREIA Laboratory - 3rd Int. Workshop of the SC Magnets Test Stands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Development of High Power RF Technology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RF Generation &amp;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55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27250</TotalTime>
  <Words>1858</Words>
  <Application>Microsoft Office PowerPoint</Application>
  <PresentationFormat>On-screen Show (4:3)</PresentationFormat>
  <Paragraphs>449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RR004-UUgrabard-ESS</vt:lpstr>
      <vt:lpstr>FREIA Laboratory Facility for Research Instrumentation and Accelerator Development</vt:lpstr>
      <vt:lpstr>Uppsala Accelerator History</vt:lpstr>
      <vt:lpstr>FREIA Laboratory</vt:lpstr>
      <vt:lpstr>Accelerator Research &amp; Development</vt:lpstr>
      <vt:lpstr>PowerPoint Presentation</vt:lpstr>
      <vt:lpstr>Cryogenics</vt:lpstr>
      <vt:lpstr>“HNOSS” Horizontal Cryostat</vt:lpstr>
      <vt:lpstr>“Gersemi” Vertical Cryostat</vt:lpstr>
      <vt:lpstr>PowerPoint Presentation</vt:lpstr>
      <vt:lpstr>High Power RF Amplifiers</vt:lpstr>
      <vt:lpstr>Solid State RF Amplifier</vt:lpstr>
      <vt:lpstr>Low-loss Compact Combiners</vt:lpstr>
      <vt:lpstr>FPGA Based Digital LLRF</vt:lpstr>
      <vt:lpstr>PowerPoint Presentation</vt:lpstr>
      <vt:lpstr>ESS Cavities &amp; Cryomodules</vt:lpstr>
      <vt:lpstr>Spoke Cryomodule Prototype (2019)</vt:lpstr>
      <vt:lpstr>Spoke Cryomodule Prototype (2019)</vt:lpstr>
      <vt:lpstr>PowerPoint Presentation</vt:lpstr>
      <vt:lpstr>Orbit Correctors for HL-LHC</vt:lpstr>
      <vt:lpstr>Magnet Powering &amp; Quench Monitoring</vt:lpstr>
      <vt:lpstr>CCT Magnet Development</vt:lpstr>
      <vt:lpstr>PowerPoint Presentation</vt:lpstr>
      <vt:lpstr>PowerPoint Presentation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Laboratory Facility for Research Instrumentation and Accelerator Development</dc:title>
  <dc:creator>ruber</dc:creator>
  <cp:lastModifiedBy>Roger Ruber</cp:lastModifiedBy>
  <cp:revision>491</cp:revision>
  <cp:lastPrinted>2015-01-29T11:56:53Z</cp:lastPrinted>
  <dcterms:created xsi:type="dcterms:W3CDTF">2010-02-24T17:17:31Z</dcterms:created>
  <dcterms:modified xsi:type="dcterms:W3CDTF">2019-06-11T06:56:46Z</dcterms:modified>
</cp:coreProperties>
</file>