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86" r:id="rId9"/>
    <p:sldId id="265" r:id="rId10"/>
    <p:sldId id="284" r:id="rId11"/>
    <p:sldId id="280" r:id="rId12"/>
    <p:sldId id="285" r:id="rId13"/>
    <p:sldId id="266" r:id="rId14"/>
    <p:sldId id="287" r:id="rId15"/>
    <p:sldId id="268" r:id="rId16"/>
    <p:sldId id="290" r:id="rId17"/>
    <p:sldId id="288" r:id="rId18"/>
    <p:sldId id="269" r:id="rId19"/>
    <p:sldId id="270" r:id="rId20"/>
    <p:sldId id="292" r:id="rId21"/>
    <p:sldId id="273" r:id="rId22"/>
    <p:sldId id="256" r:id="rId23"/>
    <p:sldId id="291" r:id="rId24"/>
    <p:sldId id="267" r:id="rId25"/>
    <p:sldId id="281" r:id="rId26"/>
    <p:sldId id="274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49" autoAdjust="0"/>
  </p:normalViewPr>
  <p:slideViewPr>
    <p:cSldViewPr snapToGrid="0">
      <p:cViewPr>
        <p:scale>
          <a:sx n="50" d="100"/>
          <a:sy n="50" d="100"/>
        </p:scale>
        <p:origin x="-9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7584B-572B-47DC-BBB3-ABC81B486F33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39F9-0378-4FCD-AB8A-BB2E388C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47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5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BFDCA1C4-9514-7B4F-976F-D92F7E296653}" type="slidenum">
              <a:rPr lang="fr-FR" smtClean="0">
                <a:solidFill>
                  <a:srgbClr val="64BCD9"/>
                </a:solidFill>
              </a:rPr>
              <a:pPr algn="r" defTabSz="457200">
                <a:defRPr/>
              </a:pPr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5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2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2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8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34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7"/>
            <a:ext cx="111053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825625"/>
            <a:ext cx="1110532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1457627"/>
            <a:ext cx="11155680" cy="140126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BNL Magnet Test Facility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250" y="4193001"/>
            <a:ext cx="4575864" cy="16707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Piyush N Joshi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Superconducting Magnet Division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 National Laboratory. 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June 11, 2019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5712" y="435992"/>
            <a:ext cx="991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International Workshop of the Superconducting Magnets Test Stands</a:t>
            </a:r>
          </a:p>
        </p:txBody>
      </p:sp>
    </p:spTree>
    <p:extLst>
      <p:ext uri="{BB962C8B-B14F-4D97-AF65-F5344CB8AC3E}">
        <p14:creationId xmlns:p14="http://schemas.microsoft.com/office/powerpoint/2010/main" val="26423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3E810-99BC-4154-ACCC-BF5AF400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69619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Quench Detection and Data Acquisition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625C5-3130-4936-AFE0-6A2A3100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98" y="696191"/>
            <a:ext cx="9338602" cy="58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4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3636" y="218364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Signal Isolation</a:t>
            </a:r>
          </a:p>
        </p:txBody>
      </p:sp>
      <p:pic>
        <p:nvPicPr>
          <p:cNvPr id="1028" name="Picture 4" descr="http://verivolt.com:8069/web/image/product.product/3030/image?unique=a979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43" y="122829"/>
            <a:ext cx="3979697" cy="39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2639" y="1173707"/>
            <a:ext cx="807304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 the Self item: from </a:t>
            </a:r>
            <a:r>
              <a:rPr lang="en-US" sz="2400" dirty="0" err="1"/>
              <a:t>VeriVolt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Reasonably priced (we have about 240 channels)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flavor: Fixed gain and jumper selectable</a:t>
            </a:r>
          </a:p>
          <a:p>
            <a:pPr lvl="1"/>
            <a:r>
              <a:rPr lang="en-US" sz="2400" dirty="0"/>
              <a:t>	Input	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2V	10V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10V	10V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1000V	10V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Input to Output isolation:2500V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Ch</a:t>
            </a:r>
            <a:r>
              <a:rPr lang="en-US" sz="2400" dirty="0"/>
              <a:t> to </a:t>
            </a:r>
            <a:r>
              <a:rPr lang="en-US" sz="2400" dirty="0" err="1"/>
              <a:t>Ch</a:t>
            </a:r>
            <a:r>
              <a:rPr lang="en-US" sz="2400" dirty="0"/>
              <a:t> and </a:t>
            </a:r>
            <a:r>
              <a:rPr lang="en-US" sz="2400" dirty="0" err="1"/>
              <a:t>Ch</a:t>
            </a:r>
            <a:r>
              <a:rPr lang="en-US" sz="2400" dirty="0"/>
              <a:t> to Gnd:1200V sustained, 4200V surge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BW: 100kHz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9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6943" y="868907"/>
            <a:ext cx="10560000" cy="55557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Magnet is protected using four systems operating in co-ordination.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300" dirty="0"/>
              <a:t>Quench detector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300" dirty="0"/>
              <a:t>Energy extraction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300" dirty="0"/>
              <a:t>Quench heater activation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300" dirty="0"/>
              <a:t>CLIQ</a:t>
            </a:r>
            <a:r>
              <a:rPr lang="en-US" sz="2000" dirty="0"/>
              <a:t>	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Quench detector: Two National Instrument CRIO FPGA chassis with 24 channels of differential analog input, 24 bit simultaneous sampling (</a:t>
            </a:r>
            <a:r>
              <a:rPr lang="en-US" sz="2400" dirty="0"/>
              <a:t>50</a:t>
            </a:r>
            <a:r>
              <a:rPr lang="en-US" sz="2400" dirty="0">
                <a:solidFill>
                  <a:schemeClr val="tx1"/>
                </a:solidFill>
              </a:rPr>
              <a:t>kHz) and 24 channel digital output lines.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Adjustable validation time and thresholds as a function of current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Adjustable energy extraction dump resistor. (30m</a:t>
            </a:r>
            <a:r>
              <a:rPr lang="el-GR" sz="2400" dirty="0">
                <a:solidFill>
                  <a:schemeClr val="tx1"/>
                </a:solidFill>
              </a:rPr>
              <a:t>Ω</a:t>
            </a:r>
            <a:r>
              <a:rPr lang="en-US" sz="2400" dirty="0">
                <a:solidFill>
                  <a:schemeClr val="tx1"/>
                </a:solidFill>
              </a:rPr>
              <a:t>, 37.5m</a:t>
            </a:r>
            <a:r>
              <a:rPr lang="el-GR" sz="2400" dirty="0">
                <a:solidFill>
                  <a:schemeClr val="tx1"/>
                </a:solidFill>
              </a:rPr>
              <a:t>Ω</a:t>
            </a:r>
            <a:r>
              <a:rPr lang="en-US" sz="2400" dirty="0">
                <a:solidFill>
                  <a:schemeClr val="tx1"/>
                </a:solidFill>
              </a:rPr>
              <a:t>, 50m</a:t>
            </a:r>
            <a:r>
              <a:rPr lang="el-GR" sz="2400" dirty="0">
                <a:solidFill>
                  <a:schemeClr val="tx1"/>
                </a:solidFill>
              </a:rPr>
              <a:t>Ω</a:t>
            </a:r>
            <a:r>
              <a:rPr lang="en-US" sz="2400" dirty="0">
                <a:solidFill>
                  <a:schemeClr val="tx1"/>
                </a:solidFill>
              </a:rPr>
              <a:t>, 75m</a:t>
            </a:r>
            <a:r>
              <a:rPr lang="el-GR" sz="2400" dirty="0">
                <a:solidFill>
                  <a:schemeClr val="tx1"/>
                </a:solidFill>
              </a:rPr>
              <a:t>Ω</a:t>
            </a:r>
            <a:r>
              <a:rPr lang="en-US" sz="2400" dirty="0">
                <a:solidFill>
                  <a:schemeClr val="tx1"/>
                </a:solidFill>
              </a:rPr>
              <a:t>, 150m</a:t>
            </a:r>
            <a:r>
              <a:rPr lang="el-GR" sz="2400" dirty="0">
                <a:solidFill>
                  <a:schemeClr val="tx1"/>
                </a:solidFill>
              </a:rPr>
              <a:t>Ω</a:t>
            </a:r>
            <a:r>
              <a:rPr lang="en-US" sz="2400" dirty="0"/>
              <a:t>) can absorb up to 10MJ maximum.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Solid state switch based on 12 parallel IGBTs divert magnet current in to </a:t>
            </a:r>
            <a:r>
              <a:rPr lang="en-US" sz="2400" dirty="0" smtClean="0">
                <a:solidFill>
                  <a:schemeClr val="tx1"/>
                </a:solidFill>
              </a:rPr>
              <a:t>non inductive dump </a:t>
            </a:r>
            <a:r>
              <a:rPr lang="en-US" sz="2400" dirty="0">
                <a:solidFill>
                  <a:schemeClr val="tx1"/>
                </a:solidFill>
              </a:rPr>
              <a:t>resistor in less than 10µs</a:t>
            </a:r>
          </a:p>
          <a:p>
            <a:r>
              <a:rPr lang="en-US" sz="2400" dirty="0"/>
              <a:t>Quench heater power supply controlled by an independent CRIO chassis with adjustable charge voltages and discharge delay time.</a:t>
            </a:r>
          </a:p>
          <a:p>
            <a:r>
              <a:rPr lang="en-US" sz="2400" dirty="0"/>
              <a:t>12 capacitor banks chargeable to 900V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G:\QXF\LOGOS AND TEMPLATES FOR PRESENTATIONS\BNL Logo_WHITE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93" y="6237313"/>
            <a:ext cx="2104519" cy="5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63552" y="6537934"/>
            <a:ext cx="6720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3BE"/>
                </a:solidFill>
              </a:rPr>
              <a:t>2</a:t>
            </a:r>
            <a:r>
              <a:rPr lang="en-US" sz="1200" baseline="30000" dirty="0">
                <a:solidFill>
                  <a:srgbClr val="0093BE"/>
                </a:solidFill>
              </a:rPr>
              <a:t>nd</a:t>
            </a:r>
            <a:r>
              <a:rPr lang="en-US" sz="1200" dirty="0">
                <a:solidFill>
                  <a:srgbClr val="0093BE"/>
                </a:solidFill>
              </a:rPr>
              <a:t> International Workshop on Magnet Test Facilities BNL May 8-9 2018</a:t>
            </a:r>
            <a:endParaRPr lang="en-GB" sz="1200" dirty="0">
              <a:solidFill>
                <a:srgbClr val="0093B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1534" y="200279"/>
            <a:ext cx="10560000" cy="5121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Magnet protection systems</a:t>
            </a:r>
          </a:p>
        </p:txBody>
      </p:sp>
    </p:spTree>
    <p:extLst>
      <p:ext uri="{BB962C8B-B14F-4D97-AF65-F5344CB8AC3E}">
        <p14:creationId xmlns:p14="http://schemas.microsoft.com/office/powerpoint/2010/main" val="94185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910307"/>
            <a:ext cx="758701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quench detection system is based on 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two (for redundancy) </a:t>
            </a:r>
            <a:r>
              <a:rPr lang="en-US" sz="2000" dirty="0"/>
              <a:t>NI FPGA </a:t>
            </a:r>
            <a:r>
              <a:rPr lang="en-US" sz="2000" dirty="0" smtClean="0"/>
              <a:t> systems.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When any one of the following signals reaches its specified </a:t>
            </a:r>
            <a:r>
              <a:rPr lang="en-US" sz="2000" i="1" dirty="0">
                <a:solidFill>
                  <a:srgbClr val="0000CC"/>
                </a:solidFill>
                <a:latin typeface="+mn-lt"/>
              </a:rPr>
              <a:t>threshold voltage</a:t>
            </a:r>
            <a:r>
              <a:rPr lang="en-US" sz="2000" dirty="0">
                <a:latin typeface="+mn-lt"/>
              </a:rPr>
              <a:t> after a specified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validation time</a:t>
            </a:r>
            <a:r>
              <a:rPr lang="en-US" sz="2000" dirty="0">
                <a:latin typeface="+mn-lt"/>
              </a:rPr>
              <a:t>, a fast discharge is instigated (current decays through dump resistor). Typical threshold voltages and validation times are listed here.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Half coil voltage V</a:t>
            </a:r>
            <a:r>
              <a:rPr lang="en-US" sz="2000" baseline="-25000" dirty="0">
                <a:latin typeface="+mn-lt"/>
              </a:rPr>
              <a:t>half1</a:t>
            </a:r>
            <a:r>
              <a:rPr lang="en-US" sz="2000" dirty="0">
                <a:latin typeface="+mn-lt"/>
              </a:rPr>
              <a:t> - V</a:t>
            </a:r>
            <a:r>
              <a:rPr lang="en-US" sz="2000" baseline="-25000" dirty="0">
                <a:latin typeface="+mn-lt"/>
              </a:rPr>
              <a:t>half2</a:t>
            </a:r>
            <a:r>
              <a:rPr lang="en-US" sz="2000" dirty="0">
                <a:latin typeface="+mn-lt"/>
              </a:rPr>
              <a:t>          </a:t>
            </a:r>
            <a:r>
              <a:rPr lang="en-US" sz="2000" dirty="0">
                <a:solidFill>
                  <a:srgbClr val="0000CC"/>
                </a:solidFill>
                <a:latin typeface="+mn-lt"/>
              </a:rPr>
              <a:t>50-150 mV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5 ms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Quarter coil voltage V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– V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          </a:t>
            </a:r>
            <a:r>
              <a:rPr lang="en-US" sz="2000" dirty="0">
                <a:solidFill>
                  <a:srgbClr val="0000CC"/>
                </a:solidFill>
                <a:latin typeface="+mn-lt"/>
              </a:rPr>
              <a:t>50-150 mV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5 ms</a:t>
            </a:r>
            <a:endParaRPr lang="en-US" sz="2000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Quarter coil voltage V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– V</a:t>
            </a:r>
            <a:r>
              <a:rPr lang="en-US" sz="2000" baseline="-25000" dirty="0">
                <a:latin typeface="+mn-lt"/>
              </a:rPr>
              <a:t>4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+mn-lt"/>
              </a:rPr>
              <a:t>          50-150 mV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5 ms</a:t>
            </a:r>
            <a:endParaRPr lang="en-US" sz="2000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 err="1"/>
              <a:t>V</a:t>
            </a:r>
            <a:r>
              <a:rPr lang="en-US" sz="2000" baseline="-25000" dirty="0" err="1"/>
              <a:t>total</a:t>
            </a:r>
            <a:r>
              <a:rPr lang="en-US" sz="2000" dirty="0"/>
              <a:t> – L </a:t>
            </a:r>
            <a:r>
              <a:rPr lang="en-US" sz="2000" dirty="0" err="1"/>
              <a:t>dI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                                  1</a:t>
            </a:r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-2V</a:t>
            </a:r>
            <a:r>
              <a:rPr lang="en-US" sz="2000" dirty="0" smtClean="0">
                <a:latin typeface="+mn-lt"/>
              </a:rPr>
              <a:t>         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5 ms</a:t>
            </a:r>
            <a:endParaRPr lang="en-US" sz="2000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SC lead voltages V</a:t>
            </a:r>
            <a:r>
              <a:rPr lang="en-US" sz="2000" baseline="-25000" dirty="0">
                <a:latin typeface="+mn-lt"/>
              </a:rPr>
              <a:t>SCL+</a:t>
            </a:r>
            <a:r>
              <a:rPr lang="en-US" sz="2000" dirty="0">
                <a:latin typeface="+mn-lt"/>
              </a:rPr>
              <a:t> and V</a:t>
            </a:r>
            <a:r>
              <a:rPr lang="en-US" sz="2000" baseline="-25000" dirty="0">
                <a:latin typeface="+mn-lt"/>
              </a:rPr>
              <a:t>SCL-</a:t>
            </a:r>
            <a:r>
              <a:rPr lang="en-US" sz="2000" dirty="0">
                <a:latin typeface="+mn-lt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+mn-lt"/>
              </a:rPr>
              <a:t>10-50 mV</a:t>
            </a:r>
            <a:r>
              <a:rPr lang="en-US" sz="2000" dirty="0">
                <a:latin typeface="+mn-lt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5 ms</a:t>
            </a:r>
            <a:endParaRPr lang="en-US" sz="2000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Splice voltages V</a:t>
            </a:r>
            <a:r>
              <a:rPr lang="en-US" sz="2000" baseline="-25000" dirty="0">
                <a:latin typeface="+mn-lt"/>
              </a:rPr>
              <a:t>12</a:t>
            </a:r>
            <a:r>
              <a:rPr lang="en-US" sz="2000" dirty="0">
                <a:latin typeface="+mn-lt"/>
              </a:rPr>
              <a:t>, V</a:t>
            </a:r>
            <a:r>
              <a:rPr lang="en-US" sz="2000" baseline="-25000" dirty="0">
                <a:latin typeface="+mn-lt"/>
              </a:rPr>
              <a:t>34</a:t>
            </a:r>
            <a:r>
              <a:rPr lang="en-US" sz="2000" dirty="0">
                <a:latin typeface="+mn-lt"/>
              </a:rPr>
              <a:t>, V</a:t>
            </a:r>
            <a:r>
              <a:rPr lang="en-US" sz="2000" baseline="-25000" dirty="0">
                <a:latin typeface="+mn-lt"/>
              </a:rPr>
              <a:t>24</a:t>
            </a:r>
            <a:r>
              <a:rPr lang="en-US" sz="2000" dirty="0">
                <a:latin typeface="+mn-lt"/>
              </a:rPr>
              <a:t>              </a:t>
            </a:r>
            <a:r>
              <a:rPr lang="en-US" sz="2000" dirty="0">
                <a:solidFill>
                  <a:srgbClr val="0000CC"/>
                </a:solidFill>
                <a:latin typeface="+mn-lt"/>
              </a:rPr>
              <a:t>8-10 mV</a:t>
            </a:r>
            <a:r>
              <a:rPr lang="en-US" sz="2000" dirty="0">
                <a:latin typeface="+mn-lt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5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ms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881" y="612986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Note: In Nb</a:t>
            </a:r>
            <a:r>
              <a:rPr lang="en-US" sz="1200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US" sz="1200" dirty="0">
                <a:solidFill>
                  <a:srgbClr val="C00000"/>
                </a:solidFill>
                <a:latin typeface="+mn-lt"/>
              </a:rPr>
              <a:t>Sn magnets, current-dependent thresholds as high as several volts at low currents are necessary and are set in the software. This is to avoid false QD trips due to flux jump spikes.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" y="723898"/>
            <a:ext cx="2014420" cy="276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4617720" y="205283"/>
            <a:ext cx="488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Quench Detection </a:t>
            </a:r>
          </a:p>
        </p:txBody>
      </p:sp>
      <p:pic>
        <p:nvPicPr>
          <p:cNvPr id="10" name="Picture 5" descr="D:\Berkeley Workshop\Pictures Test Stand\DSCN2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" y="3522962"/>
            <a:ext cx="3475865" cy="26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9475" y="5364749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Local data capture for all input channels</a:t>
            </a:r>
          </a:p>
        </p:txBody>
      </p:sp>
    </p:spTree>
    <p:extLst>
      <p:ext uri="{BB962C8B-B14F-4D97-AF65-F5344CB8AC3E}">
        <p14:creationId xmlns:p14="http://schemas.microsoft.com/office/powerpoint/2010/main" val="329583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3" descr="D:\Berkeley Workshop\Pictures Test Stand\DSCN2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-4122"/>
          <a:stretch/>
        </p:blipFill>
        <p:spPr bwMode="auto">
          <a:xfrm>
            <a:off x="5151673" y="1446663"/>
            <a:ext cx="6444068" cy="46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Berkeley Workshop\Pictures Test Stand\DSCN2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4" y="1428166"/>
            <a:ext cx="5785847" cy="43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156346" y="205283"/>
            <a:ext cx="837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Quench Detection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236278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368" y="715707"/>
            <a:ext cx="67004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u="sng" dirty="0">
                <a:latin typeface="Arial" charset="0"/>
              </a:rPr>
              <a:t>FAST DATA LOGGER DAQ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28 National </a:t>
            </a:r>
            <a:r>
              <a:rPr lang="en-US" altLang="en-US" sz="2400" dirty="0">
                <a:latin typeface="Arial" charset="0"/>
              </a:rPr>
              <a:t>Instruments </a:t>
            </a:r>
            <a:r>
              <a:rPr lang="en-US" altLang="en-US" sz="2400" dirty="0" smtClean="0">
                <a:latin typeface="Arial" charset="0"/>
              </a:rPr>
              <a:t>DAQ cards PXIe-4300 plugged in two PXIe chassis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N</a:t>
            </a:r>
            <a:r>
              <a:rPr lang="en-US" altLang="en-US" sz="2400" dirty="0" smtClean="0">
                <a:latin typeface="Arial" charset="0"/>
              </a:rPr>
              <a:t>umber </a:t>
            </a:r>
            <a:r>
              <a:rPr lang="en-US" altLang="en-US" sz="2400" dirty="0">
                <a:latin typeface="Arial" charset="0"/>
              </a:rPr>
              <a:t>of channels per card = 8 differential, simultaneous sampling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Analog input = ±10 V, ±5 V, ±2 V, ±1 V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ADC resolution = 16 bit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Sampling rate = 10kHz to 100 kHz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charset="0"/>
              </a:rPr>
              <a:t>TOTAL CHANNELS = </a:t>
            </a:r>
            <a:r>
              <a:rPr lang="en-US" altLang="en-US" sz="2400" u="sng" dirty="0">
                <a:solidFill>
                  <a:srgbClr val="0000CC"/>
                </a:solidFill>
                <a:latin typeface="Arial" charset="0"/>
              </a:rPr>
              <a:t>224 differential</a:t>
            </a:r>
            <a:r>
              <a:rPr lang="en-US" altLang="en-US" sz="2400" dirty="0">
                <a:solidFill>
                  <a:srgbClr val="0000CC"/>
                </a:solidFill>
                <a:latin typeface="Arial" charset="0"/>
              </a:rPr>
              <a:t>, simultaneous sampling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C00000"/>
                </a:solidFill>
                <a:latin typeface="Arial" charset="0"/>
              </a:rPr>
              <a:t>Usage: Fixed </a:t>
            </a: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>(main) voltage taps and configurable (auxiliary) voltage </a:t>
            </a:r>
            <a:r>
              <a:rPr lang="en-US" altLang="en-US" sz="2400" dirty="0" smtClean="0">
                <a:solidFill>
                  <a:srgbClr val="C00000"/>
                </a:solidFill>
                <a:latin typeface="Arial" charset="0"/>
              </a:rPr>
              <a:t>taps,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>q</a:t>
            </a:r>
            <a:r>
              <a:rPr lang="en-US" altLang="en-US" sz="2400" dirty="0" smtClean="0">
                <a:solidFill>
                  <a:srgbClr val="C00000"/>
                </a:solidFill>
                <a:latin typeface="Arial" charset="0"/>
              </a:rPr>
              <a:t>uench antenna signals</a:t>
            </a:r>
            <a:endParaRPr lang="en-US" altLang="en-US" sz="24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050" name="Picture 2" descr="D:\Berkeley Workshop\Pictures Test Stand\DSCN2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7" y="1146629"/>
            <a:ext cx="5139756" cy="38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727" y="466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Fast Logger</a:t>
            </a:r>
          </a:p>
        </p:txBody>
      </p:sp>
    </p:spTree>
    <p:extLst>
      <p:ext uri="{BB962C8B-B14F-4D97-AF65-F5344CB8AC3E}">
        <p14:creationId xmlns:p14="http://schemas.microsoft.com/office/powerpoint/2010/main" val="243292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AF96-4492-44DC-9107-E81FD52E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8457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Quench Plots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9B9012-6EF2-45C9-A8AA-4DFA7708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22" y="1206500"/>
            <a:ext cx="5603677" cy="4402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C0004D-B38A-4DAE-AAA7-E8A62BCD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96" y="1206500"/>
            <a:ext cx="4778104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9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8455" y="55769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Slow Logger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010" y="666559"/>
            <a:ext cx="56185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Four National </a:t>
            </a:r>
            <a:r>
              <a:rPr lang="en-US" altLang="en-US" sz="2400" dirty="0">
                <a:latin typeface="Arial" charset="0"/>
              </a:rPr>
              <a:t>Instruments PXI-6289 </a:t>
            </a:r>
            <a:r>
              <a:rPr lang="en-US" altLang="en-US" sz="2400" dirty="0" smtClean="0">
                <a:latin typeface="Arial" charset="0"/>
              </a:rPr>
              <a:t>DAQ cards </a:t>
            </a:r>
            <a:endParaRPr lang="en-US" altLang="en-US" sz="2400" dirty="0">
              <a:latin typeface="Arial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Number of channels/card = 16 differential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Analog input </a:t>
            </a:r>
            <a:r>
              <a:rPr lang="en-US" altLang="en-US" sz="2400" dirty="0" smtClean="0">
                <a:latin typeface="Arial" charset="0"/>
              </a:rPr>
              <a:t>ranges: </a:t>
            </a:r>
            <a:r>
              <a:rPr lang="en-US" altLang="en-US" sz="2400" dirty="0">
                <a:latin typeface="Arial" charset="0"/>
              </a:rPr>
              <a:t>±10 V, ±5 V, ±2 V, ±1 V, ±0.5 V, ±0.2 V, ±0.1 V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ADC resolution = 18 bit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Three power line cycle filtering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Arial" charset="0"/>
              </a:rPr>
              <a:t>TOTAL CHANNELS = </a:t>
            </a:r>
            <a:r>
              <a:rPr lang="en-US" altLang="en-US" sz="2400" u="sng" dirty="0">
                <a:solidFill>
                  <a:srgbClr val="0000CC"/>
                </a:solidFill>
                <a:latin typeface="Arial" charset="0"/>
              </a:rPr>
              <a:t>64 differential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C00000"/>
                </a:solidFill>
                <a:latin typeface="Arial" charset="0"/>
              </a:rPr>
              <a:t>Usage : Monitoring </a:t>
            </a: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>of vapor-cooled lead voltages, splice voltages, SC lead voltages, temperatures, LHe levels, and other instrumentation</a:t>
            </a:r>
            <a:endParaRPr lang="en-US" altLang="en-US" sz="24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081" r="-51" b="12205"/>
          <a:stretch/>
        </p:blipFill>
        <p:spPr bwMode="auto">
          <a:xfrm>
            <a:off x="6438471" y="4420694"/>
            <a:ext cx="2487161" cy="22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Berkeley Workshop\Pictures Test Stand\DSCN2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32" y="666559"/>
            <a:ext cx="4831071" cy="36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3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303" y="796411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Agilent 34970A </a:t>
            </a:r>
            <a:r>
              <a:rPr lang="en-US" altLang="en-US" sz="2400" dirty="0" smtClean="0">
                <a:latin typeface="Arial" charset="0"/>
              </a:rPr>
              <a:t>DMM with multiplexer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Number </a:t>
            </a:r>
            <a:r>
              <a:rPr lang="en-US" altLang="en-US" sz="2400" dirty="0">
                <a:latin typeface="Arial" charset="0"/>
              </a:rPr>
              <a:t>of channels = 60 </a:t>
            </a:r>
            <a:r>
              <a:rPr lang="en-US" altLang="en-US" sz="2400" dirty="0" smtClean="0">
                <a:latin typeface="Arial" charset="0"/>
              </a:rPr>
              <a:t>differential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ADC </a:t>
            </a:r>
            <a:r>
              <a:rPr lang="en-US" altLang="en-US" sz="2400" dirty="0">
                <a:latin typeface="Arial" charset="0"/>
              </a:rPr>
              <a:t>resolution = 22 bit max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Scan rate = </a:t>
            </a:r>
            <a:r>
              <a:rPr lang="en-US" altLang="en-US" sz="2400" dirty="0" smtClean="0">
                <a:latin typeface="Arial" charset="0"/>
              </a:rPr>
              <a:t>20 </a:t>
            </a:r>
            <a:r>
              <a:rPr lang="en-US" altLang="en-US" sz="2400" dirty="0" err="1" smtClean="0">
                <a:latin typeface="Arial" charset="0"/>
              </a:rPr>
              <a:t>ch</a:t>
            </a:r>
            <a:r>
              <a:rPr lang="en-US" altLang="en-US" sz="2400" dirty="0" smtClean="0">
                <a:latin typeface="Arial" charset="0"/>
              </a:rPr>
              <a:t>/s </a:t>
            </a:r>
            <a:r>
              <a:rPr lang="en-US" altLang="en-US" sz="2400" dirty="0">
                <a:latin typeface="Arial" charset="0"/>
              </a:rPr>
              <a:t>max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</a:rPr>
              <a:t>Total channels </a:t>
            </a:r>
            <a:r>
              <a:rPr lang="en-US" altLang="en-US" sz="2400" dirty="0">
                <a:latin typeface="Arial" charset="0"/>
              </a:rPr>
              <a:t>= </a:t>
            </a:r>
            <a:r>
              <a:rPr lang="en-US" altLang="en-US" sz="2400" dirty="0" smtClean="0">
                <a:latin typeface="Arial" charset="0"/>
              </a:rPr>
              <a:t>60 differential</a:t>
            </a:r>
            <a:endParaRPr lang="en-US" altLang="en-US" sz="2400" dirty="0">
              <a:latin typeface="Arial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</a:rPr>
              <a:t>Usage = strain gauges</a:t>
            </a:r>
          </a:p>
        </p:txBody>
      </p:sp>
      <p:pic>
        <p:nvPicPr>
          <p:cNvPr id="5122" name="Picture 2" descr="D:\Berkeley Workshop\Pictures Test Stand\DSCN2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4" y="663896"/>
            <a:ext cx="4339771" cy="49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5271" y="150080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u="sng" dirty="0">
                <a:latin typeface="Arial" charset="0"/>
              </a:rPr>
              <a:t>STRAIN GAUGE LOGGER DAQ 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r="23938"/>
          <a:stretch/>
        </p:blipFill>
        <p:spPr bwMode="auto">
          <a:xfrm>
            <a:off x="1269274" y="3614057"/>
            <a:ext cx="4695985" cy="26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6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19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692696"/>
            <a:ext cx="1170523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+mn-lt"/>
              </a:rPr>
              <a:t>Existing inventory of over 60 </a:t>
            </a:r>
            <a:r>
              <a:rPr lang="en-US" altLang="en-US" sz="2000" b="1" i="1" dirty="0">
                <a:latin typeface="+mn-lt"/>
              </a:rPr>
              <a:t>magnetic field measuring coils</a:t>
            </a:r>
            <a:r>
              <a:rPr lang="en-US" altLang="en-US" sz="2000" dirty="0">
                <a:latin typeface="+mn-lt"/>
              </a:rPr>
              <a:t>, with variety of lengths and radii:</a:t>
            </a:r>
          </a:p>
          <a:p>
            <a:pPr>
              <a:defRPr/>
            </a:pPr>
            <a:r>
              <a:rPr lang="en-US" altLang="en-US" sz="2000" dirty="0">
                <a:latin typeface="+mn-lt"/>
              </a:rPr>
              <a:t>     </a:t>
            </a:r>
            <a:r>
              <a:rPr lang="en-US" altLang="en-US" sz="2000" i="1" dirty="0">
                <a:solidFill>
                  <a:srgbClr val="C00000"/>
                </a:solidFill>
                <a:latin typeface="+mn-lt"/>
              </a:rPr>
              <a:t>External drive coils</a:t>
            </a:r>
            <a:r>
              <a:rPr lang="en-US" altLang="en-US" sz="2000" dirty="0">
                <a:latin typeface="+mn-lt"/>
              </a:rPr>
              <a:t>, various radii and lengths, some with warm bore tubes</a:t>
            </a:r>
          </a:p>
          <a:p>
            <a:pPr>
              <a:defRPr/>
            </a:pPr>
            <a:r>
              <a:rPr lang="en-US" altLang="en-US" sz="2000" dirty="0">
                <a:latin typeface="+mn-lt"/>
              </a:rPr>
              <a:t>     </a:t>
            </a:r>
            <a:r>
              <a:rPr lang="en-US" altLang="en-US" sz="2000" i="1" dirty="0">
                <a:solidFill>
                  <a:srgbClr val="C00000"/>
                </a:solidFill>
                <a:latin typeface="+mn-lt"/>
              </a:rPr>
              <a:t>Moles</a:t>
            </a:r>
            <a:r>
              <a:rPr lang="en-US" altLang="en-US" sz="2000" dirty="0">
                <a:latin typeface="+mn-lt"/>
              </a:rPr>
              <a:t>, 1 m long and smaller, various radii, with electric (warm) or gas-driven (cold) motors</a:t>
            </a:r>
          </a:p>
          <a:p>
            <a:pPr>
              <a:defRPr/>
            </a:pPr>
            <a:endParaRPr lang="en-US" altLang="en-US" sz="2000" dirty="0">
              <a:latin typeface="+mn-lt"/>
            </a:endParaRPr>
          </a:p>
          <a:p>
            <a:pPr>
              <a:defRPr/>
            </a:pPr>
            <a:r>
              <a:rPr lang="en-US" altLang="en-US" sz="2000" dirty="0">
                <a:latin typeface="+mn-lt"/>
              </a:rPr>
              <a:t>Other devices: Hall probes, fluxgate magnetometers, vibrating wire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Magnetic field measuring probe designed for MQXF will not be needed for the upcoming mirror test but will be available for the testing of the prototypes starting in Feb 2017.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6090" y="197471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Field Measurement Syste</a:t>
            </a:r>
            <a:r>
              <a:rPr lang="en-US" dirty="0"/>
              <a:t>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32" y="3299263"/>
            <a:ext cx="3397216" cy="254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5" y="3299263"/>
            <a:ext cx="3203745" cy="2402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98" y="3184963"/>
            <a:ext cx="1563073" cy="2776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" y="3181468"/>
            <a:ext cx="2323054" cy="28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0163F1-7A23-42E6-A0F5-5B8727853A0F}"/>
              </a:ext>
            </a:extLst>
          </p:cNvPr>
          <p:cNvSpPr txBox="1"/>
          <p:nvPr/>
        </p:nvSpPr>
        <p:spPr>
          <a:xfrm>
            <a:off x="4861560" y="3810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555205" y="1509486"/>
            <a:ext cx="76297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 Magnet Test Facility-Introduction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Upgrades for Hi-</a:t>
            </a:r>
            <a:r>
              <a:rPr lang="en-US" sz="2800" dirty="0" err="1"/>
              <a:t>Lumi</a:t>
            </a:r>
            <a:r>
              <a:rPr lang="en-US" sz="2800" dirty="0"/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Systems and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Recent improvements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Performance </a:t>
            </a:r>
            <a:r>
              <a:rPr lang="en-US" sz="2800" dirty="0"/>
              <a:t>and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Future upgrades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454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0" y="419100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 Upgrades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9151" y="1276350"/>
            <a:ext cx="982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Digital current control loop for 30kA PS using NI CRIO FPGA hardware and </a:t>
            </a:r>
            <a:r>
              <a:rPr lang="en-US" sz="2400" dirty="0" err="1" smtClean="0"/>
              <a:t>LabView</a:t>
            </a:r>
            <a:r>
              <a:rPr lang="en-US" sz="2400" smtClean="0"/>
              <a:t> software: </a:t>
            </a:r>
            <a:r>
              <a:rPr lang="en-US" sz="2400" dirty="0" smtClean="0"/>
              <a:t>Implemented and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1.8K heat exchanger with increased surface area: Implemented and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Upgrade of Dewar 6 with 10kA magnet PS and 30kA SC cable sample PS : Design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Dewar 1 for testing of cables for Fusion program:: 30kA magnet PS and 100kA current transformer as sample PS. Dewar diameter=2m and depth =3.5m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15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21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540485" y="1780085"/>
            <a:ext cx="9258143" cy="163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 FOR YOUR ATTENTION</a:t>
            </a: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1351799" y="3635445"/>
            <a:ext cx="9882257" cy="1705811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Acknowledgements for contributions to this presentation: Sebastian </a:t>
            </a:r>
            <a:r>
              <a:rPr lang="en-GB" sz="2400" dirty="0" err="1"/>
              <a:t>Dimaiuta</a:t>
            </a:r>
            <a:r>
              <a:rPr lang="en-GB" sz="2400" dirty="0"/>
              <a:t>, Bill McKeon, Dan Sullivan, Joe </a:t>
            </a:r>
            <a:r>
              <a:rPr lang="en-GB" sz="2400" dirty="0" err="1"/>
              <a:t>D’Ambra</a:t>
            </a:r>
            <a:r>
              <a:rPr lang="en-GB" sz="2400" dirty="0"/>
              <a:t>, Joe </a:t>
            </a:r>
            <a:r>
              <a:rPr lang="en-GB" sz="2400" dirty="0" err="1"/>
              <a:t>Muratore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124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356888-CEF8-4E4F-A469-B6420D8B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05"/>
            <a:ext cx="12192000" cy="6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81684" y="248389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0290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24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0736" y="867229"/>
            <a:ext cx="7970912" cy="46935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latin typeface="Arial" charset="0"/>
              </a:rPr>
              <a:t>RECENTLY UPGRADED WITH ALL NEW SOFTWARE</a:t>
            </a:r>
          </a:p>
          <a:p>
            <a:pPr lvl="1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POWER SUPPLY CONTROL PROGRAMS (LABVIEW)</a:t>
            </a:r>
          </a:p>
          <a:p>
            <a:pPr lvl="1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INSTRUMENTATION CONTROL PROGRAMS (LABVIEW)</a:t>
            </a:r>
          </a:p>
          <a:p>
            <a:pPr lvl="1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DATA ANALYSIS PROGRAMS (LABVIEW / DIADEM)</a:t>
            </a:r>
          </a:p>
          <a:p>
            <a:pPr lvl="2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DATA HANDLING, PLOTTING, AND ANALYSIS</a:t>
            </a:r>
          </a:p>
          <a:p>
            <a:pPr lvl="2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MULTIPLE SIGNALS DISPLAYED</a:t>
            </a:r>
          </a:p>
          <a:p>
            <a:pPr lvl="2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WAVEFORM CALCULATOR</a:t>
            </a:r>
          </a:p>
          <a:p>
            <a:pPr lvl="2">
              <a:lnSpc>
                <a:spcPct val="130000"/>
              </a:lnSpc>
              <a:spcBef>
                <a:spcPct val="65000"/>
              </a:spcBef>
              <a:buFontTx/>
              <a:buChar char="•"/>
            </a:pPr>
            <a:r>
              <a:rPr lang="en-US" altLang="en-US" sz="2000" dirty="0">
                <a:latin typeface="Arial" charset="0"/>
              </a:rPr>
              <a:t> ∫(I</a:t>
            </a:r>
            <a:r>
              <a:rPr lang="en-US" altLang="en-US" sz="2000" baseline="30000" dirty="0"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 dt) CALCULATION</a:t>
            </a:r>
          </a:p>
        </p:txBody>
      </p:sp>
    </p:spTree>
    <p:extLst>
      <p:ext uri="{BB962C8B-B14F-4D97-AF65-F5344CB8AC3E}">
        <p14:creationId xmlns:p14="http://schemas.microsoft.com/office/powerpoint/2010/main" val="37225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1625600" y="96578"/>
            <a:ext cx="1016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latin typeface="+mn-lt"/>
              </a:rPr>
              <a:t>Data Acquisition, Quench Detection and Protection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C2C862-CC61-4DAB-8F62-BA9F4040FF38}"/>
              </a:ext>
            </a:extLst>
          </p:cNvPr>
          <p:cNvSpPr/>
          <p:nvPr/>
        </p:nvSpPr>
        <p:spPr>
          <a:xfrm>
            <a:off x="622042" y="468380"/>
            <a:ext cx="11010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FAST 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National Instrument PXIe-1075, 18 slot chassis with real time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 channels, 25 DAQ modules each with 8 differential input, 16bit, simultaneous sampling. Max sampling rate of 250KHz, Data capture window of 6 seconds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F9BE2F-897E-44F5-A915-B0D1952082C5}"/>
              </a:ext>
            </a:extLst>
          </p:cNvPr>
          <p:cNvSpPr/>
          <p:nvPr/>
        </p:nvSpPr>
        <p:spPr>
          <a:xfrm>
            <a:off x="522516" y="1793414"/>
            <a:ext cx="11010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SLOW 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National Instrument PXI-1050, 8 slot chassis with real time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DAQ modules are differential input, 16bit, multiplexed sampling. 56 channels sampled at 1KHz. Each signal processes through 3 power line cycle averaging filter.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FC1040-ED2C-4E91-8E69-966A0749293B}"/>
              </a:ext>
            </a:extLst>
          </p:cNvPr>
          <p:cNvSpPr/>
          <p:nvPr/>
        </p:nvSpPr>
        <p:spPr>
          <a:xfrm>
            <a:off x="522515" y="3105550"/>
            <a:ext cx="11433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QUENCH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Two Quench detectors with redundancy to protect magnet and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National Instrument make state of the art CRIO FPGA chassis with 16 channels of differential analog input, 24 bit simultaneous sampling (10kHz) and 24 channel digital output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Adjustable validation time and thresholds for quench detection on each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6A685A-0278-4A10-B88A-9B3BF526A4C5}"/>
              </a:ext>
            </a:extLst>
          </p:cNvPr>
          <p:cNvSpPr/>
          <p:nvPr/>
        </p:nvSpPr>
        <p:spPr>
          <a:xfrm>
            <a:off x="522517" y="4789133"/>
            <a:ext cx="11818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Energy extraction is achieved by solid state switch based on 12 parallel IGBTs diverting magnet current in to a dump resistor in less than 10µs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12 Quench heater power supply controlled by an independent Real Time CRIO chassis with adjustable charge voltages and discharge delay time for each PS.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7AA1BE-E2DB-49A2-839C-5A151C96A138}"/>
              </a:ext>
            </a:extLst>
          </p:cNvPr>
          <p:cNvSpPr txBox="1"/>
          <p:nvPr/>
        </p:nvSpPr>
        <p:spPr>
          <a:xfrm>
            <a:off x="5649363" y="6497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6267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664E0E-9463-412B-B668-6B72BA80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14" y="860807"/>
            <a:ext cx="3341652" cy="44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6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3E810-99BC-4154-ACCC-BF5AF400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69619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Quench Detection and Data Acquisition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625C5-3130-4936-AFE0-6A2A3100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98" y="696191"/>
            <a:ext cx="9338602" cy="58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5829" y="566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00" y="935389"/>
            <a:ext cx="6380919" cy="4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343" y="961981"/>
            <a:ext cx="4934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Brookhaven is a multidisciplinary lab supporting big facilities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RHIC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NSLS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NASA Space Radiation Laboratory (NSRL)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943" y="376072"/>
            <a:ext cx="3355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Magnet Test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515" y="3930943"/>
            <a:ext cx="11214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Five Horizontal test </a:t>
            </a:r>
            <a:r>
              <a:rPr lang="en-US" sz="2400" dirty="0" smtClean="0"/>
              <a:t>bay: 10kA </a:t>
            </a:r>
            <a:r>
              <a:rPr lang="en-US" sz="2400" dirty="0"/>
              <a:t>PS and SCR energy </a:t>
            </a:r>
            <a:r>
              <a:rPr lang="en-US" sz="2400" dirty="0" smtClean="0"/>
              <a:t>extraction switch (RHIC)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Five vertical test </a:t>
            </a:r>
            <a:r>
              <a:rPr lang="en-US" sz="2400" dirty="0" err="1"/>
              <a:t>dewars</a:t>
            </a:r>
            <a:r>
              <a:rPr lang="en-US" sz="2400" dirty="0"/>
              <a:t> with 30kA PS and 24kA IGBT energy extraction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 ton crane with hook height of 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Cryo</a:t>
            </a:r>
            <a:r>
              <a:rPr lang="en-US" sz="2400" dirty="0"/>
              <a:t> plant with He liquefaction capacity around 260L/</a:t>
            </a:r>
            <a:r>
              <a:rPr lang="en-US" sz="2400" dirty="0" err="1"/>
              <a:t>Hr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Vacuum pumps for 1.8K operation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03"/>
          <a:stretch/>
        </p:blipFill>
        <p:spPr bwMode="auto">
          <a:xfrm>
            <a:off x="1115673" y="1134315"/>
            <a:ext cx="9730137" cy="25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61" y="798297"/>
            <a:ext cx="7311402" cy="53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74363" y="4172655"/>
            <a:ext cx="12192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Horizontal </a:t>
            </a:r>
          </a:p>
          <a:p>
            <a:pPr>
              <a:defRPr/>
            </a:pPr>
            <a:r>
              <a:rPr lang="en-US" sz="1400" b="1" dirty="0">
                <a:latin typeface="+mn-lt"/>
              </a:rPr>
              <a:t>Test </a:t>
            </a:r>
          </a:p>
          <a:p>
            <a:pPr>
              <a:defRPr/>
            </a:pPr>
            <a:r>
              <a:rPr lang="en-US" sz="1400" b="1" dirty="0">
                <a:latin typeface="+mn-lt"/>
              </a:rPr>
              <a:t>Stands A - 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3" y="3989412"/>
            <a:ext cx="2044700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74363" y="2546702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Vertical Test Dewars 2-6</a:t>
            </a:r>
          </a:p>
        </p:txBody>
      </p:sp>
      <p:cxnSp>
        <p:nvCxnSpPr>
          <p:cNvPr id="6" name="Straight Arrow Connector 6"/>
          <p:cNvCxnSpPr>
            <a:cxnSpLocks noChangeShapeType="1"/>
            <a:stCxn id="5" idx="1"/>
          </p:cNvCxnSpPr>
          <p:nvPr/>
        </p:nvCxnSpPr>
        <p:spPr bwMode="auto">
          <a:xfrm flipH="1">
            <a:off x="8996839" y="2808312"/>
            <a:ext cx="777524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6"/>
          <p:cNvCxnSpPr>
            <a:cxnSpLocks noChangeShapeType="1"/>
            <a:stCxn id="3" idx="1"/>
          </p:cNvCxnSpPr>
          <p:nvPr/>
        </p:nvCxnSpPr>
        <p:spPr bwMode="auto">
          <a:xfrm flipH="1">
            <a:off x="8776001" y="4541749"/>
            <a:ext cx="9983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4040729" y="218497"/>
            <a:ext cx="413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Building 902 Test Facility Floor Plan</a:t>
            </a:r>
          </a:p>
        </p:txBody>
      </p:sp>
    </p:spTree>
    <p:extLst>
      <p:ext uri="{BB962C8B-B14F-4D97-AF65-F5344CB8AC3E}">
        <p14:creationId xmlns:p14="http://schemas.microsoft.com/office/powerpoint/2010/main" val="26324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60060" y="908395"/>
            <a:ext cx="990995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(1) 30kA (2 x 15 kA) @ 14VDC connected to vertical test facility (VTF)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(2) 10kA @ 20VDC  connected to horizontal test facility (HTF)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(3) 8.5kA @30VDC for VTF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 (4) 8kA @ 12VDC “Short sample test facility magnets”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(5) 1kA @1kVDC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(6) 7.5kA @ 25VDC “Fast Ramp”, 50VDC, 100VDC (GSI ramp rates to 7800 A/s)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(7) Dual Acme 5500A @ 125V “Room temperature field measurements and   calibration magnets for measuring coils”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+mn-lt"/>
              </a:rPr>
              <a:t>(8) Variety of trim power supplies (bipolar and unipolar)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+mn-lt"/>
              </a:rPr>
              <a:t>All power supplies can be configured for a wide range of magnet tests.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+mn-lt"/>
              </a:rPr>
              <a:t>Energy extraction is available with few of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2066" y="157988"/>
            <a:ext cx="560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/>
              <a:t>Assortment of Power supplies</a:t>
            </a:r>
          </a:p>
        </p:txBody>
      </p:sp>
    </p:spTree>
    <p:extLst>
      <p:ext uri="{BB962C8B-B14F-4D97-AF65-F5344CB8AC3E}">
        <p14:creationId xmlns:p14="http://schemas.microsoft.com/office/powerpoint/2010/main" val="103914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6" y="559515"/>
            <a:ext cx="8142939" cy="583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2884" y="125145"/>
            <a:ext cx="567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Dual 15kA (30kA) Power Supply System</a:t>
            </a:r>
          </a:p>
        </p:txBody>
      </p:sp>
    </p:spTree>
    <p:extLst>
      <p:ext uri="{BB962C8B-B14F-4D97-AF65-F5344CB8AC3E}">
        <p14:creationId xmlns:p14="http://schemas.microsoft.com/office/powerpoint/2010/main" val="205214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G:\QXF\LOGOS AND TEMPLATES FOR PRESENTATIONS\BNL Logo_WHITE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93" y="6237313"/>
            <a:ext cx="2104519" cy="5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63552" y="6537934"/>
            <a:ext cx="6720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3BE"/>
                </a:solidFill>
              </a:rPr>
              <a:t>2</a:t>
            </a:r>
            <a:r>
              <a:rPr lang="en-US" sz="1200" baseline="30000" dirty="0">
                <a:solidFill>
                  <a:srgbClr val="0093BE"/>
                </a:solidFill>
              </a:rPr>
              <a:t>nd</a:t>
            </a:r>
            <a:r>
              <a:rPr lang="en-US" sz="1200" dirty="0">
                <a:solidFill>
                  <a:srgbClr val="0093BE"/>
                </a:solidFill>
              </a:rPr>
              <a:t> International Workshop on Magnet Test Facilities BNL May 8-9 2018</a:t>
            </a:r>
            <a:endParaRPr lang="en-GB" sz="1200" dirty="0">
              <a:solidFill>
                <a:srgbClr val="0093B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6000" y="-27384"/>
            <a:ext cx="10560000" cy="5121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CLIQ integration in protection system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873"/>
            <a:ext cx="10363200" cy="58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6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942124"/>
            <a:ext cx="5429226" cy="30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012" y="4441638"/>
            <a:ext cx="46609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15 kA power supply switch cabinet with IGBT and snubber circuits. Each power supply is configured for 12 kA with 6 water-cooled IGBT and snubber circuits, allowing 24 kA magnet operation.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18138" y="942123"/>
            <a:ext cx="6196491" cy="51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62230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3081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651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108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654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022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79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Switch consists of 2 modules, each with six high power IGBTs in parallel. (One module of 6 for each 15 kA power supply.)</a:t>
            </a:r>
          </a:p>
          <a:p>
            <a:pPr lvl="1"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Infineon make </a:t>
            </a:r>
            <a:r>
              <a:rPr lang="en-US" altLang="en-US" sz="2400" b="1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n-US" altLang="en-US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GBT </a:t>
            </a:r>
            <a:r>
              <a:rPr lang="en-US" altLang="en-US" sz="2400" b="1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rated </a:t>
            </a:r>
            <a:r>
              <a:rPr lang="en-US" altLang="en-US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 </a:t>
            </a:r>
            <a:r>
              <a:rPr lang="en-US" altLang="en-US" sz="2400" b="1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3600 </a:t>
            </a:r>
            <a:r>
              <a:rPr lang="en-US" altLang="en-US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A, 1700V</a:t>
            </a:r>
          </a:p>
          <a:p>
            <a:pPr lvl="1"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IGBT </a:t>
            </a:r>
            <a:r>
              <a:rPr lang="en-US" altLang="en-US" sz="2400" b="1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current &amp; C-E voltage will be limited 2000 A and </a:t>
            </a:r>
            <a:r>
              <a:rPr lang="en-US" altLang="en-US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1000 </a:t>
            </a:r>
            <a:r>
              <a:rPr lang="en-US" altLang="en-US" sz="2400" b="1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V.</a:t>
            </a:r>
          </a:p>
          <a:p>
            <a:pPr lvl="1"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Each IGBT has been equipped with a snubber circuit designed to limit high voltage switching </a:t>
            </a:r>
            <a:r>
              <a:rPr lang="en-US" altLang="en-US" sz="2400" dirty="0" smtClean="0">
                <a:latin typeface="Calibri" pitchFamily="34" charset="0"/>
              </a:rPr>
              <a:t>transients.</a:t>
            </a:r>
          </a:p>
          <a:p>
            <a:pPr lvl="1">
              <a:buFont typeface="Arial" charset="0"/>
              <a:buChar char="•"/>
            </a:pP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40 </a:t>
            </a:r>
            <a:r>
              <a:rPr lang="en-US" alt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channel IGBT Switch data monitoring  and logging system for each 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module.</a:t>
            </a:r>
            <a:endParaRPr lang="en-US" altLang="en-US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6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409" y="27295"/>
            <a:ext cx="307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24kA IGBT Switch</a:t>
            </a:r>
          </a:p>
        </p:txBody>
      </p:sp>
    </p:spTree>
    <p:extLst>
      <p:ext uri="{BB962C8B-B14F-4D97-AF65-F5344CB8AC3E}">
        <p14:creationId xmlns:p14="http://schemas.microsoft.com/office/powerpoint/2010/main" val="3508851360"/>
      </p:ext>
    </p:extLst>
  </p:cSld>
  <p:clrMapOvr>
    <a:masterClrMapping/>
  </p:clrMapOvr>
</p:sld>
</file>

<file path=ppt/theme/theme1.xml><?xml version="1.0" encoding="utf-8"?>
<a:theme xmlns:a="http://schemas.openxmlformats.org/drawingml/2006/main" name="BNL_70_100_PPT_Template (1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NL_70_100_PPT_Template" id="{F58EDFFD-527C-7E42-BAA5-64FCBB450853}" vid="{EBDB0018-34B5-C744-99EA-0F616804C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1334</Words>
  <Application>Microsoft Office PowerPoint</Application>
  <PresentationFormat>Custom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BNL_70_100_PPT_Template (1)</vt:lpstr>
      <vt:lpstr>BNL Magnet Test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CLIQ integration in protection system</vt:lpstr>
      <vt:lpstr>PowerPoint Presentation</vt:lpstr>
      <vt:lpstr>Quench Detection and Data Acquisition</vt:lpstr>
      <vt:lpstr>PowerPoint Presentation</vt:lpstr>
      <vt:lpstr>Magnet protection systems</vt:lpstr>
      <vt:lpstr>PowerPoint Presentation</vt:lpstr>
      <vt:lpstr>PowerPoint Presentation</vt:lpstr>
      <vt:lpstr>PowerPoint Presentation</vt:lpstr>
      <vt:lpstr>Quench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Quench Detection and Data Acquisition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Joshi, Piyush</dc:creator>
  <cp:lastModifiedBy>Joshi, Piyush</cp:lastModifiedBy>
  <cp:revision>43</cp:revision>
  <dcterms:created xsi:type="dcterms:W3CDTF">2019-04-07T21:17:56Z</dcterms:created>
  <dcterms:modified xsi:type="dcterms:W3CDTF">2019-06-11T06:35:12Z</dcterms:modified>
</cp:coreProperties>
</file>