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86" r:id="rId2"/>
    <p:sldId id="409" r:id="rId3"/>
    <p:sldId id="437" r:id="rId4"/>
    <p:sldId id="419" r:id="rId5"/>
    <p:sldId id="436" r:id="rId6"/>
    <p:sldId id="428" r:id="rId7"/>
    <p:sldId id="412" r:id="rId8"/>
    <p:sldId id="438" r:id="rId9"/>
    <p:sldId id="416" r:id="rId10"/>
    <p:sldId id="423" r:id="rId11"/>
    <p:sldId id="411" r:id="rId12"/>
    <p:sldId id="277" r:id="rId13"/>
    <p:sldId id="429" r:id="rId14"/>
    <p:sldId id="430" r:id="rId15"/>
    <p:sldId id="433" r:id="rId16"/>
    <p:sldId id="431" r:id="rId17"/>
    <p:sldId id="43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6243B87-7823-43EA-B272-E12A0C23F0C5}">
          <p14:sldIdLst>
            <p14:sldId id="286"/>
            <p14:sldId id="409"/>
            <p14:sldId id="437"/>
            <p14:sldId id="419"/>
            <p14:sldId id="436"/>
            <p14:sldId id="428"/>
            <p14:sldId id="412"/>
            <p14:sldId id="438"/>
            <p14:sldId id="416"/>
            <p14:sldId id="423"/>
            <p14:sldId id="411"/>
            <p14:sldId id="277"/>
            <p14:sldId id="429"/>
            <p14:sldId id="430"/>
            <p14:sldId id="433"/>
            <p14:sldId id="431"/>
            <p14:sldId id="4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03BE2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33" autoAdjust="0"/>
    <p:restoredTop sz="93068"/>
  </p:normalViewPr>
  <p:slideViewPr>
    <p:cSldViewPr snapToGrid="0" snapToObjects="1">
      <p:cViewPr varScale="1">
        <p:scale>
          <a:sx n="70" d="100"/>
          <a:sy n="70" d="100"/>
        </p:scale>
        <p:origin x="1506" y="87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994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pPr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pPr/>
              <a:t>6/11/2019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AD6240-55E0-431F-9AD6-DE4C394E524F}"/>
              </a:ext>
            </a:extLst>
          </p:cNvPr>
          <p:cNvSpPr/>
          <p:nvPr userDrawn="1"/>
        </p:nvSpPr>
        <p:spPr>
          <a:xfrm>
            <a:off x="3599728" y="6381301"/>
            <a:ext cx="53995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aseline="0" dirty="0">
                <a:solidFill>
                  <a:schemeClr val="bg1"/>
                </a:solidFill>
              </a:rPr>
              <a:t>3nd International Magnet Test Stand Workshop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BEDCD8D-55AA-43AC-B716-5C8013BF68A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90" y="137558"/>
            <a:ext cx="810228" cy="72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928983" cy="365125"/>
          </a:xfrm>
        </p:spPr>
        <p:txBody>
          <a:bodyPr/>
          <a:lstStyle/>
          <a:p>
            <a:fld id="{602D8946-938D-49CD-ABF0-5415D70B6072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83183" y="6361715"/>
            <a:ext cx="777634" cy="365125"/>
          </a:xfrm>
        </p:spPr>
        <p:txBody>
          <a:bodyPr/>
          <a:lstStyle/>
          <a:p>
            <a:fld id="{E62BF8A6-1242-488D-BB2F-C6CC346790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935A242C-7FEE-4DDE-B75A-A327FF85B5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61" y="5683"/>
            <a:ext cx="1002889" cy="7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E99B2-8B06-4F39-91F3-2BDAF05D5A0A}"/>
              </a:ext>
            </a:extLst>
          </p:cNvPr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46220-D0C7-43C7-8CA7-6537B441542C}"/>
              </a:ext>
            </a:extLst>
          </p:cNvPr>
          <p:cNvSpPr/>
          <p:nvPr userDrawn="1"/>
        </p:nvSpPr>
        <p:spPr>
          <a:xfrm>
            <a:off x="3599728" y="6381301"/>
            <a:ext cx="53995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aseline="0" dirty="0">
                <a:solidFill>
                  <a:schemeClr val="bg1"/>
                </a:solidFill>
              </a:rPr>
              <a:t>3nd International Magnet Test Stand Workshop</a:t>
            </a:r>
          </a:p>
        </p:txBody>
      </p:sp>
    </p:spTree>
    <p:extLst>
      <p:ext uri="{BB962C8B-B14F-4D97-AF65-F5344CB8AC3E}">
        <p14:creationId xmlns:p14="http://schemas.microsoft.com/office/powerpoint/2010/main" val="158306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300626" y="4711635"/>
            <a:ext cx="8226425" cy="1035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Marcos Turqueti</a:t>
            </a:r>
          </a:p>
          <a:p>
            <a:pPr marL="0" indent="0">
              <a:buNone/>
            </a:pPr>
            <a:r>
              <a:rPr lang="en-US" b="1" dirty="0"/>
              <a:t>US Magnet Development Program</a:t>
            </a:r>
          </a:p>
          <a:p>
            <a:pPr marL="0" indent="0">
              <a:buNone/>
            </a:pPr>
            <a:r>
              <a:rPr lang="en-US" dirty="0"/>
              <a:t>Lawrence Berkeley National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787" y="930275"/>
            <a:ext cx="8226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3nd International Magnet Test Stand Workshop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389D1F-E9A5-4EBE-943F-19F086EFD4D1}"/>
              </a:ext>
            </a:extLst>
          </p:cNvPr>
          <p:cNvSpPr/>
          <p:nvPr/>
        </p:nvSpPr>
        <p:spPr>
          <a:xfrm>
            <a:off x="360666" y="2639665"/>
            <a:ext cx="8226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Magnet Test Facility at LBNL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237F94-0D87-480C-AF6B-97B5ECC2200F}"/>
              </a:ext>
            </a:extLst>
          </p:cNvPr>
          <p:cNvSpPr/>
          <p:nvPr/>
        </p:nvSpPr>
        <p:spPr>
          <a:xfrm>
            <a:off x="3632200" y="6324600"/>
            <a:ext cx="5346700" cy="523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815CE-5A05-4781-8D45-2557FAC160E7}"/>
              </a:ext>
            </a:extLst>
          </p:cNvPr>
          <p:cNvSpPr txBox="1"/>
          <p:nvPr/>
        </p:nvSpPr>
        <p:spPr>
          <a:xfrm>
            <a:off x="388305" y="175364"/>
            <a:ext cx="558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Quench Detection 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C05CB5-1851-4FAC-BB9E-55504D0BE7C3}"/>
              </a:ext>
            </a:extLst>
          </p:cNvPr>
          <p:cNvGrpSpPr/>
          <p:nvPr/>
        </p:nvGrpSpPr>
        <p:grpSpPr>
          <a:xfrm>
            <a:off x="685800" y="1219271"/>
            <a:ext cx="7772400" cy="4579037"/>
            <a:chOff x="762000" y="1371600"/>
            <a:chExt cx="7772400" cy="45790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E5E0C4-8527-4B7D-BE16-B25ADD975826}"/>
                </a:ext>
              </a:extLst>
            </p:cNvPr>
            <p:cNvGrpSpPr/>
            <p:nvPr/>
          </p:nvGrpSpPr>
          <p:grpSpPr>
            <a:xfrm>
              <a:off x="762000" y="1371600"/>
              <a:ext cx="7772400" cy="4579037"/>
              <a:chOff x="304800" y="1197734"/>
              <a:chExt cx="8839200" cy="5207531"/>
            </a:xfrm>
          </p:grpSpPr>
          <p:pic>
            <p:nvPicPr>
              <p:cNvPr id="11" name="Picture 10" descr="NI cRIO-9104">
                <a:extLst>
                  <a:ext uri="{FF2B5EF4-FFF2-40B4-BE49-F238E27FC236}">
                    <a16:creationId xmlns:a16="http://schemas.microsoft.com/office/drawing/2014/main" id="{EB87C601-EE91-414A-B786-C6090B5258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00600" y="2057400"/>
                <a:ext cx="3810000" cy="2771776"/>
              </a:xfrm>
              <a:prstGeom prst="rect">
                <a:avLst/>
              </a:prstGeom>
              <a:noFill/>
            </p:spPr>
          </p:pic>
          <p:pic>
            <p:nvPicPr>
              <p:cNvPr id="12" name="Picture 11" descr="CompactRIO Real-Time Controllers">
                <a:extLst>
                  <a:ext uri="{FF2B5EF4-FFF2-40B4-BE49-F238E27FC236}">
                    <a16:creationId xmlns:a16="http://schemas.microsoft.com/office/drawing/2014/main" id="{AE7FE47A-1190-4BD9-9497-72C012F378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10668" y="2803862"/>
                <a:ext cx="1981200" cy="1441324"/>
              </a:xfrm>
              <a:prstGeom prst="rect">
                <a:avLst/>
              </a:prstGeom>
              <a:noFill/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21126A-2A5B-44BB-9AC6-E56DE161CF11}"/>
                  </a:ext>
                </a:extLst>
              </p:cNvPr>
              <p:cNvSpPr txBox="1"/>
              <p:nvPr/>
            </p:nvSpPr>
            <p:spPr>
              <a:xfrm>
                <a:off x="1752600" y="3352800"/>
                <a:ext cx="1022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Controller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9BC7CE-94EC-46E7-B7AA-71E02189F47F}"/>
                  </a:ext>
                </a:extLst>
              </p:cNvPr>
              <p:cNvSpPr txBox="1"/>
              <p:nvPr/>
            </p:nvSpPr>
            <p:spPr>
              <a:xfrm>
                <a:off x="8358207" y="3276600"/>
                <a:ext cx="7857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Chassis</a:t>
                </a:r>
              </a:p>
            </p:txBody>
          </p:sp>
          <p:sp>
            <p:nvSpPr>
              <p:cNvPr id="15" name="Rounded Rectangle 9">
                <a:extLst>
                  <a:ext uri="{FF2B5EF4-FFF2-40B4-BE49-F238E27FC236}">
                    <a16:creationId xmlns:a16="http://schemas.microsoft.com/office/drawing/2014/main" id="{4825BE26-7209-4E73-B07D-95ACE0E77D9B}"/>
                  </a:ext>
                </a:extLst>
              </p:cNvPr>
              <p:cNvSpPr/>
              <p:nvPr/>
            </p:nvSpPr>
            <p:spPr>
              <a:xfrm>
                <a:off x="2643738" y="2346662"/>
                <a:ext cx="1852062" cy="3810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</a:rPr>
                  <a:t>VxWorks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10">
                <a:extLst>
                  <a:ext uri="{FF2B5EF4-FFF2-40B4-BE49-F238E27FC236}">
                    <a16:creationId xmlns:a16="http://schemas.microsoft.com/office/drawing/2014/main" id="{C5BFCB8C-6C1D-45A5-8328-E548D09CA495}"/>
                  </a:ext>
                </a:extLst>
              </p:cNvPr>
              <p:cNvSpPr/>
              <p:nvPr/>
            </p:nvSpPr>
            <p:spPr>
              <a:xfrm>
                <a:off x="2643738" y="1203662"/>
                <a:ext cx="1852062" cy="108233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</a:rPr>
                  <a:t>LabVIEW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 RT</a:t>
                </a:r>
              </a:p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</a:rPr>
                  <a:t>LabWindows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/CVI RT</a:t>
                </a:r>
              </a:p>
            </p:txBody>
          </p:sp>
          <p:sp>
            <p:nvSpPr>
              <p:cNvPr id="17" name="Rounded Rectangle 11">
                <a:extLst>
                  <a:ext uri="{FF2B5EF4-FFF2-40B4-BE49-F238E27FC236}">
                    <a16:creationId xmlns:a16="http://schemas.microsoft.com/office/drawing/2014/main" id="{CE8855F4-F768-49CC-9629-F82A2287D333}"/>
                  </a:ext>
                </a:extLst>
              </p:cNvPr>
              <p:cNvSpPr/>
              <p:nvPr/>
            </p:nvSpPr>
            <p:spPr>
              <a:xfrm>
                <a:off x="5410200" y="1219200"/>
                <a:ext cx="2819400" cy="10668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</a:rPr>
                  <a:t>LabVIEW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 FPGA</a:t>
                </a:r>
              </a:p>
              <a:p>
                <a:pPr algn="ctr"/>
                <a:r>
                  <a:rPr lang="en-US" sz="1400" b="1" dirty="0">
                    <a:solidFill>
                      <a:schemeClr val="tx1"/>
                    </a:solidFill>
                  </a:rPr>
                  <a:t>Custom VHDL</a:t>
                </a:r>
              </a:p>
            </p:txBody>
          </p:sp>
          <p:sp>
            <p:nvSpPr>
              <p:cNvPr id="18" name="Rounded Rectangle 12">
                <a:extLst>
                  <a:ext uri="{FF2B5EF4-FFF2-40B4-BE49-F238E27FC236}">
                    <a16:creationId xmlns:a16="http://schemas.microsoft.com/office/drawing/2014/main" id="{F389B5B3-C2A6-4331-8E8A-EA0165CC9E5E}"/>
                  </a:ext>
                </a:extLst>
              </p:cNvPr>
              <p:cNvSpPr/>
              <p:nvPr/>
            </p:nvSpPr>
            <p:spPr>
              <a:xfrm>
                <a:off x="5410200" y="2362200"/>
                <a:ext cx="2799532" cy="3810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>
                    <a:solidFill>
                      <a:schemeClr val="tx1"/>
                    </a:solidFill>
                  </a:rPr>
                  <a:t>NI-RIO</a:t>
                </a:r>
              </a:p>
            </p:txBody>
          </p:sp>
          <p:sp>
            <p:nvSpPr>
              <p:cNvPr id="19" name="Left-Right Arrow 14">
                <a:extLst>
                  <a:ext uri="{FF2B5EF4-FFF2-40B4-BE49-F238E27FC236}">
                    <a16:creationId xmlns:a16="http://schemas.microsoft.com/office/drawing/2014/main" id="{1EA5BF98-5DFB-493E-B4AA-0488B9C32CE5}"/>
                  </a:ext>
                </a:extLst>
              </p:cNvPr>
              <p:cNvSpPr/>
              <p:nvPr/>
            </p:nvSpPr>
            <p:spPr>
              <a:xfrm>
                <a:off x="4572000" y="1676400"/>
                <a:ext cx="762000" cy="152400"/>
              </a:xfrm>
              <a:prstGeom prst="leftRigh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Left-Right Arrow 16">
                <a:extLst>
                  <a:ext uri="{FF2B5EF4-FFF2-40B4-BE49-F238E27FC236}">
                    <a16:creationId xmlns:a16="http://schemas.microsoft.com/office/drawing/2014/main" id="{66BA5EC4-7B3F-4BA9-9D44-B995CCCE06BA}"/>
                  </a:ext>
                </a:extLst>
              </p:cNvPr>
              <p:cNvSpPr/>
              <p:nvPr/>
            </p:nvSpPr>
            <p:spPr>
              <a:xfrm>
                <a:off x="1981200" y="1676400"/>
                <a:ext cx="609600" cy="152400"/>
              </a:xfrm>
              <a:prstGeom prst="leftRigh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1" name="Rounded Rectangle 30">
                <a:extLst>
                  <a:ext uri="{FF2B5EF4-FFF2-40B4-BE49-F238E27FC236}">
                    <a16:creationId xmlns:a16="http://schemas.microsoft.com/office/drawing/2014/main" id="{7E5BBE79-88DF-421F-ADBC-74EB52610CAC}"/>
                  </a:ext>
                </a:extLst>
              </p:cNvPr>
              <p:cNvSpPr/>
              <p:nvPr/>
            </p:nvSpPr>
            <p:spPr>
              <a:xfrm>
                <a:off x="304800" y="2340734"/>
                <a:ext cx="1620068" cy="3810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>
                    <a:solidFill>
                      <a:schemeClr val="tx1"/>
                    </a:solidFill>
                  </a:rPr>
                  <a:t>Win/Linux</a:t>
                </a:r>
              </a:p>
            </p:txBody>
          </p:sp>
          <p:sp>
            <p:nvSpPr>
              <p:cNvPr id="22" name="Rounded Rectangle 31">
                <a:extLst>
                  <a:ext uri="{FF2B5EF4-FFF2-40B4-BE49-F238E27FC236}">
                    <a16:creationId xmlns:a16="http://schemas.microsoft.com/office/drawing/2014/main" id="{9808DA5E-C076-4E0B-A3DD-B9CFF7367404}"/>
                  </a:ext>
                </a:extLst>
              </p:cNvPr>
              <p:cNvSpPr/>
              <p:nvPr/>
            </p:nvSpPr>
            <p:spPr>
              <a:xfrm>
                <a:off x="304800" y="1197734"/>
                <a:ext cx="1615766" cy="10668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</a:rPr>
                  <a:t>LabVIEW</a:t>
                </a:r>
                <a:endParaRPr lang="en-US" sz="14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</a:rPr>
                  <a:t>LabWindows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/CVI</a:t>
                </a:r>
              </a:p>
            </p:txBody>
          </p:sp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20FB6970-0AC3-4FD3-BEF9-33285E68CC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91200" y="4800600"/>
                <a:ext cx="914400" cy="118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0FC000-5AE9-47F7-841D-C649F2A09D39}"/>
                  </a:ext>
                </a:extLst>
              </p:cNvPr>
              <p:cNvSpPr txBox="1"/>
              <p:nvPr/>
            </p:nvSpPr>
            <p:spPr>
              <a:xfrm>
                <a:off x="5567524" y="5943600"/>
                <a:ext cx="133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NI-9215</a:t>
                </a:r>
              </a:p>
              <a:p>
                <a:pPr algn="ctr"/>
                <a:r>
                  <a:rPr lang="en-US" sz="1200" dirty="0"/>
                  <a:t>4 </a:t>
                </a:r>
                <a:r>
                  <a:rPr lang="en-US" sz="1200" dirty="0" err="1"/>
                  <a:t>ch</a:t>
                </a:r>
                <a:r>
                  <a:rPr lang="en-US" sz="1200" dirty="0"/>
                  <a:t> 100kS/s 16bit</a:t>
                </a:r>
              </a:p>
            </p:txBody>
          </p:sp>
          <p:pic>
            <p:nvPicPr>
              <p:cNvPr id="25" name="Picture 3">
                <a:extLst>
                  <a:ext uri="{FF2B5EF4-FFF2-40B4-BE49-F238E27FC236}">
                    <a16:creationId xmlns:a16="http://schemas.microsoft.com/office/drawing/2014/main" id="{4AB5874F-F2A1-4642-9E7C-B8E33628F1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858000" y="4876800"/>
                <a:ext cx="838200" cy="1109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E8CC882-FFC1-46FD-B750-22526A577507}"/>
                  </a:ext>
                </a:extLst>
              </p:cNvPr>
              <p:cNvSpPr txBox="1"/>
              <p:nvPr/>
            </p:nvSpPr>
            <p:spPr>
              <a:xfrm>
                <a:off x="6858000" y="5943600"/>
                <a:ext cx="10732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NI-9401</a:t>
                </a:r>
              </a:p>
              <a:p>
                <a:pPr algn="ctr"/>
                <a:r>
                  <a:rPr lang="en-US" sz="1200" dirty="0"/>
                  <a:t>8ch 100ns TTL</a:t>
                </a:r>
              </a:p>
            </p:txBody>
          </p:sp>
          <p:sp>
            <p:nvSpPr>
              <p:cNvPr id="27" name="Left-Right Arrow 37">
                <a:extLst>
                  <a:ext uri="{FF2B5EF4-FFF2-40B4-BE49-F238E27FC236}">
                    <a16:creationId xmlns:a16="http://schemas.microsoft.com/office/drawing/2014/main" id="{96641568-625F-43BC-849D-F01525780295}"/>
                  </a:ext>
                </a:extLst>
              </p:cNvPr>
              <p:cNvSpPr/>
              <p:nvPr/>
            </p:nvSpPr>
            <p:spPr>
              <a:xfrm rot="16200000">
                <a:off x="6324600" y="4419600"/>
                <a:ext cx="762000" cy="152400"/>
              </a:xfrm>
              <a:prstGeom prst="leftRigh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36E1D07-1355-4776-8688-EDB4820311C5}"/>
                  </a:ext>
                </a:extLst>
              </p:cNvPr>
              <p:cNvSpPr txBox="1"/>
              <p:nvPr/>
            </p:nvSpPr>
            <p:spPr>
              <a:xfrm>
                <a:off x="7848600" y="5257800"/>
                <a:ext cx="9124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Modules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EAA144-5E7B-4860-B792-018A72053142}"/>
                </a:ext>
              </a:extLst>
            </p:cNvPr>
            <p:cNvSpPr txBox="1"/>
            <p:nvPr/>
          </p:nvSpPr>
          <p:spPr>
            <a:xfrm>
              <a:off x="3200400" y="3962400"/>
              <a:ext cx="1020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PowerPC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F1BCF-F838-4072-8594-E5863F617F8E}"/>
                </a:ext>
              </a:extLst>
            </p:cNvPr>
            <p:cNvSpPr txBox="1"/>
            <p:nvPr/>
          </p:nvSpPr>
          <p:spPr>
            <a:xfrm>
              <a:off x="6629400" y="3886200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FPGA</a:t>
              </a:r>
            </a:p>
          </p:txBody>
        </p:sp>
      </p:grpSp>
      <p:pic>
        <p:nvPicPr>
          <p:cNvPr id="29" name="Picture 20">
            <a:extLst>
              <a:ext uri="{FF2B5EF4-FFF2-40B4-BE49-F238E27FC236}">
                <a16:creationId xmlns:a16="http://schemas.microsoft.com/office/drawing/2014/main" id="{0D5554D9-ED0C-4BC3-9719-41D92CB2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373" y="4233591"/>
            <a:ext cx="443865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8237906-FED4-46EE-981A-E72ABC1BAC3A}"/>
              </a:ext>
            </a:extLst>
          </p:cNvPr>
          <p:cNvSpPr txBox="1"/>
          <p:nvPr/>
        </p:nvSpPr>
        <p:spPr>
          <a:xfrm>
            <a:off x="1187450" y="5563969"/>
            <a:ext cx="3632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LBNL QUENCH DETECTION SYSTEM</a:t>
            </a:r>
          </a:p>
        </p:txBody>
      </p:sp>
    </p:spTree>
    <p:extLst>
      <p:ext uri="{BB962C8B-B14F-4D97-AF65-F5344CB8AC3E}">
        <p14:creationId xmlns:p14="http://schemas.microsoft.com/office/powerpoint/2010/main" val="36235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815CE-5A05-4781-8D45-2557FAC160E7}"/>
              </a:ext>
            </a:extLst>
          </p:cNvPr>
          <p:cNvSpPr txBox="1"/>
          <p:nvPr/>
        </p:nvSpPr>
        <p:spPr>
          <a:xfrm>
            <a:off x="388305" y="175364"/>
            <a:ext cx="57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Quench Detection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4BADA-7A0A-46A8-8DC2-00B9D161C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962" y="1550925"/>
            <a:ext cx="5043164" cy="4397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5B764-F5FF-4FE6-AB7E-F39424D1EA62}"/>
              </a:ext>
            </a:extLst>
          </p:cNvPr>
          <p:cNvSpPr txBox="1"/>
          <p:nvPr/>
        </p:nvSpPr>
        <p:spPr>
          <a:xfrm>
            <a:off x="3604334" y="4985790"/>
            <a:ext cx="3444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Ww</a:t>
            </a:r>
            <a:r>
              <a:rPr lang="en-US" dirty="0"/>
              <a:t> – Window width 2us- 100ms</a:t>
            </a:r>
          </a:p>
          <a:p>
            <a:r>
              <a:rPr lang="en-US" dirty="0"/>
              <a:t>TH1 – Trigger Threshold</a:t>
            </a:r>
          </a:p>
          <a:p>
            <a:r>
              <a:rPr lang="en-US" dirty="0"/>
              <a:t>TH2 – Action Threshold</a:t>
            </a:r>
          </a:p>
        </p:txBody>
      </p:sp>
      <p:pic>
        <p:nvPicPr>
          <p:cNvPr id="5" name="Picture 4" descr="MOV.bmp">
            <a:extLst>
              <a:ext uri="{FF2B5EF4-FFF2-40B4-BE49-F238E27FC236}">
                <a16:creationId xmlns:a16="http://schemas.microsoft.com/office/drawing/2014/main" id="{508C134C-4395-443F-822A-A09A34F15F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531" y="2245756"/>
            <a:ext cx="2560320" cy="1557372"/>
          </a:xfrm>
          <a:prstGeom prst="rect">
            <a:avLst/>
          </a:prstGeom>
        </p:spPr>
      </p:pic>
      <p:pic>
        <p:nvPicPr>
          <p:cNvPr id="6" name="Picture 5" descr="IMB2.bmp">
            <a:extLst>
              <a:ext uri="{FF2B5EF4-FFF2-40B4-BE49-F238E27FC236}">
                <a16:creationId xmlns:a16="http://schemas.microsoft.com/office/drawing/2014/main" id="{CA0B9D49-D790-4445-82F8-2B1190A0D9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131" y="4209528"/>
            <a:ext cx="2560320" cy="1559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655304-1C42-44FA-9505-B4D1E9B122CA}"/>
              </a:ext>
            </a:extLst>
          </p:cNvPr>
          <p:cNvSpPr txBox="1"/>
          <p:nvPr/>
        </p:nvSpPr>
        <p:spPr>
          <a:xfrm>
            <a:off x="444500" y="1676400"/>
            <a:ext cx="274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ORIGIN</a:t>
            </a:r>
          </a:p>
        </p:txBody>
      </p:sp>
    </p:spTree>
    <p:extLst>
      <p:ext uri="{BB962C8B-B14F-4D97-AF65-F5344CB8AC3E}">
        <p14:creationId xmlns:p14="http://schemas.microsoft.com/office/powerpoint/2010/main" val="13589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025C3-6E1B-4AE0-8E28-4B07E663446E}"/>
              </a:ext>
            </a:extLst>
          </p:cNvPr>
          <p:cNvSpPr txBox="1"/>
          <p:nvPr/>
        </p:nvSpPr>
        <p:spPr>
          <a:xfrm>
            <a:off x="322564" y="952240"/>
            <a:ext cx="861387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Active Cryogenic Electronic Envelope (2013)</a:t>
            </a:r>
          </a:p>
          <a:p>
            <a:pPr lvl="1"/>
            <a:r>
              <a:rPr lang="en-US" sz="1600" dirty="0">
                <a:solidFill>
                  <a:srgbClr val="222222"/>
                </a:solidFill>
              </a:rPr>
              <a:t>U.S. Patent No. 10,240,875 (</a:t>
            </a:r>
            <a:r>
              <a:rPr lang="en-US" sz="1600" dirty="0" err="1">
                <a:solidFill>
                  <a:srgbClr val="222222"/>
                </a:solidFill>
              </a:rPr>
              <a:t>Supercon</a:t>
            </a:r>
            <a:r>
              <a:rPr lang="en-US" sz="1600" dirty="0">
                <a:solidFill>
                  <a:srgbClr val="222222"/>
                </a:solidFill>
              </a:rPr>
              <a:t>)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Commercial off-the-shelf cryogenic components (4k-77k) </a:t>
            </a:r>
          </a:p>
          <a:p>
            <a:r>
              <a:rPr lang="en-US" sz="2400" dirty="0"/>
              <a:t>	</a:t>
            </a:r>
            <a:r>
              <a:rPr lang="en-US" sz="1600" dirty="0"/>
              <a:t>ADCs, Amplifiers, Diodes, FPGAs, Laser Diodes, Optical Isolators , Voltage Regulators, 	Transistors and Passives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Field Programmable Gate Array (FPGA) on Cryogenic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FPGA operating with COTS ADC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FPGA based ADC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Cryogenic Magnetic Sensors</a:t>
            </a:r>
          </a:p>
          <a:p>
            <a:pPr lvl="1"/>
            <a:r>
              <a:rPr lang="en-US" sz="1600" dirty="0"/>
              <a:t>Acoustic Sensors (Maxim)</a:t>
            </a:r>
          </a:p>
          <a:p>
            <a:pPr lvl="1"/>
            <a:r>
              <a:rPr lang="en-US" sz="1600" dirty="0"/>
              <a:t>Electron Beam Sensor (LDRD)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160nm Cryogenic ASIC</a:t>
            </a:r>
          </a:p>
          <a:p>
            <a:r>
              <a:rPr lang="en-US" sz="1600" dirty="0"/>
              <a:t>	16 channels 12b 10MSPS ADC, 1 MSPS 10b ADC, Charge Amplifier, Voltage Regulator, Strain              	Gauge, Sea-of-Transistors, Memory (</a:t>
            </a:r>
            <a:r>
              <a:rPr lang="en-US" sz="1600" dirty="0" err="1"/>
              <a:t>C.Grace</a:t>
            </a:r>
            <a:r>
              <a:rPr lang="en-US" sz="1600" dirty="0"/>
              <a:t>, </a:t>
            </a:r>
            <a:r>
              <a:rPr lang="en-US" sz="1600" dirty="0" err="1"/>
              <a:t>D.Gnani</a:t>
            </a:r>
            <a:r>
              <a:rPr lang="en-US" sz="160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8ECE91-BBC4-4263-B318-6A3B46EE5106}"/>
              </a:ext>
            </a:extLst>
          </p:cNvPr>
          <p:cNvSpPr/>
          <p:nvPr/>
        </p:nvSpPr>
        <p:spPr>
          <a:xfrm>
            <a:off x="322564" y="150339"/>
            <a:ext cx="5259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New Activities : </a:t>
            </a:r>
            <a:r>
              <a:rPr lang="en-US" sz="3200" dirty="0" err="1"/>
              <a:t>CryoDAQ</a:t>
            </a:r>
            <a:r>
              <a:rPr lang="en-US" sz="3200" dirty="0"/>
              <a:t> R&amp;D</a:t>
            </a:r>
          </a:p>
        </p:txBody>
      </p:sp>
    </p:spTree>
    <p:extLst>
      <p:ext uri="{BB962C8B-B14F-4D97-AF65-F5344CB8AC3E}">
        <p14:creationId xmlns:p14="http://schemas.microsoft.com/office/powerpoint/2010/main" val="2111693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FD0F92-A3E6-4999-A5EA-17E5647B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F8A6-1242-488D-BB2F-C6CC3467905E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 descr="Image result for optical fiber">
            <a:extLst>
              <a:ext uri="{FF2B5EF4-FFF2-40B4-BE49-F238E27FC236}">
                <a16:creationId xmlns:a16="http://schemas.microsoft.com/office/drawing/2014/main" id="{DA987ECD-2295-4BD4-B798-CBFB665D0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881186"/>
            <a:ext cx="1449666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217A7F-053F-4907-8D32-BA63D6C0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81" y="1708777"/>
            <a:ext cx="708912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1E575-F30C-46A7-9F17-E5678C02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4917741"/>
            <a:ext cx="3619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3E8C7246-8C4D-47CF-BA3F-C4E90DFCDC86}"/>
              </a:ext>
            </a:extLst>
          </p:cNvPr>
          <p:cNvSpPr txBox="1"/>
          <p:nvPr/>
        </p:nvSpPr>
        <p:spPr>
          <a:xfrm>
            <a:off x="738468" y="4949545"/>
            <a:ext cx="207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Strain Gauge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C82B8B46-5866-48BB-AE49-E68C7011001A}"/>
              </a:ext>
            </a:extLst>
          </p:cNvPr>
          <p:cNvSpPr txBox="1"/>
          <p:nvPr/>
        </p:nvSpPr>
        <p:spPr>
          <a:xfrm>
            <a:off x="738468" y="5343247"/>
            <a:ext cx="168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Voltage Taps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7D6DE61B-E8B3-407B-B16D-9F9F372B726D}"/>
              </a:ext>
            </a:extLst>
          </p:cNvPr>
          <p:cNvSpPr txBox="1"/>
          <p:nvPr/>
        </p:nvSpPr>
        <p:spPr>
          <a:xfrm>
            <a:off x="738467" y="5805709"/>
            <a:ext cx="280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Temperature Sensor</a:t>
            </a:r>
          </a:p>
        </p:txBody>
      </p:sp>
      <p:pic>
        <p:nvPicPr>
          <p:cNvPr id="9" name="Picture 8" descr="Image result for cable telephone">
            <a:extLst>
              <a:ext uri="{FF2B5EF4-FFF2-40B4-BE49-F238E27FC236}">
                <a16:creationId xmlns:a16="http://schemas.microsoft.com/office/drawing/2014/main" id="{97000EB7-902C-42C6-B12C-0EA497ED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89" y="955168"/>
            <a:ext cx="1110458" cy="8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A29FC2-BD13-4459-A465-F7A57F921FE2}"/>
              </a:ext>
            </a:extLst>
          </p:cNvPr>
          <p:cNvSpPr/>
          <p:nvPr/>
        </p:nvSpPr>
        <p:spPr>
          <a:xfrm>
            <a:off x="4846917" y="1071563"/>
            <a:ext cx="3920565" cy="4145896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95895A-E2E2-48E9-973F-DF0F6A5C1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88" y="2269157"/>
            <a:ext cx="1804038" cy="25016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CEFFA4-5697-46EC-A3A7-1C0B8FD10E4B}"/>
              </a:ext>
            </a:extLst>
          </p:cNvPr>
          <p:cNvSpPr/>
          <p:nvPr/>
        </p:nvSpPr>
        <p:spPr>
          <a:xfrm>
            <a:off x="313824" y="122861"/>
            <a:ext cx="5259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New Activities : </a:t>
            </a:r>
            <a:r>
              <a:rPr lang="en-US" sz="3200" dirty="0" err="1"/>
              <a:t>CryoDAQ</a:t>
            </a:r>
            <a:r>
              <a:rPr lang="en-US" sz="3200" dirty="0"/>
              <a:t> R&amp;D</a:t>
            </a:r>
          </a:p>
        </p:txBody>
      </p:sp>
    </p:spTree>
    <p:extLst>
      <p:ext uri="{BB962C8B-B14F-4D97-AF65-F5344CB8AC3E}">
        <p14:creationId xmlns:p14="http://schemas.microsoft.com/office/powerpoint/2010/main" val="330667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33AF679-1FB4-44D1-AC6A-53E52215E411}"/>
              </a:ext>
            </a:extLst>
          </p:cNvPr>
          <p:cNvSpPr txBox="1">
            <a:spLocks/>
          </p:cNvSpPr>
          <p:nvPr/>
        </p:nvSpPr>
        <p:spPr>
          <a:xfrm>
            <a:off x="267682" y="168413"/>
            <a:ext cx="7148682" cy="618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Architectures for cryogenic DAQ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A55D1C-98A1-47AC-83BE-3BDE0C78C2D1}"/>
              </a:ext>
            </a:extLst>
          </p:cNvPr>
          <p:cNvSpPr/>
          <p:nvPr/>
        </p:nvSpPr>
        <p:spPr>
          <a:xfrm>
            <a:off x="1302319" y="1679792"/>
            <a:ext cx="911062" cy="530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63C05FA8-679E-43FF-ABAE-92F8BEB012BD}"/>
              </a:ext>
            </a:extLst>
          </p:cNvPr>
          <p:cNvSpPr/>
          <p:nvPr/>
        </p:nvSpPr>
        <p:spPr>
          <a:xfrm rot="10800000">
            <a:off x="941537" y="3933084"/>
            <a:ext cx="1632624" cy="297051"/>
          </a:xfrm>
          <a:prstGeom prst="flowChartManualOpera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013F0315-90FF-4C31-B28C-A0FC04DE1BA6}"/>
              </a:ext>
            </a:extLst>
          </p:cNvPr>
          <p:cNvSpPr/>
          <p:nvPr/>
        </p:nvSpPr>
        <p:spPr>
          <a:xfrm rot="5400000">
            <a:off x="1491312" y="2480117"/>
            <a:ext cx="533077" cy="532061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0DAB0C-5434-4042-B46F-131D3D71BAFD}"/>
              </a:ext>
            </a:extLst>
          </p:cNvPr>
          <p:cNvSpPr/>
          <p:nvPr/>
        </p:nvSpPr>
        <p:spPr>
          <a:xfrm>
            <a:off x="588048" y="5707014"/>
            <a:ext cx="371714" cy="275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1B1AA0-C47B-4338-AE3C-93C39E6C4B72}"/>
              </a:ext>
            </a:extLst>
          </p:cNvPr>
          <p:cNvCxnSpPr>
            <a:cxnSpLocks/>
            <a:stCxn id="6" idx="1"/>
            <a:endCxn id="4" idx="2"/>
          </p:cNvCxnSpPr>
          <p:nvPr/>
        </p:nvCxnSpPr>
        <p:spPr>
          <a:xfrm flipV="1">
            <a:off x="1757850" y="2209919"/>
            <a:ext cx="0" cy="26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830C9A0-8F00-46CC-AEF3-9DE513DD407F}"/>
              </a:ext>
            </a:extLst>
          </p:cNvPr>
          <p:cNvSpPr/>
          <p:nvPr/>
        </p:nvSpPr>
        <p:spPr>
          <a:xfrm>
            <a:off x="1528260" y="3224477"/>
            <a:ext cx="459176" cy="35106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9B4510-8CC1-4CEF-9067-6F453E855C45}"/>
              </a:ext>
            </a:extLst>
          </p:cNvPr>
          <p:cNvSpPr/>
          <p:nvPr/>
        </p:nvSpPr>
        <p:spPr>
          <a:xfrm>
            <a:off x="1589303" y="5671365"/>
            <a:ext cx="371714" cy="275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CFA2ED-A471-44A1-A8B4-5CA3C7CC2792}"/>
              </a:ext>
            </a:extLst>
          </p:cNvPr>
          <p:cNvSpPr/>
          <p:nvPr/>
        </p:nvSpPr>
        <p:spPr>
          <a:xfrm>
            <a:off x="2523139" y="5707014"/>
            <a:ext cx="371714" cy="275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F15C7F2-F862-47BA-B2FD-139274DA562A}"/>
              </a:ext>
            </a:extLst>
          </p:cNvPr>
          <p:cNvCxnSpPr>
            <a:stCxn id="11" idx="0"/>
          </p:cNvCxnSpPr>
          <p:nvPr/>
        </p:nvCxnSpPr>
        <p:spPr>
          <a:xfrm rot="16200000" flipV="1">
            <a:off x="1700869" y="4698886"/>
            <a:ext cx="1504240" cy="5120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7C4E66E2-99FD-46AF-8902-D4F1C6CB3783}"/>
              </a:ext>
            </a:extLst>
          </p:cNvPr>
          <p:cNvCxnSpPr>
            <a:stCxn id="7" idx="0"/>
          </p:cNvCxnSpPr>
          <p:nvPr/>
        </p:nvCxnSpPr>
        <p:spPr>
          <a:xfrm rot="5400000" flipH="1" flipV="1">
            <a:off x="325182" y="4678857"/>
            <a:ext cx="1476879" cy="5794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99305D-C4CF-449A-9D62-DC40CD7BC86C}"/>
              </a:ext>
            </a:extLst>
          </p:cNvPr>
          <p:cNvCxnSpPr>
            <a:stCxn id="5" idx="2"/>
            <a:endCxn id="9" idx="3"/>
          </p:cNvCxnSpPr>
          <p:nvPr/>
        </p:nvCxnSpPr>
        <p:spPr>
          <a:xfrm flipV="1">
            <a:off x="1757848" y="3575537"/>
            <a:ext cx="0" cy="357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2FC6FE-935B-4173-A0BD-99D29F3579D6}"/>
              </a:ext>
            </a:extLst>
          </p:cNvPr>
          <p:cNvCxnSpPr>
            <a:stCxn id="9" idx="0"/>
            <a:endCxn id="6" idx="3"/>
          </p:cNvCxnSpPr>
          <p:nvPr/>
        </p:nvCxnSpPr>
        <p:spPr>
          <a:xfrm flipV="1">
            <a:off x="1757848" y="3012686"/>
            <a:ext cx="3" cy="211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167F7-E9EB-42B8-86E2-585DF9671C3E}"/>
              </a:ext>
            </a:extLst>
          </p:cNvPr>
          <p:cNvCxnSpPr>
            <a:stCxn id="10" idx="0"/>
            <a:endCxn id="5" idx="0"/>
          </p:cNvCxnSpPr>
          <p:nvPr/>
        </p:nvCxnSpPr>
        <p:spPr>
          <a:xfrm flipH="1" flipV="1">
            <a:off x="1757848" y="4230135"/>
            <a:ext cx="17312" cy="1441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F86D53-ACE3-47BF-BAE4-05C47A349FF6}"/>
              </a:ext>
            </a:extLst>
          </p:cNvPr>
          <p:cNvSpPr/>
          <p:nvPr/>
        </p:nvSpPr>
        <p:spPr>
          <a:xfrm>
            <a:off x="477798" y="1035578"/>
            <a:ext cx="2532780" cy="51278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9DB9D22-C591-482C-B878-EE47330022F3}"/>
              </a:ext>
            </a:extLst>
          </p:cNvPr>
          <p:cNvCxnSpPr>
            <a:cxnSpLocks/>
            <a:stCxn id="4" idx="1"/>
            <a:endCxn id="5" idx="3"/>
          </p:cNvCxnSpPr>
          <p:nvPr/>
        </p:nvCxnSpPr>
        <p:spPr>
          <a:xfrm rot="10800000" flipV="1">
            <a:off x="1104799" y="1944855"/>
            <a:ext cx="197520" cy="2136753"/>
          </a:xfrm>
          <a:prstGeom prst="curvedConnector3">
            <a:avLst>
              <a:gd name="adj1" fmla="val 2983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6B0721-B55D-4D8B-9702-1BA9A65DAC0C}"/>
              </a:ext>
            </a:extLst>
          </p:cNvPr>
          <p:cNvCxnSpPr>
            <a:cxnSpLocks/>
          </p:cNvCxnSpPr>
          <p:nvPr/>
        </p:nvCxnSpPr>
        <p:spPr>
          <a:xfrm flipV="1">
            <a:off x="1657093" y="775301"/>
            <a:ext cx="9226" cy="4189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DC63B-970B-41A7-B99F-44B5B75F2C73}"/>
              </a:ext>
            </a:extLst>
          </p:cNvPr>
          <p:cNvSpPr txBox="1"/>
          <p:nvPr/>
        </p:nvSpPr>
        <p:spPr>
          <a:xfrm>
            <a:off x="1367816" y="1729089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FPGA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5F265F-32D3-4FAA-AB46-38AECE414725}"/>
              </a:ext>
            </a:extLst>
          </p:cNvPr>
          <p:cNvSpPr txBox="1"/>
          <p:nvPr/>
        </p:nvSpPr>
        <p:spPr>
          <a:xfrm>
            <a:off x="1419240" y="2518662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F206C8-B217-482F-B13E-AAF3A76D4E6C}"/>
              </a:ext>
            </a:extLst>
          </p:cNvPr>
          <p:cNvSpPr txBox="1"/>
          <p:nvPr/>
        </p:nvSpPr>
        <p:spPr>
          <a:xfrm>
            <a:off x="1927151" y="3247131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809C3C-A415-461B-943F-AE3FA824485A}"/>
              </a:ext>
            </a:extLst>
          </p:cNvPr>
          <p:cNvSpPr txBox="1"/>
          <p:nvPr/>
        </p:nvSpPr>
        <p:spPr>
          <a:xfrm>
            <a:off x="1375457" y="3931950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6A90C-2C20-4B86-AF4C-C2A11D631321}"/>
              </a:ext>
            </a:extLst>
          </p:cNvPr>
          <p:cNvSpPr txBox="1"/>
          <p:nvPr/>
        </p:nvSpPr>
        <p:spPr>
          <a:xfrm>
            <a:off x="1317088" y="5872982"/>
            <a:ext cx="123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7A41B7-F14D-46F0-BF37-FF392133C622}"/>
              </a:ext>
            </a:extLst>
          </p:cNvPr>
          <p:cNvSpPr txBox="1"/>
          <p:nvPr/>
        </p:nvSpPr>
        <p:spPr>
          <a:xfrm>
            <a:off x="815047" y="1187600"/>
            <a:ext cx="83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OPTO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E2FE13-C485-4A94-AF11-2F4879A57A30}"/>
              </a:ext>
            </a:extLst>
          </p:cNvPr>
          <p:cNvCxnSpPr/>
          <p:nvPr/>
        </p:nvCxnSpPr>
        <p:spPr>
          <a:xfrm flipV="1">
            <a:off x="1768139" y="1460365"/>
            <a:ext cx="3" cy="211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AE55F5B-5224-4853-BA26-CC15179327E8}"/>
              </a:ext>
            </a:extLst>
          </p:cNvPr>
          <p:cNvSpPr/>
          <p:nvPr/>
        </p:nvSpPr>
        <p:spPr>
          <a:xfrm>
            <a:off x="4080721" y="1655843"/>
            <a:ext cx="911062" cy="530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EA9D142C-E971-4599-9CEF-E9B1339EFB9E}"/>
              </a:ext>
            </a:extLst>
          </p:cNvPr>
          <p:cNvSpPr/>
          <p:nvPr/>
        </p:nvSpPr>
        <p:spPr>
          <a:xfrm rot="5400000">
            <a:off x="3665450" y="2661478"/>
            <a:ext cx="533077" cy="532061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24E10A-CE3B-4B7B-A21B-27FBCDB0B7E1}"/>
              </a:ext>
            </a:extLst>
          </p:cNvPr>
          <p:cNvSpPr/>
          <p:nvPr/>
        </p:nvSpPr>
        <p:spPr>
          <a:xfrm>
            <a:off x="3366450" y="5683065"/>
            <a:ext cx="371714" cy="275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966574-A7AC-41AD-9FC9-6F7967D8FE93}"/>
              </a:ext>
            </a:extLst>
          </p:cNvPr>
          <p:cNvCxnSpPr>
            <a:cxnSpLocks/>
            <a:stCxn id="28" idx="1"/>
          </p:cNvCxnSpPr>
          <p:nvPr/>
        </p:nvCxnSpPr>
        <p:spPr>
          <a:xfrm flipV="1">
            <a:off x="3931988" y="2200778"/>
            <a:ext cx="299929" cy="460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1D59D56-FB6C-4B2C-99F9-2BC55EA1475B}"/>
              </a:ext>
            </a:extLst>
          </p:cNvPr>
          <p:cNvSpPr/>
          <p:nvPr/>
        </p:nvSpPr>
        <p:spPr>
          <a:xfrm>
            <a:off x="3702401" y="3400007"/>
            <a:ext cx="459176" cy="35106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DBB0C4-59B3-47A5-88F8-E9CE5A3E2688}"/>
              </a:ext>
            </a:extLst>
          </p:cNvPr>
          <p:cNvSpPr/>
          <p:nvPr/>
        </p:nvSpPr>
        <p:spPr>
          <a:xfrm>
            <a:off x="4367705" y="5647416"/>
            <a:ext cx="371714" cy="275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BFC1FA-3DE8-4C05-86F4-D40615452994}"/>
              </a:ext>
            </a:extLst>
          </p:cNvPr>
          <p:cNvSpPr/>
          <p:nvPr/>
        </p:nvSpPr>
        <p:spPr>
          <a:xfrm>
            <a:off x="5301541" y="5683065"/>
            <a:ext cx="371714" cy="275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EDE6F224-568C-4C43-A577-AB6FD008315F}"/>
              </a:ext>
            </a:extLst>
          </p:cNvPr>
          <p:cNvCxnSpPr>
            <a:stCxn id="33" idx="0"/>
          </p:cNvCxnSpPr>
          <p:nvPr/>
        </p:nvCxnSpPr>
        <p:spPr>
          <a:xfrm rot="16200000" flipV="1">
            <a:off x="4479271" y="4674937"/>
            <a:ext cx="1504240" cy="5120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287BA2F-187D-4A4F-B438-61C4BC33C8DA}"/>
              </a:ext>
            </a:extLst>
          </p:cNvPr>
          <p:cNvCxnSpPr>
            <a:stCxn id="29" idx="0"/>
          </p:cNvCxnSpPr>
          <p:nvPr/>
        </p:nvCxnSpPr>
        <p:spPr>
          <a:xfrm rot="5400000" flipH="1" flipV="1">
            <a:off x="3103584" y="4654908"/>
            <a:ext cx="1476879" cy="5794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7D75A51-BA68-4E13-8AAE-9DFD56EB6277}"/>
              </a:ext>
            </a:extLst>
          </p:cNvPr>
          <p:cNvCxnSpPr>
            <a:stCxn id="31" idx="0"/>
            <a:endCxn id="28" idx="3"/>
          </p:cNvCxnSpPr>
          <p:nvPr/>
        </p:nvCxnSpPr>
        <p:spPr>
          <a:xfrm flipH="1" flipV="1">
            <a:off x="3931988" y="3194047"/>
            <a:ext cx="1" cy="205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5C5AA8-A48F-4614-9B47-CF043DF387AD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4536250" y="4206186"/>
            <a:ext cx="17312" cy="1441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DEDAFD9-7A8F-4F59-ACB6-1B778731B2F2}"/>
              </a:ext>
            </a:extLst>
          </p:cNvPr>
          <p:cNvSpPr/>
          <p:nvPr/>
        </p:nvSpPr>
        <p:spPr>
          <a:xfrm>
            <a:off x="3256200" y="1011629"/>
            <a:ext cx="2532780" cy="51278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2013E4-1328-4248-8F9E-DDA84F50A79A}"/>
              </a:ext>
            </a:extLst>
          </p:cNvPr>
          <p:cNvSpPr txBox="1"/>
          <p:nvPr/>
        </p:nvSpPr>
        <p:spPr>
          <a:xfrm>
            <a:off x="4146218" y="1705140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FPGA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0FD1DD-401A-4204-84F0-DCB2995B5EC9}"/>
              </a:ext>
            </a:extLst>
          </p:cNvPr>
          <p:cNvSpPr txBox="1"/>
          <p:nvPr/>
        </p:nvSpPr>
        <p:spPr>
          <a:xfrm>
            <a:off x="3645760" y="2669072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855CC3-9E80-43B7-BE9C-0B140641D89D}"/>
              </a:ext>
            </a:extLst>
          </p:cNvPr>
          <p:cNvSpPr txBox="1"/>
          <p:nvPr/>
        </p:nvSpPr>
        <p:spPr>
          <a:xfrm>
            <a:off x="3234945" y="3309072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</a:t>
            </a: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84887808-3B6B-4F49-9293-A2F56E089BC8}"/>
              </a:ext>
            </a:extLst>
          </p:cNvPr>
          <p:cNvSpPr/>
          <p:nvPr/>
        </p:nvSpPr>
        <p:spPr>
          <a:xfrm>
            <a:off x="1646248" y="1208056"/>
            <a:ext cx="257824" cy="25309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66915541-B1AF-4C9B-A1DD-6E756BDF1B14}"/>
              </a:ext>
            </a:extLst>
          </p:cNvPr>
          <p:cNvSpPr/>
          <p:nvPr/>
        </p:nvSpPr>
        <p:spPr>
          <a:xfrm rot="10800000">
            <a:off x="1464857" y="1201162"/>
            <a:ext cx="257824" cy="25309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C5E7C6F-B2C3-4765-8F91-E62846F91FCC}"/>
              </a:ext>
            </a:extLst>
          </p:cNvPr>
          <p:cNvCxnSpPr>
            <a:cxnSpLocks/>
            <a:stCxn id="44" idx="0"/>
          </p:cNvCxnSpPr>
          <p:nvPr/>
        </p:nvCxnSpPr>
        <p:spPr>
          <a:xfrm flipH="1">
            <a:off x="1589303" y="1454256"/>
            <a:ext cx="4466" cy="242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BE3A6B7C-6F0A-42E7-A04A-32818EE4DF95}"/>
              </a:ext>
            </a:extLst>
          </p:cNvPr>
          <p:cNvSpPr/>
          <p:nvPr/>
        </p:nvSpPr>
        <p:spPr>
          <a:xfrm>
            <a:off x="4010909" y="3946850"/>
            <a:ext cx="257824" cy="25309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FAF8A101-55E3-450A-BD69-006F8F47169A}"/>
              </a:ext>
            </a:extLst>
          </p:cNvPr>
          <p:cNvSpPr/>
          <p:nvPr/>
        </p:nvSpPr>
        <p:spPr>
          <a:xfrm>
            <a:off x="4405845" y="3946850"/>
            <a:ext cx="257824" cy="25309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94F690D0-2137-43A2-B1BA-F566E412BFB4}"/>
              </a:ext>
            </a:extLst>
          </p:cNvPr>
          <p:cNvSpPr/>
          <p:nvPr/>
        </p:nvSpPr>
        <p:spPr>
          <a:xfrm>
            <a:off x="4846471" y="3931950"/>
            <a:ext cx="257824" cy="25309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9B469303-8135-4A7C-91D6-45BDC62D7CCF}"/>
              </a:ext>
            </a:extLst>
          </p:cNvPr>
          <p:cNvSpPr/>
          <p:nvPr/>
        </p:nvSpPr>
        <p:spPr>
          <a:xfrm rot="5400000">
            <a:off x="4257863" y="2666345"/>
            <a:ext cx="533077" cy="532061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2A337A54-9C2E-4591-888A-06630F2C7826}"/>
              </a:ext>
            </a:extLst>
          </p:cNvPr>
          <p:cNvSpPr/>
          <p:nvPr/>
        </p:nvSpPr>
        <p:spPr>
          <a:xfrm>
            <a:off x="4294814" y="3404874"/>
            <a:ext cx="459176" cy="35106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C58FED3-2339-400D-94F2-B854F095F2D1}"/>
              </a:ext>
            </a:extLst>
          </p:cNvPr>
          <p:cNvCxnSpPr>
            <a:stCxn id="50" idx="0"/>
            <a:endCxn id="49" idx="3"/>
          </p:cNvCxnSpPr>
          <p:nvPr/>
        </p:nvCxnSpPr>
        <p:spPr>
          <a:xfrm flipH="1" flipV="1">
            <a:off x="4524401" y="3198914"/>
            <a:ext cx="1" cy="205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963B704F-A2C8-4267-9B33-27F23F80ECF6}"/>
              </a:ext>
            </a:extLst>
          </p:cNvPr>
          <p:cNvSpPr/>
          <p:nvPr/>
        </p:nvSpPr>
        <p:spPr>
          <a:xfrm rot="5400000">
            <a:off x="4850312" y="2666668"/>
            <a:ext cx="533077" cy="532061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ECFDF9D1-D6B4-4333-9913-3A9E315D28F0}"/>
              </a:ext>
            </a:extLst>
          </p:cNvPr>
          <p:cNvSpPr/>
          <p:nvPr/>
        </p:nvSpPr>
        <p:spPr>
          <a:xfrm>
            <a:off x="4887263" y="3405197"/>
            <a:ext cx="459176" cy="35106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EEE0B75-F8D2-40AE-A9B5-48D27CD23014}"/>
              </a:ext>
            </a:extLst>
          </p:cNvPr>
          <p:cNvCxnSpPr>
            <a:stCxn id="53" idx="0"/>
            <a:endCxn id="52" idx="3"/>
          </p:cNvCxnSpPr>
          <p:nvPr/>
        </p:nvCxnSpPr>
        <p:spPr>
          <a:xfrm flipH="1" flipV="1">
            <a:off x="5116850" y="3199237"/>
            <a:ext cx="1" cy="205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A356340-DEAD-413F-BAD3-5076CB8AEB7B}"/>
              </a:ext>
            </a:extLst>
          </p:cNvPr>
          <p:cNvSpPr txBox="1"/>
          <p:nvPr/>
        </p:nvSpPr>
        <p:spPr>
          <a:xfrm>
            <a:off x="4221713" y="2657661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FB2FF-C383-46B9-BEDB-5904F1545B2F}"/>
              </a:ext>
            </a:extLst>
          </p:cNvPr>
          <p:cNvSpPr txBox="1"/>
          <p:nvPr/>
        </p:nvSpPr>
        <p:spPr>
          <a:xfrm>
            <a:off x="4824330" y="2663763"/>
            <a:ext cx="830281" cy="3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8394FB4-8975-4D99-A9CC-E7C17CC46D6D}"/>
              </a:ext>
            </a:extLst>
          </p:cNvPr>
          <p:cNvCxnSpPr>
            <a:cxnSpLocks/>
            <a:stCxn id="46" idx="0"/>
          </p:cNvCxnSpPr>
          <p:nvPr/>
        </p:nvCxnSpPr>
        <p:spPr>
          <a:xfrm flipH="1" flipV="1">
            <a:off x="3931989" y="3733652"/>
            <a:ext cx="207832" cy="213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F195D75-9C46-4DC5-A373-08FFF8524530}"/>
              </a:ext>
            </a:extLst>
          </p:cNvPr>
          <p:cNvCxnSpPr>
            <a:cxnSpLocks/>
            <a:stCxn id="47" idx="0"/>
            <a:endCxn id="50" idx="3"/>
          </p:cNvCxnSpPr>
          <p:nvPr/>
        </p:nvCxnSpPr>
        <p:spPr>
          <a:xfrm flipH="1" flipV="1">
            <a:off x="4524402" y="3755934"/>
            <a:ext cx="10355" cy="190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5324AB0-D41F-400D-8920-1108F73DA6F3}"/>
              </a:ext>
            </a:extLst>
          </p:cNvPr>
          <p:cNvCxnSpPr>
            <a:cxnSpLocks/>
            <a:stCxn id="48" idx="0"/>
            <a:endCxn id="53" idx="3"/>
          </p:cNvCxnSpPr>
          <p:nvPr/>
        </p:nvCxnSpPr>
        <p:spPr>
          <a:xfrm flipV="1">
            <a:off x="4975383" y="3756257"/>
            <a:ext cx="141468" cy="175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1DA1074-1A48-4602-B1EF-D7D82FC4071F}"/>
              </a:ext>
            </a:extLst>
          </p:cNvPr>
          <p:cNvCxnSpPr>
            <a:cxnSpLocks/>
          </p:cNvCxnSpPr>
          <p:nvPr/>
        </p:nvCxnSpPr>
        <p:spPr>
          <a:xfrm flipV="1">
            <a:off x="4521501" y="2185971"/>
            <a:ext cx="8078" cy="465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C3FD42F-95BF-4A52-9C8E-E21D7B686B13}"/>
              </a:ext>
            </a:extLst>
          </p:cNvPr>
          <p:cNvCxnSpPr>
            <a:cxnSpLocks/>
          </p:cNvCxnSpPr>
          <p:nvPr/>
        </p:nvCxnSpPr>
        <p:spPr>
          <a:xfrm flipH="1" flipV="1">
            <a:off x="4885799" y="2191720"/>
            <a:ext cx="182655" cy="466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8EF4DD4-64CD-470E-8753-7561F55E4950}"/>
              </a:ext>
            </a:extLst>
          </p:cNvPr>
          <p:cNvSpPr/>
          <p:nvPr/>
        </p:nvSpPr>
        <p:spPr>
          <a:xfrm>
            <a:off x="4739419" y="1113421"/>
            <a:ext cx="842762" cy="437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A3B0525-5D0A-4E64-A809-6F379B2F37B9}"/>
              </a:ext>
            </a:extLst>
          </p:cNvPr>
          <p:cNvCxnSpPr>
            <a:cxnSpLocks/>
          </p:cNvCxnSpPr>
          <p:nvPr/>
        </p:nvCxnSpPr>
        <p:spPr>
          <a:xfrm flipV="1">
            <a:off x="4542400" y="729892"/>
            <a:ext cx="20992" cy="9234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93641B0-A594-43C3-9FB2-09D3BCD48BC3}"/>
              </a:ext>
            </a:extLst>
          </p:cNvPr>
          <p:cNvSpPr txBox="1"/>
          <p:nvPr/>
        </p:nvSpPr>
        <p:spPr>
          <a:xfrm>
            <a:off x="4690865" y="1164441"/>
            <a:ext cx="982390" cy="3104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Power Reg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667F87-2533-4414-B8BD-EB40A47B88AF}"/>
              </a:ext>
            </a:extLst>
          </p:cNvPr>
          <p:cNvSpPr/>
          <p:nvPr/>
        </p:nvSpPr>
        <p:spPr>
          <a:xfrm>
            <a:off x="1998203" y="1150277"/>
            <a:ext cx="853754" cy="47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E9D47A2-0799-4E28-9A24-7660FC373F5B}"/>
              </a:ext>
            </a:extLst>
          </p:cNvPr>
          <p:cNvSpPr txBox="1"/>
          <p:nvPr/>
        </p:nvSpPr>
        <p:spPr>
          <a:xfrm>
            <a:off x="1949649" y="1201298"/>
            <a:ext cx="10323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Power Reg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CE09BF-BE18-40B2-BB6F-D29096921699}"/>
              </a:ext>
            </a:extLst>
          </p:cNvPr>
          <p:cNvSpPr txBox="1"/>
          <p:nvPr/>
        </p:nvSpPr>
        <p:spPr>
          <a:xfrm>
            <a:off x="1766504" y="699778"/>
            <a:ext cx="119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TX/RX line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DAC7837-AED8-4BC7-9271-EE5E9A0A819C}"/>
              </a:ext>
            </a:extLst>
          </p:cNvPr>
          <p:cNvSpPr txBox="1"/>
          <p:nvPr/>
        </p:nvSpPr>
        <p:spPr>
          <a:xfrm>
            <a:off x="4569254" y="640710"/>
            <a:ext cx="119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TX/RX line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6AB0730-860C-4EDF-94FF-90C173267964}"/>
              </a:ext>
            </a:extLst>
          </p:cNvPr>
          <p:cNvSpPr txBox="1"/>
          <p:nvPr/>
        </p:nvSpPr>
        <p:spPr>
          <a:xfrm>
            <a:off x="6191084" y="1113163"/>
            <a:ext cx="28089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Power: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Switched </a:t>
            </a:r>
            <a:r>
              <a:rPr lang="en-US" dirty="0" err="1"/>
              <a:t>Capacitor+LDO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over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LED supply</a:t>
            </a:r>
          </a:p>
          <a:p>
            <a:endParaRPr lang="en-US" dirty="0"/>
          </a:p>
          <a:p>
            <a:r>
              <a:rPr lang="en-US" b="1" dirty="0"/>
              <a:t>Communications: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LVDS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Ethernet (PHY?)</a:t>
            </a:r>
          </a:p>
          <a:p>
            <a:r>
              <a:rPr lang="en-US" dirty="0"/>
              <a:t>Over copper or fiber</a:t>
            </a:r>
          </a:p>
          <a:p>
            <a:r>
              <a:rPr lang="en-US" dirty="0"/>
              <a:t>Single or multiple lanes.</a:t>
            </a:r>
          </a:p>
          <a:p>
            <a:r>
              <a:rPr lang="en-US" dirty="0"/>
              <a:t>Typically one lane provides 300Mbps</a:t>
            </a:r>
          </a:p>
          <a:p>
            <a:endParaRPr lang="en-US" dirty="0"/>
          </a:p>
          <a:p>
            <a:r>
              <a:rPr lang="en-US" b="1" dirty="0"/>
              <a:t>Isolation:</a:t>
            </a:r>
          </a:p>
          <a:p>
            <a:r>
              <a:rPr lang="en-US" dirty="0" err="1"/>
              <a:t>Opto</a:t>
            </a:r>
            <a:r>
              <a:rPr lang="en-US" dirty="0"/>
              <a:t> or capacitive</a:t>
            </a:r>
          </a:p>
          <a:p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909D52C-1167-4C37-9CFC-EB8C35CF7A9D}"/>
              </a:ext>
            </a:extLst>
          </p:cNvPr>
          <p:cNvSpPr txBox="1"/>
          <p:nvPr/>
        </p:nvSpPr>
        <p:spPr>
          <a:xfrm>
            <a:off x="4117163" y="5847958"/>
            <a:ext cx="123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362877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765050-9472-4DE3-8FB7-9AD26FC8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F8A6-1242-488D-BB2F-C6CC3467905E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CEFF3E-5387-440E-AACA-F13444562CE9}"/>
              </a:ext>
            </a:extLst>
          </p:cNvPr>
          <p:cNvSpPr txBox="1">
            <a:spLocks/>
          </p:cNvSpPr>
          <p:nvPr/>
        </p:nvSpPr>
        <p:spPr>
          <a:xfrm>
            <a:off x="96387" y="220583"/>
            <a:ext cx="6966329" cy="544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ASICs for Cryogenics Design by LBNL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0A1FA-A204-4509-B8F0-935CE705D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33" y="1295937"/>
            <a:ext cx="2228140" cy="4652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4DFCF-1F6F-49AD-B2A2-DA285EDE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50" y="1295937"/>
            <a:ext cx="1922630" cy="1880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B79A1-5190-4B58-B79D-5C0BC9D51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650" y="3431583"/>
            <a:ext cx="5304700" cy="2516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9491F-C560-49EE-A607-EA8C148D6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000" y="1295937"/>
            <a:ext cx="2645656" cy="18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7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9DE6F-3E20-4F0A-9840-EB4DC1D7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F8A6-1242-488D-BB2F-C6CC3467905E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3EF65-0F0F-4B06-B287-7CC7F6B8D817}"/>
              </a:ext>
            </a:extLst>
          </p:cNvPr>
          <p:cNvSpPr/>
          <p:nvPr/>
        </p:nvSpPr>
        <p:spPr>
          <a:xfrm>
            <a:off x="-88710" y="134275"/>
            <a:ext cx="8214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Systems with COTS cryogenic components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5DBF1-B2C9-4111-91EC-C8F193CB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346" y="862972"/>
            <a:ext cx="2044620" cy="1251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FFB0E-A1EB-4021-803A-288D06FBD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034" y="3028904"/>
            <a:ext cx="2694113" cy="1828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D435A-DE23-42C9-836A-3E1A1983E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2" y="1026911"/>
            <a:ext cx="2297912" cy="2246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0258C-277F-4066-9ED8-9E8E705AE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584" y="5471130"/>
            <a:ext cx="2931340" cy="468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61879-5D84-4C23-B7E4-A0FCDC07CC59}"/>
              </a:ext>
            </a:extLst>
          </p:cNvPr>
          <p:cNvSpPr txBox="1"/>
          <p:nvPr/>
        </p:nvSpPr>
        <p:spPr>
          <a:xfrm>
            <a:off x="823781" y="657579"/>
            <a:ext cx="144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LN 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D20C5-7B91-4B36-A9B4-AEF88476D775}"/>
              </a:ext>
            </a:extLst>
          </p:cNvPr>
          <p:cNvSpPr txBox="1"/>
          <p:nvPr/>
        </p:nvSpPr>
        <p:spPr>
          <a:xfrm>
            <a:off x="823781" y="3515697"/>
            <a:ext cx="144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LHe</a:t>
            </a:r>
            <a:r>
              <a:rPr lang="en-US" dirty="0"/>
              <a:t>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2900D-1A74-4EAD-AD11-2D25012E13BB}"/>
              </a:ext>
            </a:extLst>
          </p:cNvPr>
          <p:cNvSpPr txBox="1"/>
          <p:nvPr/>
        </p:nvSpPr>
        <p:spPr>
          <a:xfrm>
            <a:off x="5953697" y="2097872"/>
            <a:ext cx="280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Slow Amplifier</a:t>
            </a:r>
          </a:p>
          <a:p>
            <a:pPr algn="ctr"/>
            <a:r>
              <a:rPr lang="en-US" dirty="0"/>
              <a:t>(Acoustic Instrumentation)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E41BB-4F55-4131-BB31-FDA8DB13FAF8}"/>
              </a:ext>
            </a:extLst>
          </p:cNvPr>
          <p:cNvSpPr txBox="1"/>
          <p:nvPr/>
        </p:nvSpPr>
        <p:spPr>
          <a:xfrm>
            <a:off x="6202790" y="4857052"/>
            <a:ext cx="240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Amplifier -500MHz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D4326-AC14-4360-821F-29F5EBD2112D}"/>
              </a:ext>
            </a:extLst>
          </p:cNvPr>
          <p:cNvSpPr txBox="1"/>
          <p:nvPr/>
        </p:nvSpPr>
        <p:spPr>
          <a:xfrm>
            <a:off x="3559306" y="5940018"/>
            <a:ext cx="250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COTS component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752BC-C268-4062-B76C-F00563580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2" y="3929586"/>
            <a:ext cx="2183976" cy="20104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C5177F-D721-4A7E-B154-88D3B8218D14}"/>
              </a:ext>
            </a:extLst>
          </p:cNvPr>
          <p:cNvSpPr/>
          <p:nvPr/>
        </p:nvSpPr>
        <p:spPr>
          <a:xfrm>
            <a:off x="2741806" y="798891"/>
            <a:ext cx="33242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ADCs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24b / 20kSPS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12b / 10MSPS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4b / 500MSPS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Amplifiers</a:t>
            </a:r>
            <a:r>
              <a:rPr lang="en-US" dirty="0"/>
              <a:t> (up to 500MHz)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Diodes</a:t>
            </a:r>
            <a:r>
              <a:rPr lang="en-US" dirty="0"/>
              <a:t> (HV protection 1A)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FPGAs</a:t>
            </a:r>
            <a:r>
              <a:rPr lang="en-US" dirty="0"/>
              <a:t> (28nm- 45nm)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Laser Diodes Optical Isolators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Voltage Regulators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LDO and SW capacitor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Transistors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JFET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HEMT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MOSFET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Passives</a:t>
            </a:r>
            <a:endParaRPr lang="en-US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Capacitors and resistors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6217F44-6D3E-46B4-AC21-131F02D6DCB0}"/>
              </a:ext>
            </a:extLst>
          </p:cNvPr>
          <p:cNvSpPr/>
          <p:nvPr/>
        </p:nvSpPr>
        <p:spPr>
          <a:xfrm>
            <a:off x="986118" y="3351411"/>
            <a:ext cx="657411" cy="215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46CBA648-35EE-46BB-9714-2714E901C18F}"/>
              </a:ext>
            </a:extLst>
          </p:cNvPr>
          <p:cNvSpPr/>
          <p:nvPr/>
        </p:nvSpPr>
        <p:spPr>
          <a:xfrm>
            <a:off x="2587207" y="1146845"/>
            <a:ext cx="196416" cy="4474737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1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1AD60-9EA8-4741-9D2A-45DDAC0F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F8A6-1242-488D-BB2F-C6CC3467905E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D8B06-38A6-4011-A720-007FEA3A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461" y="1234674"/>
            <a:ext cx="3255710" cy="1294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FA6CB-0AEF-48C4-8923-D6B7452A12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78" y="1188972"/>
            <a:ext cx="2776220" cy="13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A7D483E-72F6-433A-A914-48AEA3EE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34" y="2972660"/>
            <a:ext cx="2771775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048394D-015C-472D-B41E-8DEDA1B73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15" y="5636643"/>
            <a:ext cx="3186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Reconfigurable Flash Folding Architecture.    With this architecture it is possible to change the ADC resolution on the fly.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C93F3D-59C0-4384-AFFB-1980A7382CBC}"/>
              </a:ext>
            </a:extLst>
          </p:cNvPr>
          <p:cNvSpPr/>
          <p:nvPr/>
        </p:nvSpPr>
        <p:spPr>
          <a:xfrm>
            <a:off x="173399" y="85743"/>
            <a:ext cx="7651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FPGA Based n-bit Analog to Digital Converter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A0300-3F9D-48C2-AFCE-7C49A9CD3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850" y="3129828"/>
            <a:ext cx="4069196" cy="1765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B440A-7A34-4B04-8647-1F9BAAA5D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357" y="4969645"/>
            <a:ext cx="4188689" cy="8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A1F134-D433-4E14-839E-455A169BE533}"/>
              </a:ext>
            </a:extLst>
          </p:cNvPr>
          <p:cNvSpPr txBox="1"/>
          <p:nvPr/>
        </p:nvSpPr>
        <p:spPr>
          <a:xfrm>
            <a:off x="388305" y="175364"/>
            <a:ext cx="467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7EA63C-518B-4E3F-9355-997C3ED7C15E}"/>
              </a:ext>
            </a:extLst>
          </p:cNvPr>
          <p:cNvSpPr txBox="1">
            <a:spLocks/>
          </p:cNvSpPr>
          <p:nvPr/>
        </p:nvSpPr>
        <p:spPr>
          <a:xfrm>
            <a:off x="515824" y="889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158E2-5024-4AAA-A9A3-AF4D79DE57D3}"/>
              </a:ext>
            </a:extLst>
          </p:cNvPr>
          <p:cNvSpPr txBox="1"/>
          <p:nvPr/>
        </p:nvSpPr>
        <p:spPr>
          <a:xfrm>
            <a:off x="4813542" y="4226008"/>
            <a:ext cx="3931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+mj-lt"/>
              </a:rPr>
              <a:t>Maxim </a:t>
            </a:r>
            <a:r>
              <a:rPr lang="en-US" sz="1600" dirty="0" err="1">
                <a:solidFill>
                  <a:srgbClr val="1F497D"/>
                </a:solidFill>
                <a:latin typeface="+mj-lt"/>
              </a:rPr>
              <a:t>Marchevsky</a:t>
            </a:r>
            <a:r>
              <a:rPr lang="en-US" sz="1600" dirty="0">
                <a:solidFill>
                  <a:srgbClr val="1F497D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1F497D"/>
                </a:solidFill>
              </a:rPr>
              <a:t>–</a:t>
            </a:r>
            <a:r>
              <a:rPr lang="en-US" sz="1600" dirty="0">
                <a:solidFill>
                  <a:srgbClr val="1F497D"/>
                </a:solidFill>
                <a:latin typeface="+mj-lt"/>
              </a:rPr>
              <a:t> Physicist</a:t>
            </a:r>
          </a:p>
          <a:p>
            <a:r>
              <a:rPr lang="en-US" sz="1600" dirty="0">
                <a:solidFill>
                  <a:srgbClr val="1F497D"/>
                </a:solidFill>
                <a:latin typeface="+mj-lt"/>
              </a:rPr>
              <a:t>Marcos Turqueti      – Electrical Engineer</a:t>
            </a:r>
          </a:p>
          <a:p>
            <a:r>
              <a:rPr lang="en-US" sz="1600" dirty="0">
                <a:solidFill>
                  <a:srgbClr val="1F497D"/>
                </a:solidFill>
                <a:latin typeface="+mj-lt"/>
              </a:rPr>
              <a:t>Jordan Taylor           – Electrical Technician</a:t>
            </a:r>
          </a:p>
          <a:p>
            <a:r>
              <a:rPr lang="en-US" sz="1600" dirty="0">
                <a:solidFill>
                  <a:srgbClr val="1F497D"/>
                </a:solidFill>
                <a:latin typeface="+mj-lt"/>
              </a:rPr>
              <a:t>Jim Swanson           – </a:t>
            </a:r>
            <a:r>
              <a:rPr lang="en-US" sz="1600" dirty="0" err="1">
                <a:solidFill>
                  <a:srgbClr val="1F497D"/>
                </a:solidFill>
                <a:latin typeface="+mj-lt"/>
              </a:rPr>
              <a:t>Cryo</a:t>
            </a:r>
            <a:r>
              <a:rPr lang="en-US" sz="1600" dirty="0">
                <a:solidFill>
                  <a:srgbClr val="1F497D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1F497D"/>
                </a:solidFill>
              </a:rPr>
              <a:t>Technician</a:t>
            </a:r>
            <a:endParaRPr lang="en-US" sz="1600" b="1" dirty="0">
              <a:solidFill>
                <a:srgbClr val="1F497D"/>
              </a:solidFill>
              <a:latin typeface="+mj-lt"/>
            </a:endParaRPr>
          </a:p>
          <a:p>
            <a:r>
              <a:rPr lang="en-US" sz="1600" dirty="0">
                <a:solidFill>
                  <a:srgbClr val="1F497D"/>
                </a:solidFill>
                <a:latin typeface="+mj-lt"/>
              </a:rPr>
              <a:t>Daniel Davis            – </a:t>
            </a:r>
            <a:r>
              <a:rPr lang="en-US" sz="1600" dirty="0" err="1">
                <a:solidFill>
                  <a:srgbClr val="1F497D"/>
                </a:solidFill>
                <a:latin typeface="+mj-lt"/>
              </a:rPr>
              <a:t>Ph.D</a:t>
            </a:r>
            <a:r>
              <a:rPr lang="en-US" sz="1600" dirty="0">
                <a:solidFill>
                  <a:srgbClr val="1F497D"/>
                </a:solidFill>
                <a:latin typeface="+mj-lt"/>
              </a:rPr>
              <a:t> Student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DAC65-D263-49DF-BBEC-4DC0069607C9}"/>
              </a:ext>
            </a:extLst>
          </p:cNvPr>
          <p:cNvSpPr txBox="1"/>
          <p:nvPr/>
        </p:nvSpPr>
        <p:spPr>
          <a:xfrm>
            <a:off x="3669193" y="4209267"/>
            <a:ext cx="122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j-lt"/>
              </a:rPr>
              <a:t>MTF team: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A8127-C5F9-4E82-A776-15889C68C743}"/>
              </a:ext>
            </a:extLst>
          </p:cNvPr>
          <p:cNvSpPr txBox="1"/>
          <p:nvPr/>
        </p:nvSpPr>
        <p:spPr>
          <a:xfrm>
            <a:off x="398576" y="1443037"/>
            <a:ext cx="7327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Facility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CLIQ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CryoDAQ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5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947457-E50F-4107-B588-572700957359}"/>
              </a:ext>
            </a:extLst>
          </p:cNvPr>
          <p:cNvSpPr txBox="1"/>
          <p:nvPr/>
        </p:nvSpPr>
        <p:spPr>
          <a:xfrm>
            <a:off x="388305" y="175364"/>
            <a:ext cx="467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Facility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B58F4-0E19-4E2D-A850-10505CDE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251"/>
            <a:ext cx="9144000" cy="423533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893DC5-B9D5-4D2D-9E73-86EDF60833AA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948223" y="1788585"/>
            <a:ext cx="1162864" cy="955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58C3E0-5D9F-4E20-B6AB-F89FF4329102}"/>
              </a:ext>
            </a:extLst>
          </p:cNvPr>
          <p:cNvSpPr txBox="1"/>
          <p:nvPr/>
        </p:nvSpPr>
        <p:spPr>
          <a:xfrm>
            <a:off x="5111087" y="1603919"/>
            <a:ext cx="3466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 Test Facilities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3F29CC-F3DE-448B-A743-1403FDCB1924}"/>
              </a:ext>
            </a:extLst>
          </p:cNvPr>
          <p:cNvSpPr txBox="1"/>
          <p:nvPr/>
        </p:nvSpPr>
        <p:spPr>
          <a:xfrm>
            <a:off x="342585" y="1044054"/>
            <a:ext cx="605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It is located in the Berkeley Hills near Berkeley, California; </a:t>
            </a:r>
          </a:p>
        </p:txBody>
      </p:sp>
    </p:spTree>
    <p:extLst>
      <p:ext uri="{BB962C8B-B14F-4D97-AF65-F5344CB8AC3E}">
        <p14:creationId xmlns:p14="http://schemas.microsoft.com/office/powerpoint/2010/main" val="242524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815CE-5A05-4781-8D45-2557FAC160E7}"/>
              </a:ext>
            </a:extLst>
          </p:cNvPr>
          <p:cNvSpPr txBox="1"/>
          <p:nvPr/>
        </p:nvSpPr>
        <p:spPr>
          <a:xfrm>
            <a:off x="388305" y="175364"/>
            <a:ext cx="467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Facility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20852-95FD-4ABF-96E4-03527292F4AC}"/>
              </a:ext>
            </a:extLst>
          </p:cNvPr>
          <p:cNvSpPr txBox="1"/>
          <p:nvPr/>
        </p:nvSpPr>
        <p:spPr>
          <a:xfrm>
            <a:off x="324197" y="1263041"/>
            <a:ext cx="81721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400" dirty="0"/>
              <a:t>The Magnet Test Facility (MTF) at LBNL has the mission of testing and characterizing  prototype high field superconducting magnets;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400" dirty="0"/>
              <a:t>Several magnet parameters, such as current, training behavior, and field quality are tested and characterized at  MTF;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400" dirty="0"/>
              <a:t>The facility is capable of adapting to an wide variety of magnets and provide unique instrumentation capabilities;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400" dirty="0"/>
              <a:t>Several upgrades are current ongoing  at LBNL to further improve the Magnet Test Facility capabilities.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400" dirty="0"/>
              <a:t>Current scheduled for testing (July):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Gantry, CCT5, C2B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algn="just"/>
            <a:endParaRPr lang="en-US" alt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31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D21430-7CE5-4496-BD94-84CC667C075F}"/>
              </a:ext>
            </a:extLst>
          </p:cNvPr>
          <p:cNvSpPr txBox="1"/>
          <p:nvPr/>
        </p:nvSpPr>
        <p:spPr>
          <a:xfrm>
            <a:off x="388305" y="175364"/>
            <a:ext cx="7370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Upgrades </a:t>
            </a:r>
            <a:r>
              <a:rPr lang="en-US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Coupling-Loss Induced Quench system (</a:t>
            </a:r>
            <a:r>
              <a:rPr lang="en-US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CLIQ)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39750-4BAD-4393-AEE7-3960F3237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5" y="1375692"/>
            <a:ext cx="7475919" cy="48040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EED4A-E25E-497C-B13D-BE729FF51552}"/>
              </a:ext>
            </a:extLst>
          </p:cNvPr>
          <p:cNvSpPr/>
          <p:nvPr/>
        </p:nvSpPr>
        <p:spPr>
          <a:xfrm>
            <a:off x="245659" y="5899261"/>
            <a:ext cx="2986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Max: 9.9 kJ, 800 V, 45 mF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75DD5-B8FB-4485-ADC7-5AE862EE4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698" y="0"/>
            <a:ext cx="2505051" cy="20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BDECB1-BE66-4E2F-8BC0-A93A9C368F24}"/>
              </a:ext>
            </a:extLst>
          </p:cNvPr>
          <p:cNvSpPr>
            <a:spLocks noGrp="1"/>
          </p:cNvSpPr>
          <p:nvPr/>
        </p:nvSpPr>
        <p:spPr>
          <a:xfrm>
            <a:off x="651493" y="1328911"/>
            <a:ext cx="7781925" cy="4368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charset="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53F2C-C58C-4131-A1DB-F0746121AD6E}"/>
              </a:ext>
            </a:extLst>
          </p:cNvPr>
          <p:cNvSpPr>
            <a:spLocks noGrp="1"/>
          </p:cNvSpPr>
          <p:nvPr/>
        </p:nvSpPr>
        <p:spPr>
          <a:xfrm>
            <a:off x="2170707" y="631597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1B23ED6-7456-B14B-B205-A40CE3E5954F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6E412-CB12-444E-B6E3-C434AAA1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6" y="1018066"/>
            <a:ext cx="8019207" cy="5153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84994-8330-4CD0-976C-B8555655B3C6}"/>
              </a:ext>
            </a:extLst>
          </p:cNvPr>
          <p:cNvSpPr txBox="1"/>
          <p:nvPr/>
        </p:nvSpPr>
        <p:spPr>
          <a:xfrm>
            <a:off x="4458675" y="4440715"/>
            <a:ext cx="422776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2000" b="1" dirty="0"/>
              <a:t>Bleed resistor for each capacitor.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3151F1-A5D9-4C49-9364-DD0FB3255AF0}"/>
              </a:ext>
            </a:extLst>
          </p:cNvPr>
          <p:cNvCxnSpPr/>
          <p:nvPr/>
        </p:nvCxnSpPr>
        <p:spPr bwMode="auto">
          <a:xfrm>
            <a:off x="4548960" y="3769347"/>
            <a:ext cx="291313" cy="67973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id="{A5C123CB-D032-4666-A628-06A034580E4B}"/>
              </a:ext>
            </a:extLst>
          </p:cNvPr>
          <p:cNvSpPr txBox="1"/>
          <p:nvPr/>
        </p:nvSpPr>
        <p:spPr>
          <a:xfrm>
            <a:off x="4682108" y="814135"/>
            <a:ext cx="283282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2000" b="1" dirty="0"/>
              <a:t>Normally closed relay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FC4B2494-0CC6-450C-8DC6-266D2189440F}"/>
              </a:ext>
            </a:extLst>
          </p:cNvPr>
          <p:cNvSpPr txBox="1"/>
          <p:nvPr/>
        </p:nvSpPr>
        <p:spPr>
          <a:xfrm>
            <a:off x="10293762" y="292131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A8FAA5-AB40-4FF3-98AF-5B31CA31B165}"/>
              </a:ext>
            </a:extLst>
          </p:cNvPr>
          <p:cNvCxnSpPr/>
          <p:nvPr/>
        </p:nvCxnSpPr>
        <p:spPr bwMode="auto">
          <a:xfrm flipH="1" flipV="1">
            <a:off x="5568556" y="1212264"/>
            <a:ext cx="233320" cy="203784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5">
            <a:extLst>
              <a:ext uri="{FF2B5EF4-FFF2-40B4-BE49-F238E27FC236}">
                <a16:creationId xmlns:a16="http://schemas.microsoft.com/office/drawing/2014/main" id="{BFB0C838-1114-450C-ADE7-DCD7ECA69AC8}"/>
              </a:ext>
            </a:extLst>
          </p:cNvPr>
          <p:cNvSpPr txBox="1"/>
          <p:nvPr/>
        </p:nvSpPr>
        <p:spPr>
          <a:xfrm>
            <a:off x="288579" y="2342181"/>
            <a:ext cx="233429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2000" b="1"/>
              <a:t>IGBT gate control</a:t>
            </a:r>
            <a:endParaRPr lang="en-US" sz="2000" b="1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43579BFC-9160-4480-9FA2-876FB488ED40}"/>
              </a:ext>
            </a:extLst>
          </p:cNvPr>
          <p:cNvSpPr txBox="1"/>
          <p:nvPr/>
        </p:nvSpPr>
        <p:spPr>
          <a:xfrm>
            <a:off x="457163" y="4088712"/>
            <a:ext cx="2820003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2000" b="1" dirty="0"/>
              <a:t>Capacitor bank </a:t>
            </a:r>
          </a:p>
          <a:p>
            <a:r>
              <a:rPr lang="en-US" sz="2000" b="1" dirty="0"/>
              <a:t>voltage measurement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0B23C780-931E-4477-B30C-C5CE0132098D}"/>
              </a:ext>
            </a:extLst>
          </p:cNvPr>
          <p:cNvSpPr txBox="1"/>
          <p:nvPr/>
        </p:nvSpPr>
        <p:spPr>
          <a:xfrm>
            <a:off x="140223" y="3334804"/>
            <a:ext cx="253947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400" b="1" dirty="0"/>
              <a:t>Capacitor </a:t>
            </a:r>
            <a:r>
              <a:rPr lang="en-US" sz="1400" b="1"/>
              <a:t>bank charging</a:t>
            </a:r>
            <a:endParaRPr lang="en-US" sz="1400" b="1" dirty="0"/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23613FCE-3E06-445D-8966-33C46611EB29}"/>
              </a:ext>
            </a:extLst>
          </p:cNvPr>
          <p:cNvSpPr txBox="1"/>
          <p:nvPr/>
        </p:nvSpPr>
        <p:spPr>
          <a:xfrm>
            <a:off x="2795762" y="1733931"/>
            <a:ext cx="248148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400" b="1" dirty="0"/>
              <a:t>IGBT switching </a:t>
            </a:r>
            <a:r>
              <a:rPr lang="en-US" sz="1400" b="1"/>
              <a:t>on/off capacitor banks.</a:t>
            </a:r>
            <a:endParaRPr lang="en-US" sz="140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019497-E4D6-46C1-9ED8-2B85D9AC410F}"/>
              </a:ext>
            </a:extLst>
          </p:cNvPr>
          <p:cNvCxnSpPr/>
          <p:nvPr/>
        </p:nvCxnSpPr>
        <p:spPr bwMode="auto">
          <a:xfrm flipH="1" flipV="1">
            <a:off x="3196241" y="2238604"/>
            <a:ext cx="82269" cy="61634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29FE7E-398D-449B-95FB-B99BC0B07E14}"/>
              </a:ext>
            </a:extLst>
          </p:cNvPr>
          <p:cNvCxnSpPr/>
          <p:nvPr/>
        </p:nvCxnSpPr>
        <p:spPr bwMode="auto">
          <a:xfrm flipH="1" flipV="1">
            <a:off x="3777519" y="2245348"/>
            <a:ext cx="82269" cy="61634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69B2C7-7B6B-402B-B838-F3ACA477116F}"/>
              </a:ext>
            </a:extLst>
          </p:cNvPr>
          <p:cNvCxnSpPr/>
          <p:nvPr/>
        </p:nvCxnSpPr>
        <p:spPr bwMode="auto">
          <a:xfrm flipH="1" flipV="1">
            <a:off x="4310246" y="2227815"/>
            <a:ext cx="222530" cy="34391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6662E03-11A9-4F52-BA56-CD69C4EEF54A}"/>
              </a:ext>
            </a:extLst>
          </p:cNvPr>
          <p:cNvSpPr txBox="1"/>
          <p:nvPr/>
        </p:nvSpPr>
        <p:spPr>
          <a:xfrm>
            <a:off x="388305" y="175364"/>
            <a:ext cx="4067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Upgrades</a:t>
            </a:r>
            <a:r>
              <a:rPr lang="en-US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CLIQ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4D3419-70FD-4FDA-8830-A3A9F237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698" y="0"/>
            <a:ext cx="2505051" cy="20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3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815CE-5A05-4781-8D45-2557FAC160E7}"/>
              </a:ext>
            </a:extLst>
          </p:cNvPr>
          <p:cNvSpPr txBox="1"/>
          <p:nvPr/>
        </p:nvSpPr>
        <p:spPr>
          <a:xfrm>
            <a:off x="388305" y="175364"/>
            <a:ext cx="591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Energy Extraction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65191-69F4-4E0D-897A-A3BAF0844187}"/>
              </a:ext>
            </a:extLst>
          </p:cNvPr>
          <p:cNvSpPr txBox="1">
            <a:spLocks/>
          </p:cNvSpPr>
          <p:nvPr/>
        </p:nvSpPr>
        <p:spPr>
          <a:xfrm>
            <a:off x="234950" y="1318260"/>
            <a:ext cx="845185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Controlled Rectifier (SCR) based extraction system. Four SCRs capable of switching 6kA (55 ºC) each.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Maximum tested current rise 500A/s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Maximum voltage of 1350V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Maximum SCR operating temperature of 125C, with interlocks set to 90C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off time of 0.5ms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9kJ capacitor bank necessary to disengage SCR’s during energy extraction with energy proportional to maximum extraction current.</a:t>
            </a:r>
          </a:p>
          <a:p>
            <a:pPr algn="just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1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7DB9C6-3290-4416-84F4-19E746DC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F8A6-1242-488D-BB2F-C6CC3467905E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C635290-7DC1-433B-9259-0D00453D1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46920"/>
          <a:stretch/>
        </p:blipFill>
        <p:spPr>
          <a:xfrm>
            <a:off x="235986" y="1127410"/>
            <a:ext cx="2121452" cy="4714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A5F64-A38A-4122-BF59-35DBA4406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65" y="1576950"/>
            <a:ext cx="2894162" cy="1436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0A667-7628-4005-9C62-05EC084A021D}"/>
              </a:ext>
            </a:extLst>
          </p:cNvPr>
          <p:cNvSpPr txBox="1"/>
          <p:nvPr/>
        </p:nvSpPr>
        <p:spPr>
          <a:xfrm>
            <a:off x="5555302" y="2673436"/>
            <a:ext cx="4013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1350" b="1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0FECFAA-24CD-4850-BC21-A0A9BEB19B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1271" r="20636" b="9840"/>
          <a:stretch/>
        </p:blipFill>
        <p:spPr>
          <a:xfrm>
            <a:off x="2743200" y="3618165"/>
            <a:ext cx="3862668" cy="1989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2F8570-F8E4-4B03-B1F0-1D22CB41716E}"/>
              </a:ext>
            </a:extLst>
          </p:cNvPr>
          <p:cNvSpPr txBox="1"/>
          <p:nvPr/>
        </p:nvSpPr>
        <p:spPr>
          <a:xfrm>
            <a:off x="4603432" y="5392102"/>
            <a:ext cx="3056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Current transducer LF 2010-S, I</a:t>
            </a:r>
            <a:r>
              <a:rPr lang="en-US" sz="1350" b="1" baseline="-25000" dirty="0"/>
              <a:t>PN</a:t>
            </a:r>
            <a:r>
              <a:rPr lang="en-US" sz="1350" b="1" dirty="0"/>
              <a:t>=2 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9B1EE-A4D2-4B5D-829F-A8A3BE12E62B}"/>
              </a:ext>
            </a:extLst>
          </p:cNvPr>
          <p:cNvSpPr txBox="1"/>
          <p:nvPr/>
        </p:nvSpPr>
        <p:spPr>
          <a:xfrm>
            <a:off x="6817995" y="3594735"/>
            <a:ext cx="16270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IGBT, 2.4 kA, 1.7 kV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62DA11-6C54-4A36-8652-30C3DE4D8EB0}"/>
              </a:ext>
            </a:extLst>
          </p:cNvPr>
          <p:cNvCxnSpPr/>
          <p:nvPr/>
        </p:nvCxnSpPr>
        <p:spPr>
          <a:xfrm flipV="1">
            <a:off x="5837872" y="3823335"/>
            <a:ext cx="1020128" cy="48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F648FB-BD37-462B-BB80-517039C7505C}"/>
              </a:ext>
            </a:extLst>
          </p:cNvPr>
          <p:cNvCxnSpPr/>
          <p:nvPr/>
        </p:nvCxnSpPr>
        <p:spPr>
          <a:xfrm>
            <a:off x="1211580" y="3483293"/>
            <a:ext cx="1463040" cy="1240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39256-2622-4A9A-B5D4-FBE63F0B5D30}"/>
              </a:ext>
            </a:extLst>
          </p:cNvPr>
          <p:cNvCxnSpPr/>
          <p:nvPr/>
        </p:nvCxnSpPr>
        <p:spPr>
          <a:xfrm flipV="1">
            <a:off x="1437322" y="2494598"/>
            <a:ext cx="1408748" cy="348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41FF87-BD47-4276-B7EB-BEA5E450AC7C}"/>
              </a:ext>
            </a:extLst>
          </p:cNvPr>
          <p:cNvSpPr txBox="1"/>
          <p:nvPr/>
        </p:nvSpPr>
        <p:spPr>
          <a:xfrm>
            <a:off x="2871788" y="3343275"/>
            <a:ext cx="22092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/>
              <a:t>IGBT assembly with cooling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54D1A-1762-4F0F-91C0-EDBF2A4947FF}"/>
              </a:ext>
            </a:extLst>
          </p:cNvPr>
          <p:cNvSpPr txBox="1"/>
          <p:nvPr/>
        </p:nvSpPr>
        <p:spPr>
          <a:xfrm>
            <a:off x="2797493" y="1323022"/>
            <a:ext cx="35705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Dump resistor unit </a:t>
            </a:r>
            <a:r>
              <a:rPr lang="mr-IN" sz="1350" b="1" dirty="0"/>
              <a:t>–</a:t>
            </a:r>
            <a:r>
              <a:rPr lang="en-US" sz="1350" b="1" dirty="0"/>
              <a:t> specifications next page.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01C63-30D8-44BD-83F4-ECC9CB1925BB}"/>
              </a:ext>
            </a:extLst>
          </p:cNvPr>
          <p:cNvSpPr txBox="1"/>
          <p:nvPr/>
        </p:nvSpPr>
        <p:spPr>
          <a:xfrm>
            <a:off x="394335" y="5632132"/>
            <a:ext cx="9741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By J. Taylor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C6D1B1-F6F2-42C3-80B9-884CD95E5046}"/>
              </a:ext>
            </a:extLst>
          </p:cNvPr>
          <p:cNvCxnSpPr/>
          <p:nvPr/>
        </p:nvCxnSpPr>
        <p:spPr>
          <a:xfrm>
            <a:off x="1240155" y="4572000"/>
            <a:ext cx="937260" cy="58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52F160-2F90-4574-81B0-BBBE628E1177}"/>
              </a:ext>
            </a:extLst>
          </p:cNvPr>
          <p:cNvSpPr txBox="1"/>
          <p:nvPr/>
        </p:nvSpPr>
        <p:spPr>
          <a:xfrm>
            <a:off x="2105978" y="5140642"/>
            <a:ext cx="8300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/>
              <a:t>Bus bars</a:t>
            </a:r>
            <a:endParaRPr lang="en-US" sz="135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76ACC-1026-4D37-9BA8-687FBD9228F7}"/>
              </a:ext>
            </a:extLst>
          </p:cNvPr>
          <p:cNvSpPr txBox="1"/>
          <p:nvPr/>
        </p:nvSpPr>
        <p:spPr>
          <a:xfrm>
            <a:off x="2443163" y="3711892"/>
            <a:ext cx="1122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/>
              <a:t>Dripping pan</a:t>
            </a:r>
            <a:endParaRPr lang="en-US" sz="135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26D9D3-01FC-4874-8F46-9525F4DD6553}"/>
              </a:ext>
            </a:extLst>
          </p:cNvPr>
          <p:cNvCxnSpPr/>
          <p:nvPr/>
        </p:nvCxnSpPr>
        <p:spPr>
          <a:xfrm flipV="1">
            <a:off x="1062990" y="3943350"/>
            <a:ext cx="1448753" cy="237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49ECCB-D45A-45CC-AEC8-88839152162F}"/>
              </a:ext>
            </a:extLst>
          </p:cNvPr>
          <p:cNvSpPr txBox="1"/>
          <p:nvPr/>
        </p:nvSpPr>
        <p:spPr>
          <a:xfrm>
            <a:off x="1903095" y="5723751"/>
            <a:ext cx="21781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Four </a:t>
            </a:r>
            <a:r>
              <a:rPr lang="en-US" sz="1350" b="1" dirty="0" err="1"/>
              <a:t>Soresen</a:t>
            </a:r>
            <a:r>
              <a:rPr lang="en-US" sz="1350" b="1" dirty="0"/>
              <a:t> (10 V, 1.2 kA)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9455A7-1D15-47B1-B3A5-CF53D5231FB7}"/>
              </a:ext>
            </a:extLst>
          </p:cNvPr>
          <p:cNvCxnSpPr/>
          <p:nvPr/>
        </p:nvCxnSpPr>
        <p:spPr>
          <a:xfrm>
            <a:off x="985838" y="5209223"/>
            <a:ext cx="937260" cy="588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BBE21-C3AC-4579-92E9-BAAC29C1DF49}"/>
              </a:ext>
            </a:extLst>
          </p:cNvPr>
          <p:cNvCxnSpPr/>
          <p:nvPr/>
        </p:nvCxnSpPr>
        <p:spPr>
          <a:xfrm>
            <a:off x="1048703" y="4946333"/>
            <a:ext cx="88011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A67F7F-71F6-411A-9267-B83C09EFD8DE}"/>
              </a:ext>
            </a:extLst>
          </p:cNvPr>
          <p:cNvCxnSpPr/>
          <p:nvPr/>
        </p:nvCxnSpPr>
        <p:spPr>
          <a:xfrm>
            <a:off x="1008697" y="4700587"/>
            <a:ext cx="911543" cy="1042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D17B92-F543-47A9-8245-64EF18213AC3}"/>
              </a:ext>
            </a:extLst>
          </p:cNvPr>
          <p:cNvCxnSpPr/>
          <p:nvPr/>
        </p:nvCxnSpPr>
        <p:spPr>
          <a:xfrm>
            <a:off x="1028700" y="4429125"/>
            <a:ext cx="917258" cy="1305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919D166-08FA-44F0-AB2E-D2BDEF0F10B7}"/>
              </a:ext>
            </a:extLst>
          </p:cNvPr>
          <p:cNvSpPr txBox="1"/>
          <p:nvPr/>
        </p:nvSpPr>
        <p:spPr>
          <a:xfrm>
            <a:off x="388304" y="175364"/>
            <a:ext cx="851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Upgrades</a:t>
            </a:r>
            <a:r>
              <a:rPr lang="en-US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Energy Extraction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C8AC793-803C-48C9-A71E-C21F1403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698" y="0"/>
            <a:ext cx="2505051" cy="2094931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777C5E7-3338-455C-BD9A-7304C1885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267070"/>
              </p:ext>
            </p:extLst>
          </p:nvPr>
        </p:nvGraphicFramePr>
        <p:xfrm>
          <a:off x="5928671" y="2059118"/>
          <a:ext cx="28575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Scenerio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Resistance (ohm)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Energy rating (kJ)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u="none" strike="noStrike">
                          <a:effectLst/>
                        </a:rPr>
                        <a:t>0.1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u="none" strike="noStrike">
                          <a:effectLst/>
                        </a:rPr>
                        <a:t>400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u="none" strike="noStrike">
                          <a:effectLst/>
                        </a:rPr>
                        <a:t>2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0.05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u="none" strike="noStrike">
                          <a:effectLst/>
                        </a:rPr>
                        <a:t>500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u="none" strike="noStrike">
                          <a:effectLst/>
                        </a:rPr>
                        <a:t>0.0333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u="none" strike="noStrike">
                          <a:effectLst/>
                        </a:rPr>
                        <a:t>600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u="none" strike="noStrike">
                          <a:effectLst/>
                        </a:rPr>
                        <a:t>0.025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u="none" strike="noStrike">
                          <a:effectLst/>
                        </a:rPr>
                        <a:t>700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u="none" strike="noStrike">
                          <a:effectLst/>
                        </a:rPr>
                        <a:t>0.02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u="none" strike="noStrike" dirty="0">
                          <a:effectLst/>
                        </a:rPr>
                        <a:t>800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AB885ED-BD73-4CA2-9EF2-5FC6253137C4}"/>
              </a:ext>
            </a:extLst>
          </p:cNvPr>
          <p:cNvSpPr txBox="1"/>
          <p:nvPr/>
        </p:nvSpPr>
        <p:spPr>
          <a:xfrm>
            <a:off x="2674620" y="660160"/>
            <a:ext cx="16051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IGBT Based System</a:t>
            </a:r>
          </a:p>
        </p:txBody>
      </p:sp>
    </p:spTree>
    <p:extLst>
      <p:ext uri="{BB962C8B-B14F-4D97-AF65-F5344CB8AC3E}">
        <p14:creationId xmlns:p14="http://schemas.microsoft.com/office/powerpoint/2010/main" val="31808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815CE-5A05-4781-8D45-2557FAC160E7}"/>
              </a:ext>
            </a:extLst>
          </p:cNvPr>
          <p:cNvSpPr txBox="1"/>
          <p:nvPr/>
        </p:nvSpPr>
        <p:spPr>
          <a:xfrm>
            <a:off x="388305" y="175364"/>
            <a:ext cx="467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Main Power Supply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671FF-F0DD-481A-8766-F5E1941C1ED3}"/>
              </a:ext>
            </a:extLst>
          </p:cNvPr>
          <p:cNvSpPr txBox="1"/>
          <p:nvPr/>
        </p:nvSpPr>
        <p:spPr>
          <a:xfrm>
            <a:off x="254040" y="4375335"/>
            <a:ext cx="5885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25kA power supply (Transferred; Los Alamos)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current: 25 kA  (limited to 23.5 kA by voltage drop on the lines + SCRs balance resistors)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voltage: 20 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Remotely controlled from the MTF control room via Ethernet interface (dedicated network line)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03EED2-33E3-4149-8BB5-37D9F1F97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90346"/>
            <a:ext cx="2362200" cy="30790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A85BDE-CCD6-46D8-8266-318A637D0F1A}"/>
              </a:ext>
            </a:extLst>
          </p:cNvPr>
          <p:cNvSpPr txBox="1"/>
          <p:nvPr/>
        </p:nvSpPr>
        <p:spPr>
          <a:xfrm>
            <a:off x="6139328" y="4307975"/>
            <a:ext cx="2550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SGI Series DC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5kA secondary magnet power supply is now in operation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D027A8-CA39-46B8-8AEC-39CD2AB6D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90346"/>
            <a:ext cx="2362200" cy="3079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BA4898-0459-4BDF-A00A-896CCEFA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727" y="1090346"/>
            <a:ext cx="1729873" cy="1446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10ADD-0F30-46EC-B26B-E1D557A2C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790" y="2144999"/>
            <a:ext cx="3433912" cy="13111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270900-7265-44A2-AAFA-3EF94B25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746" y="1031205"/>
            <a:ext cx="1729873" cy="14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10624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51113</TotalTime>
  <Words>656</Words>
  <Application>Microsoft Office PowerPoint</Application>
  <PresentationFormat>On-screen Show (4:3)</PresentationFormat>
  <Paragraphs>188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Franklin Gothic Book</vt:lpstr>
      <vt:lpstr>Franklin Gothic Medium</vt:lpstr>
      <vt:lpstr>Wingdings</vt:lpstr>
      <vt:lpstr>ATAP No Footer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xrwang</dc:creator>
  <cp:lastModifiedBy>Marcos Turqueti</cp:lastModifiedBy>
  <cp:revision>1039</cp:revision>
  <dcterms:created xsi:type="dcterms:W3CDTF">2015-07-10T17:44:33Z</dcterms:created>
  <dcterms:modified xsi:type="dcterms:W3CDTF">2019-06-11T01:27:06Z</dcterms:modified>
</cp:coreProperties>
</file>