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58" r:id="rId4"/>
    <p:sldId id="257" r:id="rId5"/>
    <p:sldId id="274" r:id="rId6"/>
    <p:sldId id="275" r:id="rId7"/>
    <p:sldId id="276" r:id="rId8"/>
    <p:sldId id="265" r:id="rId9"/>
    <p:sldId id="277" r:id="rId10"/>
    <p:sldId id="273" r:id="rId11"/>
    <p:sldId id="278" r:id="rId12"/>
    <p:sldId id="299" r:id="rId13"/>
    <p:sldId id="271" r:id="rId14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B65E8-7A41-408B-906B-CBADF981B600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91A57-8E67-4167-9206-8E13947E2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60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7F400-2F58-BF41-AD70-DFD18DBBE71E}" type="datetime1">
              <a:rPr lang="en-US" smtClean="0"/>
              <a:t>6/10/19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30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EE8E-577D-5344-80E1-9CCAA3942313}" type="datetime1">
              <a:rPr lang="en-US" smtClean="0"/>
              <a:t>6/10/19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438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866DF-5855-7849-B138-04A51CE20DA8}" type="datetime1">
              <a:rPr lang="en-US" smtClean="0"/>
              <a:t>6/10/19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08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2FA01-F5E8-FA45-A981-0D2CB85108AE}" type="datetime1">
              <a:rPr lang="en-US" smtClean="0"/>
              <a:t>6/10/19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75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124-8CBB-1C48-BE6A-ABF08C78ED8E}" type="datetime1">
              <a:rPr lang="en-US" smtClean="0"/>
              <a:t>6/10/19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76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F6F99-C86C-E047-BFDC-99829B8406C0}" type="datetime1">
              <a:rPr lang="en-US" smtClean="0"/>
              <a:t>6/10/19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91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BBD5C-448F-BB49-A0D8-DC848B3D89D6}" type="datetime1">
              <a:rPr lang="en-US" smtClean="0"/>
              <a:t>6/10/19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317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B159C-1A1D-0F4E-8EAF-006FE00170FC}" type="datetime1">
              <a:rPr lang="en-US" smtClean="0"/>
              <a:t>6/10/19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16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E1872-0E6B-4E4E-A6BE-75FDE44A6E74}" type="datetime1">
              <a:rPr lang="en-US" smtClean="0"/>
              <a:t>6/10/19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8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75A5-18F6-6341-9929-EE25AB2C417D}" type="datetime1">
              <a:rPr lang="en-US" smtClean="0"/>
              <a:t>6/10/19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55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42F3-BB3F-F041-9406-C809A32C6F94}" type="datetime1">
              <a:rPr lang="en-US" smtClean="0"/>
              <a:t>6/10/19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776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7687C-84F0-B040-9FCD-ACE28B14C779}" type="datetime1">
              <a:rPr lang="en-US" smtClean="0"/>
              <a:t>6/10/19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CERN test stand news 2019 Uppsala – Marta Bajko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D3772-C5F8-4836-8D50-89CA41310E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93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999" y="2141033"/>
            <a:ext cx="10207083" cy="136892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 Black" panose="020B0A04020102020204" pitchFamily="34" charset="0"/>
              </a:rPr>
              <a:t>CERN SM18 test stand news</a:t>
            </a:r>
            <a:endParaRPr lang="en-GB" sz="4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190" y="4130490"/>
            <a:ext cx="9144000" cy="66714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Marta Bajko, CERN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June 2019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pic>
        <p:nvPicPr>
          <p:cNvPr id="5" name="Image 4" descr="CERN-logo_outline.jpg">
            <a:extLst>
              <a:ext uri="{FF2B5EF4-FFF2-40B4-BE49-F238E27FC236}">
                <a16:creationId xmlns:a16="http://schemas.microsoft.com/office/drawing/2014/main" id="{A5361A86-A3CF-AB47-92CB-5D81B8B68F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84" y="4864990"/>
            <a:ext cx="1426240" cy="14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7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844" y="-1632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 Black" panose="020B0A04020102020204" pitchFamily="34" charset="0"/>
              </a:rPr>
              <a:t>Testing in SM18</a:t>
            </a:r>
          </a:p>
        </p:txBody>
      </p:sp>
      <p:pic>
        <p:nvPicPr>
          <p:cNvPr id="13" name="Image 6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3488" y="86305"/>
            <a:ext cx="658913" cy="6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3" y="3928382"/>
            <a:ext cx="2659325" cy="19944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5" b="14958"/>
          <a:stretch/>
        </p:blipFill>
        <p:spPr>
          <a:xfrm rot="5400000">
            <a:off x="5469886" y="4576069"/>
            <a:ext cx="2437348" cy="122963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4" b="21955"/>
          <a:stretch/>
        </p:blipFill>
        <p:spPr>
          <a:xfrm rot="5400000">
            <a:off x="7826226" y="4321414"/>
            <a:ext cx="2825805" cy="113918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cxnSp>
        <p:nvCxnSpPr>
          <p:cNvPr id="15" name="Elbow Connector 14"/>
          <p:cNvCxnSpPr/>
          <p:nvPr/>
        </p:nvCxnSpPr>
        <p:spPr>
          <a:xfrm rot="16200000" flipH="1">
            <a:off x="8439933" y="2754127"/>
            <a:ext cx="1027860" cy="321707"/>
          </a:xfrm>
          <a:prstGeom prst="bent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 rot="16200000" flipH="1">
            <a:off x="6419864" y="3244818"/>
            <a:ext cx="1140929" cy="178375"/>
          </a:xfrm>
          <a:prstGeom prst="bent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0800000" flipV="1">
            <a:off x="1430027" y="3026727"/>
            <a:ext cx="1785653" cy="87774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928" y="4485119"/>
            <a:ext cx="1438696" cy="215579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3" name="Elbow Connector 22"/>
          <p:cNvCxnSpPr/>
          <p:nvPr/>
        </p:nvCxnSpPr>
        <p:spPr>
          <a:xfrm rot="16200000" flipH="1">
            <a:off x="3638818" y="3843597"/>
            <a:ext cx="1007015" cy="276027"/>
          </a:xfrm>
          <a:prstGeom prst="bent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26532" y="3656946"/>
            <a:ext cx="1824293" cy="1368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cxnSp>
        <p:nvCxnSpPr>
          <p:cNvPr id="25" name="Elbow Connector 24"/>
          <p:cNvCxnSpPr/>
          <p:nvPr/>
        </p:nvCxnSpPr>
        <p:spPr>
          <a:xfrm rot="16200000" flipH="1">
            <a:off x="10167682" y="2677750"/>
            <a:ext cx="856021" cy="302631"/>
          </a:xfrm>
          <a:prstGeom prst="bentConnector3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7590" y="1422386"/>
            <a:ext cx="11036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We do in average 40 test per year with an increase in capacity of up to 20-30% per year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3701" y="2780007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HFM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13436" y="3149339"/>
            <a:ext cx="103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89352" y="2374260"/>
            <a:ext cx="80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Siegtal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679897" y="2059869"/>
            <a:ext cx="72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87755" y="2018362"/>
            <a:ext cx="1824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Diodes and Leads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EFCC25-C8C0-7C4E-BE0D-DE7DE31B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</p:spTree>
    <p:extLst>
      <p:ext uri="{BB962C8B-B14F-4D97-AF65-F5344CB8AC3E}">
        <p14:creationId xmlns:p14="http://schemas.microsoft.com/office/powerpoint/2010/main" val="58583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F41A-435A-D04F-9EEE-EECE9531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92" y="119798"/>
            <a:ext cx="10515600" cy="1325563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0070C0"/>
                </a:solidFill>
                <a:latin typeface="+mn-lt"/>
              </a:rPr>
              <a:t>Trans National Access @ CERN </a:t>
            </a:r>
            <a:r>
              <a:rPr lang="fr-FR" sz="3200" b="1" dirty="0" err="1">
                <a:solidFill>
                  <a:srgbClr val="0070C0"/>
                </a:solidFill>
                <a:latin typeface="+mn-lt"/>
              </a:rPr>
              <a:t>MagNet</a:t>
            </a:r>
            <a:r>
              <a:rPr lang="fr-FR" sz="32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+mn-lt"/>
              </a:rPr>
              <a:t>within</a:t>
            </a:r>
            <a:r>
              <a:rPr lang="fr-FR" sz="3200" b="1" dirty="0">
                <a:solidFill>
                  <a:srgbClr val="0070C0"/>
                </a:solidFill>
                <a:latin typeface="+mn-lt"/>
              </a:rPr>
              <a:t> ARIES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25AFD8-FB44-3A4E-8AB6-192F60136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99" y="1193180"/>
            <a:ext cx="9306401" cy="525141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23AC6-CEA9-5945-8C04-CBC95E41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</p:spTree>
    <p:extLst>
      <p:ext uri="{BB962C8B-B14F-4D97-AF65-F5344CB8AC3E}">
        <p14:creationId xmlns:p14="http://schemas.microsoft.com/office/powerpoint/2010/main" val="3128892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5295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n-lt"/>
              </a:rPr>
              <a:t>WP9 – </a:t>
            </a:r>
            <a:r>
              <a:rPr lang="en-US" sz="3200" b="1" i="1" dirty="0">
                <a:solidFill>
                  <a:srgbClr val="0070C0"/>
                </a:solidFill>
                <a:latin typeface="+mn-lt"/>
              </a:rPr>
              <a:t>TNA : </a:t>
            </a:r>
            <a:r>
              <a:rPr lang="en-US" sz="3200" b="1" i="1" dirty="0" err="1">
                <a:solidFill>
                  <a:srgbClr val="0070C0"/>
                </a:solidFill>
                <a:latin typeface="+mn-lt"/>
              </a:rPr>
              <a:t>MagNet</a:t>
            </a:r>
            <a:endParaRPr lang="en-GB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1505" y="836612"/>
            <a:ext cx="8708505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  <a:p>
            <a:pPr lvl="5"/>
            <a:endParaRPr lang="en-US" dirty="0">
              <a:solidFill>
                <a:prstClr val="black"/>
              </a:solidFill>
              <a:latin typeface="Calibri"/>
            </a:endParaRPr>
          </a:p>
          <a:p>
            <a:pPr lvl="5"/>
            <a:endParaRPr lang="en-US" dirty="0">
              <a:solidFill>
                <a:prstClr val="black"/>
              </a:solidFill>
              <a:latin typeface="Calibri"/>
            </a:endParaRPr>
          </a:p>
          <a:p>
            <a:pPr lvl="5"/>
            <a:endParaRPr lang="en-US" dirty="0">
              <a:solidFill>
                <a:prstClr val="black"/>
              </a:solidFill>
              <a:latin typeface="Calibri"/>
            </a:endParaRPr>
          </a:p>
          <a:p>
            <a:pPr lvl="5"/>
            <a:endParaRPr lang="en-US" dirty="0">
              <a:solidFill>
                <a:prstClr val="black"/>
              </a:solidFill>
              <a:latin typeface="Calibri"/>
            </a:endParaRPr>
          </a:p>
          <a:p>
            <a:pPr lvl="5"/>
            <a:r>
              <a:rPr lang="en-US" dirty="0">
                <a:solidFill>
                  <a:prstClr val="black"/>
                </a:solidFill>
                <a:latin typeface="Calibri"/>
              </a:rPr>
              <a:t>5 projects were submitted for approval  </a:t>
            </a:r>
          </a:p>
          <a:p>
            <a:pPr lvl="5"/>
            <a:r>
              <a:rPr lang="en-US" dirty="0">
                <a:solidFill>
                  <a:prstClr val="black"/>
                </a:solidFill>
                <a:latin typeface="Calibri"/>
              </a:rPr>
              <a:t>4 approved and 1 in evaluation process </a:t>
            </a:r>
          </a:p>
          <a:p>
            <a:pPr lvl="5"/>
            <a:r>
              <a:rPr lang="en-US" dirty="0">
                <a:solidFill>
                  <a:prstClr val="black"/>
                </a:solidFill>
                <a:latin typeface="Calibri"/>
              </a:rPr>
              <a:t>4 of them has been already performed tests </a:t>
            </a:r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sz="1100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sz="1100" dirty="0">
              <a:solidFill>
                <a:prstClr val="black"/>
              </a:solidFill>
              <a:latin typeface="Calibri"/>
            </a:endParaRPr>
          </a:p>
          <a:p>
            <a:pPr defTabSz="457200"/>
            <a:endParaRPr lang="en-GB" sz="11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674277" y="5142246"/>
          <a:ext cx="6843446" cy="11013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7330">
                  <a:extLst>
                    <a:ext uri="{9D8B030D-6E8A-4147-A177-3AD203B41FA5}">
                      <a16:colId xmlns:a16="http://schemas.microsoft.com/office/drawing/2014/main" val="1650871714"/>
                    </a:ext>
                  </a:extLst>
                </a:gridCol>
                <a:gridCol w="977330">
                  <a:extLst>
                    <a:ext uri="{9D8B030D-6E8A-4147-A177-3AD203B41FA5}">
                      <a16:colId xmlns:a16="http://schemas.microsoft.com/office/drawing/2014/main" val="2224410013"/>
                    </a:ext>
                  </a:extLst>
                </a:gridCol>
                <a:gridCol w="1084647">
                  <a:extLst>
                    <a:ext uri="{9D8B030D-6E8A-4147-A177-3AD203B41FA5}">
                      <a16:colId xmlns:a16="http://schemas.microsoft.com/office/drawing/2014/main" val="85367514"/>
                    </a:ext>
                  </a:extLst>
                </a:gridCol>
                <a:gridCol w="870013">
                  <a:extLst>
                    <a:ext uri="{9D8B030D-6E8A-4147-A177-3AD203B41FA5}">
                      <a16:colId xmlns:a16="http://schemas.microsoft.com/office/drawing/2014/main" val="1181233956"/>
                    </a:ext>
                  </a:extLst>
                </a:gridCol>
                <a:gridCol w="978042">
                  <a:extLst>
                    <a:ext uri="{9D8B030D-6E8A-4147-A177-3AD203B41FA5}">
                      <a16:colId xmlns:a16="http://schemas.microsoft.com/office/drawing/2014/main" val="715350740"/>
                    </a:ext>
                  </a:extLst>
                </a:gridCol>
                <a:gridCol w="978042">
                  <a:extLst>
                    <a:ext uri="{9D8B030D-6E8A-4147-A177-3AD203B41FA5}">
                      <a16:colId xmlns:a16="http://schemas.microsoft.com/office/drawing/2014/main" val="1746417828"/>
                    </a:ext>
                  </a:extLst>
                </a:gridCol>
                <a:gridCol w="978042">
                  <a:extLst>
                    <a:ext uri="{9D8B030D-6E8A-4147-A177-3AD203B41FA5}">
                      <a16:colId xmlns:a16="http://schemas.microsoft.com/office/drawing/2014/main" val="1322434055"/>
                    </a:ext>
                  </a:extLst>
                </a:gridCol>
              </a:tblGrid>
              <a:tr h="635419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Facility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No. of projects Y1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Total no. of projects Annex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No. of users Y1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Total no. of users </a:t>
                      </a:r>
                      <a:br>
                        <a:rPr lang="en-GB" sz="1000">
                          <a:effectLst/>
                        </a:rPr>
                      </a:br>
                      <a:r>
                        <a:rPr lang="en-GB" sz="1000">
                          <a:effectLst/>
                        </a:rPr>
                        <a:t>Annex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No. of access units Y1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Total no. of access units Annex 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5728211"/>
                  </a:ext>
                </a:extLst>
              </a:tr>
              <a:tr h="23298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MagNet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27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40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944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1,920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4897924"/>
                  </a:ext>
                </a:extLst>
              </a:tr>
              <a:tr h="23298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Gersemi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56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</a:rPr>
                        <a:t>2,880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717294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E2515-59A2-B74F-9487-3121FD194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107" y="1910004"/>
            <a:ext cx="1769561" cy="23110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69CDBB-20D1-2644-9A1D-8FEBACA36F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0" t="13345" r="12939" b="20603"/>
          <a:stretch/>
        </p:blipFill>
        <p:spPr>
          <a:xfrm>
            <a:off x="2189438" y="1892056"/>
            <a:ext cx="3532034" cy="2311084"/>
          </a:xfrm>
          <a:prstGeom prst="rect">
            <a:avLst/>
          </a:prstGeom>
        </p:spPr>
      </p:pic>
      <p:pic>
        <p:nvPicPr>
          <p:cNvPr id="11" name="Picture 3" descr="C:\Users\ruber\Documents\Work\20190408 ARIES\IMG_20190408_110724.jpg">
            <a:extLst>
              <a:ext uri="{FF2B5EF4-FFF2-40B4-BE49-F238E27FC236}">
                <a16:creationId xmlns:a16="http://schemas.microsoft.com/office/drawing/2014/main" id="{4BD1B03A-6149-2942-B854-6FCBEB8F9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30185" y="2180943"/>
            <a:ext cx="2311084" cy="173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9E67D1-7117-8447-8007-8C8784427A7E}"/>
              </a:ext>
            </a:extLst>
          </p:cNvPr>
          <p:cNvSpPr txBox="1"/>
          <p:nvPr/>
        </p:nvSpPr>
        <p:spPr>
          <a:xfrm>
            <a:off x="2187320" y="1008397"/>
            <a:ext cx="8769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TNA is composed by two laboratories: CERN ( CH)  and FREIA (S).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/>
              <a:t>MagNet</a:t>
            </a:r>
            <a:r>
              <a:rPr lang="en-GB" sz="1600" dirty="0"/>
              <a:t> (@CERN) is operational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GERSEMI (@FREIA) is starting Hardware Commissioning with possible testing by the end of the year.</a:t>
            </a:r>
          </a:p>
        </p:txBody>
      </p:sp>
    </p:spTree>
    <p:extLst>
      <p:ext uri="{BB962C8B-B14F-4D97-AF65-F5344CB8AC3E}">
        <p14:creationId xmlns:p14="http://schemas.microsoft.com/office/powerpoint/2010/main" val="1673203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28688" y="471824"/>
            <a:ext cx="9973566" cy="533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70C0"/>
                </a:solidFill>
                <a:latin typeface="Arial Black" panose="020B0A04020102020204" pitchFamily="34" charset="0"/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8688" y="1789988"/>
            <a:ext cx="1201380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CERN SM18 test facility is essentially developed for the </a:t>
            </a:r>
            <a:r>
              <a:rPr lang="en-US" sz="2000" b="1" dirty="0">
                <a:solidFill>
                  <a:srgbClr val="0070C0"/>
                </a:solidFill>
              </a:rPr>
              <a:t>HL –LHC project</a:t>
            </a:r>
            <a:r>
              <a:rPr lang="en-US" sz="2000" dirty="0"/>
              <a:t> but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do test for </a:t>
            </a:r>
            <a:r>
              <a:rPr lang="en-US" sz="2000" b="1" dirty="0">
                <a:solidFill>
                  <a:srgbClr val="0070C0"/>
                </a:solidFill>
              </a:rPr>
              <a:t>ATIRES TNA</a:t>
            </a:r>
            <a:r>
              <a:rPr lang="en-US" sz="2000" dirty="0"/>
              <a:t> project for external members also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Our installations covers test stand for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Superconducting magnets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Superconducting and normal conducting current leads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Superconducting links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HL-LHC IT STRING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Construction work is still ongoing till end 2020 in SM18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Today 5 vertical test stands, 8 horizontal benches and 1 feed box is operational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cryogenic liquid production is under upgrade and we expect 35 g/s extra </a:t>
            </a:r>
            <a:r>
              <a:rPr lang="en-US" sz="2000" dirty="0" err="1"/>
              <a:t>wrt</a:t>
            </a:r>
            <a:r>
              <a:rPr lang="en-US" sz="2000" dirty="0"/>
              <a:t> 25 g/s we have today from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operation is ongoing in parallel with the upgrade and construction work </a:t>
            </a:r>
          </a:p>
        </p:txBody>
      </p:sp>
    </p:spTree>
    <p:extLst>
      <p:ext uri="{BB962C8B-B14F-4D97-AF65-F5344CB8AC3E}">
        <p14:creationId xmlns:p14="http://schemas.microsoft.com/office/powerpoint/2010/main" val="4243502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 Black" panose="020B0A04020102020204" pitchFamily="34" charset="0"/>
              </a:rPr>
              <a:t>Content of my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93760"/>
            <a:ext cx="10515600" cy="23485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SM18 test facility development for HL-LHC</a:t>
            </a:r>
          </a:p>
          <a:p>
            <a:r>
              <a:rPr lang="en-US" dirty="0"/>
              <a:t>Road Map of construction work</a:t>
            </a:r>
          </a:p>
          <a:p>
            <a:r>
              <a:rPr lang="en-US" dirty="0"/>
              <a:t>Testing at CERN in SM18</a:t>
            </a:r>
          </a:p>
          <a:p>
            <a:r>
              <a:rPr lang="en-US" dirty="0"/>
              <a:t>TNA ARIES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</p:spTree>
    <p:extLst>
      <p:ext uri="{BB962C8B-B14F-4D97-AF65-F5344CB8AC3E}">
        <p14:creationId xmlns:p14="http://schemas.microsoft.com/office/powerpoint/2010/main" val="2398318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892" y="4259"/>
            <a:ext cx="8485395" cy="684398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Arial Black" panose="020B0A04020102020204" pitchFamily="34" charset="0"/>
              </a:rPr>
              <a:t>Summary of testing for the HL-LHC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020" y="1745626"/>
            <a:ext cx="5488811" cy="3586023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38448" y="758280"/>
            <a:ext cx="5180062" cy="2270908"/>
            <a:chOff x="730064" y="-207012"/>
            <a:chExt cx="5051362" cy="3027877"/>
          </a:xfrm>
        </p:grpSpPr>
        <p:sp>
          <p:nvSpPr>
            <p:cNvPr id="6" name="Rectangle 5"/>
            <p:cNvSpPr/>
            <p:nvPr/>
          </p:nvSpPr>
          <p:spPr>
            <a:xfrm>
              <a:off x="4859387" y="2479764"/>
              <a:ext cx="922039" cy="3411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0064" y="-207012"/>
              <a:ext cx="4192060" cy="18466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050" dirty="0"/>
                <a:t>WP3: </a:t>
              </a:r>
              <a:r>
                <a:rPr lang="en-GB" sz="1050" i="1" dirty="0"/>
                <a:t>Test stands are operational for model magnets </a:t>
              </a:r>
              <a:r>
                <a:rPr lang="en-GB" sz="1050" dirty="0"/>
                <a:t>( Cluster D and HFM) </a:t>
              </a:r>
              <a:r>
                <a:rPr lang="en-GB" sz="1050" i="1" dirty="0"/>
                <a:t>and ready for prototypes</a:t>
              </a:r>
              <a:r>
                <a:rPr lang="en-GB" sz="1050" dirty="0"/>
                <a:t> ( Cluster A), </a:t>
              </a:r>
            </a:p>
            <a:p>
              <a:pPr algn="just"/>
              <a:endParaRPr lang="en-GB" sz="1050" dirty="0"/>
            </a:p>
            <a:p>
              <a:pPr algn="just"/>
              <a:r>
                <a:rPr lang="en-GB" sz="1050" dirty="0"/>
                <a:t>Yet to be built on both the HFM and Cluster D the secondary low current circuits with EE for correctors ; upgrade Cl A with low current and CL for 2 kA, build a second test stand (Cluster F)  to insure redundancy and reduce risk needed for 2020. Interfaces with mechanical and hydraulically connections are needed for D1, D2 also!</a:t>
              </a:r>
            </a:p>
          </p:txBody>
        </p:sp>
        <p:cxnSp>
          <p:nvCxnSpPr>
            <p:cNvPr id="21" name="Elbow Connector 20"/>
            <p:cNvCxnSpPr>
              <a:endCxn id="7" idx="3"/>
            </p:cNvCxnSpPr>
            <p:nvPr/>
          </p:nvCxnSpPr>
          <p:spPr>
            <a:xfrm rot="16200000" flipV="1">
              <a:off x="4102311" y="1536131"/>
              <a:ext cx="1913162" cy="273537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587829" y="2933476"/>
            <a:ext cx="4837118" cy="1084912"/>
            <a:chOff x="-1224893" y="2736733"/>
            <a:chExt cx="6449491" cy="1446549"/>
          </a:xfrm>
        </p:grpSpPr>
        <p:sp>
          <p:nvSpPr>
            <p:cNvPr id="9" name="TextBox 8"/>
            <p:cNvSpPr txBox="1"/>
            <p:nvPr/>
          </p:nvSpPr>
          <p:spPr>
            <a:xfrm>
              <a:off x="-1224893" y="2736733"/>
              <a:ext cx="5119226" cy="144654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050" dirty="0"/>
                <a:t>WP6A: </a:t>
              </a:r>
              <a:r>
                <a:rPr lang="en-GB" sz="1050" i="1" dirty="0"/>
                <a:t>Test stands for SC Link demonstrator ( 60 m) is operational for cryostat testing. </a:t>
              </a:r>
              <a:endParaRPr lang="en-GB" sz="1050" dirty="0"/>
            </a:p>
            <a:p>
              <a:pPr algn="just"/>
              <a:endParaRPr lang="en-GB" sz="1050" dirty="0"/>
            </a:p>
            <a:p>
              <a:pPr algn="just"/>
              <a:r>
                <a:rPr lang="en-GB" sz="1100" dirty="0"/>
                <a:t>Identified test stations for measurement of series component (leads and SC Links). Conceptual work started. Detailed and design work to follow -  2018 and 2019</a:t>
              </a:r>
              <a:endParaRPr lang="en-GB" sz="7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02559" y="3819185"/>
              <a:ext cx="922039" cy="3411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cxnSp>
          <p:nvCxnSpPr>
            <p:cNvPr id="25" name="Elbow Connector 24"/>
            <p:cNvCxnSpPr>
              <a:stCxn id="10" idx="1"/>
              <a:endCxn id="9" idx="3"/>
            </p:cNvCxnSpPr>
            <p:nvPr/>
          </p:nvCxnSpPr>
          <p:spPr>
            <a:xfrm rot="10800000">
              <a:off x="3894333" y="3460008"/>
              <a:ext cx="408227" cy="529728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665018" y="4359533"/>
            <a:ext cx="4930012" cy="1341940"/>
            <a:chOff x="-1145311" y="4669710"/>
            <a:chExt cx="6573350" cy="1789253"/>
          </a:xfrm>
        </p:grpSpPr>
        <p:sp>
          <p:nvSpPr>
            <p:cNvPr id="12" name="TextBox 11"/>
            <p:cNvSpPr txBox="1"/>
            <p:nvPr/>
          </p:nvSpPr>
          <p:spPr>
            <a:xfrm>
              <a:off x="-1145311" y="5258635"/>
              <a:ext cx="5509513" cy="12003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050" dirty="0"/>
                <a:t>WP7: </a:t>
              </a:r>
              <a:r>
                <a:rPr lang="en-GB" sz="1050" i="1" dirty="0"/>
                <a:t>QPS system implemented for parallel working conditions </a:t>
              </a:r>
              <a:r>
                <a:rPr lang="en-GB" sz="1050" dirty="0"/>
                <a:t>with present protection system on cluster D. </a:t>
              </a:r>
            </a:p>
            <a:p>
              <a:pPr algn="just"/>
              <a:endParaRPr lang="en-GB" sz="1050" dirty="0"/>
            </a:p>
            <a:p>
              <a:pPr algn="just"/>
              <a:r>
                <a:rPr lang="en-GB" sz="1050" dirty="0"/>
                <a:t>Is planned to be implemented this year on Cluster C in the same way before implementing for 2020 exclusively that system on Cluster F.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06000" y="4669710"/>
              <a:ext cx="922039" cy="3411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cxnSp>
          <p:nvCxnSpPr>
            <p:cNvPr id="27" name="Elbow Connector 26"/>
            <p:cNvCxnSpPr>
              <a:stCxn id="13" idx="1"/>
              <a:endCxn id="12" idx="0"/>
            </p:cNvCxnSpPr>
            <p:nvPr/>
          </p:nvCxnSpPr>
          <p:spPr>
            <a:xfrm rot="10800000" flipV="1">
              <a:off x="1609445" y="4840259"/>
              <a:ext cx="2896555" cy="41837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8356425" y="3645412"/>
            <a:ext cx="3619840" cy="976160"/>
            <a:chOff x="6140299" y="3607430"/>
            <a:chExt cx="4826454" cy="1301545"/>
          </a:xfrm>
        </p:grpSpPr>
        <p:sp>
          <p:nvSpPr>
            <p:cNvPr id="16" name="TextBox 15"/>
            <p:cNvSpPr txBox="1"/>
            <p:nvPr/>
          </p:nvSpPr>
          <p:spPr>
            <a:xfrm>
              <a:off x="7181451" y="3607430"/>
              <a:ext cx="3785302" cy="553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050" dirty="0"/>
                <a:t>WP16: Test stand for HL-LHC IT STRING  is in preparation. 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40299" y="4567874"/>
              <a:ext cx="922039" cy="3411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cxnSp>
          <p:nvCxnSpPr>
            <p:cNvPr id="29" name="Elbow Connector 28"/>
            <p:cNvCxnSpPr>
              <a:stCxn id="17" idx="3"/>
              <a:endCxn id="16" idx="2"/>
            </p:cNvCxnSpPr>
            <p:nvPr/>
          </p:nvCxnSpPr>
          <p:spPr>
            <a:xfrm flipV="1">
              <a:off x="7062338" y="4161427"/>
              <a:ext cx="2011764" cy="57699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476247" y="1230585"/>
            <a:ext cx="3159505" cy="1803169"/>
            <a:chOff x="9692378" y="433109"/>
            <a:chExt cx="4212671" cy="2404227"/>
          </a:xfrm>
        </p:grpSpPr>
        <p:sp>
          <p:nvSpPr>
            <p:cNvPr id="14" name="Rectangle 13"/>
            <p:cNvSpPr/>
            <p:nvPr/>
          </p:nvSpPr>
          <p:spPr>
            <a:xfrm>
              <a:off x="9692378" y="2496235"/>
              <a:ext cx="922039" cy="34110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459818" y="433109"/>
              <a:ext cx="3445231" cy="9848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050" dirty="0"/>
                <a:t>WP11: </a:t>
              </a:r>
              <a:r>
                <a:rPr lang="en-GB" sz="1050" i="1" dirty="0"/>
                <a:t>Test stand is operational for model magnets </a:t>
              </a:r>
              <a:r>
                <a:rPr lang="en-GB" sz="1050" dirty="0"/>
                <a:t>and the modifications are ongoing for the prototype and series measurements. To be completed this year. </a:t>
              </a:r>
            </a:p>
          </p:txBody>
        </p:sp>
        <p:cxnSp>
          <p:nvCxnSpPr>
            <p:cNvPr id="34" name="Elbow Connector 33"/>
            <p:cNvCxnSpPr>
              <a:stCxn id="14" idx="3"/>
              <a:endCxn id="15" idx="2"/>
            </p:cNvCxnSpPr>
            <p:nvPr/>
          </p:nvCxnSpPr>
          <p:spPr>
            <a:xfrm flipV="1">
              <a:off x="10614417" y="1417995"/>
              <a:ext cx="1568016" cy="1248790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5575088" y="5062665"/>
            <a:ext cx="6442741" cy="120032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Demineralised water, new overhead crane and new control room are operational.</a:t>
            </a:r>
          </a:p>
          <a:p>
            <a:pPr algn="ctr"/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GB" sz="1200" dirty="0">
                <a:solidFill>
                  <a:schemeClr val="accent1">
                    <a:lumMod val="75000"/>
                  </a:schemeClr>
                </a:solidFill>
              </a:rPr>
              <a:t>Primary water, cryogenic cooling and the upgrade of the whole electrical distribution is ongoing. Operation foreseen 2019.</a:t>
            </a:r>
          </a:p>
          <a:p>
            <a:pPr algn="ctr"/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Pumping capacity upgrade is proven that is needed. Strategy is in place.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9000" y="6356350"/>
            <a:ext cx="6627000" cy="360000"/>
          </a:xfrm>
        </p:spPr>
        <p:txBody>
          <a:bodyPr/>
          <a:lstStyle/>
          <a:p>
            <a:r>
              <a:rPr lang="en-GB" noProof="0"/>
              <a:t>CERN test stand news 2019 Uppsala – Marta Bajko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003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12" y="115564"/>
            <a:ext cx="9973566" cy="533705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Arial Black" panose="020B0A04020102020204" pitchFamily="34" charset="0"/>
              </a:rPr>
              <a:t>Road Map of SM18 test benches: 2018-2020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27609" y="1712914"/>
            <a:ext cx="8244408" cy="3067246"/>
            <a:chOff x="547911" y="1760989"/>
            <a:chExt cx="8244408" cy="3067246"/>
          </a:xfrm>
        </p:grpSpPr>
        <p:grpSp>
          <p:nvGrpSpPr>
            <p:cNvPr id="8" name="Group 7"/>
            <p:cNvGrpSpPr/>
            <p:nvPr/>
          </p:nvGrpSpPr>
          <p:grpSpPr>
            <a:xfrm>
              <a:off x="547911" y="1760989"/>
              <a:ext cx="8244408" cy="3067246"/>
              <a:chOff x="309194" y="1956599"/>
              <a:chExt cx="8244408" cy="306724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309194" y="2288458"/>
                <a:ext cx="8244408" cy="2403436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17904" y="2360466"/>
                <a:ext cx="1467050" cy="108012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0351" y="1992725"/>
                <a:ext cx="103881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G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360578" y="2846742"/>
                <a:ext cx="2520720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459726" y="1980595"/>
                <a:ext cx="10356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D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97322" y="2846742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62997" y="1956599"/>
                <a:ext cx="10259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61373" y="4030718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433321" y="4654513"/>
                <a:ext cx="99873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F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11862" y="2749738"/>
                <a:ext cx="1279134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 </a:t>
                </a:r>
                <a:r>
                  <a:rPr lang="en-US" sz="1050" dirty="0"/>
                  <a:t>(structure, WCC, EE)</a:t>
                </a:r>
                <a:endParaRPr lang="en-GB" sz="105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416962" y="2970370"/>
                <a:ext cx="237266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circuits for 2 kA </a:t>
                </a:r>
              </a:p>
              <a:p>
                <a:pPr algn="ctr"/>
                <a:r>
                  <a:rPr lang="en-GB" sz="1050" dirty="0"/>
                  <a:t>(CC, PC, EE, CL)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40374" y="2949709"/>
                <a:ext cx="1935617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Change CL in the feed box, install CC and PC of 2 kA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906011" y="4131210"/>
                <a:ext cx="218761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20 kA, 2kA PC, WCC, CC, EE, structure, DFX, DFH, QDS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5520523" y="3832609"/>
              <a:ext cx="2232248" cy="597750"/>
            </a:xfrm>
            <a:prstGeom prst="rect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68838" y="3986030"/>
              <a:ext cx="1935617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Modify QDS ( WP11)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78593" y="743685"/>
            <a:ext cx="2769682" cy="878404"/>
            <a:chOff x="1050687" y="963485"/>
            <a:chExt cx="3315571" cy="1068019"/>
          </a:xfrm>
        </p:grpSpPr>
        <p:sp>
          <p:nvSpPr>
            <p:cNvPr id="24" name="TextBox 23"/>
            <p:cNvSpPr txBox="1"/>
            <p:nvPr/>
          </p:nvSpPr>
          <p:spPr>
            <a:xfrm>
              <a:off x="1050687" y="963485"/>
              <a:ext cx="2006803" cy="1010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HFM and Cluster D for Q2 and D2 corrector magnets with two circuits (WP3) 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4262" y="978551"/>
              <a:ext cx="1421996" cy="1052953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1" name="Group 10"/>
          <p:cNvGrpSpPr/>
          <p:nvPr/>
        </p:nvGrpSpPr>
        <p:grpSpPr>
          <a:xfrm>
            <a:off x="8569967" y="696939"/>
            <a:ext cx="3204100" cy="837032"/>
            <a:chOff x="5032214" y="1007952"/>
            <a:chExt cx="3835610" cy="1017717"/>
          </a:xfrm>
        </p:grpSpPr>
        <p:sp>
          <p:nvSpPr>
            <p:cNvPr id="25" name="TextBox 24"/>
            <p:cNvSpPr txBox="1"/>
            <p:nvPr/>
          </p:nvSpPr>
          <p:spPr>
            <a:xfrm>
              <a:off x="7518713" y="1007952"/>
              <a:ext cx="1349111" cy="1010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Bench A1 for Q2 type </a:t>
              </a:r>
              <a:r>
                <a:rPr lang="en-US" sz="1200" dirty="0" err="1">
                  <a:solidFill>
                    <a:schemeClr val="accent1">
                      <a:lumMod val="75000"/>
                    </a:schemeClr>
                  </a:solidFill>
                </a:rPr>
                <a:t>cryo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 magnets </a:t>
              </a:r>
            </a:p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( WP3) 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2214" y="1034543"/>
              <a:ext cx="1224127" cy="99112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9049" y="1066246"/>
              <a:ext cx="1266114" cy="937526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9" name="Group 8"/>
          <p:cNvGrpSpPr/>
          <p:nvPr/>
        </p:nvGrpSpPr>
        <p:grpSpPr>
          <a:xfrm>
            <a:off x="1520042" y="4795798"/>
            <a:ext cx="3901074" cy="815162"/>
            <a:chOff x="-121741" y="5049799"/>
            <a:chExt cx="4669954" cy="991126"/>
          </a:xfrm>
        </p:grpSpPr>
        <p:sp>
          <p:nvSpPr>
            <p:cNvPr id="4" name="TextBox 3"/>
            <p:cNvSpPr txBox="1"/>
            <p:nvPr/>
          </p:nvSpPr>
          <p:spPr>
            <a:xfrm>
              <a:off x="-121741" y="5219912"/>
              <a:ext cx="2009500" cy="78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Bench F1 for Q2 type </a:t>
              </a:r>
              <a:r>
                <a:rPr lang="en-US" sz="1200" dirty="0" err="1">
                  <a:solidFill>
                    <a:schemeClr val="accent1">
                      <a:lumMod val="75000"/>
                    </a:schemeClr>
                  </a:solidFill>
                </a:rPr>
                <a:t>cryo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 magnets and </a:t>
              </a:r>
              <a:r>
                <a:rPr lang="en-US" sz="1200" dirty="0" err="1">
                  <a:solidFill>
                    <a:schemeClr val="accent1">
                      <a:lumMod val="75000"/>
                    </a:schemeClr>
                  </a:solidFill>
                </a:rPr>
                <a:t>nQDS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(WP3/ WP7) 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5264" y="5049799"/>
              <a:ext cx="1224127" cy="99112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2099" y="5081502"/>
              <a:ext cx="1266114" cy="937526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20" name="Group 19"/>
          <p:cNvGrpSpPr/>
          <p:nvPr/>
        </p:nvGrpSpPr>
        <p:grpSpPr>
          <a:xfrm>
            <a:off x="6322817" y="4765470"/>
            <a:ext cx="2247150" cy="843663"/>
            <a:chOff x="5415642" y="5133510"/>
            <a:chExt cx="2690052" cy="1025781"/>
          </a:xfrm>
        </p:grpSpPr>
        <p:sp>
          <p:nvSpPr>
            <p:cNvPr id="21" name="TextBox 20"/>
            <p:cNvSpPr txBox="1"/>
            <p:nvPr/>
          </p:nvSpPr>
          <p:spPr>
            <a:xfrm>
              <a:off x="6415683" y="5227685"/>
              <a:ext cx="1690011" cy="78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Bench F2 for </a:t>
              </a:r>
              <a:r>
                <a:rPr lang="en-US" sz="1200" dirty="0" err="1">
                  <a:solidFill>
                    <a:schemeClr val="accent1">
                      <a:lumMod val="75000"/>
                    </a:schemeClr>
                  </a:solidFill>
                </a:rPr>
                <a:t>Sc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 link and </a:t>
              </a:r>
              <a:r>
                <a:rPr lang="en-US" sz="1200" dirty="0" err="1">
                  <a:solidFill>
                    <a:schemeClr val="accent1">
                      <a:lumMod val="75000"/>
                    </a:schemeClr>
                  </a:solidFill>
                </a:rPr>
                <a:t>nQDS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( WP6A/WP7)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415642" y="5133510"/>
              <a:ext cx="1120076" cy="1025781"/>
              <a:chOff x="502320" y="1172703"/>
              <a:chExt cx="2001841" cy="167647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H="1">
                <a:off x="1742153" y="1172703"/>
                <a:ext cx="66590" cy="72685"/>
              </a:xfrm>
              <a:prstGeom prst="line">
                <a:avLst/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502320" y="1183749"/>
                <a:ext cx="2001841" cy="1665432"/>
                <a:chOff x="1979707" y="1035147"/>
                <a:chExt cx="5361610" cy="4719444"/>
              </a:xfrm>
            </p:grpSpPr>
            <p:pic>
              <p:nvPicPr>
                <p:cNvPr id="55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9707" y="1035147"/>
                  <a:ext cx="5361610" cy="4719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3347999" y="4788000"/>
                  <a:ext cx="484520" cy="484713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7" name="Oval 56"/>
                <p:cNvSpPr>
                  <a:spLocks noChangeAspect="1"/>
                </p:cNvSpPr>
                <p:nvPr/>
              </p:nvSpPr>
              <p:spPr>
                <a:xfrm>
                  <a:off x="2388311" y="3067200"/>
                  <a:ext cx="503710" cy="5039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8" name="Oval 57"/>
                <p:cNvSpPr>
                  <a:spLocks noChangeAspect="1"/>
                </p:cNvSpPr>
                <p:nvPr/>
              </p:nvSpPr>
              <p:spPr>
                <a:xfrm>
                  <a:off x="3338404" y="1404000"/>
                  <a:ext cx="503710" cy="5039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9" name="Oval 58"/>
                <p:cNvSpPr>
                  <a:spLocks noChangeAspect="1"/>
                </p:cNvSpPr>
                <p:nvPr/>
              </p:nvSpPr>
              <p:spPr>
                <a:xfrm>
                  <a:off x="5284866" y="1440000"/>
                  <a:ext cx="503710" cy="5039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0" name="Oval 59"/>
                <p:cNvSpPr>
                  <a:spLocks noChangeAspect="1"/>
                </p:cNvSpPr>
                <p:nvPr/>
              </p:nvSpPr>
              <p:spPr>
                <a:xfrm>
                  <a:off x="6204311" y="3154698"/>
                  <a:ext cx="493636" cy="49383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" name="Oval 60"/>
                <p:cNvSpPr>
                  <a:spLocks noChangeAspect="1"/>
                </p:cNvSpPr>
                <p:nvPr/>
              </p:nvSpPr>
              <p:spPr>
                <a:xfrm>
                  <a:off x="5239238" y="4788000"/>
                  <a:ext cx="503710" cy="5039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2" name="TextBox 61"/>
          <p:cNvSpPr txBox="1"/>
          <p:nvPr/>
        </p:nvSpPr>
        <p:spPr>
          <a:xfrm>
            <a:off x="2284813" y="2162723"/>
            <a:ext cx="102459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Modify for CL</a:t>
            </a:r>
            <a:endParaRPr lang="en-GB" sz="105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13535" y="1740623"/>
            <a:ext cx="1487356" cy="1201075"/>
            <a:chOff x="-143972" y="597784"/>
            <a:chExt cx="1780505" cy="1460344"/>
          </a:xfrm>
        </p:grpSpPr>
        <p:pic>
          <p:nvPicPr>
            <p:cNvPr id="63" name="Picture 2" descr="C:\Users\Administrator\Desktop\Doc\Hi-Lumi\Review_July2017\DFH\DFH with 2 lead and support_3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493" t="3654" r="11832" b="21247"/>
            <a:stretch/>
          </p:blipFill>
          <p:spPr bwMode="auto">
            <a:xfrm>
              <a:off x="991928" y="597784"/>
              <a:ext cx="644605" cy="1460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-143972" y="1028999"/>
              <a:ext cx="1331821" cy="1010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Feed Box for CL test on Cluster G (WP6A)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87" b="75518" l="16500" r="93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9324" r="6420" b="24372"/>
          <a:stretch/>
        </p:blipFill>
        <p:spPr>
          <a:xfrm rot="1489076">
            <a:off x="5176475" y="331989"/>
            <a:ext cx="2597421" cy="128864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882222" y="1213777"/>
            <a:ext cx="1842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Cluster J for HL-LHC IT STRING ( WP16) 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59922" y="1741309"/>
            <a:ext cx="9666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Cluster J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1148" y="3400135"/>
            <a:ext cx="229729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Service upgrade:</a:t>
            </a:r>
          </a:p>
          <a:p>
            <a:pPr marL="800100" lvl="1" indent="-342900">
              <a:buAutoNum type="alphaL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He Liquefier</a:t>
            </a:r>
          </a:p>
          <a:p>
            <a:pPr marL="800100" lvl="1" indent="-342900">
              <a:buAutoNum type="alphaL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Transformer</a:t>
            </a:r>
          </a:p>
          <a:p>
            <a:pPr marL="800100" lvl="1" indent="-342900">
              <a:buAutoNum type="alphaL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Water cooling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35330" y="6228029"/>
            <a:ext cx="11323122" cy="5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9369453" y="5270886"/>
            <a:ext cx="208281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Safety improvement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5330" y="622860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June 2018</a:t>
            </a:r>
            <a:endParaRPr lang="en-GB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552696" y="5724183"/>
            <a:ext cx="1331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Metallic structures for magnet preparation zone Cluster D and G</a:t>
            </a:r>
            <a:endParaRPr lang="en-GB" sz="1000" dirty="0"/>
          </a:p>
        </p:txBody>
      </p:sp>
      <p:sp>
        <p:nvSpPr>
          <p:cNvPr id="68" name="TextBox 67"/>
          <p:cNvSpPr txBox="1"/>
          <p:nvPr/>
        </p:nvSpPr>
        <p:spPr>
          <a:xfrm>
            <a:off x="2028767" y="5729051"/>
            <a:ext cx="2163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HFM ( metallic structure , WCC, Switch and Dump), Cluster C modification for 11T</a:t>
            </a:r>
            <a:endParaRPr lang="en-GB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2318275" y="6203876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Summer 2018</a:t>
            </a:r>
            <a:endParaRPr lang="en-GB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4448449" y="6203875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 2019</a:t>
            </a:r>
            <a:endParaRPr lang="en-GB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4296875" y="5724183"/>
            <a:ext cx="1645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Cluster D for proto MCBXFA/B (CC, PC, Switch and Dump)</a:t>
            </a:r>
            <a:endParaRPr lang="en-GB" sz="1000" dirty="0"/>
          </a:p>
        </p:txBody>
      </p:sp>
      <p:sp>
        <p:nvSpPr>
          <p:cNvPr id="72" name="TextBox 71"/>
          <p:cNvSpPr txBox="1"/>
          <p:nvPr/>
        </p:nvSpPr>
        <p:spPr>
          <a:xfrm>
            <a:off x="7630726" y="6194430"/>
            <a:ext cx="1242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February 2020</a:t>
            </a:r>
            <a:endParaRPr lang="en-GB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9221148" y="6192089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 2020</a:t>
            </a:r>
            <a:endParaRPr lang="en-GB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9210909" y="5967788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F for </a:t>
            </a:r>
            <a:r>
              <a:rPr lang="en-US" sz="1000" dirty="0" err="1"/>
              <a:t>Sc</a:t>
            </a:r>
            <a:r>
              <a:rPr lang="en-US" sz="1000" dirty="0"/>
              <a:t> link series</a:t>
            </a:r>
            <a:endParaRPr lang="en-GB" sz="1000" dirty="0"/>
          </a:p>
        </p:txBody>
      </p:sp>
      <p:sp>
        <p:nvSpPr>
          <p:cNvPr id="76" name="TextBox 75"/>
          <p:cNvSpPr txBox="1"/>
          <p:nvPr/>
        </p:nvSpPr>
        <p:spPr>
          <a:xfrm>
            <a:off x="6301484" y="6190011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 2019</a:t>
            </a:r>
            <a:endParaRPr lang="en-GB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6127447" y="5692997"/>
            <a:ext cx="1400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G Feed Box and diode cryostat modification for CL test</a:t>
            </a:r>
            <a:endParaRPr lang="en-GB" sz="1000" dirty="0"/>
          </a:p>
        </p:txBody>
      </p:sp>
      <p:sp>
        <p:nvSpPr>
          <p:cNvPr id="78" name="TextBox 77"/>
          <p:cNvSpPr txBox="1"/>
          <p:nvPr/>
        </p:nvSpPr>
        <p:spPr>
          <a:xfrm>
            <a:off x="10624180" y="6225342"/>
            <a:ext cx="1155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January 2021</a:t>
            </a:r>
            <a:endParaRPr lang="en-GB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10704596" y="5963212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HL-LHC IT STRING</a:t>
            </a:r>
            <a:endParaRPr lang="en-GB" sz="1000" dirty="0"/>
          </a:p>
        </p:txBody>
      </p:sp>
      <p:sp>
        <p:nvSpPr>
          <p:cNvPr id="81" name="TextBox 80"/>
          <p:cNvSpPr txBox="1"/>
          <p:nvPr/>
        </p:nvSpPr>
        <p:spPr>
          <a:xfrm>
            <a:off x="7646238" y="5671247"/>
            <a:ext cx="1495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A, F, B,E for Q2,D2 magnets: PC, CL, WCC,EE</a:t>
            </a:r>
            <a:endParaRPr lang="en-GB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56713" y="6481345"/>
            <a:ext cx="4114800" cy="365125"/>
          </a:xfrm>
        </p:spPr>
        <p:txBody>
          <a:bodyPr/>
          <a:lstStyle/>
          <a:p>
            <a:r>
              <a:rPr lang="en-GB"/>
              <a:t>CERN test stand news 2019 Uppsala – Marta Bajko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889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12" y="115564"/>
            <a:ext cx="9973566" cy="533705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Arial Black" panose="020B0A04020102020204" pitchFamily="34" charset="0"/>
              </a:rPr>
              <a:t>Cluster G development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27609" y="1712914"/>
            <a:ext cx="8244408" cy="3067246"/>
            <a:chOff x="547911" y="1760989"/>
            <a:chExt cx="8244408" cy="3067246"/>
          </a:xfrm>
        </p:grpSpPr>
        <p:grpSp>
          <p:nvGrpSpPr>
            <p:cNvPr id="8" name="Group 7"/>
            <p:cNvGrpSpPr/>
            <p:nvPr/>
          </p:nvGrpSpPr>
          <p:grpSpPr>
            <a:xfrm>
              <a:off x="547911" y="1760989"/>
              <a:ext cx="8244408" cy="3067246"/>
              <a:chOff x="309194" y="1956599"/>
              <a:chExt cx="8244408" cy="306724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309194" y="2288458"/>
                <a:ext cx="8244408" cy="2403436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17904" y="2360466"/>
                <a:ext cx="1467050" cy="108012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0351" y="1992725"/>
                <a:ext cx="103881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G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360578" y="2846742"/>
                <a:ext cx="2520720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459726" y="1980595"/>
                <a:ext cx="10356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D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97322" y="2846742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62997" y="1956599"/>
                <a:ext cx="10259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61373" y="4030718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433321" y="4654513"/>
                <a:ext cx="99873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F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11862" y="2749738"/>
                <a:ext cx="1279134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 </a:t>
                </a:r>
                <a:r>
                  <a:rPr lang="en-US" sz="1050" dirty="0"/>
                  <a:t>(structure, WCC, EE)</a:t>
                </a:r>
                <a:endParaRPr lang="en-GB" sz="105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416962" y="2970370"/>
                <a:ext cx="237266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circuits for 2 kA </a:t>
                </a:r>
              </a:p>
              <a:p>
                <a:pPr algn="ctr"/>
                <a:r>
                  <a:rPr lang="en-GB" sz="1050" dirty="0"/>
                  <a:t>(CC, PC, EE, CL)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40374" y="2949709"/>
                <a:ext cx="1935617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Change CL in the feed box, install CC and PC of 2 kA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906011" y="4131210"/>
                <a:ext cx="218761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20 kA, 2kA PC, WCC, CC, EE, structure, DFX, DFH, QDS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5520523" y="3832609"/>
              <a:ext cx="2232248" cy="597750"/>
            </a:xfrm>
            <a:prstGeom prst="rect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68838" y="3986030"/>
              <a:ext cx="1935617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Modify QDS ( WP11)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78593" y="743685"/>
            <a:ext cx="2769682" cy="878404"/>
            <a:chOff x="1050687" y="963485"/>
            <a:chExt cx="3315571" cy="1068019"/>
          </a:xfrm>
        </p:grpSpPr>
        <p:sp>
          <p:nvSpPr>
            <p:cNvPr id="24" name="TextBox 23"/>
            <p:cNvSpPr txBox="1"/>
            <p:nvPr/>
          </p:nvSpPr>
          <p:spPr>
            <a:xfrm>
              <a:off x="1050687" y="963485"/>
              <a:ext cx="2006803" cy="1010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HFM and Cluster D for Q2 and D2 corrector magnets with two circuits (WP3) 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4262" y="978551"/>
              <a:ext cx="1421996" cy="105295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2" name="TextBox 61"/>
          <p:cNvSpPr txBox="1"/>
          <p:nvPr/>
        </p:nvSpPr>
        <p:spPr>
          <a:xfrm>
            <a:off x="2284813" y="2162723"/>
            <a:ext cx="102459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Modify for CL</a:t>
            </a:r>
            <a:endParaRPr lang="en-GB" sz="105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13535" y="1740623"/>
            <a:ext cx="1487356" cy="1201075"/>
            <a:chOff x="-143972" y="597784"/>
            <a:chExt cx="1780505" cy="1460344"/>
          </a:xfrm>
        </p:grpSpPr>
        <p:pic>
          <p:nvPicPr>
            <p:cNvPr id="63" name="Picture 2" descr="C:\Users\Administrator\Desktop\Doc\Hi-Lumi\Review_July2017\DFH\DFH with 2 lead and support_3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493" t="3654" r="11832" b="21247"/>
            <a:stretch/>
          </p:blipFill>
          <p:spPr bwMode="auto">
            <a:xfrm>
              <a:off x="991928" y="597784"/>
              <a:ext cx="644605" cy="14603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-143972" y="1028999"/>
              <a:ext cx="1331821" cy="1010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Feed Box for CL test on Cluster G (WP6A)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859922" y="1741309"/>
            <a:ext cx="9666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Cluster J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35330" y="6228029"/>
            <a:ext cx="11323122" cy="5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5330" y="622860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June 2018</a:t>
            </a:r>
            <a:endParaRPr lang="en-GB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552696" y="5724183"/>
            <a:ext cx="1331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Metallic structures for magnet preparation zone Cluster D and G</a:t>
            </a:r>
            <a:endParaRPr lang="en-GB" sz="1000" dirty="0"/>
          </a:p>
        </p:txBody>
      </p:sp>
      <p:sp>
        <p:nvSpPr>
          <p:cNvPr id="68" name="TextBox 67"/>
          <p:cNvSpPr txBox="1"/>
          <p:nvPr/>
        </p:nvSpPr>
        <p:spPr>
          <a:xfrm>
            <a:off x="2028767" y="5729051"/>
            <a:ext cx="2163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HFM ( metallic structure , WCC, Switch and Dump), Cluster C modification for 11T</a:t>
            </a:r>
            <a:endParaRPr lang="en-GB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2318275" y="6203876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Summer 2018</a:t>
            </a:r>
            <a:endParaRPr lang="en-GB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4448449" y="6203875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 2019</a:t>
            </a:r>
            <a:endParaRPr lang="en-GB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4296875" y="5724183"/>
            <a:ext cx="1645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Cluster D for proto MCBXFA/B (CC, PC, Switch and Dump)</a:t>
            </a:r>
            <a:endParaRPr lang="en-GB" sz="1000" dirty="0"/>
          </a:p>
        </p:txBody>
      </p:sp>
      <p:sp>
        <p:nvSpPr>
          <p:cNvPr id="72" name="TextBox 71"/>
          <p:cNvSpPr txBox="1"/>
          <p:nvPr/>
        </p:nvSpPr>
        <p:spPr>
          <a:xfrm>
            <a:off x="7630726" y="6194430"/>
            <a:ext cx="1242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February 2020</a:t>
            </a:r>
            <a:endParaRPr lang="en-GB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9221148" y="6192089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 2020</a:t>
            </a:r>
            <a:endParaRPr lang="en-GB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9210909" y="5967788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F for </a:t>
            </a:r>
            <a:r>
              <a:rPr lang="en-US" sz="1000" dirty="0" err="1"/>
              <a:t>Sc</a:t>
            </a:r>
            <a:r>
              <a:rPr lang="en-US" sz="1000" dirty="0"/>
              <a:t> link series</a:t>
            </a:r>
            <a:endParaRPr lang="en-GB" sz="1000" dirty="0"/>
          </a:p>
        </p:txBody>
      </p:sp>
      <p:sp>
        <p:nvSpPr>
          <p:cNvPr id="76" name="TextBox 75"/>
          <p:cNvSpPr txBox="1"/>
          <p:nvPr/>
        </p:nvSpPr>
        <p:spPr>
          <a:xfrm>
            <a:off x="6301484" y="6190011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 2019</a:t>
            </a:r>
            <a:endParaRPr lang="en-GB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6127447" y="5692997"/>
            <a:ext cx="1400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G Feed Box and diode cryostat modification for CL test</a:t>
            </a:r>
            <a:endParaRPr lang="en-GB" sz="1000" dirty="0"/>
          </a:p>
        </p:txBody>
      </p:sp>
      <p:sp>
        <p:nvSpPr>
          <p:cNvPr id="78" name="TextBox 77"/>
          <p:cNvSpPr txBox="1"/>
          <p:nvPr/>
        </p:nvSpPr>
        <p:spPr>
          <a:xfrm>
            <a:off x="10624180" y="6225342"/>
            <a:ext cx="1155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January 2021</a:t>
            </a:r>
            <a:endParaRPr lang="en-GB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10704596" y="5963212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HL-LHC IT STRING</a:t>
            </a:r>
            <a:endParaRPr lang="en-GB" sz="1000" dirty="0"/>
          </a:p>
        </p:txBody>
      </p:sp>
      <p:sp>
        <p:nvSpPr>
          <p:cNvPr id="81" name="TextBox 80"/>
          <p:cNvSpPr txBox="1"/>
          <p:nvPr/>
        </p:nvSpPr>
        <p:spPr>
          <a:xfrm>
            <a:off x="7646238" y="5671247"/>
            <a:ext cx="1495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A, F, B,E for Q2,D2 magnets: PC, CL, WCC,EE</a:t>
            </a:r>
            <a:endParaRPr lang="en-GB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56713" y="6481345"/>
            <a:ext cx="4114800" cy="365125"/>
          </a:xfrm>
        </p:spPr>
        <p:txBody>
          <a:bodyPr/>
          <a:lstStyle/>
          <a:p>
            <a:r>
              <a:rPr lang="en-GB"/>
              <a:t>CERN test stand news 2019 Uppsala – Marta Bajko</a:t>
            </a:r>
            <a:endParaRPr lang="en-GB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3E7D289-0F01-9D4C-956E-B6FE3217CF9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1" y="3399214"/>
            <a:ext cx="1537533" cy="227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20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12" y="115564"/>
            <a:ext cx="9973566" cy="533705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rgbClr val="0070C0"/>
                </a:solidFill>
                <a:latin typeface="Arial Black" panose="020B0A04020102020204" pitchFamily="34" charset="0"/>
              </a:rPr>
              <a:t>Cluster A and F development for magnets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927609" y="1712914"/>
            <a:ext cx="8244408" cy="3067246"/>
            <a:chOff x="547911" y="1760989"/>
            <a:chExt cx="8244408" cy="3067246"/>
          </a:xfrm>
        </p:grpSpPr>
        <p:grpSp>
          <p:nvGrpSpPr>
            <p:cNvPr id="8" name="Group 7"/>
            <p:cNvGrpSpPr/>
            <p:nvPr/>
          </p:nvGrpSpPr>
          <p:grpSpPr>
            <a:xfrm>
              <a:off x="547911" y="1760989"/>
              <a:ext cx="8244408" cy="3067246"/>
              <a:chOff x="309194" y="1956599"/>
              <a:chExt cx="8244408" cy="306724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309194" y="2288458"/>
                <a:ext cx="8244408" cy="2403436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17904" y="2360466"/>
                <a:ext cx="1467050" cy="108012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0351" y="1992725"/>
                <a:ext cx="103881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G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360578" y="2846742"/>
                <a:ext cx="2520720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459726" y="1980595"/>
                <a:ext cx="10356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D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97322" y="2846742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62997" y="1956599"/>
                <a:ext cx="10259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61373" y="4030718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433321" y="4654513"/>
                <a:ext cx="99873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F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11862" y="2749738"/>
                <a:ext cx="1279134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 </a:t>
                </a:r>
                <a:r>
                  <a:rPr lang="en-US" sz="1050" dirty="0"/>
                  <a:t>(structure, WCC, EE)</a:t>
                </a:r>
                <a:endParaRPr lang="en-GB" sz="105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416962" y="2970370"/>
                <a:ext cx="237266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circuits for 2 kA </a:t>
                </a:r>
              </a:p>
              <a:p>
                <a:pPr algn="ctr"/>
                <a:r>
                  <a:rPr lang="en-GB" sz="1050" dirty="0"/>
                  <a:t>(CC, PC, EE, CL)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40374" y="2949709"/>
                <a:ext cx="1935617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Change CL in the feed box, install CC and PC of 2 kA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906011" y="4131210"/>
                <a:ext cx="218761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20 kA, 2kA PC, WCC, CC, EE, structure, DFX, DFH, QDS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5520523" y="3832609"/>
              <a:ext cx="2232248" cy="597750"/>
            </a:xfrm>
            <a:prstGeom prst="rect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68838" y="3986030"/>
              <a:ext cx="1935617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Modify QDS ( WP11)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569967" y="696939"/>
            <a:ext cx="3204100" cy="837032"/>
            <a:chOff x="5032214" y="1007952"/>
            <a:chExt cx="3835610" cy="1017717"/>
          </a:xfrm>
        </p:grpSpPr>
        <p:sp>
          <p:nvSpPr>
            <p:cNvPr id="25" name="TextBox 24"/>
            <p:cNvSpPr txBox="1"/>
            <p:nvPr/>
          </p:nvSpPr>
          <p:spPr>
            <a:xfrm>
              <a:off x="7518713" y="1007952"/>
              <a:ext cx="1349111" cy="1010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Bench A1 for Q2 type </a:t>
              </a:r>
              <a:r>
                <a:rPr lang="en-US" sz="1200" dirty="0" err="1">
                  <a:solidFill>
                    <a:schemeClr val="accent1">
                      <a:lumMod val="75000"/>
                    </a:schemeClr>
                  </a:solidFill>
                </a:rPr>
                <a:t>cryo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 magnets </a:t>
              </a:r>
            </a:p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( WP3) 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2214" y="1034543"/>
              <a:ext cx="1224127" cy="99112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9049" y="1066246"/>
              <a:ext cx="1266114" cy="937526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9" name="Group 8"/>
          <p:cNvGrpSpPr/>
          <p:nvPr/>
        </p:nvGrpSpPr>
        <p:grpSpPr>
          <a:xfrm>
            <a:off x="1520042" y="4795798"/>
            <a:ext cx="3901074" cy="815162"/>
            <a:chOff x="-121741" y="5049799"/>
            <a:chExt cx="4669954" cy="991126"/>
          </a:xfrm>
        </p:grpSpPr>
        <p:sp>
          <p:nvSpPr>
            <p:cNvPr id="4" name="TextBox 3"/>
            <p:cNvSpPr txBox="1"/>
            <p:nvPr/>
          </p:nvSpPr>
          <p:spPr>
            <a:xfrm>
              <a:off x="-121741" y="5219912"/>
              <a:ext cx="2009500" cy="78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Bench F1 for Q2 type </a:t>
              </a:r>
              <a:r>
                <a:rPr lang="en-US" sz="1200" dirty="0" err="1">
                  <a:solidFill>
                    <a:schemeClr val="accent1">
                      <a:lumMod val="75000"/>
                    </a:schemeClr>
                  </a:solidFill>
                </a:rPr>
                <a:t>cryo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 magnets and </a:t>
              </a:r>
              <a:r>
                <a:rPr lang="en-US" sz="1200" dirty="0" err="1">
                  <a:solidFill>
                    <a:schemeClr val="accent1">
                      <a:lumMod val="75000"/>
                    </a:schemeClr>
                  </a:solidFill>
                </a:rPr>
                <a:t>nQDS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(WP3/ WP7) 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5264" y="5049799"/>
              <a:ext cx="1224127" cy="99112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2099" y="5081502"/>
              <a:ext cx="1266114" cy="93752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2" name="TextBox 61"/>
          <p:cNvSpPr txBox="1"/>
          <p:nvPr/>
        </p:nvSpPr>
        <p:spPr>
          <a:xfrm>
            <a:off x="2284813" y="2162723"/>
            <a:ext cx="102459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Modify for CL</a:t>
            </a:r>
            <a:endParaRPr lang="en-GB" sz="1050" dirty="0"/>
          </a:p>
        </p:txBody>
      </p:sp>
      <p:sp>
        <p:nvSpPr>
          <p:cNvPr id="50" name="TextBox 49"/>
          <p:cNvSpPr txBox="1"/>
          <p:nvPr/>
        </p:nvSpPr>
        <p:spPr>
          <a:xfrm>
            <a:off x="6859922" y="1741309"/>
            <a:ext cx="9666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Cluster J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35330" y="6228029"/>
            <a:ext cx="11323122" cy="5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5330" y="622860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June 2018</a:t>
            </a:r>
            <a:endParaRPr lang="en-GB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552696" y="5724183"/>
            <a:ext cx="1331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Metallic structures for magnet preparation zone Cluster D and G</a:t>
            </a:r>
            <a:endParaRPr lang="en-GB" sz="1000" dirty="0"/>
          </a:p>
        </p:txBody>
      </p:sp>
      <p:sp>
        <p:nvSpPr>
          <p:cNvPr id="68" name="TextBox 67"/>
          <p:cNvSpPr txBox="1"/>
          <p:nvPr/>
        </p:nvSpPr>
        <p:spPr>
          <a:xfrm>
            <a:off x="2028767" y="5729051"/>
            <a:ext cx="2163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HFM ( metallic structure , WCC, Switch and Dump), Cluster C modification for 11T</a:t>
            </a:r>
            <a:endParaRPr lang="en-GB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2318275" y="6203876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Summer 2018</a:t>
            </a:r>
            <a:endParaRPr lang="en-GB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4448449" y="6203875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 2019</a:t>
            </a:r>
            <a:endParaRPr lang="en-GB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4296875" y="5724183"/>
            <a:ext cx="1645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Cluster D for proto MCBXFA/B (CC, PC, Switch and Dump)</a:t>
            </a:r>
            <a:endParaRPr lang="en-GB" sz="1000" dirty="0"/>
          </a:p>
        </p:txBody>
      </p:sp>
      <p:sp>
        <p:nvSpPr>
          <p:cNvPr id="72" name="TextBox 71"/>
          <p:cNvSpPr txBox="1"/>
          <p:nvPr/>
        </p:nvSpPr>
        <p:spPr>
          <a:xfrm>
            <a:off x="7630726" y="6194430"/>
            <a:ext cx="1242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February 2020</a:t>
            </a:r>
            <a:endParaRPr lang="en-GB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9221148" y="6192089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 2020</a:t>
            </a:r>
            <a:endParaRPr lang="en-GB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9210909" y="5967788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F for </a:t>
            </a:r>
            <a:r>
              <a:rPr lang="en-US" sz="1000" dirty="0" err="1"/>
              <a:t>Sc</a:t>
            </a:r>
            <a:r>
              <a:rPr lang="en-US" sz="1000" dirty="0"/>
              <a:t> link series</a:t>
            </a:r>
            <a:endParaRPr lang="en-GB" sz="1000" dirty="0"/>
          </a:p>
        </p:txBody>
      </p:sp>
      <p:sp>
        <p:nvSpPr>
          <p:cNvPr id="76" name="TextBox 75"/>
          <p:cNvSpPr txBox="1"/>
          <p:nvPr/>
        </p:nvSpPr>
        <p:spPr>
          <a:xfrm>
            <a:off x="6301484" y="6190011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 2019</a:t>
            </a:r>
            <a:endParaRPr lang="en-GB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6127447" y="5692997"/>
            <a:ext cx="1400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G Feed Box and diode cryostat modification for CL test</a:t>
            </a:r>
            <a:endParaRPr lang="en-GB" sz="1000" dirty="0"/>
          </a:p>
        </p:txBody>
      </p:sp>
      <p:sp>
        <p:nvSpPr>
          <p:cNvPr id="78" name="TextBox 77"/>
          <p:cNvSpPr txBox="1"/>
          <p:nvPr/>
        </p:nvSpPr>
        <p:spPr>
          <a:xfrm>
            <a:off x="10624180" y="6225342"/>
            <a:ext cx="1155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January 2021</a:t>
            </a:r>
            <a:endParaRPr lang="en-GB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10704596" y="5963212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HL-LHC IT STRING</a:t>
            </a:r>
            <a:endParaRPr lang="en-GB" sz="1000" dirty="0"/>
          </a:p>
        </p:txBody>
      </p:sp>
      <p:sp>
        <p:nvSpPr>
          <p:cNvPr id="81" name="TextBox 80"/>
          <p:cNvSpPr txBox="1"/>
          <p:nvPr/>
        </p:nvSpPr>
        <p:spPr>
          <a:xfrm>
            <a:off x="7646238" y="5671247"/>
            <a:ext cx="1495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A, F, B,E for Q2,D2 magnets: PC, CL, WCC,EE</a:t>
            </a:r>
            <a:endParaRPr lang="en-GB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56713" y="6481345"/>
            <a:ext cx="4114800" cy="365125"/>
          </a:xfrm>
        </p:spPr>
        <p:txBody>
          <a:bodyPr/>
          <a:lstStyle/>
          <a:p>
            <a:r>
              <a:rPr lang="en-GB"/>
              <a:t>CERN test stand news 2019 Uppsala – Marta Bajko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145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7609" y="1712914"/>
            <a:ext cx="8244408" cy="3067246"/>
            <a:chOff x="547911" y="1760989"/>
            <a:chExt cx="8244408" cy="3067246"/>
          </a:xfrm>
        </p:grpSpPr>
        <p:grpSp>
          <p:nvGrpSpPr>
            <p:cNvPr id="8" name="Group 7"/>
            <p:cNvGrpSpPr/>
            <p:nvPr/>
          </p:nvGrpSpPr>
          <p:grpSpPr>
            <a:xfrm>
              <a:off x="547911" y="1760989"/>
              <a:ext cx="8244408" cy="3067246"/>
              <a:chOff x="309194" y="1956599"/>
              <a:chExt cx="8244408" cy="306724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309194" y="2288458"/>
                <a:ext cx="8244408" cy="2403436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17904" y="2360466"/>
                <a:ext cx="1467050" cy="108012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0351" y="1992725"/>
                <a:ext cx="103881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G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360578" y="2846742"/>
                <a:ext cx="2520720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459726" y="1980595"/>
                <a:ext cx="10356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D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97322" y="2846742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62997" y="1956599"/>
                <a:ext cx="10259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61373" y="4030718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433321" y="4654513"/>
                <a:ext cx="99873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F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11862" y="2749738"/>
                <a:ext cx="1279134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 </a:t>
                </a:r>
                <a:r>
                  <a:rPr lang="en-US" sz="1050" dirty="0"/>
                  <a:t>(structure, WCC, EE)</a:t>
                </a:r>
                <a:endParaRPr lang="en-GB" sz="105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416962" y="2970370"/>
                <a:ext cx="237266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circuits for 2 kA </a:t>
                </a:r>
              </a:p>
              <a:p>
                <a:pPr algn="ctr"/>
                <a:r>
                  <a:rPr lang="en-GB" sz="1050" dirty="0"/>
                  <a:t>(CC, PC, EE, CL)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40374" y="2949709"/>
                <a:ext cx="1935617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Change CL in the feed box, install CC and PC of 2 kA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906011" y="4131210"/>
                <a:ext cx="218761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20 kA, 2kA PC, WCC, CC, EE, structure, DFX, DFH, QDS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5520523" y="3832609"/>
              <a:ext cx="2232248" cy="597750"/>
            </a:xfrm>
            <a:prstGeom prst="rect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68838" y="3986030"/>
              <a:ext cx="1935617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Modify QDS ( WP11)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22817" y="4765470"/>
            <a:ext cx="2247150" cy="843663"/>
            <a:chOff x="5415642" y="5133510"/>
            <a:chExt cx="2690052" cy="1025781"/>
          </a:xfrm>
        </p:grpSpPr>
        <p:sp>
          <p:nvSpPr>
            <p:cNvPr id="21" name="TextBox 20"/>
            <p:cNvSpPr txBox="1"/>
            <p:nvPr/>
          </p:nvSpPr>
          <p:spPr>
            <a:xfrm>
              <a:off x="6415683" y="5227685"/>
              <a:ext cx="1690011" cy="78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Bench F2 for </a:t>
              </a:r>
              <a:r>
                <a:rPr lang="en-US" sz="1200" dirty="0" err="1">
                  <a:solidFill>
                    <a:schemeClr val="accent1">
                      <a:lumMod val="75000"/>
                    </a:schemeClr>
                  </a:solidFill>
                </a:rPr>
                <a:t>Sc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 link and </a:t>
              </a:r>
              <a:r>
                <a:rPr lang="en-US" sz="1200" dirty="0" err="1">
                  <a:solidFill>
                    <a:schemeClr val="accent1">
                      <a:lumMod val="75000"/>
                    </a:schemeClr>
                  </a:solidFill>
                </a:rPr>
                <a:t>nQDS</a:t>
              </a:r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en-US" sz="1200" dirty="0">
                  <a:solidFill>
                    <a:schemeClr val="accent1">
                      <a:lumMod val="75000"/>
                    </a:schemeClr>
                  </a:solidFill>
                </a:rPr>
                <a:t>( WP6A/WP7)</a:t>
              </a:r>
              <a:endParaRPr lang="en-GB" sz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415642" y="5133510"/>
              <a:ext cx="1120076" cy="1025781"/>
              <a:chOff x="502320" y="1172703"/>
              <a:chExt cx="2001841" cy="167647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H="1">
                <a:off x="1742153" y="1172703"/>
                <a:ext cx="66590" cy="72685"/>
              </a:xfrm>
              <a:prstGeom prst="line">
                <a:avLst/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/>
              <p:cNvGrpSpPr/>
              <p:nvPr/>
            </p:nvGrpSpPr>
            <p:grpSpPr>
              <a:xfrm>
                <a:off x="502320" y="1183749"/>
                <a:ext cx="2001841" cy="1665432"/>
                <a:chOff x="1979707" y="1035147"/>
                <a:chExt cx="5361610" cy="4719444"/>
              </a:xfrm>
            </p:grpSpPr>
            <p:pic>
              <p:nvPicPr>
                <p:cNvPr id="5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9707" y="1035147"/>
                  <a:ext cx="5361610" cy="4719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3347999" y="4788000"/>
                  <a:ext cx="484520" cy="484713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7" name="Oval 56"/>
                <p:cNvSpPr>
                  <a:spLocks noChangeAspect="1"/>
                </p:cNvSpPr>
                <p:nvPr/>
              </p:nvSpPr>
              <p:spPr>
                <a:xfrm>
                  <a:off x="2388311" y="3067200"/>
                  <a:ext cx="503710" cy="5039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8" name="Oval 57"/>
                <p:cNvSpPr>
                  <a:spLocks noChangeAspect="1"/>
                </p:cNvSpPr>
                <p:nvPr/>
              </p:nvSpPr>
              <p:spPr>
                <a:xfrm>
                  <a:off x="3338404" y="1404000"/>
                  <a:ext cx="503710" cy="5039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59" name="Oval 58"/>
                <p:cNvSpPr>
                  <a:spLocks noChangeAspect="1"/>
                </p:cNvSpPr>
                <p:nvPr/>
              </p:nvSpPr>
              <p:spPr>
                <a:xfrm>
                  <a:off x="5284866" y="1440000"/>
                  <a:ext cx="503710" cy="5039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0" name="Oval 59"/>
                <p:cNvSpPr>
                  <a:spLocks noChangeAspect="1"/>
                </p:cNvSpPr>
                <p:nvPr/>
              </p:nvSpPr>
              <p:spPr>
                <a:xfrm>
                  <a:off x="6204311" y="3154698"/>
                  <a:ext cx="493636" cy="49383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61" name="Oval 60"/>
                <p:cNvSpPr>
                  <a:spLocks noChangeAspect="1"/>
                </p:cNvSpPr>
                <p:nvPr/>
              </p:nvSpPr>
              <p:spPr>
                <a:xfrm>
                  <a:off x="5239238" y="4788000"/>
                  <a:ext cx="503710" cy="5039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2" name="TextBox 61"/>
          <p:cNvSpPr txBox="1"/>
          <p:nvPr/>
        </p:nvSpPr>
        <p:spPr>
          <a:xfrm>
            <a:off x="2284813" y="2162723"/>
            <a:ext cx="102459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Modify for CL</a:t>
            </a:r>
            <a:endParaRPr lang="en-GB" sz="1050" dirty="0"/>
          </a:p>
        </p:txBody>
      </p:sp>
      <p:sp>
        <p:nvSpPr>
          <p:cNvPr id="50" name="TextBox 49"/>
          <p:cNvSpPr txBox="1"/>
          <p:nvPr/>
        </p:nvSpPr>
        <p:spPr>
          <a:xfrm>
            <a:off x="6859922" y="1741309"/>
            <a:ext cx="9666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Cluster J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35330" y="6228029"/>
            <a:ext cx="11323122" cy="5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5330" y="622860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June 2018</a:t>
            </a:r>
            <a:endParaRPr lang="en-GB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552696" y="5724183"/>
            <a:ext cx="1331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Metallic structures for magnet preparation zone Cluster D and G</a:t>
            </a:r>
            <a:endParaRPr lang="en-GB" sz="1000" dirty="0"/>
          </a:p>
        </p:txBody>
      </p:sp>
      <p:sp>
        <p:nvSpPr>
          <p:cNvPr id="68" name="TextBox 67"/>
          <p:cNvSpPr txBox="1"/>
          <p:nvPr/>
        </p:nvSpPr>
        <p:spPr>
          <a:xfrm>
            <a:off x="2028767" y="5729051"/>
            <a:ext cx="2163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HFM ( metallic structure , WCC, Switch and Dump), Cluster C modification for 11T</a:t>
            </a:r>
            <a:endParaRPr lang="en-GB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2318275" y="6203876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Summer 2018</a:t>
            </a:r>
            <a:endParaRPr lang="en-GB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4448449" y="6203875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 2019</a:t>
            </a:r>
            <a:endParaRPr lang="en-GB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4296875" y="5724183"/>
            <a:ext cx="1645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Cluster D for proto MCBXFA/B (CC, PC, Switch and Dump)</a:t>
            </a:r>
            <a:endParaRPr lang="en-GB" sz="1000" dirty="0"/>
          </a:p>
        </p:txBody>
      </p:sp>
      <p:sp>
        <p:nvSpPr>
          <p:cNvPr id="72" name="TextBox 71"/>
          <p:cNvSpPr txBox="1"/>
          <p:nvPr/>
        </p:nvSpPr>
        <p:spPr>
          <a:xfrm>
            <a:off x="7630726" y="6194430"/>
            <a:ext cx="1242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February 2020</a:t>
            </a:r>
            <a:endParaRPr lang="en-GB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9221148" y="6192089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 2020</a:t>
            </a:r>
            <a:endParaRPr lang="en-GB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9210909" y="5967788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F for </a:t>
            </a:r>
            <a:r>
              <a:rPr lang="en-US" sz="1000" dirty="0" err="1"/>
              <a:t>Sc</a:t>
            </a:r>
            <a:r>
              <a:rPr lang="en-US" sz="1000" dirty="0"/>
              <a:t> link series</a:t>
            </a:r>
            <a:endParaRPr lang="en-GB" sz="1000" dirty="0"/>
          </a:p>
        </p:txBody>
      </p:sp>
      <p:sp>
        <p:nvSpPr>
          <p:cNvPr id="76" name="TextBox 75"/>
          <p:cNvSpPr txBox="1"/>
          <p:nvPr/>
        </p:nvSpPr>
        <p:spPr>
          <a:xfrm>
            <a:off x="6301484" y="6190011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 2019</a:t>
            </a:r>
            <a:endParaRPr lang="en-GB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6127447" y="5692997"/>
            <a:ext cx="1400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G Feed Box and diode cryostat modification for CL test</a:t>
            </a:r>
            <a:endParaRPr lang="en-GB" sz="1000" dirty="0"/>
          </a:p>
        </p:txBody>
      </p:sp>
      <p:sp>
        <p:nvSpPr>
          <p:cNvPr id="78" name="TextBox 77"/>
          <p:cNvSpPr txBox="1"/>
          <p:nvPr/>
        </p:nvSpPr>
        <p:spPr>
          <a:xfrm>
            <a:off x="10624180" y="6225342"/>
            <a:ext cx="1155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January 2021</a:t>
            </a:r>
            <a:endParaRPr lang="en-GB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10704596" y="5963212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HL-LHC IT STRING</a:t>
            </a:r>
            <a:endParaRPr lang="en-GB" sz="1000" dirty="0"/>
          </a:p>
        </p:txBody>
      </p:sp>
      <p:sp>
        <p:nvSpPr>
          <p:cNvPr id="81" name="TextBox 80"/>
          <p:cNvSpPr txBox="1"/>
          <p:nvPr/>
        </p:nvSpPr>
        <p:spPr>
          <a:xfrm>
            <a:off x="7646238" y="5671247"/>
            <a:ext cx="1495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A, F, B,E for Q2,D2 magnets: PC, CL, WCC,EE</a:t>
            </a:r>
            <a:endParaRPr lang="en-GB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56713" y="6481345"/>
            <a:ext cx="4114800" cy="365125"/>
          </a:xfrm>
        </p:spPr>
        <p:txBody>
          <a:bodyPr/>
          <a:lstStyle/>
          <a:p>
            <a:r>
              <a:rPr lang="en-GB"/>
              <a:t>CERN test stand news 2019 Uppsala – Marta Bajko</a:t>
            </a:r>
            <a:endParaRPr lang="en-GB" dirty="0"/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F191644-1AA2-7D46-933F-179B3288C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12" y="302765"/>
            <a:ext cx="9973566" cy="533705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70C0"/>
                </a:solidFill>
                <a:latin typeface="Arial Black" panose="020B0A04020102020204" pitchFamily="34" charset="0"/>
              </a:rPr>
              <a:t>Cluster F development for superconducting links</a:t>
            </a:r>
          </a:p>
        </p:txBody>
      </p:sp>
    </p:spTree>
    <p:extLst>
      <p:ext uri="{BB962C8B-B14F-4D97-AF65-F5344CB8AC3E}">
        <p14:creationId xmlns:p14="http://schemas.microsoft.com/office/powerpoint/2010/main" val="708664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27609" y="1712914"/>
            <a:ext cx="8244408" cy="3067246"/>
            <a:chOff x="547911" y="1760989"/>
            <a:chExt cx="8244408" cy="3067246"/>
          </a:xfrm>
        </p:grpSpPr>
        <p:grpSp>
          <p:nvGrpSpPr>
            <p:cNvPr id="8" name="Group 7"/>
            <p:cNvGrpSpPr/>
            <p:nvPr/>
          </p:nvGrpSpPr>
          <p:grpSpPr>
            <a:xfrm>
              <a:off x="547911" y="1760989"/>
              <a:ext cx="8244408" cy="3067246"/>
              <a:chOff x="309194" y="1956599"/>
              <a:chExt cx="8244408" cy="306724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309194" y="2288458"/>
                <a:ext cx="8244408" cy="2403436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17904" y="2360466"/>
                <a:ext cx="1467050" cy="108012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0351" y="1992725"/>
                <a:ext cx="103881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G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360578" y="2846742"/>
                <a:ext cx="2520720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459726" y="1980595"/>
                <a:ext cx="10356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D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97322" y="2846742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62997" y="1956599"/>
                <a:ext cx="10259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61373" y="4030718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433321" y="4654513"/>
                <a:ext cx="99873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F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11862" y="2749738"/>
                <a:ext cx="1279134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 </a:t>
                </a:r>
                <a:r>
                  <a:rPr lang="en-US" sz="1050" dirty="0"/>
                  <a:t>(structure, WCC, EE)</a:t>
                </a:r>
                <a:endParaRPr lang="en-GB" sz="105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416962" y="2970370"/>
                <a:ext cx="237266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circuits for 2 kA </a:t>
                </a:r>
              </a:p>
              <a:p>
                <a:pPr algn="ctr"/>
                <a:r>
                  <a:rPr lang="en-GB" sz="1050" dirty="0"/>
                  <a:t>(CC, PC, EE, CL)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40374" y="2949709"/>
                <a:ext cx="1935617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Change CL in the feed box, install CC and PC of 2 kA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906011" y="4131210"/>
                <a:ext cx="218761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20 kA, 2kA PC, WCC, CC, EE, structure, DFX, DFH, QDS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5520523" y="3832609"/>
              <a:ext cx="2232248" cy="597750"/>
            </a:xfrm>
            <a:prstGeom prst="rect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68838" y="3986030"/>
              <a:ext cx="1935617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Modify QDS ( WP11)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2284813" y="2162723"/>
            <a:ext cx="102459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Modify for CL</a:t>
            </a:r>
            <a:endParaRPr lang="en-GB" sz="1050" dirty="0"/>
          </a:p>
        </p:txBody>
      </p:sp>
      <p:sp>
        <p:nvSpPr>
          <p:cNvPr id="50" name="TextBox 49"/>
          <p:cNvSpPr txBox="1"/>
          <p:nvPr/>
        </p:nvSpPr>
        <p:spPr>
          <a:xfrm>
            <a:off x="6818580" y="1687842"/>
            <a:ext cx="9666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Cluster J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35330" y="6228029"/>
            <a:ext cx="11323122" cy="5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734375" y="4998043"/>
            <a:ext cx="482731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This will allow us to test the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Link systems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5330" y="622860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June 2018</a:t>
            </a:r>
            <a:endParaRPr lang="en-GB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552696" y="5724183"/>
            <a:ext cx="1331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Metallic structures for magnet preparation zone Cluster D and G</a:t>
            </a:r>
            <a:endParaRPr lang="en-GB" sz="1000" dirty="0"/>
          </a:p>
        </p:txBody>
      </p:sp>
      <p:sp>
        <p:nvSpPr>
          <p:cNvPr id="68" name="TextBox 67"/>
          <p:cNvSpPr txBox="1"/>
          <p:nvPr/>
        </p:nvSpPr>
        <p:spPr>
          <a:xfrm>
            <a:off x="2028767" y="5729051"/>
            <a:ext cx="2163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HFM ( metallic structure , WCC, Switch and Dump), Cluster C modification for 11T</a:t>
            </a:r>
            <a:endParaRPr lang="en-GB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2318275" y="6203876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Summer 2018</a:t>
            </a:r>
            <a:endParaRPr lang="en-GB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4448449" y="6203875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 2018</a:t>
            </a:r>
            <a:endParaRPr lang="en-GB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4296875" y="5724183"/>
            <a:ext cx="1645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Cluster D for proto MCBXFA/B (CC, PC, Switch and Dump)</a:t>
            </a:r>
            <a:endParaRPr lang="en-GB" sz="1000" dirty="0"/>
          </a:p>
        </p:txBody>
      </p:sp>
      <p:sp>
        <p:nvSpPr>
          <p:cNvPr id="72" name="TextBox 71"/>
          <p:cNvSpPr txBox="1"/>
          <p:nvPr/>
        </p:nvSpPr>
        <p:spPr>
          <a:xfrm>
            <a:off x="7630726" y="6194430"/>
            <a:ext cx="1242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February 2020</a:t>
            </a:r>
            <a:endParaRPr lang="en-GB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9221148" y="6192089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End 2020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210909" y="5967788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Cluster F for </a:t>
            </a:r>
            <a:r>
              <a:rPr lang="en-US" sz="1000" dirty="0" err="1">
                <a:solidFill>
                  <a:srgbClr val="C00000"/>
                </a:solidFill>
              </a:rPr>
              <a:t>Sc</a:t>
            </a:r>
            <a:r>
              <a:rPr lang="en-US" sz="1000" dirty="0">
                <a:solidFill>
                  <a:srgbClr val="C00000"/>
                </a:solidFill>
              </a:rPr>
              <a:t> link series</a:t>
            </a:r>
            <a:endParaRPr lang="en-GB" sz="1000" dirty="0">
              <a:solidFill>
                <a:srgbClr val="C0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94191" y="6190011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 2019</a:t>
            </a:r>
            <a:endParaRPr lang="en-GB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6113746" y="5677952"/>
            <a:ext cx="1400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G Feed Box and diode cryostat modification for CL test</a:t>
            </a:r>
            <a:endParaRPr lang="en-GB" sz="1000" dirty="0"/>
          </a:p>
        </p:txBody>
      </p:sp>
      <p:sp>
        <p:nvSpPr>
          <p:cNvPr id="78" name="TextBox 77"/>
          <p:cNvSpPr txBox="1"/>
          <p:nvPr/>
        </p:nvSpPr>
        <p:spPr>
          <a:xfrm>
            <a:off x="10624180" y="6225342"/>
            <a:ext cx="1155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January 2021</a:t>
            </a:r>
            <a:endParaRPr lang="en-GB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10704596" y="5963212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HL-LHC IT STRING</a:t>
            </a:r>
            <a:endParaRPr lang="en-GB" sz="1000" dirty="0"/>
          </a:p>
        </p:txBody>
      </p:sp>
      <p:sp>
        <p:nvSpPr>
          <p:cNvPr id="80" name="TextBox 79"/>
          <p:cNvSpPr txBox="1"/>
          <p:nvPr/>
        </p:nvSpPr>
        <p:spPr>
          <a:xfrm>
            <a:off x="6322067" y="6408276"/>
            <a:ext cx="9215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Service UPG</a:t>
            </a:r>
            <a:endParaRPr lang="en-GB" sz="1000" dirty="0"/>
          </a:p>
        </p:txBody>
      </p:sp>
      <p:sp>
        <p:nvSpPr>
          <p:cNvPr id="3" name="Rectangle 2"/>
          <p:cNvSpPr/>
          <p:nvPr/>
        </p:nvSpPr>
        <p:spPr>
          <a:xfrm>
            <a:off x="5621361" y="4068238"/>
            <a:ext cx="926276" cy="480077"/>
          </a:xfrm>
          <a:prstGeom prst="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own Arrow 3"/>
          <p:cNvSpPr/>
          <p:nvPr/>
        </p:nvSpPr>
        <p:spPr>
          <a:xfrm>
            <a:off x="6118526" y="4336386"/>
            <a:ext cx="132380" cy="5555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7646238" y="5671247"/>
            <a:ext cx="1495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A, F, B,E for Q2,D2 magnets: PC, CL, WCC,EE</a:t>
            </a:r>
            <a:endParaRPr lang="en-GB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CERN test stand news 2019 Uppsala – Marta Bajko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553129" y="1692268"/>
            <a:ext cx="5883028" cy="3345263"/>
            <a:chOff x="1524000" y="0"/>
            <a:chExt cx="10499600" cy="648744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5715000"/>
            </a:xfrm>
            <a:prstGeom prst="rect">
              <a:avLst/>
            </a:prstGeom>
          </p:spPr>
        </p:pic>
        <p:sp>
          <p:nvSpPr>
            <p:cNvPr id="49" name="Rounded Rectangular Callout 48"/>
            <p:cNvSpPr/>
            <p:nvPr/>
          </p:nvSpPr>
          <p:spPr>
            <a:xfrm>
              <a:off x="1889099" y="2374507"/>
              <a:ext cx="994350" cy="208796"/>
            </a:xfrm>
            <a:prstGeom prst="wedgeRoundRectCallout">
              <a:avLst>
                <a:gd name="adj1" fmla="val -2663"/>
                <a:gd name="adj2" fmla="val 300277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/>
                <a:t>SC Link </a:t>
              </a:r>
              <a:endParaRPr lang="en-US" sz="800" dirty="0"/>
            </a:p>
          </p:txBody>
        </p:sp>
        <p:sp>
          <p:nvSpPr>
            <p:cNvPr id="51" name="Rounded Rectangular Callout 50"/>
            <p:cNvSpPr/>
            <p:nvPr/>
          </p:nvSpPr>
          <p:spPr>
            <a:xfrm>
              <a:off x="6322103" y="2949895"/>
              <a:ext cx="557739" cy="185478"/>
            </a:xfrm>
            <a:prstGeom prst="wedgeRoundRectCallout">
              <a:avLst>
                <a:gd name="adj1" fmla="val 81697"/>
                <a:gd name="adj2" fmla="val 351516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/>
                <a:t>DFX</a:t>
              </a:r>
              <a:endParaRPr lang="en-US" sz="800" dirty="0"/>
            </a:p>
          </p:txBody>
        </p:sp>
        <p:sp>
          <p:nvSpPr>
            <p:cNvPr id="52" name="Rounded Rectangular Callout 51"/>
            <p:cNvSpPr/>
            <p:nvPr/>
          </p:nvSpPr>
          <p:spPr>
            <a:xfrm>
              <a:off x="4403259" y="5707008"/>
              <a:ext cx="886614" cy="410126"/>
            </a:xfrm>
            <a:prstGeom prst="wedgeRoundRectCallout">
              <a:avLst>
                <a:gd name="adj1" fmla="val 31074"/>
                <a:gd name="adj2" fmla="val -292688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 err="1"/>
                <a:t>DFHx</a:t>
              </a:r>
              <a:endParaRPr lang="fr-CH" sz="800" dirty="0"/>
            </a:p>
            <a:p>
              <a:pPr algn="ctr"/>
              <a:r>
                <a:rPr lang="fr-CH" sz="800" dirty="0"/>
                <a:t>Module 1</a:t>
              </a:r>
              <a:endParaRPr lang="en-US" sz="800" dirty="0"/>
            </a:p>
          </p:txBody>
        </p:sp>
        <p:sp>
          <p:nvSpPr>
            <p:cNvPr id="53" name="Rounded Rectangular Callout 52"/>
            <p:cNvSpPr/>
            <p:nvPr/>
          </p:nvSpPr>
          <p:spPr>
            <a:xfrm>
              <a:off x="8120127" y="5784877"/>
              <a:ext cx="886614" cy="410126"/>
            </a:xfrm>
            <a:prstGeom prst="wedgeRoundRectCallout">
              <a:avLst>
                <a:gd name="adj1" fmla="val 16551"/>
                <a:gd name="adj2" fmla="val -313059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 err="1"/>
                <a:t>DFHx</a:t>
              </a:r>
              <a:endParaRPr lang="fr-CH" sz="800" dirty="0"/>
            </a:p>
            <a:p>
              <a:pPr algn="ctr"/>
              <a:r>
                <a:rPr lang="fr-CH" sz="800" dirty="0"/>
                <a:t>Module 2</a:t>
              </a:r>
              <a:endParaRPr lang="en-US" sz="800" dirty="0"/>
            </a:p>
          </p:txBody>
        </p:sp>
        <p:sp>
          <p:nvSpPr>
            <p:cNvPr id="54" name="Rounded Rectangular Callout 53"/>
            <p:cNvSpPr/>
            <p:nvPr/>
          </p:nvSpPr>
          <p:spPr>
            <a:xfrm>
              <a:off x="9355216" y="5780660"/>
              <a:ext cx="1030232" cy="333529"/>
            </a:xfrm>
            <a:prstGeom prst="wedgeRoundRectCallout">
              <a:avLst>
                <a:gd name="adj1" fmla="val -59867"/>
                <a:gd name="adj2" fmla="val -351514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/>
                <a:t>Réchauffeur</a:t>
              </a:r>
              <a:endParaRPr lang="en-US" sz="800" dirty="0"/>
            </a:p>
          </p:txBody>
        </p:sp>
        <p:sp>
          <p:nvSpPr>
            <p:cNvPr id="55" name="Rounded Rectangular Callout 54"/>
            <p:cNvSpPr/>
            <p:nvPr/>
          </p:nvSpPr>
          <p:spPr>
            <a:xfrm>
              <a:off x="10886928" y="4201908"/>
              <a:ext cx="1136672" cy="451868"/>
            </a:xfrm>
            <a:prstGeom prst="wedgeRoundRectCallout">
              <a:avLst>
                <a:gd name="adj1" fmla="val -245724"/>
                <a:gd name="adj2" fmla="val -222629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/>
                <a:t>Alim 20 kA</a:t>
              </a:r>
            </a:p>
            <a:p>
              <a:pPr algn="ctr"/>
              <a:r>
                <a:rPr lang="fr-CH" sz="800" dirty="0"/>
                <a:t>Cluster F</a:t>
              </a:r>
            </a:p>
          </p:txBody>
        </p:sp>
        <p:sp>
          <p:nvSpPr>
            <p:cNvPr id="56" name="Rounded Rectangular Callout 55"/>
            <p:cNvSpPr/>
            <p:nvPr/>
          </p:nvSpPr>
          <p:spPr>
            <a:xfrm>
              <a:off x="1589182" y="5778804"/>
              <a:ext cx="918202" cy="266535"/>
            </a:xfrm>
            <a:prstGeom prst="wedgeRoundRectCallout">
              <a:avLst>
                <a:gd name="adj1" fmla="val 11941"/>
                <a:gd name="adj2" fmla="val 28253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/>
                <a:t>TOP VIEW</a:t>
              </a:r>
            </a:p>
          </p:txBody>
        </p:sp>
        <p:sp>
          <p:nvSpPr>
            <p:cNvPr id="57" name="Rounded Rectangular Callout 56"/>
            <p:cNvSpPr/>
            <p:nvPr/>
          </p:nvSpPr>
          <p:spPr>
            <a:xfrm>
              <a:off x="5337218" y="638873"/>
              <a:ext cx="927021" cy="208796"/>
            </a:xfrm>
            <a:prstGeom prst="wedgeRoundRectCallout">
              <a:avLst>
                <a:gd name="adj1" fmla="val 137"/>
                <a:gd name="adj2" fmla="val 1113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/>
                <a:t>Cluster D</a:t>
              </a:r>
              <a:endParaRPr lang="en-US" sz="800" dirty="0"/>
            </a:p>
          </p:txBody>
        </p:sp>
        <p:sp>
          <p:nvSpPr>
            <p:cNvPr id="58" name="Rounded Rectangular Callout 57"/>
            <p:cNvSpPr/>
            <p:nvPr/>
          </p:nvSpPr>
          <p:spPr>
            <a:xfrm>
              <a:off x="5337218" y="2190856"/>
              <a:ext cx="927021" cy="208796"/>
            </a:xfrm>
            <a:prstGeom prst="wedgeRoundRectCallout">
              <a:avLst>
                <a:gd name="adj1" fmla="val 137"/>
                <a:gd name="adj2" fmla="val 1113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/>
                <a:t>Cluster E</a:t>
              </a:r>
              <a:endParaRPr lang="en-US" sz="800" dirty="0"/>
            </a:p>
          </p:txBody>
        </p:sp>
        <p:sp>
          <p:nvSpPr>
            <p:cNvPr id="59" name="Rounded Rectangular Callout 58"/>
            <p:cNvSpPr/>
            <p:nvPr/>
          </p:nvSpPr>
          <p:spPr>
            <a:xfrm>
              <a:off x="5337218" y="3144066"/>
              <a:ext cx="927021" cy="208796"/>
            </a:xfrm>
            <a:prstGeom prst="wedgeRoundRectCallout">
              <a:avLst>
                <a:gd name="adj1" fmla="val 137"/>
                <a:gd name="adj2" fmla="val 1113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/>
                <a:t>Cluster F</a:t>
              </a:r>
              <a:endParaRPr lang="en-US" sz="800" dirty="0"/>
            </a:p>
          </p:txBody>
        </p:sp>
        <p:sp>
          <p:nvSpPr>
            <p:cNvPr id="60" name="Rounded Rectangular Callout 59"/>
            <p:cNvSpPr/>
            <p:nvPr/>
          </p:nvSpPr>
          <p:spPr>
            <a:xfrm>
              <a:off x="5968667" y="5612952"/>
              <a:ext cx="1264612" cy="874494"/>
            </a:xfrm>
            <a:prstGeom prst="wedgeRoundRectCallout">
              <a:avLst>
                <a:gd name="adj1" fmla="val -21537"/>
                <a:gd name="adj2" fmla="val -175795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 err="1">
                  <a:solidFill>
                    <a:schemeClr val="bg1"/>
                  </a:solidFill>
                </a:rPr>
                <a:t>Current</a:t>
              </a:r>
              <a:r>
                <a:rPr lang="fr-CH" sz="800" dirty="0">
                  <a:solidFill>
                    <a:schemeClr val="bg1"/>
                  </a:solidFill>
                </a:rPr>
                <a:t> leads</a:t>
              </a:r>
            </a:p>
            <a:p>
              <a:pPr algn="ctr"/>
              <a:r>
                <a:rPr lang="fr-CH" sz="800" dirty="0">
                  <a:solidFill>
                    <a:schemeClr val="bg1"/>
                  </a:solidFill>
                </a:rPr>
                <a:t>2 x 18kA</a:t>
              </a:r>
            </a:p>
            <a:p>
              <a:pPr algn="ctr"/>
              <a:r>
                <a:rPr lang="fr-CH" sz="800" dirty="0">
                  <a:solidFill>
                    <a:schemeClr val="bg1"/>
                  </a:solidFill>
                </a:rPr>
                <a:t>2 x 13kA</a:t>
              </a:r>
            </a:p>
            <a:p>
              <a:pPr algn="ctr"/>
              <a:r>
                <a:rPr lang="fr-CH" sz="800" dirty="0">
                  <a:solidFill>
                    <a:schemeClr val="bg1"/>
                  </a:solidFill>
                </a:rPr>
                <a:t>3 x 7kA</a:t>
              </a:r>
            </a:p>
          </p:txBody>
        </p:sp>
        <p:sp>
          <p:nvSpPr>
            <p:cNvPr id="61" name="Rounded Rectangular Callout 60"/>
            <p:cNvSpPr/>
            <p:nvPr/>
          </p:nvSpPr>
          <p:spPr>
            <a:xfrm>
              <a:off x="9826661" y="5320936"/>
              <a:ext cx="833213" cy="292015"/>
            </a:xfrm>
            <a:prstGeom prst="wedgeRoundRectCallout">
              <a:avLst>
                <a:gd name="adj1" fmla="val -62921"/>
                <a:gd name="adj2" fmla="val -266054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>
                  <a:solidFill>
                    <a:schemeClr val="bg1"/>
                  </a:solidFill>
                </a:rPr>
                <a:t>6 x 2kA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63" name="Rounded Rectangular Callout 62"/>
            <p:cNvSpPr/>
            <p:nvPr/>
          </p:nvSpPr>
          <p:spPr>
            <a:xfrm>
              <a:off x="7429012" y="5399381"/>
              <a:ext cx="1003797" cy="213571"/>
            </a:xfrm>
            <a:prstGeom prst="wedgeRoundRectCallout">
              <a:avLst>
                <a:gd name="adj1" fmla="val -62706"/>
                <a:gd name="adj2" fmla="val -383686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>
                  <a:solidFill>
                    <a:schemeClr val="bg1"/>
                  </a:solidFill>
                </a:rPr>
                <a:t>SC Link 17m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64" name="Rounded Rectangular Callout 63"/>
            <p:cNvSpPr/>
            <p:nvPr/>
          </p:nvSpPr>
          <p:spPr>
            <a:xfrm>
              <a:off x="10886928" y="3352862"/>
              <a:ext cx="1136672" cy="451576"/>
            </a:xfrm>
            <a:prstGeom prst="wedgeRoundRectCallout">
              <a:avLst>
                <a:gd name="adj1" fmla="val -198161"/>
                <a:gd name="adj2" fmla="val 9423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/>
                <a:t>Alim 13 kA</a:t>
              </a:r>
            </a:p>
            <a:p>
              <a:pPr algn="ctr"/>
              <a:r>
                <a:rPr lang="fr-CH" sz="800" dirty="0"/>
                <a:t>Cluster C</a:t>
              </a:r>
            </a:p>
          </p:txBody>
        </p:sp>
        <p:sp>
          <p:nvSpPr>
            <p:cNvPr id="65" name="Rounded Rectangular Callout 64"/>
            <p:cNvSpPr/>
            <p:nvPr/>
          </p:nvSpPr>
          <p:spPr>
            <a:xfrm>
              <a:off x="10725864" y="2491656"/>
              <a:ext cx="1136671" cy="451576"/>
            </a:xfrm>
            <a:prstGeom prst="wedgeRoundRectCallout">
              <a:avLst>
                <a:gd name="adj1" fmla="val -256881"/>
                <a:gd name="adj2" fmla="val 55242"/>
                <a:gd name="adj3" fmla="val 16667"/>
              </a:avLst>
            </a:prstGeom>
            <a:solidFill>
              <a:schemeClr val="tx1">
                <a:alpha val="4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800" dirty="0"/>
                <a:t>Alim 13 kA</a:t>
              </a:r>
            </a:p>
            <a:p>
              <a:pPr algn="ctr"/>
              <a:r>
                <a:rPr lang="fr-CH" sz="800" dirty="0"/>
                <a:t>Cluster E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r="5796" b="9589"/>
          <a:stretch/>
        </p:blipFill>
        <p:spPr>
          <a:xfrm>
            <a:off x="174767" y="3784466"/>
            <a:ext cx="2949897" cy="179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7CD9C499-0E38-C343-A0EB-EF96701F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12" y="302765"/>
            <a:ext cx="9973566" cy="533705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70C0"/>
                </a:solidFill>
                <a:latin typeface="Arial Black" panose="020B0A04020102020204" pitchFamily="34" charset="0"/>
              </a:rPr>
              <a:t>Cluster F development for superconducting links</a:t>
            </a:r>
          </a:p>
        </p:txBody>
      </p:sp>
    </p:spTree>
    <p:extLst>
      <p:ext uri="{BB962C8B-B14F-4D97-AF65-F5344CB8AC3E}">
        <p14:creationId xmlns:p14="http://schemas.microsoft.com/office/powerpoint/2010/main" val="206702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12" y="115564"/>
            <a:ext cx="10701632" cy="533705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0070C0"/>
                </a:solidFill>
                <a:latin typeface="Arial Black" panose="020B0A04020102020204" pitchFamily="34" charset="0"/>
              </a:rPr>
              <a:t>HL-LHC IT STRING test stand and service </a:t>
            </a:r>
            <a:r>
              <a:rPr lang="en-GB" sz="3200" dirty="0" err="1">
                <a:solidFill>
                  <a:srgbClr val="0070C0"/>
                </a:solidFill>
                <a:latin typeface="Arial Black" panose="020B0A04020102020204" pitchFamily="34" charset="0"/>
              </a:rPr>
              <a:t>upgare</a:t>
            </a:r>
            <a:endParaRPr lang="en-GB" sz="32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27609" y="1712914"/>
            <a:ext cx="8244408" cy="3067246"/>
            <a:chOff x="547911" y="1760989"/>
            <a:chExt cx="8244408" cy="3067246"/>
          </a:xfrm>
        </p:grpSpPr>
        <p:grpSp>
          <p:nvGrpSpPr>
            <p:cNvPr id="8" name="Group 7"/>
            <p:cNvGrpSpPr/>
            <p:nvPr/>
          </p:nvGrpSpPr>
          <p:grpSpPr>
            <a:xfrm>
              <a:off x="547911" y="1760989"/>
              <a:ext cx="8244408" cy="3067246"/>
              <a:chOff x="309194" y="1956599"/>
              <a:chExt cx="8244408" cy="306724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309194" y="2288458"/>
                <a:ext cx="8244408" cy="2403436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17904" y="2360466"/>
                <a:ext cx="1467050" cy="108012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10351" y="1992725"/>
                <a:ext cx="103881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G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360578" y="2846742"/>
                <a:ext cx="2520720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459726" y="1980595"/>
                <a:ext cx="10356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D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097322" y="2846742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662997" y="1956599"/>
                <a:ext cx="102598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61373" y="4030718"/>
                <a:ext cx="2232248" cy="597750"/>
              </a:xfrm>
              <a:prstGeom prst="rect">
                <a:avLst/>
              </a:prstGeom>
              <a:noFill/>
              <a:ln w="57150" cmpd="sng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433321" y="4654513"/>
                <a:ext cx="99873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Cluster F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11862" y="2749738"/>
                <a:ext cx="1279134" cy="5770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 </a:t>
                </a:r>
                <a:r>
                  <a:rPr lang="en-US" sz="1050" dirty="0"/>
                  <a:t>(structure, WCC, EE)</a:t>
                </a:r>
                <a:endParaRPr lang="en-GB" sz="105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416962" y="2970370"/>
                <a:ext cx="237266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secondary circuits for 2 kA </a:t>
                </a:r>
              </a:p>
              <a:p>
                <a:pPr algn="ctr"/>
                <a:r>
                  <a:rPr lang="en-GB" sz="1050" dirty="0"/>
                  <a:t>(CC, PC, EE, CL)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40374" y="2949709"/>
                <a:ext cx="1935617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Change CL in the feed box, install CC and PC of 2 kA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906011" y="4131210"/>
                <a:ext cx="2187610" cy="4154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/>
                  <a:t>Install 20 kA, 2kA PC, WCC, CC, EE, structure, DFX, DFH, QDS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5520523" y="3832609"/>
              <a:ext cx="2232248" cy="597750"/>
            </a:xfrm>
            <a:prstGeom prst="rect">
              <a:avLst/>
            </a:prstGeom>
            <a:noFill/>
            <a:ln w="5715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68838" y="3986030"/>
              <a:ext cx="1935617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/>
                <a:t>Modify QDS ( WP11)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2284813" y="2162723"/>
            <a:ext cx="1024598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Modify for CL</a:t>
            </a:r>
            <a:endParaRPr lang="en-GB" sz="1050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87" b="75518" l="16500" r="935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9324" r="6420" b="24372"/>
          <a:stretch/>
        </p:blipFill>
        <p:spPr>
          <a:xfrm rot="1489076">
            <a:off x="5176475" y="331989"/>
            <a:ext cx="2597421" cy="128864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882222" y="1213777"/>
            <a:ext cx="1842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Cluster J for HL-LHC IT STRING ( WP16) </a:t>
            </a:r>
            <a:endParaRPr lang="en-GB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59922" y="1741309"/>
            <a:ext cx="96667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Cluster J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1148" y="3400135"/>
            <a:ext cx="229729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Service upgrade:</a:t>
            </a:r>
          </a:p>
          <a:p>
            <a:pPr marL="800100" lvl="1" indent="-342900">
              <a:buAutoNum type="alphaL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He Liquefier</a:t>
            </a:r>
          </a:p>
          <a:p>
            <a:pPr marL="800100" lvl="1" indent="-342900">
              <a:buAutoNum type="alphaL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Transformer</a:t>
            </a:r>
          </a:p>
          <a:p>
            <a:pPr marL="800100" lvl="1" indent="-342900">
              <a:buAutoNum type="alphaLcPeriod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Water cooling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35330" y="6228029"/>
            <a:ext cx="11323122" cy="5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9221148" y="4901530"/>
            <a:ext cx="22972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Safety improvement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35330" y="6228608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June 2018</a:t>
            </a:r>
            <a:endParaRPr lang="en-GB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552696" y="5724183"/>
            <a:ext cx="1331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Metallic structures for magnet preparation zone Cluster D and G</a:t>
            </a:r>
            <a:endParaRPr lang="en-GB" sz="1000" dirty="0"/>
          </a:p>
        </p:txBody>
      </p:sp>
      <p:sp>
        <p:nvSpPr>
          <p:cNvPr id="68" name="TextBox 67"/>
          <p:cNvSpPr txBox="1"/>
          <p:nvPr/>
        </p:nvSpPr>
        <p:spPr>
          <a:xfrm>
            <a:off x="2028767" y="5729051"/>
            <a:ext cx="2163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HFM ( metallic structure , WCC, Switch and Dump), Cluster C modification for 11T</a:t>
            </a:r>
            <a:endParaRPr lang="en-GB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2318275" y="6203876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Summer 2018</a:t>
            </a:r>
            <a:endParaRPr lang="en-GB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4448449" y="6203875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 2019</a:t>
            </a:r>
            <a:endParaRPr lang="en-GB" sz="1400" dirty="0"/>
          </a:p>
        </p:txBody>
      </p:sp>
      <p:sp>
        <p:nvSpPr>
          <p:cNvPr id="71" name="TextBox 70"/>
          <p:cNvSpPr txBox="1"/>
          <p:nvPr/>
        </p:nvSpPr>
        <p:spPr>
          <a:xfrm>
            <a:off x="4296875" y="5724183"/>
            <a:ext cx="1645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Secondary circuit for Cluster D for proto MCBXFA/B (CC, PC, Switch and Dump)</a:t>
            </a:r>
            <a:endParaRPr lang="en-GB" sz="1000" dirty="0"/>
          </a:p>
        </p:txBody>
      </p:sp>
      <p:sp>
        <p:nvSpPr>
          <p:cNvPr id="72" name="TextBox 71"/>
          <p:cNvSpPr txBox="1"/>
          <p:nvPr/>
        </p:nvSpPr>
        <p:spPr>
          <a:xfrm>
            <a:off x="7630726" y="6194430"/>
            <a:ext cx="1242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February 2020</a:t>
            </a:r>
            <a:endParaRPr lang="en-GB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9221148" y="6192089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 2020</a:t>
            </a:r>
            <a:endParaRPr lang="en-GB" sz="1400" dirty="0"/>
          </a:p>
        </p:txBody>
      </p:sp>
      <p:sp>
        <p:nvSpPr>
          <p:cNvPr id="75" name="TextBox 74"/>
          <p:cNvSpPr txBox="1"/>
          <p:nvPr/>
        </p:nvSpPr>
        <p:spPr>
          <a:xfrm>
            <a:off x="9210909" y="5967788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F for </a:t>
            </a:r>
            <a:r>
              <a:rPr lang="en-US" sz="1000" dirty="0" err="1"/>
              <a:t>Sc</a:t>
            </a:r>
            <a:r>
              <a:rPr lang="en-US" sz="1000" dirty="0"/>
              <a:t> link series</a:t>
            </a:r>
            <a:endParaRPr lang="en-GB" sz="1000" dirty="0"/>
          </a:p>
        </p:txBody>
      </p:sp>
      <p:sp>
        <p:nvSpPr>
          <p:cNvPr id="76" name="TextBox 75"/>
          <p:cNvSpPr txBox="1"/>
          <p:nvPr/>
        </p:nvSpPr>
        <p:spPr>
          <a:xfrm>
            <a:off x="6301484" y="6190011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Mid 2019</a:t>
            </a:r>
            <a:endParaRPr lang="en-GB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6127447" y="5692997"/>
            <a:ext cx="1400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G Feed Box and diode cryostat modification for CL test</a:t>
            </a:r>
            <a:endParaRPr lang="en-GB" sz="1000" dirty="0"/>
          </a:p>
        </p:txBody>
      </p:sp>
      <p:sp>
        <p:nvSpPr>
          <p:cNvPr id="78" name="TextBox 77"/>
          <p:cNvSpPr txBox="1"/>
          <p:nvPr/>
        </p:nvSpPr>
        <p:spPr>
          <a:xfrm>
            <a:off x="10624180" y="6225342"/>
            <a:ext cx="1155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January 2021</a:t>
            </a:r>
            <a:endParaRPr lang="en-GB" sz="1400" dirty="0"/>
          </a:p>
        </p:txBody>
      </p:sp>
      <p:sp>
        <p:nvSpPr>
          <p:cNvPr id="79" name="TextBox 78"/>
          <p:cNvSpPr txBox="1"/>
          <p:nvPr/>
        </p:nvSpPr>
        <p:spPr>
          <a:xfrm>
            <a:off x="10704596" y="5963212"/>
            <a:ext cx="1495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HL-LHC IT STRING</a:t>
            </a:r>
            <a:endParaRPr lang="en-GB" sz="1000" dirty="0"/>
          </a:p>
        </p:txBody>
      </p:sp>
      <p:sp>
        <p:nvSpPr>
          <p:cNvPr id="81" name="TextBox 80"/>
          <p:cNvSpPr txBox="1"/>
          <p:nvPr/>
        </p:nvSpPr>
        <p:spPr>
          <a:xfrm>
            <a:off x="7646238" y="5671247"/>
            <a:ext cx="14953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Cluster A, F, B,E for Q2,D2 magnets: PC, CL, WCC,EE</a:t>
            </a:r>
            <a:endParaRPr lang="en-GB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56713" y="6481345"/>
            <a:ext cx="4114800" cy="365125"/>
          </a:xfrm>
        </p:spPr>
        <p:txBody>
          <a:bodyPr/>
          <a:lstStyle/>
          <a:p>
            <a:r>
              <a:rPr lang="en-GB"/>
              <a:t>CERN test stand news 2019 Uppsala – Marta Bajko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E79AC-9A2F-7745-8629-FE3FD45805E4}"/>
              </a:ext>
            </a:extLst>
          </p:cNvPr>
          <p:cNvSpPr txBox="1"/>
          <p:nvPr/>
        </p:nvSpPr>
        <p:spPr>
          <a:xfrm>
            <a:off x="278447" y="4901530"/>
            <a:ext cx="453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See</a:t>
            </a:r>
            <a:r>
              <a:rPr lang="fr-FR" i="1" dirty="0"/>
              <a:t> the </a:t>
            </a:r>
            <a:r>
              <a:rPr lang="fr-FR" i="1" dirty="0" err="1"/>
              <a:t>dedicated</a:t>
            </a:r>
            <a:r>
              <a:rPr lang="fr-FR" i="1" dirty="0"/>
              <a:t> </a:t>
            </a:r>
            <a:r>
              <a:rPr lang="fr-FR" i="1" dirty="0" err="1"/>
              <a:t>presentation</a:t>
            </a:r>
            <a:r>
              <a:rPr lang="fr-FR" i="1" dirty="0"/>
              <a:t> on </a:t>
            </a:r>
            <a:r>
              <a:rPr lang="fr-FR" i="1" dirty="0" err="1"/>
              <a:t>this</a:t>
            </a:r>
            <a:r>
              <a:rPr lang="fr-FR" i="1" dirty="0"/>
              <a:t> </a:t>
            </a:r>
            <a:r>
              <a:rPr lang="fr-FR" i="1" dirty="0" err="1"/>
              <a:t>subject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440899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23600</TotalTime>
  <Words>2033</Words>
  <Application>Microsoft Macintosh PowerPoint</Application>
  <PresentationFormat>Widescreen</PresentationFormat>
  <Paragraphs>321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Times New Roman</vt:lpstr>
      <vt:lpstr>Office Theme</vt:lpstr>
      <vt:lpstr>CERN SM18 test stand news</vt:lpstr>
      <vt:lpstr>Content of my talk</vt:lpstr>
      <vt:lpstr>Summary of testing for the HL-LHC</vt:lpstr>
      <vt:lpstr>Road Map of SM18 test benches: 2018-2020</vt:lpstr>
      <vt:lpstr>Cluster G development</vt:lpstr>
      <vt:lpstr>Cluster A and F development for magnets</vt:lpstr>
      <vt:lpstr>Cluster F development for superconducting links</vt:lpstr>
      <vt:lpstr>Cluster F development for superconducting links</vt:lpstr>
      <vt:lpstr>HL-LHC IT STRING test stand and service upgare</vt:lpstr>
      <vt:lpstr>Testing in SM18</vt:lpstr>
      <vt:lpstr>Trans National Access @ CERN MagNet within ARIES</vt:lpstr>
      <vt:lpstr>WP9 – TNA : MagNet</vt:lpstr>
      <vt:lpstr>PowerPoint Presentation</vt:lpstr>
    </vt:vector>
  </TitlesOfParts>
  <Company>CERN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Road Map of Sm18 for HL LHC</dc:title>
  <dc:creator>Marta Bajko</dc:creator>
  <cp:lastModifiedBy>Marta Bajko</cp:lastModifiedBy>
  <cp:revision>44</cp:revision>
  <cp:lastPrinted>2019-03-07T09:35:14Z</cp:lastPrinted>
  <dcterms:created xsi:type="dcterms:W3CDTF">2018-04-12T12:58:59Z</dcterms:created>
  <dcterms:modified xsi:type="dcterms:W3CDTF">2019-06-10T20:49:35Z</dcterms:modified>
</cp:coreProperties>
</file>