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4" r:id="rId3"/>
    <p:sldId id="303" r:id="rId4"/>
    <p:sldId id="305" r:id="rId5"/>
    <p:sldId id="332" r:id="rId6"/>
    <p:sldId id="263" r:id="rId7"/>
    <p:sldId id="265" r:id="rId8"/>
    <p:sldId id="315" r:id="rId9"/>
    <p:sldId id="316" r:id="rId10"/>
    <p:sldId id="319" r:id="rId11"/>
    <p:sldId id="320" r:id="rId12"/>
    <p:sldId id="335" r:id="rId13"/>
    <p:sldId id="336" r:id="rId14"/>
    <p:sldId id="325" r:id="rId15"/>
    <p:sldId id="290" r:id="rId16"/>
    <p:sldId id="328" r:id="rId17"/>
    <p:sldId id="289" r:id="rId18"/>
    <p:sldId id="309" r:id="rId19"/>
    <p:sldId id="308" r:id="rId20"/>
    <p:sldId id="307" r:id="rId21"/>
    <p:sldId id="329" r:id="rId22"/>
    <p:sldId id="330" r:id="rId23"/>
    <p:sldId id="331" r:id="rId24"/>
    <p:sldId id="334" r:id="rId2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EDF4"/>
    <a:srgbClr val="D0D8E8"/>
    <a:srgbClr val="F2F2F2"/>
    <a:srgbClr val="D9D9D9"/>
    <a:srgbClr val="7F7F7F"/>
    <a:srgbClr val="4F81BD"/>
    <a:srgbClr val="FFFFFF"/>
    <a:srgbClr val="FF99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91" autoAdjust="0"/>
  </p:normalViewPr>
  <p:slideViewPr>
    <p:cSldViewPr snapToGrid="0" snapToObjects="1">
      <p:cViewPr varScale="1">
        <p:scale>
          <a:sx n="67" d="100"/>
          <a:sy n="67" d="100"/>
        </p:scale>
        <p:origin x="120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3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11.06.2019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01A3455-2FE9-4629-96AD-D57E67B900C9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 err="1"/>
              <a:t>A.Mierau</a:t>
            </a:r>
            <a:r>
              <a:rPr lang="en-GB" dirty="0"/>
              <a:t> et al.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| ASC2018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5188" y="6612411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 err="1"/>
              <a:t>A.Mierau</a:t>
            </a:r>
            <a:r>
              <a:rPr lang="en-GB" dirty="0"/>
              <a:t> et al.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| ASC2018</a:t>
            </a:r>
            <a:endParaRPr lang="en-GB" dirty="0"/>
          </a:p>
          <a:p>
            <a:pPr algn="l"/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3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0.png"/><Relationship Id="rId4" Type="http://schemas.openxmlformats.org/officeDocument/2006/relationships/image" Target="../media/image49.png"/><Relationship Id="rId9" Type="http://schemas.openxmlformats.org/officeDocument/2006/relationships/image" Target="../media/image5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45176" y="2917763"/>
            <a:ext cx="5386650" cy="870932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Testing of Series Superconducting Dipole Magnets</a:t>
            </a:r>
            <a:br>
              <a:rPr lang="en-US" sz="2000" dirty="0"/>
            </a:b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SIS100 Synchrotron</a:t>
            </a:r>
            <a:endParaRPr lang="en-GB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636" y="3827779"/>
            <a:ext cx="5595258" cy="1046065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P. Aguar Bartolome et al.  </a:t>
            </a:r>
          </a:p>
          <a:p>
            <a:r>
              <a:rPr lang="en-GB" sz="1600" dirty="0">
                <a:solidFill>
                  <a:schemeClr val="tx1"/>
                </a:solidFill>
              </a:rPr>
              <a:t>GSI </a:t>
            </a:r>
            <a:r>
              <a:rPr lang="en-GB" sz="1600" dirty="0" err="1">
                <a:solidFill>
                  <a:schemeClr val="tx1"/>
                </a:solidFill>
              </a:rPr>
              <a:t>Helmholtzzentrun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für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Schwerionenforschung</a:t>
            </a:r>
            <a:r>
              <a:rPr lang="en-GB" sz="1600" dirty="0">
                <a:solidFill>
                  <a:schemeClr val="tx1"/>
                </a:solidFill>
              </a:rPr>
              <a:t> GmbH, Darmstadt, Germany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7467" y="6591284"/>
            <a:ext cx="8309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3rd International Workshop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Superconducting</a:t>
            </a:r>
            <a:r>
              <a:rPr lang="de-DE" sz="1600" dirty="0"/>
              <a:t> Magnets Test Stands, 11th-12th June 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7" name="Rechteck 6"/>
          <p:cNvSpPr/>
          <p:nvPr/>
        </p:nvSpPr>
        <p:spPr>
          <a:xfrm>
            <a:off x="286376" y="1242743"/>
            <a:ext cx="3556395" cy="39210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Prototype Test Facility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Cryo</a:t>
            </a:r>
            <a:r>
              <a:rPr lang="en-US" sz="1400" dirty="0"/>
              <a:t>-plant 0,6 kW  – commissioned 2007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Power converters 20 kA (66 V) – commissioned Q3/2013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14 kA DC HTS Current Leads (CL) – commissioning  Q3/2013, Q4/2014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QD / Magnet protection system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150 m</a:t>
            </a:r>
            <a:r>
              <a:rPr lang="en-US" sz="1400" baseline="30000" dirty="0"/>
              <a:t>2</a:t>
            </a:r>
            <a:r>
              <a:rPr lang="en-US" sz="1400" dirty="0"/>
              <a:t> total area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 test benches for cold tests SIS100 dipole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 universal cryostat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845371" y="5294133"/>
            <a:ext cx="4257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n-lt"/>
              </a:rPr>
              <a:t>1 - power converter, 2 </a:t>
            </a:r>
            <a:r>
              <a:rPr lang="en-US" sz="1200" dirty="0"/>
              <a:t>- </a:t>
            </a:r>
            <a:r>
              <a:rPr lang="en-US" sz="1200" dirty="0">
                <a:latin typeface="+mn-lt"/>
              </a:rPr>
              <a:t>feed box for testing of SIS100 magnets, 3 - First of series dipole for SIS100, 4 - power switch, 5 - Universal cryostat for cryogenic tests of small components.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554768" y="1614815"/>
            <a:ext cx="4437120" cy="3378527"/>
            <a:chOff x="10689031" y="12734236"/>
            <a:chExt cx="8318699" cy="5881560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10689031" y="12734236"/>
              <a:ext cx="8318699" cy="5881560"/>
              <a:chOff x="4070831" y="-452724"/>
              <a:chExt cx="27055327" cy="15569655"/>
            </a:xfrm>
          </p:grpSpPr>
          <p:grpSp>
            <p:nvGrpSpPr>
              <p:cNvPr id="15" name="Gruppieren 14"/>
              <p:cNvGrpSpPr/>
              <p:nvPr/>
            </p:nvGrpSpPr>
            <p:grpSpPr>
              <a:xfrm>
                <a:off x="6897709" y="-452724"/>
                <a:ext cx="24228449" cy="15569655"/>
                <a:chOff x="-324545" y="-4635027"/>
                <a:chExt cx="11887737" cy="9875839"/>
              </a:xfrm>
            </p:grpSpPr>
            <p:pic>
              <p:nvPicPr>
                <p:cNvPr id="24" name="Picture 2" descr="M:\Schnizer\Public\adr\Publications\ASC\2014\Testing\figs\PTF_VonOben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48"/>
                <a:stretch/>
              </p:blipFill>
              <p:spPr bwMode="auto">
                <a:xfrm>
                  <a:off x="-324545" y="-4635027"/>
                  <a:ext cx="11887737" cy="98758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Rechteck 24"/>
                <p:cNvSpPr/>
                <p:nvPr/>
              </p:nvSpPr>
              <p:spPr>
                <a:xfrm rot="425810">
                  <a:off x="5952245" y="2852966"/>
                  <a:ext cx="414347" cy="2634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Textfeld 15"/>
              <p:cNvSpPr txBox="1"/>
              <p:nvPr/>
            </p:nvSpPr>
            <p:spPr>
              <a:xfrm>
                <a:off x="4878751" y="5622757"/>
                <a:ext cx="1476341" cy="205349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cxnSp>
            <p:nvCxnSpPr>
              <p:cNvPr id="21" name="Gerade Verbindung mit Pfeil 20"/>
              <p:cNvCxnSpPr/>
              <p:nvPr/>
            </p:nvCxnSpPr>
            <p:spPr>
              <a:xfrm flipH="1">
                <a:off x="4070831" y="6357315"/>
                <a:ext cx="919001" cy="44126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hteck 13"/>
            <p:cNvSpPr/>
            <p:nvPr/>
          </p:nvSpPr>
          <p:spPr bwMode="auto">
            <a:xfrm>
              <a:off x="17603713" y="17035667"/>
              <a:ext cx="288032" cy="14260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6" name="Rechteck 25"/>
          <p:cNvSpPr/>
          <p:nvPr/>
        </p:nvSpPr>
        <p:spPr>
          <a:xfrm>
            <a:off x="4330877" y="3695574"/>
            <a:ext cx="175157" cy="21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hteck 26"/>
          <p:cNvSpPr/>
          <p:nvPr/>
        </p:nvSpPr>
        <p:spPr>
          <a:xfrm>
            <a:off x="5894223" y="2786227"/>
            <a:ext cx="175157" cy="21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Rechteck 27"/>
          <p:cNvSpPr/>
          <p:nvPr/>
        </p:nvSpPr>
        <p:spPr>
          <a:xfrm>
            <a:off x="5694288" y="3510434"/>
            <a:ext cx="175157" cy="21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Rechteck 28"/>
          <p:cNvSpPr/>
          <p:nvPr/>
        </p:nvSpPr>
        <p:spPr>
          <a:xfrm>
            <a:off x="6439256" y="2935703"/>
            <a:ext cx="175157" cy="21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hteck 29"/>
          <p:cNvSpPr/>
          <p:nvPr/>
        </p:nvSpPr>
        <p:spPr>
          <a:xfrm>
            <a:off x="7221022" y="3576116"/>
            <a:ext cx="181992" cy="3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3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 err="1"/>
              <a:t>A.Mierau</a:t>
            </a:r>
            <a:r>
              <a:rPr lang="en-GB" dirty="0"/>
              <a:t> et al.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| ASC2018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34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/>
              <a:t>GSI Test Facilities for SIS100 Magnets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82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en-GB" dirty="0"/>
              <a:t>Main Measurement Systems </a:t>
            </a:r>
          </a:p>
        </p:txBody>
      </p:sp>
      <p:sp>
        <p:nvSpPr>
          <p:cNvPr id="7" name="Rechteck 6"/>
          <p:cNvSpPr/>
          <p:nvPr/>
        </p:nvSpPr>
        <p:spPr>
          <a:xfrm>
            <a:off x="288093" y="18335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6 capacitive sensors CSH1,2FL(20)-</a:t>
            </a:r>
            <a:r>
              <a:rPr lang="en-US" sz="1400" dirty="0" err="1"/>
              <a:t>CRm</a:t>
            </a:r>
            <a:r>
              <a:rPr lang="en-US" sz="1400" dirty="0"/>
              <a:t> 4,0 from Micro - </a:t>
            </a:r>
            <a:r>
              <a:rPr lang="de-DE" sz="1400" dirty="0"/>
              <a:t>Epsilon GmbH&amp; Co.KG</a:t>
            </a:r>
          </a:p>
        </p:txBody>
      </p:sp>
      <p:sp>
        <p:nvSpPr>
          <p:cNvPr id="8" name="Rechteck 7"/>
          <p:cNvSpPr/>
          <p:nvPr/>
        </p:nvSpPr>
        <p:spPr>
          <a:xfrm>
            <a:off x="267119" y="24276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Linear encoder WDS-100-P 115-CR</a:t>
            </a:r>
          </a:p>
          <a:p>
            <a:r>
              <a:rPr lang="en-US" sz="1400" dirty="0"/>
              <a:t>      from Micro-Epsilon GmbH&amp; Co for reproducible         </a:t>
            </a:r>
          </a:p>
          <a:p>
            <a:r>
              <a:rPr lang="en-US" sz="1400" dirty="0"/>
              <a:t>      positioning of the </a:t>
            </a:r>
            <a:r>
              <a:rPr lang="en-GB" sz="1400" dirty="0"/>
              <a:t>carriage</a:t>
            </a:r>
            <a:r>
              <a:rPr lang="de-DE" sz="1400" dirty="0"/>
              <a:t> </a:t>
            </a:r>
            <a:r>
              <a:rPr lang="en-GB" sz="1400" dirty="0"/>
              <a:t>along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magnet</a:t>
            </a:r>
            <a:endParaRPr lang="de-DE" sz="1400" dirty="0"/>
          </a:p>
        </p:txBody>
      </p:sp>
      <p:sp>
        <p:nvSpPr>
          <p:cNvPr id="9" name="Rechteck 8"/>
          <p:cNvSpPr/>
          <p:nvPr/>
        </p:nvSpPr>
        <p:spPr>
          <a:xfrm>
            <a:off x="251022" y="32297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     absolute precision 15µm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     relative precision &lt; ± 3µm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7576" y="1381657"/>
            <a:ext cx="587853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b="1" u="sng" dirty="0">
                <a:solidFill>
                  <a:schemeClr val="accent1">
                    <a:lumMod val="75000"/>
                  </a:schemeClr>
                </a:solidFill>
              </a:rPr>
              <a:t>System for high precision gap height measurement </a:t>
            </a:r>
          </a:p>
        </p:txBody>
      </p:sp>
      <p:sp>
        <p:nvSpPr>
          <p:cNvPr id="12" name="Rechteck 11"/>
          <p:cNvSpPr/>
          <p:nvPr/>
        </p:nvSpPr>
        <p:spPr>
          <a:xfrm>
            <a:off x="665419" y="5054839"/>
            <a:ext cx="3669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In combination with a laser tracker, the</a:t>
            </a:r>
          </a:p>
          <a:p>
            <a:pPr algn="just"/>
            <a:r>
              <a:rPr lang="en-US" sz="1600" dirty="0"/>
              <a:t>system provides data regarding the yoke’s sag and </a:t>
            </a:r>
            <a:r>
              <a:rPr lang="de-DE" sz="1600" dirty="0" err="1"/>
              <a:t>twist</a:t>
            </a:r>
            <a:r>
              <a:rPr lang="de-DE" sz="1600" dirty="0"/>
              <a:t>.</a:t>
            </a:r>
          </a:p>
        </p:txBody>
      </p:sp>
      <p:sp>
        <p:nvSpPr>
          <p:cNvPr id="13" name="Geschweifte Klammer rechts 12"/>
          <p:cNvSpPr/>
          <p:nvPr/>
        </p:nvSpPr>
        <p:spPr>
          <a:xfrm>
            <a:off x="3350704" y="3371110"/>
            <a:ext cx="233515" cy="1001665"/>
          </a:xfrm>
          <a:prstGeom prst="rightBrace">
            <a:avLst>
              <a:gd name="adj1" fmla="val 24462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553974" y="3680916"/>
            <a:ext cx="102143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@ 300K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887327" y="1310262"/>
            <a:ext cx="2812415" cy="2119046"/>
            <a:chOff x="5625737" y="1311934"/>
            <a:chExt cx="3152712" cy="249899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737" y="1311934"/>
              <a:ext cx="3152712" cy="2498997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7518830" y="1691885"/>
              <a:ext cx="187733" cy="3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6166708" y="2767478"/>
              <a:ext cx="187733" cy="316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6819209" y="2211612"/>
              <a:ext cx="187733" cy="3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476371" y="3044082"/>
              <a:ext cx="187733" cy="3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7871125" y="2008685"/>
              <a:ext cx="187733" cy="3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Rechteck 19"/>
          <p:cNvSpPr/>
          <p:nvPr/>
        </p:nvSpPr>
        <p:spPr>
          <a:xfrm>
            <a:off x="5367528" y="3374838"/>
            <a:ext cx="3676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/>
              <a:t>1 - </a:t>
            </a:r>
            <a:r>
              <a:rPr lang="de-DE" sz="1200" dirty="0" err="1"/>
              <a:t>carriage</a:t>
            </a:r>
            <a:r>
              <a:rPr lang="de-DE" sz="1200" dirty="0"/>
              <a:t>, 2 - </a:t>
            </a:r>
            <a:r>
              <a:rPr lang="en-US" sz="1200" dirty="0"/>
              <a:t>capacitive sensors, 3 - wheels,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 4 - holder for spherically mounted retroreflectors.</a:t>
            </a:r>
            <a:endParaRPr lang="de-DE" sz="12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455" r="-1780"/>
          <a:stretch/>
        </p:blipFill>
        <p:spPr>
          <a:xfrm>
            <a:off x="5448283" y="3988598"/>
            <a:ext cx="3595964" cy="2509283"/>
          </a:xfrm>
          <a:prstGeom prst="rect">
            <a:avLst/>
          </a:prstGeom>
        </p:spPr>
      </p:pic>
      <p:sp>
        <p:nvSpPr>
          <p:cNvPr id="22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2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31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6" name="Textfeld 59"/>
          <p:cNvSpPr txBox="1"/>
          <p:nvPr/>
        </p:nvSpPr>
        <p:spPr>
          <a:xfrm>
            <a:off x="107576" y="1258228"/>
            <a:ext cx="48141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b="1" u="sng" dirty="0">
                <a:solidFill>
                  <a:schemeClr val="accent1">
                    <a:lumMod val="75000"/>
                  </a:schemeClr>
                </a:solidFill>
              </a:rPr>
              <a:t>System for magnetic field measurements 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229" b="22214"/>
          <a:stretch/>
        </p:blipFill>
        <p:spPr bwMode="auto">
          <a:xfrm>
            <a:off x="387893" y="2038579"/>
            <a:ext cx="6432817" cy="117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feld 54"/>
          <p:cNvSpPr txBox="1"/>
          <p:nvPr/>
        </p:nvSpPr>
        <p:spPr>
          <a:xfrm>
            <a:off x="6166628" y="1910556"/>
            <a:ext cx="2380271" cy="26175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rotated</a:t>
            </a:r>
            <a:r>
              <a:rPr lang="de-DE" sz="1200" dirty="0"/>
              <a:t> </a:t>
            </a:r>
            <a:r>
              <a:rPr lang="de-DE" sz="1200" dirty="0" err="1"/>
              <a:t>ferro</a:t>
            </a:r>
            <a:r>
              <a:rPr lang="de-DE" sz="1200" dirty="0"/>
              <a:t> </a:t>
            </a:r>
            <a:r>
              <a:rPr lang="de-DE" sz="1200" dirty="0" err="1"/>
              <a:t>fluidic</a:t>
            </a:r>
            <a:r>
              <a:rPr lang="de-DE" sz="1200" dirty="0"/>
              <a:t> </a:t>
            </a:r>
            <a:r>
              <a:rPr lang="de-DE" sz="1200" dirty="0" err="1"/>
              <a:t>feed</a:t>
            </a:r>
            <a:r>
              <a:rPr lang="de-DE" sz="1200" dirty="0"/>
              <a:t> </a:t>
            </a:r>
            <a:r>
              <a:rPr lang="de-DE" sz="1200" dirty="0" err="1"/>
              <a:t>througth</a:t>
            </a:r>
            <a:endParaRPr lang="de-DE" sz="1200" dirty="0"/>
          </a:p>
        </p:txBody>
      </p:sp>
      <p:cxnSp>
        <p:nvCxnSpPr>
          <p:cNvPr id="44" name="Gerade Verbindung mit Pfeil 53"/>
          <p:cNvCxnSpPr/>
          <p:nvPr/>
        </p:nvCxnSpPr>
        <p:spPr>
          <a:xfrm flipH="1">
            <a:off x="6031814" y="2205616"/>
            <a:ext cx="261162" cy="18410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69"/>
          <p:cNvSpPr txBox="1"/>
          <p:nvPr/>
        </p:nvSpPr>
        <p:spPr>
          <a:xfrm>
            <a:off x="288093" y="1649586"/>
            <a:ext cx="666560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The measuring probe is designed and built in collaboration with CERN </a:t>
            </a:r>
          </a:p>
        </p:txBody>
      </p:sp>
      <p:sp>
        <p:nvSpPr>
          <p:cNvPr id="48" name="Textfeld 57"/>
          <p:cNvSpPr txBox="1"/>
          <p:nvPr/>
        </p:nvSpPr>
        <p:spPr>
          <a:xfrm>
            <a:off x="6846500" y="2714503"/>
            <a:ext cx="859260" cy="26175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motor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endParaRPr lang="de-DE" sz="1200" dirty="0"/>
          </a:p>
        </p:txBody>
      </p:sp>
      <p:cxnSp>
        <p:nvCxnSpPr>
          <p:cNvPr id="49" name="Gerade Verbindung mit Pfeil 55"/>
          <p:cNvCxnSpPr/>
          <p:nvPr/>
        </p:nvCxnSpPr>
        <p:spPr>
          <a:xfrm flipH="1" flipV="1">
            <a:off x="6617161" y="2584760"/>
            <a:ext cx="251711" cy="22695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61"/>
          <p:cNvSpPr txBox="1"/>
          <p:nvPr/>
        </p:nvSpPr>
        <p:spPr>
          <a:xfrm>
            <a:off x="115190" y="3243103"/>
            <a:ext cx="4161575" cy="265386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5 measuring heads – tangential coils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3 pick up coils per head, 600 mm length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Effective surface 1.67 m</a:t>
            </a:r>
            <a:r>
              <a:rPr lang="en-GB" sz="1400" baseline="30000" dirty="0"/>
              <a:t>2</a:t>
            </a:r>
            <a:endParaRPr lang="en-GB" sz="1400" dirty="0"/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400" dirty="0" err="1"/>
              <a:t>Ti</a:t>
            </a:r>
            <a:r>
              <a:rPr lang="en-GB" sz="1400" dirty="0"/>
              <a:t>-alloy bellows – interconnection between segments and to align the heads along the beam axis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/>
              <a:t>SiN</a:t>
            </a:r>
            <a:r>
              <a:rPr lang="en-GB" sz="1400" dirty="0"/>
              <a:t> ball bearings for rotation motion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Ceramic supporting blocks for transverse positioning in the gap</a:t>
            </a:r>
            <a:endParaRPr lang="en-GB" sz="1400" baseline="30000" dirty="0"/>
          </a:p>
        </p:txBody>
      </p:sp>
      <p:pic>
        <p:nvPicPr>
          <p:cNvPr id="51" name="Picture 11" descr="M:\Schnizer\Public\adr\Publications\MT\MT24\MagnetTesting\figs\Schaft_5Segm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86" y="3396385"/>
            <a:ext cx="4586413" cy="2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Gerade Verbindung mit Pfeil 43"/>
          <p:cNvCxnSpPr/>
          <p:nvPr/>
        </p:nvCxnSpPr>
        <p:spPr>
          <a:xfrm>
            <a:off x="4334049" y="3362962"/>
            <a:ext cx="4623001" cy="0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40"/>
          <p:cNvSpPr txBox="1"/>
          <p:nvPr/>
        </p:nvSpPr>
        <p:spPr>
          <a:xfrm>
            <a:off x="6312628" y="3086645"/>
            <a:ext cx="816393" cy="26175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3600 mm</a:t>
            </a:r>
          </a:p>
        </p:txBody>
      </p:sp>
      <p:pic>
        <p:nvPicPr>
          <p:cNvPr id="54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32150"/>
          <a:stretch/>
        </p:blipFill>
        <p:spPr>
          <a:xfrm>
            <a:off x="4467396" y="3828050"/>
            <a:ext cx="3638661" cy="608315"/>
          </a:xfrm>
          <a:prstGeom prst="rect">
            <a:avLst/>
          </a:prstGeom>
        </p:spPr>
      </p:pic>
      <p:pic>
        <p:nvPicPr>
          <p:cNvPr id="55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4331772" y="4924734"/>
            <a:ext cx="1687128" cy="1153073"/>
          </a:xfrm>
          <a:prstGeom prst="rect">
            <a:avLst/>
          </a:prstGeom>
        </p:spPr>
      </p:pic>
      <p:pic>
        <p:nvPicPr>
          <p:cNvPr id="91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"/>
          <a:stretch/>
        </p:blipFill>
        <p:spPr>
          <a:xfrm>
            <a:off x="6776448" y="5070887"/>
            <a:ext cx="1796499" cy="1122775"/>
          </a:xfrm>
          <a:prstGeom prst="rect">
            <a:avLst/>
          </a:prstGeom>
        </p:spPr>
      </p:pic>
      <p:sp>
        <p:nvSpPr>
          <p:cNvPr id="92" name="Textfeld 52"/>
          <p:cNvSpPr txBox="1"/>
          <p:nvPr/>
        </p:nvSpPr>
        <p:spPr>
          <a:xfrm>
            <a:off x="4016391" y="6085369"/>
            <a:ext cx="239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Cross </a:t>
            </a:r>
            <a:r>
              <a:rPr lang="de-DE" sz="1200" dirty="0" err="1"/>
              <a:t>section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measuring</a:t>
            </a:r>
            <a:r>
              <a:rPr lang="de-DE" sz="1200" dirty="0"/>
              <a:t> </a:t>
            </a:r>
            <a:r>
              <a:rPr lang="de-DE" sz="1200" dirty="0" err="1"/>
              <a:t>head</a:t>
            </a:r>
            <a:r>
              <a:rPr lang="de-DE" sz="1200" dirty="0"/>
              <a:t> (3 </a:t>
            </a:r>
            <a:r>
              <a:rPr lang="de-DE" sz="1200" dirty="0" err="1"/>
              <a:t>tangentinal</a:t>
            </a:r>
            <a:r>
              <a:rPr lang="de-DE" sz="1200" dirty="0"/>
              <a:t> </a:t>
            </a:r>
            <a:r>
              <a:rPr lang="de-DE" sz="1200" dirty="0" err="1"/>
              <a:t>coils</a:t>
            </a:r>
            <a:r>
              <a:rPr lang="de-DE" sz="1200" dirty="0"/>
              <a:t>)</a:t>
            </a:r>
          </a:p>
        </p:txBody>
      </p:sp>
      <p:sp>
        <p:nvSpPr>
          <p:cNvPr id="93" name="Textfeld 34"/>
          <p:cNvSpPr txBox="1"/>
          <p:nvPr/>
        </p:nvSpPr>
        <p:spPr>
          <a:xfrm>
            <a:off x="6902013" y="4652276"/>
            <a:ext cx="1258415" cy="26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SiN</a:t>
            </a:r>
            <a:r>
              <a:rPr lang="de-DE" sz="1200" dirty="0"/>
              <a:t> ball </a:t>
            </a:r>
            <a:r>
              <a:rPr lang="de-DE" sz="1200" dirty="0" err="1"/>
              <a:t>bearing</a:t>
            </a:r>
            <a:endParaRPr lang="de-DE" sz="1200" dirty="0"/>
          </a:p>
        </p:txBody>
      </p:sp>
      <p:cxnSp>
        <p:nvCxnSpPr>
          <p:cNvPr id="94" name="Gerade Verbindung mit Pfeil 38"/>
          <p:cNvCxnSpPr/>
          <p:nvPr/>
        </p:nvCxnSpPr>
        <p:spPr>
          <a:xfrm>
            <a:off x="4470768" y="4479427"/>
            <a:ext cx="3563728" cy="25942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feld 28"/>
          <p:cNvSpPr txBox="1"/>
          <p:nvPr/>
        </p:nvSpPr>
        <p:spPr>
          <a:xfrm>
            <a:off x="6044447" y="4508406"/>
            <a:ext cx="732245" cy="26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620 mm</a:t>
            </a:r>
          </a:p>
        </p:txBody>
      </p:sp>
      <p:sp>
        <p:nvSpPr>
          <p:cNvPr id="96" name="Textfeld 11"/>
          <p:cNvSpPr txBox="1"/>
          <p:nvPr/>
        </p:nvSpPr>
        <p:spPr>
          <a:xfrm>
            <a:off x="5589422" y="3531355"/>
            <a:ext cx="1313341" cy="26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measuring</a:t>
            </a:r>
            <a:r>
              <a:rPr lang="de-DE" sz="1200" dirty="0"/>
              <a:t> </a:t>
            </a:r>
            <a:r>
              <a:rPr lang="de-DE" sz="1200" dirty="0" err="1"/>
              <a:t>head</a:t>
            </a:r>
            <a:r>
              <a:rPr lang="de-DE" sz="1200" dirty="0"/>
              <a:t> </a:t>
            </a:r>
          </a:p>
        </p:txBody>
      </p:sp>
      <p:cxnSp>
        <p:nvCxnSpPr>
          <p:cNvPr id="97" name="Gerade Verbindung mit Pfeil 10"/>
          <p:cNvCxnSpPr>
            <a:stCxn id="96" idx="1"/>
          </p:cNvCxnSpPr>
          <p:nvPr/>
        </p:nvCxnSpPr>
        <p:spPr>
          <a:xfrm flipH="1" flipV="1">
            <a:off x="5160870" y="3553865"/>
            <a:ext cx="428552" cy="10836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12"/>
          <p:cNvCxnSpPr>
            <a:stCxn id="96" idx="1"/>
          </p:cNvCxnSpPr>
          <p:nvPr/>
        </p:nvCxnSpPr>
        <p:spPr>
          <a:xfrm flipH="1">
            <a:off x="5353312" y="3662234"/>
            <a:ext cx="236110" cy="30350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6"/>
          <p:cNvSpPr txBox="1"/>
          <p:nvPr/>
        </p:nvSpPr>
        <p:spPr>
          <a:xfrm>
            <a:off x="8232629" y="3794685"/>
            <a:ext cx="940772" cy="4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supporting</a:t>
            </a:r>
            <a:r>
              <a:rPr lang="de-DE" sz="1200" dirty="0"/>
              <a:t> block</a:t>
            </a:r>
          </a:p>
        </p:txBody>
      </p:sp>
      <p:cxnSp>
        <p:nvCxnSpPr>
          <p:cNvPr id="102" name="Gerade Verbindung mit Pfeil 15"/>
          <p:cNvCxnSpPr/>
          <p:nvPr/>
        </p:nvCxnSpPr>
        <p:spPr>
          <a:xfrm flipH="1">
            <a:off x="8005424" y="4166404"/>
            <a:ext cx="284020" cy="13212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feld 35"/>
          <p:cNvSpPr txBox="1"/>
          <p:nvPr/>
        </p:nvSpPr>
        <p:spPr>
          <a:xfrm>
            <a:off x="8291001" y="4708167"/>
            <a:ext cx="775811" cy="26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Ti</a:t>
            </a:r>
            <a:r>
              <a:rPr lang="de-DE" sz="1200" dirty="0"/>
              <a:t> </a:t>
            </a:r>
            <a:r>
              <a:rPr lang="de-DE" sz="1200" dirty="0" err="1"/>
              <a:t>bellow</a:t>
            </a:r>
            <a:endParaRPr lang="de-DE" sz="1200" dirty="0"/>
          </a:p>
        </p:txBody>
      </p:sp>
      <p:cxnSp>
        <p:nvCxnSpPr>
          <p:cNvPr id="104" name="Gerade Verbindung mit Pfeil 30"/>
          <p:cNvCxnSpPr/>
          <p:nvPr/>
        </p:nvCxnSpPr>
        <p:spPr>
          <a:xfrm>
            <a:off x="7356764" y="4918412"/>
            <a:ext cx="315883" cy="50979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31"/>
          <p:cNvCxnSpPr/>
          <p:nvPr/>
        </p:nvCxnSpPr>
        <p:spPr>
          <a:xfrm flipH="1">
            <a:off x="7980603" y="5011681"/>
            <a:ext cx="478882" cy="421193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feld 64"/>
          <p:cNvSpPr txBox="1"/>
          <p:nvPr/>
        </p:nvSpPr>
        <p:spPr>
          <a:xfrm>
            <a:off x="629592" y="5758330"/>
            <a:ext cx="2614247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rgbClr val="FF0000"/>
                </a:solidFill>
              </a:rPr>
              <a:t>Field measurements in vacuum @ 4.5K</a:t>
            </a:r>
          </a:p>
        </p:txBody>
      </p:sp>
      <p:sp>
        <p:nvSpPr>
          <p:cNvPr id="1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112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en-GB" dirty="0"/>
              <a:t>Main Measurement Systems </a:t>
            </a:r>
          </a:p>
        </p:txBody>
      </p:sp>
    </p:spTree>
    <p:extLst>
      <p:ext uri="{BB962C8B-B14F-4D97-AF65-F5344CB8AC3E}">
        <p14:creationId xmlns:p14="http://schemas.microsoft.com/office/powerpoint/2010/main" val="165997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263390" y="459573"/>
            <a:ext cx="5701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Test Status for SIS100 Series Dipoles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3575" y="1293130"/>
            <a:ext cx="8354291" cy="1696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The </a:t>
            </a:r>
            <a:r>
              <a:rPr lang="de-DE" sz="1600" dirty="0" err="1"/>
              <a:t>measurement</a:t>
            </a:r>
            <a:r>
              <a:rPr lang="de-DE" sz="1600" dirty="0"/>
              <a:t> </a:t>
            </a:r>
            <a:r>
              <a:rPr lang="de-DE" sz="1600" dirty="0" err="1"/>
              <a:t>results</a:t>
            </a:r>
            <a:r>
              <a:rPr lang="de-DE" sz="1600" dirty="0"/>
              <a:t> </a:t>
            </a:r>
            <a:r>
              <a:rPr lang="de-DE" sz="1600" dirty="0" err="1"/>
              <a:t>reveal</a:t>
            </a:r>
            <a:r>
              <a:rPr lang="de-DE" sz="1600" dirty="0"/>
              <a:t> </a:t>
            </a:r>
            <a:r>
              <a:rPr lang="en-US" sz="1600" dirty="0"/>
              <a:t>an excellent performance of the chosen design and high production quality.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magnetic field shows very low variation in terms of the field integral and the low harmonic content is satisfactory for the beam physics requirements.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Q</a:t>
            </a:r>
            <a:r>
              <a:rPr lang="de-DE" sz="1600" dirty="0" err="1"/>
              <a:t>uench</a:t>
            </a:r>
            <a:r>
              <a:rPr lang="de-DE" sz="1600" dirty="0"/>
              <a:t> </a:t>
            </a:r>
            <a:r>
              <a:rPr lang="de-DE" sz="1600" dirty="0" err="1"/>
              <a:t>performance</a:t>
            </a:r>
            <a:r>
              <a:rPr lang="de-DE" sz="1600" dirty="0"/>
              <a:t> v</a:t>
            </a:r>
            <a:r>
              <a:rPr lang="en-US" sz="1600" dirty="0" err="1"/>
              <a:t>erifies</a:t>
            </a:r>
            <a:r>
              <a:rPr lang="en-US" sz="1600" dirty="0"/>
              <a:t> a high stability of the coil structure in the </a:t>
            </a:r>
            <a:r>
              <a:rPr lang="de-DE" sz="1600" dirty="0" err="1"/>
              <a:t>yoke</a:t>
            </a:r>
            <a:r>
              <a:rPr lang="de-DE" sz="1600" dirty="0"/>
              <a:t>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073959"/>
              </p:ext>
            </p:extLst>
          </p:nvPr>
        </p:nvGraphicFramePr>
        <p:xfrm>
          <a:off x="1523998" y="3744354"/>
          <a:ext cx="6373092" cy="1023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546">
                  <a:extLst>
                    <a:ext uri="{9D8B030D-6E8A-4147-A177-3AD203B41FA5}">
                      <a16:colId xmlns:a16="http://schemas.microsoft.com/office/drawing/2014/main" val="844337597"/>
                    </a:ext>
                  </a:extLst>
                </a:gridCol>
                <a:gridCol w="3186546">
                  <a:extLst>
                    <a:ext uri="{9D8B030D-6E8A-4147-A177-3AD203B41FA5}">
                      <a16:colId xmlns:a16="http://schemas.microsoft.com/office/drawing/2014/main" val="2922479876"/>
                    </a:ext>
                  </a:extLst>
                </a:gridCol>
              </a:tblGrid>
              <a:tr h="50502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64010"/>
                  </a:ext>
                </a:extLst>
              </a:tr>
              <a:tr h="505027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FF0000"/>
                          </a:solidFill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FF0000"/>
                          </a:solidFill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0315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29046" y="3823856"/>
            <a:ext cx="278794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Dipole </a:t>
            </a:r>
            <a:r>
              <a:rPr lang="de-DE" dirty="0" err="1">
                <a:solidFill>
                  <a:schemeClr val="bg1"/>
                </a:solidFill>
              </a:rPr>
              <a:t>magnets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delivered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0408" y="3826625"/>
            <a:ext cx="248016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Dipole </a:t>
            </a:r>
            <a:r>
              <a:rPr lang="de-DE" dirty="0" err="1">
                <a:solidFill>
                  <a:schemeClr val="bg1"/>
                </a:solidFill>
              </a:rPr>
              <a:t>magnets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tested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68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and</a:t>
            </a:r>
            <a:r>
              <a:rPr lang="de-DE" dirty="0"/>
              <a:t> Outlook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2707" y="1407985"/>
            <a:ext cx="8660970" cy="40013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en-GB" dirty="0"/>
              <a:t>series</a:t>
            </a:r>
            <a:r>
              <a:rPr lang="de-DE" dirty="0"/>
              <a:t> </a:t>
            </a:r>
            <a:r>
              <a:rPr lang="en-GB" dirty="0"/>
              <a:t>production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 100 </a:t>
            </a:r>
            <a:r>
              <a:rPr lang="de-DE" dirty="0" err="1"/>
              <a:t>dipole</a:t>
            </a:r>
            <a:r>
              <a:rPr lang="de-DE" dirty="0"/>
              <a:t> </a:t>
            </a:r>
            <a:r>
              <a:rPr lang="de-DE" dirty="0" err="1"/>
              <a:t>magnets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in August 2016</a:t>
            </a: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dipole</a:t>
            </a:r>
            <a:r>
              <a:rPr lang="de-DE" dirty="0"/>
              <a:t> was </a:t>
            </a:r>
            <a:r>
              <a:rPr lang="de-DE" dirty="0" err="1"/>
              <a:t>delivered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GSI at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September 2017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Quality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functionality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at </a:t>
            </a:r>
            <a:r>
              <a:rPr lang="de-DE" dirty="0" err="1"/>
              <a:t>contractor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GSI </a:t>
            </a:r>
            <a:r>
              <a:rPr lang="de-DE" dirty="0" err="1"/>
              <a:t>site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en-GB" dirty="0"/>
              <a:t>defined</a:t>
            </a:r>
            <a:r>
              <a:rPr lang="de-DE" dirty="0"/>
              <a:t>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en-GB" dirty="0"/>
              <a:t>precision</a:t>
            </a:r>
            <a:r>
              <a:rPr lang="de-DE" dirty="0"/>
              <a:t> </a:t>
            </a:r>
            <a:r>
              <a:rPr lang="en-GB" dirty="0"/>
              <a:t>measurement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en-GB" dirty="0"/>
              <a:t>developed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evaluation</a:t>
            </a:r>
            <a:endParaRPr lang="en-US" dirty="0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E</a:t>
            </a:r>
            <a:r>
              <a:rPr lang="en-US" dirty="0" err="1"/>
              <a:t>xcellent</a:t>
            </a:r>
            <a:r>
              <a:rPr lang="en-US" dirty="0"/>
              <a:t> performance of the chosen design and high production quality.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Almost 50% of the series dipoles successfully tested.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Dipole series production is ongoing with a delivery rate of approx. one magnet per week.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de-DE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dirty="0"/>
              <a:t> </a:t>
            </a:r>
            <a:endParaRPr lang="en-US" dirty="0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31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5" r="2549" b="10448"/>
          <a:stretch/>
        </p:blipFill>
        <p:spPr>
          <a:xfrm>
            <a:off x="181427" y="1177117"/>
            <a:ext cx="8910918" cy="41058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576812" y="5907691"/>
            <a:ext cx="744106" cy="365125"/>
          </a:xfrm>
        </p:spPr>
        <p:txBody>
          <a:bodyPr/>
          <a:lstStyle/>
          <a:p>
            <a:fld id="{125CBDDA-5CCF-8748-8988-9DC6C898177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317" y="160071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SAT Team</a:t>
            </a:r>
          </a:p>
        </p:txBody>
      </p:sp>
      <p:sp>
        <p:nvSpPr>
          <p:cNvPr id="16" name="Rechteck 15"/>
          <p:cNvSpPr/>
          <p:nvPr/>
        </p:nvSpPr>
        <p:spPr>
          <a:xfrm>
            <a:off x="181427" y="5157466"/>
            <a:ext cx="5945184" cy="143813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48945" y="5157474"/>
            <a:ext cx="3435708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Test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coordinators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Survey &amp;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Electrical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integrity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Field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measurement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Quench detection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69136" y="5148501"/>
            <a:ext cx="3165541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Cryoplant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operators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Transport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installation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Quality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assurance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DAQ, control and software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201454" y="5499473"/>
            <a:ext cx="2901290" cy="1098563"/>
          </a:xfrm>
          <a:prstGeom prst="rect">
            <a:avLst/>
          </a:prstGeom>
          <a:solidFill>
            <a:srgbClr val="E9ED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5" name="Gruppieren 24"/>
          <p:cNvGrpSpPr/>
          <p:nvPr/>
        </p:nvGrpSpPr>
        <p:grpSpPr>
          <a:xfrm>
            <a:off x="6192494" y="5131923"/>
            <a:ext cx="2901292" cy="373592"/>
            <a:chOff x="143607" y="1583695"/>
            <a:chExt cx="2064188" cy="373592"/>
          </a:xfrm>
          <a:solidFill>
            <a:schemeClr val="accent1">
              <a:lumMod val="75000"/>
            </a:schemeClr>
          </a:solidFill>
        </p:grpSpPr>
        <p:sp>
          <p:nvSpPr>
            <p:cNvPr id="26" name="Rechteck 25"/>
            <p:cNvSpPr/>
            <p:nvPr/>
          </p:nvSpPr>
          <p:spPr>
            <a:xfrm>
              <a:off x="143607" y="1583695"/>
              <a:ext cx="2064188" cy="3735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71648" y="1583695"/>
              <a:ext cx="1641715" cy="36933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>
                  <a:solidFill>
                    <a:schemeClr val="bg1"/>
                  </a:solidFill>
                </a:rPr>
                <a:t>GSI </a:t>
              </a:r>
              <a:r>
                <a:rPr lang="de-DE" dirty="0" err="1">
                  <a:solidFill>
                    <a:schemeClr val="bg1"/>
                  </a:solidFill>
                </a:rPr>
                <a:t>departments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6202158" y="5466990"/>
            <a:ext cx="2897024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3690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SCM, QA, TRI, CRY, EN-MG, EPS, VAC, BB, RHV</a:t>
            </a:r>
          </a:p>
          <a:p>
            <a:pPr marR="3690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Support on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demand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– MEWE, KB, ENG</a:t>
            </a:r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446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A.Mierau et al. </a:t>
            </a:r>
            <a:r>
              <a:rPr lang="en-US"/>
              <a:t>Testing of Series Superconducting Dipole Magnets </a:t>
            </a:r>
            <a:r>
              <a:rPr lang="de-DE"/>
              <a:t>for the SIS100 Synchrotron. | ASC2018</a:t>
            </a:r>
            <a:endParaRPr lang="en-GB"/>
          </a:p>
          <a:p>
            <a:pPr algn="l"/>
            <a:endParaRPr lang="en-GB" dirty="0"/>
          </a:p>
        </p:txBody>
      </p:sp>
      <p:sp>
        <p:nvSpPr>
          <p:cNvPr id="6" name="Textfeld 3"/>
          <p:cNvSpPr txBox="1"/>
          <p:nvPr/>
        </p:nvSpPr>
        <p:spPr>
          <a:xfrm>
            <a:off x="1950093" y="2602362"/>
            <a:ext cx="5511445" cy="58477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3200" dirty="0"/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3880905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2352675"/>
            <a:ext cx="9144000" cy="14465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8800"/>
              <a:t>Backup 1</a:t>
            </a:r>
            <a:endParaRPr lang="de-DE" sz="8800" dirty="0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068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10165"/>
              </p:ext>
            </p:extLst>
          </p:nvPr>
        </p:nvGraphicFramePr>
        <p:xfrm>
          <a:off x="314753" y="2020210"/>
          <a:ext cx="8735942" cy="3592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1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6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0571">
                <a:tc>
                  <a:txBody>
                    <a:bodyPr/>
                    <a:lstStyle/>
                    <a:p>
                      <a:endParaRPr lang="de-DE" sz="13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i="0" dirty="0" err="1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de-DE" sz="1300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sz="13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Main Dipole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Main Quadrupole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err="1">
                          <a:solidFill>
                            <a:schemeClr val="tx1"/>
                          </a:solidFill>
                        </a:rPr>
                        <a:t>Chromaticity</a:t>
                      </a:r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1300" dirty="0" err="1">
                          <a:solidFill>
                            <a:schemeClr val="tx1"/>
                          </a:solidFill>
                        </a:rPr>
                        <a:t>sextupole</a:t>
                      </a:r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 (h/v)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dirty="0" err="1">
                          <a:solidFill>
                            <a:schemeClr val="tx1"/>
                          </a:solidFill>
                        </a:rPr>
                        <a:t>Steerer</a:t>
                      </a:r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300" dirty="0" err="1">
                          <a:solidFill>
                            <a:schemeClr val="tx1"/>
                          </a:solidFill>
                        </a:rPr>
                        <a:t>nested</a:t>
                      </a:r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 h/v)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Multipole </a:t>
                      </a:r>
                      <a:r>
                        <a:rPr lang="de-DE" sz="1300" dirty="0" err="1">
                          <a:solidFill>
                            <a:schemeClr val="tx1"/>
                          </a:solidFill>
                        </a:rPr>
                        <a:t>corrector</a:t>
                      </a:r>
                      <a:r>
                        <a:rPr lang="de-DE" sz="1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3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1300" baseline="0" dirty="0" err="1">
                          <a:solidFill>
                            <a:schemeClr val="tx1"/>
                          </a:solidFill>
                        </a:rPr>
                        <a:t>nested</a:t>
                      </a:r>
                      <a:r>
                        <a:rPr lang="de-DE" sz="13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3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>
                        <a:alpha val="49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665">
                <a:tc>
                  <a:txBody>
                    <a:bodyPr/>
                    <a:lstStyle/>
                    <a:p>
                      <a:endParaRPr lang="de-DE" sz="1300" dirty="0"/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i="1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Quadrupole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Sext.(</a:t>
                      </a:r>
                      <a:r>
                        <a:rPr lang="de-DE" sz="1300" dirty="0" err="1"/>
                        <a:t>skew</a:t>
                      </a:r>
                      <a:r>
                        <a:rPr lang="de-DE" sz="1300" dirty="0"/>
                        <a:t>)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err="1"/>
                        <a:t>Octupole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>
                        <a:alpha val="7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665">
                <a:tc>
                  <a:txBody>
                    <a:bodyPr/>
                    <a:lstStyle/>
                    <a:p>
                      <a:r>
                        <a:rPr lang="en-US" sz="1300" dirty="0"/>
                        <a:t>Design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baseline="0" dirty="0"/>
                        <a:t>Super-</a:t>
                      </a:r>
                      <a:r>
                        <a:rPr lang="de-DE" sz="1300" baseline="0" dirty="0" err="1"/>
                        <a:t>Ferric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aseline="0" dirty="0"/>
                        <a:t>Super-</a:t>
                      </a:r>
                      <a:r>
                        <a:rPr lang="de-DE" sz="1300" baseline="0" dirty="0" err="1"/>
                        <a:t>Ferric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aseline="0" dirty="0"/>
                        <a:t>Super-</a:t>
                      </a:r>
                      <a:r>
                        <a:rPr lang="de-DE" sz="1300" baseline="0" dirty="0" err="1"/>
                        <a:t>Ferric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Cos</a:t>
                      </a:r>
                      <a:r>
                        <a:rPr lang="el-GR" sz="1300" dirty="0"/>
                        <a:t>θ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Cos</a:t>
                      </a:r>
                      <a:r>
                        <a:rPr lang="el-GR" sz="1300" dirty="0"/>
                        <a:t>θ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Cos</a:t>
                      </a:r>
                      <a:r>
                        <a:rPr lang="el-GR" sz="1300" dirty="0"/>
                        <a:t>θ</a:t>
                      </a:r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Cos</a:t>
                      </a:r>
                      <a:r>
                        <a:rPr lang="el-GR" sz="1300" dirty="0"/>
                        <a:t>θ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45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Number of  </a:t>
                      </a:r>
                      <a:r>
                        <a:rPr lang="en-US" sz="1300" dirty="0"/>
                        <a:t>Magnets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300" dirty="0"/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108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166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42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83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12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12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645">
                <a:tc>
                  <a:txBody>
                    <a:bodyPr/>
                    <a:lstStyle/>
                    <a:p>
                      <a:r>
                        <a:rPr lang="en-US" sz="1300" b="0" u="sng" dirty="0"/>
                        <a:t>Magnetic field strength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T/m</a:t>
                      </a:r>
                      <a:r>
                        <a:rPr lang="de-DE" sz="1300" baseline="30000" dirty="0"/>
                        <a:t>n-1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1.9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27.77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232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0.372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0.366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0.91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31.8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446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Effective length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m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3.062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1.264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0.383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0.403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0.410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0.62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0.59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0.56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Usable aperture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mm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133x65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133x65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135x65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135x65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133x65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Ramp time to Max.</a:t>
                      </a:r>
                    </a:p>
                  </a:txBody>
                  <a:tcPr marL="36000" marR="36000" marT="36000" marB="360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sec.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0.175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0.2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0.175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7294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90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6" name="Shape 192"/>
          <p:cNvSpPr>
            <a:spLocks noGrp="1"/>
          </p:cNvSpPr>
          <p:nvPr>
            <p:ph type="title"/>
          </p:nvPr>
        </p:nvSpPr>
        <p:spPr>
          <a:xfrm>
            <a:off x="172788" y="411955"/>
            <a:ext cx="6123731" cy="5558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latin typeface="+mn-lt"/>
              </a:rPr>
              <a:t>SIS100 Superconducting Magnet System</a:t>
            </a:r>
          </a:p>
        </p:txBody>
      </p:sp>
      <p:sp>
        <p:nvSpPr>
          <p:cNvPr id="7" name="Rechteck 6"/>
          <p:cNvSpPr/>
          <p:nvPr/>
        </p:nvSpPr>
        <p:spPr>
          <a:xfrm>
            <a:off x="229522" y="4224367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Main Quadrupole Magnets</a:t>
            </a:r>
          </a:p>
        </p:txBody>
      </p:sp>
      <p:sp>
        <p:nvSpPr>
          <p:cNvPr id="9" name="Rechteck 8"/>
          <p:cNvSpPr/>
          <p:nvPr/>
        </p:nvSpPr>
        <p:spPr>
          <a:xfrm>
            <a:off x="172788" y="1310963"/>
            <a:ext cx="2593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Main Dipole Magnets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4267978" y="1576192"/>
            <a:ext cx="2102793" cy="1738861"/>
            <a:chOff x="1349926" y="4706496"/>
            <a:chExt cx="2102793" cy="173886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78" y="4706496"/>
              <a:ext cx="1838941" cy="1175854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1349926" y="5922137"/>
              <a:ext cx="2083265" cy="52322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400" dirty="0" err="1">
                  <a:solidFill>
                    <a:srgbClr val="002060"/>
                  </a:solidFill>
                </a:rPr>
                <a:t>yoke</a:t>
              </a:r>
              <a:r>
                <a:rPr lang="de-DE" sz="1400" dirty="0">
                  <a:solidFill>
                    <a:srgbClr val="002060"/>
                  </a:solidFill>
                </a:rPr>
                <a:t> </a:t>
              </a:r>
              <a:r>
                <a:rPr lang="de-DE" sz="1400" dirty="0" err="1">
                  <a:solidFill>
                    <a:srgbClr val="002060"/>
                  </a:solidFill>
                </a:rPr>
                <a:t>cross</a:t>
              </a:r>
              <a:r>
                <a:rPr lang="de-DE" sz="1400" dirty="0">
                  <a:solidFill>
                    <a:srgbClr val="002060"/>
                  </a:solidFill>
                </a:rPr>
                <a:t> </a:t>
              </a:r>
              <a:r>
                <a:rPr lang="de-DE" sz="1400" dirty="0" err="1">
                  <a:solidFill>
                    <a:srgbClr val="002060"/>
                  </a:solidFill>
                </a:rPr>
                <a:t>section</a:t>
              </a:r>
              <a:r>
                <a:rPr lang="de-DE" sz="1400" dirty="0">
                  <a:solidFill>
                    <a:srgbClr val="002060"/>
                  </a:solidFill>
                </a:rPr>
                <a:t> </a:t>
              </a:r>
            </a:p>
            <a:p>
              <a:pPr algn="r"/>
              <a:r>
                <a:rPr lang="de-DE" sz="1400" dirty="0" err="1">
                  <a:solidFill>
                    <a:srgbClr val="002060"/>
                  </a:solidFill>
                </a:rPr>
                <a:t>with</a:t>
              </a:r>
              <a:r>
                <a:rPr lang="de-DE" sz="1400" dirty="0">
                  <a:solidFill>
                    <a:srgbClr val="002060"/>
                  </a:solidFill>
                </a:rPr>
                <a:t> </a:t>
              </a:r>
              <a:r>
                <a:rPr lang="de-DE" sz="1400" dirty="0" err="1">
                  <a:solidFill>
                    <a:srgbClr val="002060"/>
                  </a:solidFill>
                </a:rPr>
                <a:t>coil</a:t>
              </a:r>
              <a:endParaRPr lang="de-DE" sz="1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2" name="Grafi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71" y="1293523"/>
            <a:ext cx="2668429" cy="1745703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6756722" y="2777616"/>
            <a:ext cx="2558807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400" dirty="0" err="1">
                <a:solidFill>
                  <a:srgbClr val="002060"/>
                </a:solidFill>
              </a:rPr>
              <a:t>cold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mass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</a:p>
          <a:p>
            <a:r>
              <a:rPr lang="de-DE" sz="1400" dirty="0" err="1">
                <a:solidFill>
                  <a:srgbClr val="002060"/>
                </a:solidFill>
              </a:rPr>
              <a:t>with</a:t>
            </a:r>
            <a:r>
              <a:rPr lang="de-DE" sz="1400" dirty="0">
                <a:solidFill>
                  <a:srgbClr val="002060"/>
                </a:solidFill>
              </a:rPr>
              <a:t> beam </a:t>
            </a:r>
            <a:r>
              <a:rPr lang="de-DE" sz="1400" dirty="0" err="1">
                <a:solidFill>
                  <a:srgbClr val="002060"/>
                </a:solidFill>
              </a:rPr>
              <a:t>chamber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94686" y="1800848"/>
            <a:ext cx="4240263" cy="18651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Super-</a:t>
            </a:r>
            <a:r>
              <a:rPr lang="de-DE" sz="1600" dirty="0" err="1"/>
              <a:t>Ferric</a:t>
            </a:r>
            <a:r>
              <a:rPr lang="de-DE" sz="1600" dirty="0"/>
              <a:t> 1.9T @ 13.2 </a:t>
            </a:r>
            <a:r>
              <a:rPr lang="de-DE" sz="1600" dirty="0" err="1"/>
              <a:t>kA</a:t>
            </a:r>
            <a:endParaRPr lang="de-DE" sz="1600" dirty="0"/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Window</a:t>
            </a:r>
            <a:r>
              <a:rPr lang="de-DE" sz="1600" dirty="0"/>
              <a:t> </a:t>
            </a:r>
            <a:r>
              <a:rPr lang="de-DE" sz="1600" dirty="0" err="1"/>
              <a:t>frame</a:t>
            </a:r>
            <a:r>
              <a:rPr lang="de-DE" sz="1600" dirty="0"/>
              <a:t>, </a:t>
            </a:r>
            <a:r>
              <a:rPr lang="de-DE" sz="1600" dirty="0" err="1"/>
              <a:t>curved</a:t>
            </a:r>
            <a:r>
              <a:rPr lang="de-DE" sz="1600" dirty="0"/>
              <a:t> </a:t>
            </a:r>
            <a:r>
              <a:rPr lang="de-DE" sz="1600" dirty="0" err="1"/>
              <a:t>magnet</a:t>
            </a:r>
            <a:r>
              <a:rPr lang="de-DE" sz="1600" dirty="0"/>
              <a:t> </a:t>
            </a:r>
            <a:r>
              <a:rPr lang="de-DE" sz="1400" dirty="0"/>
              <a:t>R 52.632 m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Nuclotron</a:t>
            </a:r>
            <a:r>
              <a:rPr lang="de-DE" sz="1600" dirty="0"/>
              <a:t> </a:t>
            </a:r>
            <a:r>
              <a:rPr lang="de-DE" sz="1600" dirty="0" err="1"/>
              <a:t>cable</a:t>
            </a:r>
            <a:endParaRPr lang="de-DE" sz="1600" dirty="0"/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fast </a:t>
            </a:r>
            <a:r>
              <a:rPr lang="de-DE" sz="1600" dirty="0" err="1"/>
              <a:t>ramped</a:t>
            </a:r>
            <a:r>
              <a:rPr lang="de-DE" sz="1600" dirty="0"/>
              <a:t> 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2 </a:t>
            </a:r>
            <a:r>
              <a:rPr lang="de-DE" sz="1600" dirty="0" err="1"/>
              <a:t>phase</a:t>
            </a:r>
            <a:r>
              <a:rPr lang="de-DE" sz="1600" dirty="0"/>
              <a:t> He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108 Magnets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186609" y="4829115"/>
            <a:ext cx="3164008" cy="12741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Super-</a:t>
            </a:r>
            <a:r>
              <a:rPr lang="de-DE" sz="1600" dirty="0" err="1"/>
              <a:t>Ferric</a:t>
            </a:r>
            <a:r>
              <a:rPr lang="de-DE" sz="1600" dirty="0"/>
              <a:t> 10 </a:t>
            </a:r>
            <a:r>
              <a:rPr lang="de-DE" sz="1600" dirty="0" err="1"/>
              <a:t>kA</a:t>
            </a:r>
            <a:r>
              <a:rPr lang="de-DE" sz="1600" dirty="0"/>
              <a:t> , 27.7 T/m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Nuclotron</a:t>
            </a:r>
            <a:r>
              <a:rPr lang="de-DE" sz="1600" dirty="0"/>
              <a:t> </a:t>
            </a:r>
            <a:r>
              <a:rPr lang="de-DE" sz="1600" dirty="0" err="1"/>
              <a:t>cable</a:t>
            </a:r>
            <a:endParaRPr lang="de-DE" sz="1600" dirty="0"/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2 </a:t>
            </a:r>
            <a:r>
              <a:rPr lang="de-DE" sz="1600" dirty="0" err="1"/>
              <a:t>phase</a:t>
            </a:r>
            <a:r>
              <a:rPr lang="de-DE" sz="1600" dirty="0"/>
              <a:t> He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166 Magnets</a:t>
            </a:r>
          </a:p>
        </p:txBody>
      </p:sp>
      <p:pic>
        <p:nvPicPr>
          <p:cNvPr id="85" name="Picture 3"/>
          <p:cNvPicPr/>
          <p:nvPr/>
        </p:nvPicPr>
        <p:blipFill>
          <a:blip r:embed="rId4"/>
          <a:srcRect l="17651" t="5759" r="4126" b="3653"/>
          <a:stretch>
            <a:fillRect/>
          </a:stretch>
        </p:blipFill>
        <p:spPr>
          <a:xfrm>
            <a:off x="6724156" y="4882630"/>
            <a:ext cx="2062555" cy="1506589"/>
          </a:xfrm>
          <a:prstGeom prst="rect">
            <a:avLst/>
          </a:prstGeom>
          <a:ln>
            <a:noFill/>
          </a:ln>
        </p:spPr>
      </p:pic>
      <p:grpSp>
        <p:nvGrpSpPr>
          <p:cNvPr id="118" name="Gruppieren 117"/>
          <p:cNvGrpSpPr/>
          <p:nvPr/>
        </p:nvGrpSpPr>
        <p:grpSpPr>
          <a:xfrm>
            <a:off x="4267978" y="4835416"/>
            <a:ext cx="1764725" cy="1806267"/>
            <a:chOff x="4267978" y="4517598"/>
            <a:chExt cx="2028541" cy="1967324"/>
          </a:xfrm>
        </p:grpSpPr>
        <p:pic>
          <p:nvPicPr>
            <p:cNvPr id="86" name="Picture 27"/>
            <p:cNvPicPr/>
            <p:nvPr/>
          </p:nvPicPr>
          <p:blipFill rotWithShape="1">
            <a:blip r:embed="rId5"/>
            <a:srcRect t="11958" r="4830" b="11151"/>
            <a:stretch/>
          </p:blipFill>
          <p:spPr>
            <a:xfrm>
              <a:off x="4267978" y="4624477"/>
              <a:ext cx="1967360" cy="1639428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Rechteck 97"/>
            <p:cNvSpPr/>
            <p:nvPr/>
          </p:nvSpPr>
          <p:spPr>
            <a:xfrm>
              <a:off x="5669280" y="4569022"/>
              <a:ext cx="627239" cy="109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5643376" y="6197741"/>
              <a:ext cx="627239" cy="28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2" name="Rechteck 111"/>
            <p:cNvSpPr/>
            <p:nvPr/>
          </p:nvSpPr>
          <p:spPr>
            <a:xfrm rot="5400000">
              <a:off x="5795776" y="5946504"/>
              <a:ext cx="627239" cy="28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3" name="Rechteck 112"/>
            <p:cNvSpPr/>
            <p:nvPr/>
          </p:nvSpPr>
          <p:spPr>
            <a:xfrm rot="5400000">
              <a:off x="4113995" y="5946504"/>
              <a:ext cx="627239" cy="28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4" name="Rechteck 113"/>
            <p:cNvSpPr/>
            <p:nvPr/>
          </p:nvSpPr>
          <p:spPr>
            <a:xfrm rot="5400000">
              <a:off x="5882735" y="4786168"/>
              <a:ext cx="627239" cy="9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5" name="Rechteck 114"/>
            <p:cNvSpPr/>
            <p:nvPr/>
          </p:nvSpPr>
          <p:spPr>
            <a:xfrm rot="5400000">
              <a:off x="4070052" y="4790821"/>
              <a:ext cx="627239" cy="9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6" name="Rechteck 115"/>
            <p:cNvSpPr/>
            <p:nvPr/>
          </p:nvSpPr>
          <p:spPr>
            <a:xfrm rot="5400000">
              <a:off x="5582778" y="4537606"/>
              <a:ext cx="129315" cy="98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7" name="Rechteck 116"/>
            <p:cNvSpPr/>
            <p:nvPr/>
          </p:nvSpPr>
          <p:spPr>
            <a:xfrm rot="5400000">
              <a:off x="5592938" y="6252552"/>
              <a:ext cx="129315" cy="98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19" name="Rechteck 118"/>
          <p:cNvSpPr/>
          <p:nvPr/>
        </p:nvSpPr>
        <p:spPr>
          <a:xfrm rot="5400000">
            <a:off x="4075403" y="4893879"/>
            <a:ext cx="575889" cy="7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20" name="Picture 15"/>
          <p:cNvPicPr/>
          <p:nvPr/>
        </p:nvPicPr>
        <p:blipFill>
          <a:blip r:embed="rId6"/>
          <a:stretch>
            <a:fillRect/>
          </a:stretch>
        </p:blipFill>
        <p:spPr>
          <a:xfrm>
            <a:off x="4161194" y="3589240"/>
            <a:ext cx="1046523" cy="1053152"/>
          </a:xfrm>
          <a:prstGeom prst="rect">
            <a:avLst/>
          </a:prstGeom>
          <a:ln>
            <a:noFill/>
          </a:ln>
        </p:spPr>
      </p:pic>
      <p:sp>
        <p:nvSpPr>
          <p:cNvPr id="121" name="CustomShape 13"/>
          <p:cNvSpPr/>
          <p:nvPr/>
        </p:nvSpPr>
        <p:spPr>
          <a:xfrm>
            <a:off x="5291844" y="3704310"/>
            <a:ext cx="2182320" cy="106599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1 -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Cooling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tube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CuNi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2 - SC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wire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NbTi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3 -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CrNi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wire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4 -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Kapton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tape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5 - Glasfiber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tape</a:t>
            </a:r>
            <a:endParaRPr sz="1200" dirty="0"/>
          </a:p>
        </p:txBody>
      </p:sp>
      <p:sp>
        <p:nvSpPr>
          <p:cNvPr id="122" name="CustomShape 14"/>
          <p:cNvSpPr/>
          <p:nvPr/>
        </p:nvSpPr>
        <p:spPr>
          <a:xfrm>
            <a:off x="5014042" y="3420487"/>
            <a:ext cx="2093400" cy="33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1400" u="sng" dirty="0" err="1">
                <a:solidFill>
                  <a:srgbClr val="000000"/>
                </a:solidFill>
                <a:latin typeface="Arial"/>
                <a:ea typeface="WenQuanYi Micro Hei"/>
              </a:rPr>
              <a:t>Nuclotron</a:t>
            </a:r>
            <a:r>
              <a:rPr lang="de-DE" sz="1400" u="sng" dirty="0">
                <a:solidFill>
                  <a:srgbClr val="000000"/>
                </a:solidFill>
                <a:latin typeface="Arial"/>
                <a:ea typeface="WenQuanYi Micro Hei"/>
              </a:rPr>
              <a:t> </a:t>
            </a:r>
            <a:r>
              <a:rPr lang="de-DE" sz="1400" u="sng" dirty="0" err="1">
                <a:solidFill>
                  <a:srgbClr val="000000"/>
                </a:solidFill>
                <a:latin typeface="Arial"/>
                <a:ea typeface="WenQuanYi Micro Hei"/>
              </a:rPr>
              <a:t>cable</a:t>
            </a:r>
            <a:r>
              <a:rPr lang="de-DE" sz="1400" u="sng" dirty="0">
                <a:solidFill>
                  <a:srgbClr val="000000"/>
                </a:solidFill>
                <a:latin typeface="Arial"/>
                <a:ea typeface="WenQuanYi Micro Hei"/>
              </a:rPr>
              <a:t>:</a:t>
            </a:r>
            <a:endParaRPr sz="1400" dirty="0"/>
          </a:p>
        </p:txBody>
      </p:sp>
      <p:sp>
        <p:nvSpPr>
          <p:cNvPr id="3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pPr marL="457200" lvl="1" indent="0">
              <a:buNone/>
            </a:pPr>
            <a:r>
              <a:rPr lang="en-GB" dirty="0"/>
              <a:t>- FAIR @ GSI</a:t>
            </a:r>
          </a:p>
          <a:p>
            <a:pPr marL="457200" lvl="1" indent="0">
              <a:buNone/>
            </a:pPr>
            <a:r>
              <a:rPr lang="en-GB" dirty="0"/>
              <a:t>- Heavy Ion Synchrotron SIS100 </a:t>
            </a:r>
          </a:p>
          <a:p>
            <a:r>
              <a:rPr lang="en-GB" dirty="0"/>
              <a:t>SIS100 Dipole Magnets</a:t>
            </a:r>
          </a:p>
          <a:p>
            <a:pPr marL="457200" lvl="1" indent="0">
              <a:buNone/>
            </a:pPr>
            <a:r>
              <a:rPr lang="en-GB" dirty="0"/>
              <a:t>- Design</a:t>
            </a:r>
          </a:p>
          <a:p>
            <a:pPr marL="457200" lvl="1" indent="0">
              <a:buNone/>
            </a:pPr>
            <a:r>
              <a:rPr lang="en-GB" dirty="0"/>
              <a:t>- Testing Strategy</a:t>
            </a:r>
          </a:p>
          <a:p>
            <a:r>
              <a:rPr lang="en-GB" dirty="0"/>
              <a:t>GSI Test Facilities for SIS100 Magnets</a:t>
            </a:r>
          </a:p>
          <a:p>
            <a:pPr marL="457200" lvl="1" indent="0">
              <a:buNone/>
            </a:pPr>
            <a:r>
              <a:rPr lang="en-GB" dirty="0"/>
              <a:t>- Infrastructure</a:t>
            </a:r>
          </a:p>
          <a:p>
            <a:pPr marL="457200" lvl="1" indent="0">
              <a:buNone/>
            </a:pPr>
            <a:r>
              <a:rPr lang="en-GB" dirty="0"/>
              <a:t>- Measurement Systems </a:t>
            </a:r>
          </a:p>
          <a:p>
            <a:r>
              <a:rPr lang="en-GB" dirty="0"/>
              <a:t>Test Status for SIS100 Series Dipoles </a:t>
            </a:r>
          </a:p>
          <a:p>
            <a:r>
              <a:rPr lang="en-GB" dirty="0" err="1"/>
              <a:t>Summar</a:t>
            </a:r>
            <a:r>
              <a:rPr lang="de-DE" dirty="0"/>
              <a:t>y and Outlook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81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 l="17525" t="2597" r="16906"/>
          <a:stretch>
            <a:fillRect/>
          </a:stretch>
        </p:blipFill>
        <p:spPr>
          <a:xfrm>
            <a:off x="7543977" y="2836672"/>
            <a:ext cx="1542408" cy="1425063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3"/>
          <a:srcRect l="4352" r="5298"/>
          <a:stretch>
            <a:fillRect/>
          </a:stretch>
        </p:blipFill>
        <p:spPr>
          <a:xfrm rot="620005">
            <a:off x="6844161" y="1323601"/>
            <a:ext cx="1812623" cy="1570342"/>
          </a:xfrm>
          <a:prstGeom prst="rect">
            <a:avLst/>
          </a:prstGeom>
          <a:ln>
            <a:noFill/>
          </a:ln>
        </p:spPr>
      </p:pic>
      <p:pic>
        <p:nvPicPr>
          <p:cNvPr id="10" name="Picture 5"/>
          <p:cNvPicPr/>
          <p:nvPr/>
        </p:nvPicPr>
        <p:blipFill>
          <a:blip r:embed="rId4"/>
          <a:srcRect r="1759"/>
          <a:stretch>
            <a:fillRect/>
          </a:stretch>
        </p:blipFill>
        <p:spPr>
          <a:xfrm>
            <a:off x="2731492" y="2913994"/>
            <a:ext cx="1568756" cy="1251204"/>
          </a:xfrm>
          <a:prstGeom prst="rect">
            <a:avLst/>
          </a:prstGeom>
          <a:ln>
            <a:noFill/>
          </a:ln>
        </p:spPr>
      </p:pic>
      <p:sp>
        <p:nvSpPr>
          <p:cNvPr id="12" name="Shape 192"/>
          <p:cNvSpPr>
            <a:spLocks noGrp="1"/>
          </p:cNvSpPr>
          <p:nvPr>
            <p:ph type="title"/>
          </p:nvPr>
        </p:nvSpPr>
        <p:spPr>
          <a:xfrm>
            <a:off x="18660" y="16403"/>
            <a:ext cx="9125340" cy="91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Ins="0">
            <a:normAutofit/>
          </a:bodyPr>
          <a:lstStyle/>
          <a:p>
            <a:r>
              <a:rPr dirty="0">
                <a:latin typeface="+mn-lt"/>
              </a:rPr>
              <a:t>SIS100 Superconducting Magnet System</a:t>
            </a:r>
            <a:r>
              <a:rPr lang="de-DE" dirty="0">
                <a:latin typeface="+mn-lt"/>
              </a:rPr>
              <a:t> – </a:t>
            </a:r>
            <a:r>
              <a:rPr lang="en-GB" dirty="0">
                <a:latin typeface="+mn-lt"/>
              </a:rPr>
              <a:t>Corrector</a:t>
            </a:r>
            <a:r>
              <a:rPr lang="de-DE" dirty="0">
                <a:latin typeface="+mn-lt"/>
              </a:rPr>
              <a:t> Magnets</a:t>
            </a:r>
            <a:endParaRPr dirty="0">
              <a:latin typeface="+mn-lt"/>
            </a:endParaRPr>
          </a:p>
        </p:txBody>
      </p:sp>
      <p:pic>
        <p:nvPicPr>
          <p:cNvPr id="15" name="CorrectorCablePic.pdf"/>
          <p:cNvPicPr>
            <a:picLocks noChangeAspect="1"/>
          </p:cNvPicPr>
          <p:nvPr/>
        </p:nvPicPr>
        <p:blipFill rotWithShape="1">
          <a:blip r:embed="rId5"/>
          <a:srcRect l="1185" t="14074" r="16701" b="2418"/>
          <a:stretch/>
        </p:blipFill>
        <p:spPr>
          <a:xfrm>
            <a:off x="4145922" y="5463299"/>
            <a:ext cx="1822539" cy="961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407" extrusionOk="0">
                <a:moveTo>
                  <a:pt x="20184" y="11"/>
                </a:moveTo>
                <a:cubicBezTo>
                  <a:pt x="20119" y="25"/>
                  <a:pt x="20051" y="55"/>
                  <a:pt x="19985" y="102"/>
                </a:cubicBezTo>
                <a:cubicBezTo>
                  <a:pt x="19397" y="518"/>
                  <a:pt x="7362" y="10497"/>
                  <a:pt x="6874" y="10973"/>
                </a:cubicBezTo>
                <a:cubicBezTo>
                  <a:pt x="6605" y="11236"/>
                  <a:pt x="6035" y="11779"/>
                  <a:pt x="5605" y="12180"/>
                </a:cubicBezTo>
                <a:cubicBezTo>
                  <a:pt x="3590" y="14062"/>
                  <a:pt x="2640" y="15028"/>
                  <a:pt x="2534" y="15312"/>
                </a:cubicBezTo>
                <a:cubicBezTo>
                  <a:pt x="2470" y="15482"/>
                  <a:pt x="2051" y="15968"/>
                  <a:pt x="1602" y="16390"/>
                </a:cubicBezTo>
                <a:cubicBezTo>
                  <a:pt x="1153" y="16812"/>
                  <a:pt x="746" y="17305"/>
                  <a:pt x="698" y="17484"/>
                </a:cubicBezTo>
                <a:cubicBezTo>
                  <a:pt x="649" y="17664"/>
                  <a:pt x="473" y="17901"/>
                  <a:pt x="305" y="18010"/>
                </a:cubicBezTo>
                <a:cubicBezTo>
                  <a:pt x="100" y="18144"/>
                  <a:pt x="0" y="18313"/>
                  <a:pt x="0" y="18530"/>
                </a:cubicBezTo>
                <a:cubicBezTo>
                  <a:pt x="0" y="19051"/>
                  <a:pt x="334" y="20655"/>
                  <a:pt x="526" y="21062"/>
                </a:cubicBezTo>
                <a:cubicBezTo>
                  <a:pt x="736" y="21507"/>
                  <a:pt x="688" y="21495"/>
                  <a:pt x="1071" y="21180"/>
                </a:cubicBezTo>
                <a:cubicBezTo>
                  <a:pt x="1241" y="21039"/>
                  <a:pt x="1443" y="20971"/>
                  <a:pt x="1520" y="21030"/>
                </a:cubicBezTo>
                <a:cubicBezTo>
                  <a:pt x="1597" y="21088"/>
                  <a:pt x="1804" y="21018"/>
                  <a:pt x="1981" y="20874"/>
                </a:cubicBezTo>
                <a:cubicBezTo>
                  <a:pt x="2157" y="20730"/>
                  <a:pt x="2548" y="20411"/>
                  <a:pt x="2850" y="20166"/>
                </a:cubicBezTo>
                <a:cubicBezTo>
                  <a:pt x="3154" y="19919"/>
                  <a:pt x="3484" y="19762"/>
                  <a:pt x="3588" y="19812"/>
                </a:cubicBezTo>
                <a:cubicBezTo>
                  <a:pt x="3700" y="19866"/>
                  <a:pt x="4076" y="19655"/>
                  <a:pt x="4504" y="19297"/>
                </a:cubicBezTo>
                <a:cubicBezTo>
                  <a:pt x="4902" y="18965"/>
                  <a:pt x="5276" y="18697"/>
                  <a:pt x="5338" y="18697"/>
                </a:cubicBezTo>
                <a:cubicBezTo>
                  <a:pt x="5399" y="18697"/>
                  <a:pt x="5753" y="18426"/>
                  <a:pt x="6119" y="18096"/>
                </a:cubicBezTo>
                <a:cubicBezTo>
                  <a:pt x="6486" y="17766"/>
                  <a:pt x="6836" y="17495"/>
                  <a:pt x="6899" y="17495"/>
                </a:cubicBezTo>
                <a:cubicBezTo>
                  <a:pt x="6961" y="17495"/>
                  <a:pt x="7272" y="17263"/>
                  <a:pt x="7588" y="16980"/>
                </a:cubicBezTo>
                <a:cubicBezTo>
                  <a:pt x="7904" y="16698"/>
                  <a:pt x="8199" y="16465"/>
                  <a:pt x="8245" y="16465"/>
                </a:cubicBezTo>
                <a:cubicBezTo>
                  <a:pt x="8290" y="16465"/>
                  <a:pt x="10647" y="14417"/>
                  <a:pt x="13481" y="11912"/>
                </a:cubicBezTo>
                <a:cubicBezTo>
                  <a:pt x="16316" y="9407"/>
                  <a:pt x="19242" y="6822"/>
                  <a:pt x="19982" y="6168"/>
                </a:cubicBezTo>
                <a:cubicBezTo>
                  <a:pt x="20723" y="5513"/>
                  <a:pt x="21378" y="4850"/>
                  <a:pt x="21437" y="4693"/>
                </a:cubicBezTo>
                <a:cubicBezTo>
                  <a:pt x="21600" y="4265"/>
                  <a:pt x="21567" y="2611"/>
                  <a:pt x="21380" y="1818"/>
                </a:cubicBezTo>
                <a:cubicBezTo>
                  <a:pt x="21085" y="567"/>
                  <a:pt x="20642" y="-93"/>
                  <a:pt x="20184" y="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Shape 269"/>
          <p:cNvSpPr/>
          <p:nvPr/>
        </p:nvSpPr>
        <p:spPr>
          <a:xfrm>
            <a:off x="344626" y="5329032"/>
            <a:ext cx="4212080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spcBef>
                <a:spcPts val="400"/>
              </a:spcBef>
              <a:defRPr sz="2200" b="1">
                <a:solidFill>
                  <a:srgbClr val="666666"/>
                </a:solidFill>
                <a:latin typeface="MyriadPro-Semibold"/>
                <a:ea typeface="MyriadPro-Semibold"/>
                <a:cs typeface="MyriadPro-Semibold"/>
                <a:sym typeface="MyriadPro-Semibold"/>
              </a:defRPr>
            </a:lvl1pPr>
          </a:lstStyle>
          <a:p>
            <a:r>
              <a:rPr sz="1600" b="0" dirty="0">
                <a:solidFill>
                  <a:schemeClr val="tx1"/>
                </a:solidFill>
                <a:latin typeface="+mn-lt"/>
              </a:rPr>
              <a:t>Insulated Sc. strands</a:t>
            </a:r>
            <a:r>
              <a:rPr lang="de-DE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600" b="0" dirty="0" err="1">
                <a:solidFill>
                  <a:schemeClr val="tx1"/>
                </a:solidFill>
                <a:latin typeface="+mn-lt"/>
              </a:rPr>
              <a:t>connected</a:t>
            </a:r>
            <a:r>
              <a:rPr lang="de-DE" sz="1600" b="0" dirty="0">
                <a:solidFill>
                  <a:schemeClr val="tx1"/>
                </a:solidFill>
                <a:latin typeface="+mn-lt"/>
              </a:rPr>
              <a:t> in </a:t>
            </a:r>
            <a:r>
              <a:rPr lang="de-DE" sz="1600" b="0" dirty="0" err="1">
                <a:solidFill>
                  <a:schemeClr val="tx1"/>
                </a:solidFill>
                <a:latin typeface="+mn-lt"/>
              </a:rPr>
              <a:t>series</a:t>
            </a:r>
            <a:endParaRPr sz="1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Shape 270"/>
          <p:cNvSpPr/>
          <p:nvPr/>
        </p:nvSpPr>
        <p:spPr>
          <a:xfrm>
            <a:off x="3855203" y="5698183"/>
            <a:ext cx="612908" cy="382250"/>
          </a:xfrm>
          <a:prstGeom prst="line">
            <a:avLst/>
          </a:prstGeom>
          <a:ln w="25400">
            <a:solidFill>
              <a:srgbClr val="535353"/>
            </a:solidFill>
            <a:bevel/>
            <a:tailEnd type="oval"/>
          </a:ln>
          <a:effectLst>
            <a:outerShdw blurRad="101600" dist="25400" dir="5400000" rotWithShape="0">
              <a:srgbClr val="FFFFFF">
                <a:alpha val="75000"/>
              </a:srgbClr>
            </a:outerShdw>
          </a:effectLst>
        </p:spPr>
        <p:txBody>
          <a:bodyPr lIns="65023" tIns="65023" rIns="65023" bIns="65023"/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8" name="Group 331"/>
          <p:cNvGrpSpPr/>
          <p:nvPr/>
        </p:nvGrpSpPr>
        <p:grpSpPr>
          <a:xfrm>
            <a:off x="5285040" y="1281259"/>
            <a:ext cx="1325100" cy="1541172"/>
            <a:chOff x="0" y="0"/>
            <a:chExt cx="3187630" cy="3672049"/>
          </a:xfrm>
        </p:grpSpPr>
        <p:pic>
          <p:nvPicPr>
            <p:cNvPr id="19" name="Sext-lamination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33468"/>
              <a:ext cx="891951" cy="240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Sext-lamination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400000">
              <a:off x="1475147" y="1478393"/>
              <a:ext cx="891951" cy="240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Sext-lamination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8000000" flipH="1">
              <a:off x="1469794" y="-216252"/>
              <a:ext cx="891951" cy="240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" name="Group 292"/>
            <p:cNvGrpSpPr/>
            <p:nvPr/>
          </p:nvGrpSpPr>
          <p:grpSpPr>
            <a:xfrm>
              <a:off x="335296" y="1718835"/>
              <a:ext cx="2191626" cy="235955"/>
              <a:chOff x="0" y="0"/>
              <a:chExt cx="2191624" cy="235953"/>
            </a:xfrm>
          </p:grpSpPr>
          <p:grpSp>
            <p:nvGrpSpPr>
              <p:cNvPr id="61" name="Group 282"/>
              <p:cNvGrpSpPr/>
              <p:nvPr/>
            </p:nvGrpSpPr>
            <p:grpSpPr>
              <a:xfrm>
                <a:off x="1959918" y="1573"/>
                <a:ext cx="231707" cy="234381"/>
                <a:chOff x="0" y="0"/>
                <a:chExt cx="231706" cy="234379"/>
              </a:xfrm>
            </p:grpSpPr>
            <p:sp>
              <p:nvSpPr>
                <p:cNvPr id="71" name="Shape 274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72" name="Group 281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73" name="Group 277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77" name="Shape 275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8" name="Shape 276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74" name="Group 280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75" name="Shape 278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6" name="Shape 279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grpSp>
            <p:nvGrpSpPr>
              <p:cNvPr id="62" name="Group 291"/>
              <p:cNvGrpSpPr/>
              <p:nvPr/>
            </p:nvGrpSpPr>
            <p:grpSpPr>
              <a:xfrm>
                <a:off x="0" y="0"/>
                <a:ext cx="231707" cy="234380"/>
                <a:chOff x="0" y="0"/>
                <a:chExt cx="231706" cy="234379"/>
              </a:xfrm>
            </p:grpSpPr>
            <p:sp>
              <p:nvSpPr>
                <p:cNvPr id="63" name="Shape 283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64" name="Group 290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65" name="Group 286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69" name="Shape 284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70" name="Shape 285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66" name="Group 289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67" name="Shape 287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8" name="Shape 288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" name="Group 311"/>
            <p:cNvGrpSpPr/>
            <p:nvPr/>
          </p:nvGrpSpPr>
          <p:grpSpPr>
            <a:xfrm rot="18000000">
              <a:off x="319863" y="1734267"/>
              <a:ext cx="2191626" cy="235955"/>
              <a:chOff x="0" y="0"/>
              <a:chExt cx="2191624" cy="235953"/>
            </a:xfrm>
          </p:grpSpPr>
          <p:grpSp>
            <p:nvGrpSpPr>
              <p:cNvPr id="43" name="Group 301"/>
              <p:cNvGrpSpPr/>
              <p:nvPr/>
            </p:nvGrpSpPr>
            <p:grpSpPr>
              <a:xfrm>
                <a:off x="1959918" y="1573"/>
                <a:ext cx="231707" cy="234381"/>
                <a:chOff x="0" y="0"/>
                <a:chExt cx="231706" cy="234379"/>
              </a:xfrm>
            </p:grpSpPr>
            <p:sp>
              <p:nvSpPr>
                <p:cNvPr id="53" name="Shape 293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54" name="Group 300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55" name="Group 296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59" name="Shape 294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60" name="Shape 295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56" name="Group 299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57" name="Shape 297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8" name="Shape 298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grpSp>
            <p:nvGrpSpPr>
              <p:cNvPr id="44" name="Group 310"/>
              <p:cNvGrpSpPr/>
              <p:nvPr/>
            </p:nvGrpSpPr>
            <p:grpSpPr>
              <a:xfrm>
                <a:off x="0" y="0"/>
                <a:ext cx="231707" cy="234380"/>
                <a:chOff x="0" y="0"/>
                <a:chExt cx="231706" cy="234379"/>
              </a:xfrm>
            </p:grpSpPr>
            <p:sp>
              <p:nvSpPr>
                <p:cNvPr id="45" name="Shape 302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46" name="Group 309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47" name="Group 305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51" name="Shape 303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2" name="Shape 304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8" name="Group 308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49" name="Shape 306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50" name="Shape 307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4" name="Group 330"/>
            <p:cNvGrpSpPr/>
            <p:nvPr/>
          </p:nvGrpSpPr>
          <p:grpSpPr>
            <a:xfrm rot="14400000">
              <a:off x="335295" y="1726550"/>
              <a:ext cx="2191626" cy="235955"/>
              <a:chOff x="0" y="0"/>
              <a:chExt cx="2191624" cy="235953"/>
            </a:xfrm>
          </p:grpSpPr>
          <p:grpSp>
            <p:nvGrpSpPr>
              <p:cNvPr id="25" name="Group 320"/>
              <p:cNvGrpSpPr/>
              <p:nvPr/>
            </p:nvGrpSpPr>
            <p:grpSpPr>
              <a:xfrm>
                <a:off x="1959918" y="1573"/>
                <a:ext cx="231707" cy="234381"/>
                <a:chOff x="0" y="0"/>
                <a:chExt cx="231706" cy="234379"/>
              </a:xfrm>
            </p:grpSpPr>
            <p:sp>
              <p:nvSpPr>
                <p:cNvPr id="35" name="Shape 312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36" name="Group 319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37" name="Group 315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41" name="Shape 313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2" name="Shape 314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8" name="Group 318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39" name="Shape 316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40" name="Shape 317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grpSp>
            <p:nvGrpSpPr>
              <p:cNvPr id="26" name="Group 329"/>
              <p:cNvGrpSpPr/>
              <p:nvPr/>
            </p:nvGrpSpPr>
            <p:grpSpPr>
              <a:xfrm>
                <a:off x="0" y="0"/>
                <a:ext cx="231707" cy="234380"/>
                <a:chOff x="0" y="0"/>
                <a:chExt cx="231706" cy="234379"/>
              </a:xfrm>
            </p:grpSpPr>
            <p:sp>
              <p:nvSpPr>
                <p:cNvPr id="27" name="Shape 321"/>
                <p:cNvSpPr/>
                <p:nvPr/>
              </p:nvSpPr>
              <p:spPr>
                <a:xfrm>
                  <a:off x="0" y="0"/>
                  <a:ext cx="231707" cy="234380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8" name="Group 328"/>
                <p:cNvGrpSpPr/>
                <p:nvPr/>
              </p:nvGrpSpPr>
              <p:grpSpPr>
                <a:xfrm>
                  <a:off x="37377" y="33761"/>
                  <a:ext cx="156952" cy="168504"/>
                  <a:chOff x="0" y="0"/>
                  <a:chExt cx="156951" cy="168503"/>
                </a:xfrm>
              </p:grpSpPr>
              <p:grpSp>
                <p:nvGrpSpPr>
                  <p:cNvPr id="29" name="Group 324"/>
                  <p:cNvGrpSpPr/>
                  <p:nvPr/>
                </p:nvGrpSpPr>
                <p:grpSpPr>
                  <a:xfrm>
                    <a:off x="0" y="0"/>
                    <a:ext cx="80240" cy="168504"/>
                    <a:chOff x="0" y="0"/>
                    <a:chExt cx="80239" cy="168503"/>
                  </a:xfrm>
                </p:grpSpPr>
                <p:sp>
                  <p:nvSpPr>
                    <p:cNvPr id="33" name="Shape 322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4" name="Shape 323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0" name="Group 327"/>
                  <p:cNvGrpSpPr/>
                  <p:nvPr/>
                </p:nvGrpSpPr>
                <p:grpSpPr>
                  <a:xfrm>
                    <a:off x="76711" y="0"/>
                    <a:ext cx="80241" cy="168504"/>
                    <a:chOff x="0" y="0"/>
                    <a:chExt cx="80239" cy="168503"/>
                  </a:xfrm>
                </p:grpSpPr>
                <p:sp>
                  <p:nvSpPr>
                    <p:cNvPr id="31" name="Shape 325"/>
                    <p:cNvSpPr/>
                    <p:nvPr/>
                  </p:nvSpPr>
                  <p:spPr>
                    <a:xfrm>
                      <a:off x="0" y="0"/>
                      <a:ext cx="80240" cy="80240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32" name="Shape 326"/>
                    <p:cNvSpPr/>
                    <p:nvPr/>
                  </p:nvSpPr>
                  <p:spPr>
                    <a:xfrm>
                      <a:off x="0" y="88263"/>
                      <a:ext cx="80240" cy="80241"/>
                    </a:xfrm>
                    <a:prstGeom prst="ellipse">
                      <a:avLst/>
                    </a:pr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</p:grpSp>
      <p:sp>
        <p:nvSpPr>
          <p:cNvPr id="91" name="Textfeld 90"/>
          <p:cNvSpPr txBox="1"/>
          <p:nvPr/>
        </p:nvSpPr>
        <p:spPr>
          <a:xfrm>
            <a:off x="178901" y="1235352"/>
            <a:ext cx="4377805" cy="15973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600" u="sng" dirty="0" err="1"/>
              <a:t>Chromaticity</a:t>
            </a:r>
            <a:r>
              <a:rPr lang="de-DE" sz="1600" u="sng" dirty="0"/>
              <a:t> </a:t>
            </a:r>
            <a:r>
              <a:rPr lang="de-DE" sz="1600" u="sng" dirty="0" err="1"/>
              <a:t>sextupole</a:t>
            </a:r>
            <a:r>
              <a:rPr lang="de-DE" sz="1600" u="sng" dirty="0"/>
              <a:t>: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Super-</a:t>
            </a:r>
            <a:r>
              <a:rPr lang="de-DE" sz="1600" dirty="0" err="1"/>
              <a:t>Ferric</a:t>
            </a:r>
            <a:r>
              <a:rPr lang="de-DE" sz="1600" dirty="0"/>
              <a:t> 232 T/m</a:t>
            </a:r>
            <a:r>
              <a:rPr lang="de-DE" sz="1600" baseline="30000" dirty="0"/>
              <a:t>2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Nuclotron</a:t>
            </a:r>
            <a:r>
              <a:rPr lang="de-DE" sz="1600" dirty="0"/>
              <a:t> </a:t>
            </a:r>
            <a:r>
              <a:rPr lang="de-DE" sz="1600" dirty="0" err="1"/>
              <a:t>cable</a:t>
            </a:r>
            <a:endParaRPr lang="de-DE" sz="1600" baseline="30000" dirty="0"/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Nested</a:t>
            </a:r>
            <a:r>
              <a:rPr lang="de-DE" sz="1600" dirty="0"/>
              <a:t> (</a:t>
            </a:r>
            <a:r>
              <a:rPr lang="de-DE" sz="1600" dirty="0" err="1"/>
              <a:t>horisontal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vertical</a:t>
            </a:r>
            <a:r>
              <a:rPr lang="de-DE" sz="1600" dirty="0"/>
              <a:t> </a:t>
            </a:r>
            <a:r>
              <a:rPr lang="de-DE" sz="1600" dirty="0" err="1"/>
              <a:t>correction</a:t>
            </a:r>
            <a:r>
              <a:rPr lang="de-DE" sz="1600" dirty="0"/>
              <a:t>)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42 Magnets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172788" y="2948644"/>
            <a:ext cx="3957652" cy="21882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u="sng" dirty="0"/>
              <a:t>Steering magnet: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Cos-Θ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 err="1"/>
              <a:t>Nuclotron</a:t>
            </a:r>
            <a:r>
              <a:rPr lang="en-GB" sz="1600" dirty="0"/>
              <a:t> cable </a:t>
            </a:r>
          </a:p>
          <a:p>
            <a:pPr algn="l">
              <a:lnSpc>
                <a:spcPct val="120000"/>
              </a:lnSpc>
              <a:buClr>
                <a:schemeClr val="accent6"/>
              </a:buClr>
            </a:pPr>
            <a:r>
              <a:rPr lang="en-GB" sz="1600" dirty="0"/>
              <a:t>      with insulated strands</a:t>
            </a:r>
            <a:endParaRPr lang="en-GB" sz="1600" baseline="30000" dirty="0"/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Nested (horizontal and vertical correction)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83 Magnets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4651162" y="2969227"/>
            <a:ext cx="4058728" cy="18928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u="sng" dirty="0"/>
              <a:t>Multipole corrector magnet: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Cos-Θ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 err="1"/>
              <a:t>Nuclotron</a:t>
            </a:r>
            <a:r>
              <a:rPr lang="en-GB" sz="1600" dirty="0"/>
              <a:t> cable</a:t>
            </a:r>
          </a:p>
          <a:p>
            <a:pPr algn="l">
              <a:lnSpc>
                <a:spcPct val="120000"/>
              </a:lnSpc>
              <a:buClr>
                <a:schemeClr val="accent6"/>
              </a:buClr>
            </a:pPr>
            <a:r>
              <a:rPr lang="en-GB" sz="1600" dirty="0"/>
              <a:t>      with insulated strands</a:t>
            </a:r>
            <a:endParaRPr lang="en-GB" sz="1600" baseline="30000" dirty="0"/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Nested (B2, A3, B4) correction</a:t>
            </a:r>
          </a:p>
          <a:p>
            <a:pPr marL="285750" indent="-285750" algn="l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12 Magnets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613082" y="5771845"/>
            <a:ext cx="307013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250A × 27 Strands = 6.75kA</a:t>
            </a:r>
          </a:p>
        </p:txBody>
      </p:sp>
      <p:sp>
        <p:nvSpPr>
          <p:cNvPr id="7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5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9" name="Picture 2" descr="W:\Projekte\GSI\SMT\STF\Ausrüstung_Messsysteme\MF-MS\Kalibrierkette\P10404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8461"/>
          <a:stretch/>
        </p:blipFill>
        <p:spPr bwMode="auto">
          <a:xfrm>
            <a:off x="5600852" y="1407318"/>
            <a:ext cx="3257398" cy="17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5"/>
          <p:cNvSpPr txBox="1"/>
          <p:nvPr/>
        </p:nvSpPr>
        <p:spPr>
          <a:xfrm>
            <a:off x="79219" y="1193925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Calibration of the magnetic field measuring probe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hteck 67"/>
              <p:cNvSpPr/>
              <p:nvPr/>
            </p:nvSpPr>
            <p:spPr>
              <a:xfrm>
                <a:off x="123102" y="1548990"/>
                <a:ext cx="5058157" cy="2454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400" dirty="0"/>
                  <a:t>calibration @ 300K in NC dipole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400" dirty="0"/>
                  <a:t>surface calibration –&gt; precise measurement B</a:t>
                </a:r>
                <a:r>
                  <a:rPr lang="en-US" sz="1400" baseline="-25000" dirty="0"/>
                  <a:t>1</a:t>
                </a:r>
                <a:r>
                  <a:rPr lang="de-DE" sz="1400" dirty="0"/>
                  <a:t>,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𝐵𝑑𝑙</m:t>
                        </m:r>
                      </m:e>
                    </m:nary>
                  </m:oMath>
                </a14:m>
                <a:endParaRPr lang="de-DE" sz="14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400" dirty="0"/>
                  <a:t>angular displacement of the head relative to the reference one  i.e., the middle segment –&gt; direction B</a:t>
                </a:r>
                <a:r>
                  <a:rPr lang="en-US" sz="1400" baseline="-25000" dirty="0"/>
                  <a:t>1</a:t>
                </a:r>
                <a:r>
                  <a:rPr lang="en-US" sz="1400" dirty="0"/>
                  <a:t>, higher order harmonics </a:t>
                </a:r>
                <a:endParaRPr lang="en-US" sz="1400" baseline="-25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400" dirty="0"/>
                  <a:t>lengths of the interconnection areas between the segments –&gt; precise measurement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𝐵𝑑𝑙</m:t>
                        </m:r>
                      </m:e>
                    </m:nary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68" name="Rechteck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02" y="1548990"/>
                <a:ext cx="5058157" cy="2454518"/>
              </a:xfrm>
              <a:prstGeom prst="rect">
                <a:avLst/>
              </a:prstGeom>
              <a:blipFill>
                <a:blip r:embed="rId3"/>
                <a:stretch>
                  <a:fillRect l="-120" r="-241" b="-220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en-GB" dirty="0"/>
              <a:t>Main Measurement Systems 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6406447" y="3620704"/>
            <a:ext cx="2561976" cy="1178135"/>
            <a:chOff x="6025919" y="4644354"/>
            <a:chExt cx="2976838" cy="1901666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4"/>
            <a:srcRect l="1266" t="10749" r="5196" b="6329"/>
            <a:stretch/>
          </p:blipFill>
          <p:spPr>
            <a:xfrm>
              <a:off x="6213648" y="4644917"/>
              <a:ext cx="2601379" cy="1876042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6682750" y="4756336"/>
              <a:ext cx="823643" cy="794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36000" indent="-36000" defTabSz="324000">
                <a:buClr>
                  <a:srgbClr val="0070C0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de-DE" sz="800" spc="-150" dirty="0"/>
                <a:t>    </a:t>
              </a:r>
              <a:r>
                <a:rPr lang="de-DE" sz="800" dirty="0"/>
                <a:t>02/02/2018</a:t>
              </a:r>
            </a:p>
            <a:p>
              <a:pPr marL="36000" indent="-36000" defTabSz="324000">
                <a:buClr>
                  <a:srgbClr val="C00000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de-DE" sz="800" dirty="0"/>
                <a:t>  13/03/2018</a:t>
              </a:r>
            </a:p>
            <a:p>
              <a:pPr marL="36000" indent="-36000" defTabSz="324000">
                <a:buClr>
                  <a:srgbClr val="92D050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de-DE" sz="800" dirty="0"/>
                <a:t>  30/05/2018</a:t>
              </a:r>
            </a:p>
            <a:p>
              <a:pPr marL="36000" indent="-36000" defTabSz="324000">
                <a:buClr>
                  <a:srgbClr val="7030A0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de-DE" sz="800" dirty="0"/>
                <a:t>  16/08/2018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682750" y="6346592"/>
              <a:ext cx="469102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/>
                <a:t>segm.1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130528" y="6346709"/>
              <a:ext cx="469102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/>
                <a:t>segm.2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7565739" y="6347303"/>
              <a:ext cx="469102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/>
                <a:t>segm.3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7987649" y="6345417"/>
              <a:ext cx="469102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/>
                <a:t>segm.4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8425341" y="6345417"/>
              <a:ext cx="577416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/>
                <a:t>segm.5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169689" y="6271658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1.002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6169689" y="5945995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1.003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6176004" y="5620331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1.004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6176004" y="5275795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1.005</a:t>
              </a: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6169689" y="4986185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1.006</a:t>
              </a: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6169689" y="4644354"/>
              <a:ext cx="451260" cy="1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36000" bIns="0" rtlCol="0">
              <a:spAutoFit/>
            </a:bodyPr>
            <a:lstStyle/>
            <a:p>
              <a:r>
                <a:rPr lang="de-DE" sz="800" dirty="0"/>
                <a:t>1.007</a:t>
              </a:r>
            </a:p>
          </p:txBody>
        </p:sp>
        <p:sp>
          <p:nvSpPr>
            <p:cNvPr id="63" name="Rechteck 62"/>
            <p:cNvSpPr/>
            <p:nvPr/>
          </p:nvSpPr>
          <p:spPr>
            <a:xfrm>
              <a:off x="6317941" y="4849765"/>
              <a:ext cx="246597" cy="11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6311568" y="5146255"/>
              <a:ext cx="246597" cy="11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6216159" y="5461462"/>
              <a:ext cx="342006" cy="156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800" dirty="0"/>
                <a:t> </a:t>
              </a:r>
            </a:p>
          </p:txBody>
        </p:sp>
        <p:sp>
          <p:nvSpPr>
            <p:cNvPr id="66" name="Rechteck 65"/>
            <p:cNvSpPr/>
            <p:nvPr/>
          </p:nvSpPr>
          <p:spPr>
            <a:xfrm>
              <a:off x="6316473" y="5781709"/>
              <a:ext cx="246597" cy="11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6320633" y="6100197"/>
              <a:ext cx="246597" cy="11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/>
            </a:p>
          </p:txBody>
        </p:sp>
        <p:sp>
          <p:nvSpPr>
            <p:cNvPr id="56" name="Textfeld 55"/>
            <p:cNvSpPr txBox="1"/>
            <p:nvPr/>
          </p:nvSpPr>
          <p:spPr>
            <a:xfrm rot="16200000">
              <a:off x="5803966" y="5433885"/>
              <a:ext cx="634145" cy="1902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36000" rtlCol="0">
              <a:spAutoFit/>
            </a:bodyPr>
            <a:lstStyle/>
            <a:p>
              <a:pPr algn="ctr"/>
              <a:r>
                <a:rPr lang="de-DE" sz="800" dirty="0" err="1"/>
                <a:t>gain</a:t>
              </a:r>
              <a:endParaRPr lang="de-DE" sz="800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6515314" y="5025287"/>
            <a:ext cx="2374751" cy="1296298"/>
            <a:chOff x="3102444" y="4720139"/>
            <a:chExt cx="2840380" cy="1776371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3102444" y="4720139"/>
              <a:ext cx="2840380" cy="1776371"/>
              <a:chOff x="2659474" y="4417691"/>
              <a:chExt cx="2840380" cy="1776371"/>
            </a:xfrm>
          </p:grpSpPr>
          <p:pic>
            <p:nvPicPr>
              <p:cNvPr id="33" name="Grafik 32"/>
              <p:cNvPicPr>
                <a:picLocks noChangeAspect="1"/>
              </p:cNvPicPr>
              <p:nvPr/>
            </p:nvPicPr>
            <p:blipFill rotWithShape="1">
              <a:blip r:embed="rId5"/>
              <a:srcRect l="1580" t="10144" r="2006" b="1963"/>
              <a:stretch/>
            </p:blipFill>
            <p:spPr>
              <a:xfrm>
                <a:off x="2831381" y="4417691"/>
                <a:ext cx="2601380" cy="1768177"/>
              </a:xfrm>
              <a:prstGeom prst="rect">
                <a:avLst/>
              </a:prstGeom>
            </p:spPr>
          </p:pic>
          <p:sp>
            <p:nvSpPr>
              <p:cNvPr id="35" name="Textfeld 34"/>
              <p:cNvSpPr txBox="1"/>
              <p:nvPr/>
            </p:nvSpPr>
            <p:spPr>
              <a:xfrm>
                <a:off x="3211036" y="5475971"/>
                <a:ext cx="46910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 dirty="0"/>
                  <a:t>segm.1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3253680" y="4622539"/>
                <a:ext cx="945423" cy="6748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36000" indent="-36000" defTabSz="324000"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§"/>
                </a:pPr>
                <a:r>
                  <a:rPr lang="de-DE" sz="800" spc="-150" dirty="0"/>
                  <a:t>    </a:t>
                </a:r>
                <a:r>
                  <a:rPr lang="de-DE" sz="800" dirty="0"/>
                  <a:t>02/02/2018</a:t>
                </a:r>
              </a:p>
              <a:p>
                <a:pPr marL="36000" indent="-36000" defTabSz="324000">
                  <a:buClr>
                    <a:srgbClr val="C00000"/>
                  </a:buClr>
                  <a:buSzPct val="120000"/>
                  <a:buFont typeface="Wingdings" panose="05000000000000000000" pitchFamily="2" charset="2"/>
                  <a:buChar char="§"/>
                </a:pPr>
                <a:r>
                  <a:rPr lang="de-DE" sz="800" dirty="0"/>
                  <a:t>  13/03/2018</a:t>
                </a:r>
              </a:p>
              <a:p>
                <a:pPr marL="36000" indent="-36000" defTabSz="324000">
                  <a:buClr>
                    <a:srgbClr val="92D050"/>
                  </a:buClr>
                  <a:buSzPct val="120000"/>
                  <a:buFont typeface="Wingdings" panose="05000000000000000000" pitchFamily="2" charset="2"/>
                  <a:buChar char="§"/>
                </a:pPr>
                <a:r>
                  <a:rPr lang="de-DE" sz="800" dirty="0"/>
                  <a:t>  30/05/2018</a:t>
                </a:r>
              </a:p>
              <a:p>
                <a:pPr marL="36000" indent="-36000" defTabSz="324000">
                  <a:buClr>
                    <a:srgbClr val="7030A0"/>
                  </a:buClr>
                  <a:buSzPct val="120000"/>
                  <a:buFont typeface="Wingdings" panose="05000000000000000000" pitchFamily="2" charset="2"/>
                  <a:buChar char="§"/>
                </a:pPr>
                <a:r>
                  <a:rPr lang="de-DE" sz="800" dirty="0"/>
                  <a:t>  16/08/2018</a:t>
                </a: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672338" y="5481307"/>
                <a:ext cx="717456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 dirty="0" err="1"/>
                  <a:t>segm</a:t>
                </a:r>
                <a:r>
                  <a:rPr lang="de-DE" sz="800" dirty="0"/>
                  <a:t>. 2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4061418" y="5658493"/>
                <a:ext cx="554669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 dirty="0"/>
                  <a:t>segm.3</a:t>
                </a: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4541468" y="5658493"/>
                <a:ext cx="50922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 dirty="0"/>
                  <a:t>segm.4</a:t>
                </a: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5030753" y="5658493"/>
                <a:ext cx="46910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800" dirty="0"/>
                  <a:t>segm.5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2797300" y="6025358"/>
                <a:ext cx="281845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-0.02</a:t>
                </a: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2844559" y="4661432"/>
                <a:ext cx="24158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0.04</a:t>
                </a: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846438" y="4890037"/>
                <a:ext cx="24158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0.03</a:t>
                </a: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2846127" y="5335617"/>
                <a:ext cx="24158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0.01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2898587" y="5558407"/>
                <a:ext cx="242940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72000" tIns="0" rIns="72000" bIns="0" rtlCol="0">
                <a:spAutoFit/>
              </a:bodyPr>
              <a:lstStyle/>
              <a:p>
                <a:r>
                  <a:rPr lang="de-DE" sz="800" dirty="0"/>
                  <a:t>0</a:t>
                </a: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2822987" y="5803058"/>
                <a:ext cx="281845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-0.01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 rot="16200000">
                <a:off x="2293258" y="5027648"/>
                <a:ext cx="922671" cy="1902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36000" rtlCol="0">
                <a:spAutoFit/>
              </a:bodyPr>
              <a:lstStyle/>
              <a:p>
                <a:r>
                  <a:rPr lang="de-DE" sz="800" dirty="0"/>
                  <a:t>Angle [</a:t>
                </a:r>
                <a:r>
                  <a:rPr lang="de-DE" sz="800" dirty="0" err="1"/>
                  <a:t>rad</a:t>
                </a:r>
                <a:r>
                  <a:rPr lang="de-DE" sz="800" dirty="0"/>
                  <a:t>]</a:t>
                </a:r>
              </a:p>
            </p:txBody>
          </p:sp>
          <p:sp>
            <p:nvSpPr>
              <p:cNvPr id="70" name="Rechteck 69"/>
              <p:cNvSpPr/>
              <p:nvPr/>
            </p:nvSpPr>
            <p:spPr>
              <a:xfrm>
                <a:off x="2839693" y="5146255"/>
                <a:ext cx="107168" cy="225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80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2846438" y="5112827"/>
                <a:ext cx="241581" cy="168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800" dirty="0"/>
                  <a:t>0.02</a:t>
                </a:r>
              </a:p>
            </p:txBody>
          </p:sp>
        </p:grpSp>
        <p:sp>
          <p:nvSpPr>
            <p:cNvPr id="54" name="Textfeld 53"/>
            <p:cNvSpPr txBox="1"/>
            <p:nvPr/>
          </p:nvSpPr>
          <p:spPr>
            <a:xfrm>
              <a:off x="3301154" y="4725947"/>
              <a:ext cx="241581" cy="1687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800" dirty="0"/>
                <a:t>0.05</a:t>
              </a:r>
            </a:p>
          </p:txBody>
        </p:sp>
      </p:grpSp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4" y="4673300"/>
            <a:ext cx="3358297" cy="1679149"/>
          </a:xfrm>
          <a:prstGeom prst="rect">
            <a:avLst/>
          </a:prstGeom>
        </p:spPr>
      </p:pic>
      <p:sp>
        <p:nvSpPr>
          <p:cNvPr id="75" name="Textfeld 74"/>
          <p:cNvSpPr txBox="1"/>
          <p:nvPr/>
        </p:nvSpPr>
        <p:spPr>
          <a:xfrm>
            <a:off x="346192" y="3971399"/>
            <a:ext cx="312400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</a:rPr>
              <a:t>dose the warm calibration work for the cold measurements? 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3586971" y="4628864"/>
            <a:ext cx="2483953" cy="10833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400" dirty="0">
                <a:solidFill>
                  <a:srgbClr val="FF0000"/>
                </a:solidFill>
              </a:rPr>
              <a:t>yes, it works and is precise enough for qualifying of the SIS100 dipoles.</a:t>
            </a:r>
          </a:p>
          <a:p>
            <a:pPr algn="l"/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/>
              <a:t>Required precision &lt; 4×10</a:t>
            </a:r>
            <a:r>
              <a:rPr lang="en-GB" sz="1400" baseline="30000" dirty="0"/>
              <a:t>-3</a:t>
            </a:r>
          </a:p>
        </p:txBody>
      </p:sp>
      <p:pic>
        <p:nvPicPr>
          <p:cNvPr id="77" name="Grafik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"/>
          <a:stretch/>
        </p:blipFill>
        <p:spPr>
          <a:xfrm>
            <a:off x="4548379" y="3251745"/>
            <a:ext cx="1813820" cy="1188151"/>
          </a:xfrm>
          <a:prstGeom prst="rect">
            <a:avLst/>
          </a:prstGeom>
        </p:spPr>
      </p:pic>
      <p:sp>
        <p:nvSpPr>
          <p:cNvPr id="78" name="Textfeld 77"/>
          <p:cNvSpPr txBox="1"/>
          <p:nvPr/>
        </p:nvSpPr>
        <p:spPr>
          <a:xfrm>
            <a:off x="3601578" y="5721608"/>
            <a:ext cx="2690378" cy="8679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400" dirty="0">
                <a:solidFill>
                  <a:srgbClr val="FF0000"/>
                </a:solidFill>
              </a:rPr>
              <a:t>mechanic of the MF-probe is not affected by thermal cycles. The calibration stays stable </a:t>
            </a:r>
          </a:p>
        </p:txBody>
      </p:sp>
      <p:sp>
        <p:nvSpPr>
          <p:cNvPr id="79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8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256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22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4687" y="2180837"/>
                <a:ext cx="2856100" cy="3186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𝐵𝐿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𝐵𝐿</m:t>
                          </m:r>
                        </m:den>
                      </m:f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4×10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7" y="2180837"/>
                <a:ext cx="2856100" cy="318677"/>
              </a:xfrm>
              <a:prstGeom prst="rect">
                <a:avLst/>
              </a:prstGeom>
              <a:blipFill>
                <a:blip r:embed="rId2"/>
                <a:stretch>
                  <a:fillRect t="-157692" b="-2423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4"/>
          <p:cNvSpPr txBox="1">
            <a:spLocks/>
          </p:cNvSpPr>
          <p:nvPr/>
        </p:nvSpPr>
        <p:spPr>
          <a:xfrm>
            <a:off x="227533" y="1635948"/>
            <a:ext cx="3711423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acceptance criteria from  SIS100: 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4471807" y="1237361"/>
            <a:ext cx="4341931" cy="2339403"/>
            <a:chOff x="97207" y="2846955"/>
            <a:chExt cx="6283768" cy="314188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7" y="2846955"/>
              <a:ext cx="6283768" cy="3141884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2398886" y="3096481"/>
              <a:ext cx="2124089" cy="1694091"/>
              <a:chOff x="2398886" y="3096481"/>
              <a:chExt cx="2124089" cy="1694091"/>
            </a:xfrm>
          </p:grpSpPr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81"/>
              <a:stretch/>
            </p:blipFill>
            <p:spPr>
              <a:xfrm>
                <a:off x="2398886" y="3649436"/>
                <a:ext cx="2124089" cy="1141136"/>
              </a:xfrm>
              <a:prstGeom prst="rect">
                <a:avLst/>
              </a:prstGeom>
            </p:spPr>
          </p:pic>
          <p:sp>
            <p:nvSpPr>
              <p:cNvPr id="7" name="Ellipse 6"/>
              <p:cNvSpPr/>
              <p:nvPr/>
            </p:nvSpPr>
            <p:spPr>
              <a:xfrm>
                <a:off x="3665764" y="3096481"/>
                <a:ext cx="636815" cy="33959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9" name="Gerader Verbinder 8"/>
              <p:cNvCxnSpPr/>
              <p:nvPr/>
            </p:nvCxnSpPr>
            <p:spPr>
              <a:xfrm flipH="1">
                <a:off x="3796465" y="3436079"/>
                <a:ext cx="124126" cy="2591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hteck 19"/>
              <p:cNvSpPr/>
              <p:nvPr/>
            </p:nvSpPr>
            <p:spPr>
              <a:xfrm>
                <a:off x="2454346" y="2181845"/>
                <a:ext cx="1681807" cy="341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 err="1"/>
                  <a:t>with</a:t>
                </a:r>
                <a:r>
                  <a:rPr lang="de-DE" sz="1200" dirty="0"/>
                  <a:t>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𝐵𝐿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𝑑𝑙</m:t>
                        </m:r>
                      </m:e>
                    </m:nary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20" name="Rechtec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346" y="2181845"/>
                <a:ext cx="1681807" cy="341119"/>
              </a:xfrm>
              <a:prstGeom prst="rect">
                <a:avLst/>
              </a:prstGeom>
              <a:blipFill>
                <a:blip r:embed="rId5"/>
                <a:stretch>
                  <a:fillRect l="-362" t="-116071" b="-1732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4"/>
          <p:cNvSpPr txBox="1">
            <a:spLocks/>
          </p:cNvSpPr>
          <p:nvPr/>
        </p:nvSpPr>
        <p:spPr>
          <a:xfrm>
            <a:off x="4943210" y="2568071"/>
            <a:ext cx="1902349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400" b="0" dirty="0">
                <a:solidFill>
                  <a:schemeClr val="tx1"/>
                </a:solidFill>
              </a:rPr>
              <a:t>measured on 15 magnets: </a:t>
            </a:r>
          </a:p>
        </p:txBody>
      </p:sp>
      <p:sp>
        <p:nvSpPr>
          <p:cNvPr id="26" name="Rechteck 25"/>
          <p:cNvSpPr/>
          <p:nvPr/>
        </p:nvSpPr>
        <p:spPr>
          <a:xfrm>
            <a:off x="6417941" y="2792104"/>
            <a:ext cx="1919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>
                <a:solidFill>
                  <a:srgbClr val="FF0000"/>
                </a:solidFill>
              </a:rPr>
              <a:t>BL/BL = 4.1 ×10</a:t>
            </a:r>
            <a:r>
              <a:rPr lang="de-DE" sz="1600" baseline="300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227533" y="2573904"/>
            <a:ext cx="2794136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measured on 15 magnets: </a:t>
            </a:r>
          </a:p>
        </p:txBody>
      </p:sp>
      <p:sp>
        <p:nvSpPr>
          <p:cNvPr id="28" name="Rechteck 27"/>
          <p:cNvSpPr/>
          <p:nvPr/>
        </p:nvSpPr>
        <p:spPr>
          <a:xfrm>
            <a:off x="2772559" y="2749137"/>
            <a:ext cx="1699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l-GR" sz="1400" dirty="0">
                <a:solidFill>
                  <a:srgbClr val="FF0000"/>
                </a:solidFill>
              </a:rPr>
              <a:t>Δ</a:t>
            </a:r>
            <a:r>
              <a:rPr lang="de-DE" sz="1400" dirty="0">
                <a:solidFill>
                  <a:srgbClr val="FF0000"/>
                </a:solidFill>
              </a:rPr>
              <a:t>BL/BL = 4.1 ×10</a:t>
            </a:r>
            <a:r>
              <a:rPr lang="de-DE" sz="1400" baseline="300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08323" y="1285550"/>
            <a:ext cx="177805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Integral Field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2983969" y="3958510"/>
            <a:ext cx="6081861" cy="2402496"/>
            <a:chOff x="323528" y="675296"/>
            <a:chExt cx="8640960" cy="3535346"/>
          </a:xfrm>
        </p:grpSpPr>
        <p:sp>
          <p:nvSpPr>
            <p:cNvPr id="31" name="Rechteck 30"/>
            <p:cNvSpPr/>
            <p:nvPr/>
          </p:nvSpPr>
          <p:spPr>
            <a:xfrm>
              <a:off x="323528" y="675296"/>
              <a:ext cx="8640960" cy="3473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" t="9468" r="-140" b="-709"/>
            <a:stretch/>
          </p:blipFill>
          <p:spPr>
            <a:xfrm>
              <a:off x="4797785" y="730502"/>
              <a:ext cx="3973876" cy="3280049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" t="9231" r="3265"/>
            <a:stretch/>
          </p:blipFill>
          <p:spPr>
            <a:xfrm>
              <a:off x="835212" y="716557"/>
              <a:ext cx="3982366" cy="3263023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 rot="16200000">
              <a:off x="141548" y="2102655"/>
              <a:ext cx="825144" cy="308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[</a:t>
              </a:r>
              <a:r>
                <a:rPr lang="de-DE" sz="1200" dirty="0" err="1"/>
                <a:t>units</a:t>
              </a:r>
              <a:r>
                <a:rPr lang="de-DE" sz="1200" dirty="0"/>
                <a:t>]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775448" y="3486513"/>
              <a:ext cx="2403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-3 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773873" y="3190790"/>
              <a:ext cx="2403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-2 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73873" y="2877947"/>
              <a:ext cx="2403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-1 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823369" y="2578794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0 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828375" y="2263843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1 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836403" y="1664339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3 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831184" y="1972537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2 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8635820" y="3274092"/>
              <a:ext cx="1921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-3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8632855" y="3041276"/>
              <a:ext cx="1921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-2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8632855" y="2817145"/>
              <a:ext cx="1921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-1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8682086" y="2591823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0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8690322" y="2363350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1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8682086" y="1887599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3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690321" y="2137974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2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 flipH="1">
              <a:off x="821936" y="1041447"/>
              <a:ext cx="180211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0" rIns="0" bIns="0" rtlCol="0">
              <a:spAutoFit/>
            </a:bodyPr>
            <a:lstStyle/>
            <a:p>
              <a:r>
                <a:rPr lang="de-DE" sz="1200" dirty="0"/>
                <a:t>5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833772" y="1352391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4 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687189" y="1402796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5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8682084" y="1645624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4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8692749" y="942961"/>
              <a:ext cx="135036" cy="256079"/>
            </a:xfrm>
            <a:prstGeom prst="rect">
              <a:avLst/>
            </a:prstGeom>
            <a:noFill/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7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8682083" y="1185791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6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8632856" y="3524280"/>
              <a:ext cx="1921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-4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826777" y="730503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6 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8691810" y="736556"/>
              <a:ext cx="135036" cy="256079"/>
            </a:xfrm>
            <a:prstGeom prst="rect">
              <a:avLst/>
            </a:prstGeom>
            <a:noFill/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8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1899153" y="3632003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3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1256056" y="3639817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2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3171351" y="3636633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5</a:t>
              </a: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2533305" y="3636918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4 </a:t>
              </a: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443539" y="3634896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7</a:t>
              </a: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3809389" y="3642711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6</a:t>
              </a:r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2414624" y="3872962"/>
              <a:ext cx="1202520" cy="320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bIns="0" rtlCol="0">
              <a:spAutoFit/>
            </a:bodyPr>
            <a:lstStyle/>
            <a:p>
              <a:r>
                <a:rPr lang="de-DE" sz="1200" dirty="0" err="1"/>
                <a:t>Harmonic</a:t>
              </a:r>
              <a:r>
                <a:rPr lang="de-DE" sz="1200" dirty="0"/>
                <a:t> Nr.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5714430" y="3632128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3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5071334" y="3639944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2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6986629" y="3636758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5</a:t>
              </a: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6348583" y="3637043"/>
              <a:ext cx="183214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4 </a:t>
              </a: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8258818" y="3635021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7</a:t>
              </a: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7624667" y="3642836"/>
              <a:ext cx="135036" cy="2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de-DE" sz="1200" dirty="0"/>
                <a:t>6</a:t>
              </a: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6229903" y="3890544"/>
              <a:ext cx="1202520" cy="320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bIns="0" rtlCol="0">
              <a:spAutoFit/>
            </a:bodyPr>
            <a:lstStyle/>
            <a:p>
              <a:r>
                <a:rPr lang="de-DE" sz="1200" dirty="0" err="1"/>
                <a:t>Harmonic</a:t>
              </a:r>
              <a:r>
                <a:rPr lang="de-DE" sz="1200" dirty="0"/>
                <a:t> Nr.</a:t>
              </a:r>
            </a:p>
          </p:txBody>
        </p:sp>
        <p:grpSp>
          <p:nvGrpSpPr>
            <p:cNvPr id="74" name="Gruppieren 73"/>
            <p:cNvGrpSpPr/>
            <p:nvPr/>
          </p:nvGrpSpPr>
          <p:grpSpPr>
            <a:xfrm>
              <a:off x="2984949" y="894214"/>
              <a:ext cx="1749236" cy="893153"/>
              <a:chOff x="2899416" y="4626000"/>
              <a:chExt cx="1749236" cy="893153"/>
            </a:xfrm>
          </p:grpSpPr>
          <p:sp>
            <p:nvSpPr>
              <p:cNvPr id="85" name="Rechteck 84"/>
              <p:cNvSpPr/>
              <p:nvPr/>
            </p:nvSpPr>
            <p:spPr>
              <a:xfrm>
                <a:off x="3171351" y="4626000"/>
                <a:ext cx="1477301" cy="87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grpSp>
            <p:nvGrpSpPr>
              <p:cNvPr id="86" name="Gruppieren 85"/>
              <p:cNvGrpSpPr/>
              <p:nvPr/>
            </p:nvGrpSpPr>
            <p:grpSpPr>
              <a:xfrm>
                <a:off x="2899416" y="4653136"/>
                <a:ext cx="1749236" cy="866017"/>
                <a:chOff x="3066987" y="5013175"/>
                <a:chExt cx="1749236" cy="866017"/>
              </a:xfrm>
            </p:grpSpPr>
            <p:sp>
              <p:nvSpPr>
                <p:cNvPr id="87" name="Rechteck 86"/>
                <p:cNvSpPr/>
                <p:nvPr/>
              </p:nvSpPr>
              <p:spPr>
                <a:xfrm>
                  <a:off x="3066987" y="5013175"/>
                  <a:ext cx="1469323" cy="8660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r"/>
                  <a:r>
                    <a:rPr lang="de-DE" sz="1000" dirty="0">
                      <a:solidFill>
                        <a:schemeClr val="tx1"/>
                      </a:solidFill>
                    </a:rPr>
                    <a:t>Simulation</a:t>
                  </a: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average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b</a:t>
                  </a:r>
                  <a:r>
                    <a:rPr lang="de-DE" sz="1000" baseline="-25000" dirty="0" err="1">
                      <a:solidFill>
                        <a:schemeClr val="tx1"/>
                      </a:solidFill>
                    </a:rPr>
                    <a:t>n</a:t>
                  </a:r>
                  <a:endParaRPr lang="de-DE" sz="1000" baseline="-25000" dirty="0">
                    <a:solidFill>
                      <a:schemeClr val="tx1"/>
                    </a:solidFill>
                  </a:endParaRP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average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a</a:t>
                  </a:r>
                  <a:r>
                    <a:rPr lang="de-DE" sz="1000" baseline="-25000" dirty="0">
                      <a:solidFill>
                        <a:schemeClr val="tx1"/>
                      </a:solidFill>
                    </a:rPr>
                    <a:t>n</a:t>
                  </a: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single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magnets</a:t>
                  </a:r>
                  <a:endParaRPr lang="de-DE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hteck 87"/>
                <p:cNvSpPr/>
                <p:nvPr/>
              </p:nvSpPr>
              <p:spPr>
                <a:xfrm>
                  <a:off x="4542949" y="5051653"/>
                  <a:ext cx="265459" cy="72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9" name="Rechteck 88"/>
                <p:cNvSpPr/>
                <p:nvPr/>
              </p:nvSpPr>
              <p:spPr>
                <a:xfrm>
                  <a:off x="4545494" y="5298938"/>
                  <a:ext cx="265459" cy="43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90" name="Ellipse 89"/>
                <p:cNvSpPr/>
                <p:nvPr/>
              </p:nvSpPr>
              <p:spPr>
                <a:xfrm>
                  <a:off x="4621678" y="5252167"/>
                  <a:ext cx="126000" cy="12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91" name="Rechteck 90"/>
                <p:cNvSpPr/>
                <p:nvPr/>
              </p:nvSpPr>
              <p:spPr>
                <a:xfrm>
                  <a:off x="4550764" y="5540674"/>
                  <a:ext cx="265459" cy="432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92" name="Ellipse 91"/>
                <p:cNvSpPr/>
                <p:nvPr/>
              </p:nvSpPr>
              <p:spPr>
                <a:xfrm>
                  <a:off x="4626948" y="5493903"/>
                  <a:ext cx="126000" cy="12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93" name="Ellipse 92"/>
                <p:cNvSpPr/>
                <p:nvPr/>
              </p:nvSpPr>
              <p:spPr>
                <a:xfrm>
                  <a:off x="4666503" y="57572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</p:grpSp>
        </p:grpSp>
        <p:grpSp>
          <p:nvGrpSpPr>
            <p:cNvPr id="75" name="Gruppieren 74"/>
            <p:cNvGrpSpPr/>
            <p:nvPr/>
          </p:nvGrpSpPr>
          <p:grpSpPr>
            <a:xfrm>
              <a:off x="6701165" y="894214"/>
              <a:ext cx="1867657" cy="893153"/>
              <a:chOff x="2780995" y="4626000"/>
              <a:chExt cx="1867657" cy="893153"/>
            </a:xfrm>
          </p:grpSpPr>
          <p:sp>
            <p:nvSpPr>
              <p:cNvPr id="76" name="Rechteck 75"/>
              <p:cNvSpPr/>
              <p:nvPr/>
            </p:nvSpPr>
            <p:spPr>
              <a:xfrm>
                <a:off x="3171351" y="4626000"/>
                <a:ext cx="1477301" cy="87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grpSp>
            <p:nvGrpSpPr>
              <p:cNvPr id="77" name="Gruppieren 76"/>
              <p:cNvGrpSpPr/>
              <p:nvPr/>
            </p:nvGrpSpPr>
            <p:grpSpPr>
              <a:xfrm>
                <a:off x="2780995" y="4653136"/>
                <a:ext cx="1867657" cy="866017"/>
                <a:chOff x="2948566" y="5013175"/>
                <a:chExt cx="1867657" cy="866017"/>
              </a:xfrm>
            </p:grpSpPr>
            <p:sp>
              <p:nvSpPr>
                <p:cNvPr id="78" name="Rechteck 77"/>
                <p:cNvSpPr/>
                <p:nvPr/>
              </p:nvSpPr>
              <p:spPr>
                <a:xfrm>
                  <a:off x="2948566" y="5013175"/>
                  <a:ext cx="1587745" cy="8660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r"/>
                  <a:r>
                    <a:rPr lang="de-DE" sz="1000" dirty="0">
                      <a:solidFill>
                        <a:schemeClr val="tx1"/>
                      </a:solidFill>
                    </a:rPr>
                    <a:t>Simulation</a:t>
                  </a: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average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b</a:t>
                  </a:r>
                  <a:r>
                    <a:rPr lang="de-DE" sz="1000" baseline="-25000" dirty="0" err="1">
                      <a:solidFill>
                        <a:schemeClr val="tx1"/>
                      </a:solidFill>
                    </a:rPr>
                    <a:t>n</a:t>
                  </a:r>
                  <a:endParaRPr lang="de-DE" sz="1000" baseline="-25000" dirty="0">
                    <a:solidFill>
                      <a:schemeClr val="tx1"/>
                    </a:solidFill>
                  </a:endParaRP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average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a</a:t>
                  </a:r>
                  <a:r>
                    <a:rPr lang="de-DE" sz="1000" baseline="-25000" dirty="0">
                      <a:solidFill>
                        <a:schemeClr val="tx1"/>
                      </a:solidFill>
                    </a:rPr>
                    <a:t>n</a:t>
                  </a:r>
                </a:p>
                <a:p>
                  <a:pPr algn="r"/>
                  <a:r>
                    <a:rPr lang="de-DE" sz="1000" dirty="0" err="1">
                      <a:solidFill>
                        <a:schemeClr val="tx1"/>
                      </a:solidFill>
                    </a:rPr>
                    <a:t>single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magnets</a:t>
                  </a:r>
                  <a:endParaRPr lang="de-DE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Rechteck 78"/>
                <p:cNvSpPr/>
                <p:nvPr/>
              </p:nvSpPr>
              <p:spPr>
                <a:xfrm>
                  <a:off x="4542949" y="5051653"/>
                  <a:ext cx="265459" cy="72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0" name="Rechteck 79"/>
                <p:cNvSpPr/>
                <p:nvPr/>
              </p:nvSpPr>
              <p:spPr>
                <a:xfrm>
                  <a:off x="4545494" y="5298938"/>
                  <a:ext cx="265459" cy="43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1" name="Ellipse 80"/>
                <p:cNvSpPr/>
                <p:nvPr/>
              </p:nvSpPr>
              <p:spPr>
                <a:xfrm>
                  <a:off x="4621678" y="5252167"/>
                  <a:ext cx="126000" cy="12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2" name="Rechteck 81"/>
                <p:cNvSpPr/>
                <p:nvPr/>
              </p:nvSpPr>
              <p:spPr>
                <a:xfrm>
                  <a:off x="4550764" y="5540674"/>
                  <a:ext cx="265459" cy="432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3" name="Ellipse 82"/>
                <p:cNvSpPr/>
                <p:nvPr/>
              </p:nvSpPr>
              <p:spPr>
                <a:xfrm>
                  <a:off x="4626948" y="5493903"/>
                  <a:ext cx="126000" cy="126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84" name="Ellipse 83"/>
                <p:cNvSpPr/>
                <p:nvPr/>
              </p:nvSpPr>
              <p:spPr>
                <a:xfrm>
                  <a:off x="4666503" y="57572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</p:grpSp>
        </p:grpSp>
        <p:sp>
          <p:nvSpPr>
            <p:cNvPr id="66" name="Textfeld 65"/>
            <p:cNvSpPr txBox="1"/>
            <p:nvPr/>
          </p:nvSpPr>
          <p:spPr>
            <a:xfrm>
              <a:off x="5856815" y="1018810"/>
              <a:ext cx="1075831" cy="384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 = 13200 A</a:t>
              </a: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994507" y="942534"/>
              <a:ext cx="981258" cy="384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 = 1500 A</a:t>
              </a:r>
            </a:p>
          </p:txBody>
        </p:sp>
      </p:grpSp>
      <p:sp>
        <p:nvSpPr>
          <p:cNvPr id="94" name="Textfeld 93"/>
          <p:cNvSpPr txBox="1"/>
          <p:nvPr/>
        </p:nvSpPr>
        <p:spPr>
          <a:xfrm>
            <a:off x="208990" y="3243527"/>
            <a:ext cx="2449710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Field homogeneity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hteck 97"/>
              <p:cNvSpPr/>
              <p:nvPr/>
            </p:nvSpPr>
            <p:spPr>
              <a:xfrm>
                <a:off x="3616364" y="3550238"/>
                <a:ext cx="4985311" cy="515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de-DE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𝑖𝑦</m:t>
                        </m:r>
                      </m:e>
                    </m:d>
                    <m:r>
                      <a:rPr lang="de-DE" sz="1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1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40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sz="1400" i="1" smtClean="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de-DE" sz="1400" b="0" i="0" smtClean="0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ref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sz="1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r>
                  <a:rPr lang="de-DE" sz="1400" b="1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  <a:r>
                  <a:rPr lang="de-DE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with</a:t>
                </a:r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de-DE" sz="140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1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𝑖𝐴</m:t>
                        </m:r>
                      </m:e>
                      <m:sub>
                        <m:r>
                          <a:rPr lang="de-DE" sz="1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8" name="Rechteck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364" y="3550238"/>
                <a:ext cx="4985311" cy="515398"/>
              </a:xfrm>
              <a:prstGeom prst="rect">
                <a:avLst/>
              </a:prstGeom>
              <a:blipFill>
                <a:blip r:embed="rId8"/>
                <a:stretch>
                  <a:fillRect t="-36471" b="-788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hteck 106"/>
              <p:cNvSpPr/>
              <p:nvPr/>
            </p:nvSpPr>
            <p:spPr>
              <a:xfrm>
                <a:off x="51386" y="3897549"/>
                <a:ext cx="3139088" cy="54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de-DE" sz="14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de-DE" sz="14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sz="14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r>
                  <a:rPr lang="de-DE" sz="1400" dirty="0">
                    <a:solidFill>
                      <a:schemeClr val="tx2">
                        <a:lumMod val="75000"/>
                      </a:schemeClr>
                    </a:solidFill>
                  </a:rPr>
                  <a:t> &lt; ± 6 </a:t>
                </a:r>
                <a:r>
                  <a:rPr lang="de-DE" sz="1400" dirty="0" err="1">
                    <a:solidFill>
                      <a:schemeClr val="tx2">
                        <a:lumMod val="75000"/>
                      </a:schemeClr>
                    </a:solidFill>
                  </a:rPr>
                  <a:t>units</a:t>
                </a:r>
                <a:r>
                  <a:rPr lang="de-DE" sz="1400" dirty="0">
                    <a:solidFill>
                      <a:schemeClr val="tx2">
                        <a:lumMod val="75000"/>
                      </a:schemeClr>
                    </a:solidFill>
                  </a:rPr>
                  <a:t> 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de-DE" sz="1400" dirty="0">
                    <a:solidFill>
                      <a:schemeClr val="tx2">
                        <a:lumMod val="75000"/>
                      </a:schemeClr>
                    </a:solidFill>
                  </a:rPr>
                  <a:t>= 30mm</a:t>
                </a:r>
              </a:p>
              <a:p>
                <a:endParaRPr lang="de-DE" sz="14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Rechteck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6" y="3897549"/>
                <a:ext cx="3139088" cy="540469"/>
              </a:xfrm>
              <a:prstGeom prst="rect">
                <a:avLst/>
              </a:prstGeom>
              <a:blipFill>
                <a:blip r:embed="rId9"/>
                <a:stretch>
                  <a:fillRect l="-5631" t="-57303" r="-194" b="-483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itle 4"/>
          <p:cNvSpPr txBox="1">
            <a:spLocks/>
          </p:cNvSpPr>
          <p:nvPr/>
        </p:nvSpPr>
        <p:spPr>
          <a:xfrm>
            <a:off x="99631" y="3469379"/>
            <a:ext cx="3711423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acceptance criteria:  </a:t>
            </a:r>
          </a:p>
        </p:txBody>
      </p:sp>
      <p:sp>
        <p:nvSpPr>
          <p:cNvPr id="110" name="Title 4"/>
          <p:cNvSpPr txBox="1">
            <a:spLocks/>
          </p:cNvSpPr>
          <p:nvPr/>
        </p:nvSpPr>
        <p:spPr>
          <a:xfrm>
            <a:off x="179660" y="4176687"/>
            <a:ext cx="2794136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measured on 15 magnets: 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71499" y="4617911"/>
            <a:ext cx="3208619" cy="19082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/>
              <a:t>magnet data acceptable for synchrotron operation</a:t>
            </a: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/>
              <a:t>good agreement with expectation </a:t>
            </a:r>
            <a:r>
              <a:rPr lang="en-GB" sz="1400" dirty="0" err="1"/>
              <a:t>exept</a:t>
            </a:r>
            <a:r>
              <a:rPr lang="en-GB" sz="1400" dirty="0"/>
              <a:t>: 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	- b</a:t>
            </a:r>
            <a:r>
              <a:rPr lang="en-GB" sz="1400" baseline="-25000" dirty="0"/>
              <a:t>3</a:t>
            </a:r>
            <a:r>
              <a:rPr lang="en-GB" sz="1400" dirty="0"/>
              <a:t>  systematic → correctable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sz="1400" dirty="0"/>
              <a:t>- a</a:t>
            </a:r>
            <a:r>
              <a:rPr lang="en-GB" sz="1400" baseline="-25000" dirty="0"/>
              <a:t>2</a:t>
            </a:r>
            <a:r>
              <a:rPr lang="en-GB" sz="1400" dirty="0"/>
              <a:t> under investigation </a:t>
            </a: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/>
              <a:t>high </a:t>
            </a:r>
            <a:r>
              <a:rPr lang="en-GB" sz="1400" dirty="0" err="1"/>
              <a:t>repruducibility</a:t>
            </a:r>
            <a:r>
              <a:rPr lang="en-GB" sz="1400" dirty="0"/>
              <a:t> ( except …)</a:t>
            </a:r>
          </a:p>
        </p:txBody>
      </p:sp>
      <p:sp>
        <p:nvSpPr>
          <p:cNvPr id="112" name="Ellipse 111"/>
          <p:cNvSpPr/>
          <p:nvPr/>
        </p:nvSpPr>
        <p:spPr>
          <a:xfrm>
            <a:off x="3690143" y="5653358"/>
            <a:ext cx="135309" cy="2628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>
          <a:xfrm>
            <a:off x="6367884" y="5651324"/>
            <a:ext cx="116797" cy="29196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4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17" name="Titel 39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/>
              <a:t>Test Results for SIS100 Series Dipoles </a:t>
            </a:r>
            <a:endParaRPr lang="de-DE" dirty="0"/>
          </a:p>
        </p:txBody>
      </p:sp>
      <p:sp>
        <p:nvSpPr>
          <p:cNvPr id="9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71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11" name="Rechteck 10"/>
          <p:cNvSpPr/>
          <p:nvPr/>
        </p:nvSpPr>
        <p:spPr>
          <a:xfrm>
            <a:off x="275204" y="1944809"/>
            <a:ext cx="33921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/>
              <a:t>nominal current (</a:t>
            </a:r>
            <a:r>
              <a:rPr lang="en-GB" sz="1600" dirty="0" err="1"/>
              <a:t>nc</a:t>
            </a:r>
            <a:r>
              <a:rPr lang="en-GB" sz="1600" dirty="0"/>
              <a:t>) to be reached:</a:t>
            </a:r>
          </a:p>
          <a:p>
            <a:pPr marL="742950" lvl="1" indent="-285750">
              <a:buSzPct val="120000"/>
              <a:buFont typeface="Symbol" panose="05050102010706020507" pitchFamily="18" charset="2"/>
              <a:buChar char="-"/>
            </a:pPr>
            <a:r>
              <a:rPr lang="en-GB" sz="1600" dirty="0"/>
              <a:t>at 3rd quench in first cycle</a:t>
            </a:r>
          </a:p>
          <a:p>
            <a:pPr marL="742950" lvl="1" indent="-285750">
              <a:buSzPct val="120000"/>
              <a:buFont typeface="Symbol" panose="05050102010706020507" pitchFamily="18" charset="2"/>
              <a:buChar char="-"/>
            </a:pPr>
            <a:r>
              <a:rPr lang="en-GB" sz="1600" dirty="0"/>
              <a:t>at 1st quench in further            </a:t>
            </a:r>
          </a:p>
          <a:p>
            <a:pPr marL="285750" indent="-285750">
              <a:spcBef>
                <a:spcPts val="12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600" dirty="0"/>
              <a:t>de-training limited to 5 % of </a:t>
            </a:r>
            <a:r>
              <a:rPr lang="en-GB" sz="1600" dirty="0" err="1"/>
              <a:t>nc</a:t>
            </a:r>
            <a:r>
              <a:rPr lang="en-GB" sz="1600" dirty="0"/>
              <a:t> (compared to previous quench)</a:t>
            </a:r>
          </a:p>
          <a:p>
            <a:pPr marL="285750" indent="-285750">
              <a:spcBef>
                <a:spcPts val="12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GB" sz="1600" dirty="0"/>
              <a:t>quench current has to stabilize at 110 % of </a:t>
            </a:r>
            <a:r>
              <a:rPr lang="en-GB" sz="1600" dirty="0" err="1"/>
              <a:t>nc</a:t>
            </a:r>
            <a:r>
              <a:rPr lang="en-GB" sz="1600" dirty="0"/>
              <a:t> at least (14.5 kA)</a:t>
            </a:r>
          </a:p>
        </p:txBody>
      </p:sp>
      <p:sp>
        <p:nvSpPr>
          <p:cNvPr id="14" name="Rechteck 13"/>
          <p:cNvSpPr/>
          <p:nvPr/>
        </p:nvSpPr>
        <p:spPr>
          <a:xfrm>
            <a:off x="136203" y="4879458"/>
            <a:ext cx="364359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de-DE" sz="1600" dirty="0" err="1"/>
              <a:t>nc</a:t>
            </a:r>
            <a:r>
              <a:rPr lang="de-DE" sz="1600" dirty="0"/>
              <a:t> </a:t>
            </a:r>
            <a:r>
              <a:rPr lang="de-DE" sz="1600" dirty="0" err="1"/>
              <a:t>reached</a:t>
            </a:r>
            <a:r>
              <a:rPr lang="de-DE" sz="1600" dirty="0"/>
              <a:t> at 2nd </a:t>
            </a:r>
            <a:r>
              <a:rPr lang="de-DE" sz="1600" dirty="0" err="1"/>
              <a:t>quench</a:t>
            </a:r>
            <a:r>
              <a:rPr lang="de-DE" sz="1600" dirty="0"/>
              <a:t> at least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significant</a:t>
            </a:r>
            <a:r>
              <a:rPr lang="de-DE" sz="1600" dirty="0"/>
              <a:t> de-training </a:t>
            </a:r>
            <a:r>
              <a:rPr lang="de-DE" sz="1600" dirty="0" err="1"/>
              <a:t>observed</a:t>
            </a:r>
            <a:endParaRPr lang="de-DE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275204" y="4438955"/>
            <a:ext cx="3365597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b="1" dirty="0" err="1"/>
              <a:t>results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22 </a:t>
            </a:r>
            <a:r>
              <a:rPr lang="de-DE" sz="1600" b="1" dirty="0" err="1"/>
              <a:t>magnets</a:t>
            </a:r>
            <a:endParaRPr lang="de-DE" sz="16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4235066" y="4411287"/>
            <a:ext cx="3729926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stable operation for all tested magnets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56" y="1600708"/>
            <a:ext cx="5159300" cy="271828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6261" y="1251156"/>
            <a:ext cx="209223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Magnet </a:t>
            </a:r>
            <a:r>
              <a:rPr lang="de-DE" sz="2000" b="1" dirty="0" err="1">
                <a:solidFill>
                  <a:schemeClr val="accent1">
                    <a:lumMod val="75000"/>
                  </a:schemeClr>
                </a:solidFill>
              </a:rPr>
              <a:t>training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2566" y="1649516"/>
            <a:ext cx="120097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b="1" dirty="0"/>
              <a:t>specified: </a:t>
            </a:r>
          </a:p>
        </p:txBody>
      </p:sp>
      <p:sp>
        <p:nvSpPr>
          <p:cNvPr id="25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27" name="Titel 39"/>
          <p:cNvSpPr txBox="1">
            <a:spLocks/>
          </p:cNvSpPr>
          <p:nvPr/>
        </p:nvSpPr>
        <p:spPr>
          <a:xfrm>
            <a:off x="280800" y="162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Test Results for SIS100 Series Dipoles 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4324149" y="4917343"/>
            <a:ext cx="4596021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Outstanding </a:t>
            </a:r>
            <a:r>
              <a:rPr lang="de-DE" dirty="0" err="1"/>
              <a:t>quench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!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Training close to the short sample limit of the cable  (17.8 kA)  -&gt; high stability of the coil structure in the </a:t>
            </a:r>
            <a:r>
              <a:rPr lang="de-DE" dirty="0" err="1"/>
              <a:t>yoke</a:t>
            </a:r>
            <a:r>
              <a:rPr lang="de-DE" dirty="0"/>
              <a:t>.</a:t>
            </a:r>
          </a:p>
        </p:txBody>
      </p:sp>
      <p:sp>
        <p:nvSpPr>
          <p:cNvPr id="29" name="Rechteck 28"/>
          <p:cNvSpPr/>
          <p:nvPr/>
        </p:nvSpPr>
        <p:spPr>
          <a:xfrm>
            <a:off x="4862318" y="1284797"/>
            <a:ext cx="3259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short sample limit of the cable  17.8 kA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980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24</a:t>
            </a:fld>
            <a:endParaRPr lang="en-GB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9" y="2133750"/>
            <a:ext cx="2293775" cy="1701984"/>
          </a:xfrm>
          <a:prstGeom prst="rect">
            <a:avLst/>
          </a:prstGeom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260534" y="1743344"/>
            <a:ext cx="2922896" cy="316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</a:rPr>
              <a:t>required: </a:t>
            </a:r>
          </a:p>
        </p:txBody>
      </p:sp>
      <p:grpSp>
        <p:nvGrpSpPr>
          <p:cNvPr id="52" name="Gruppieren 51"/>
          <p:cNvGrpSpPr/>
          <p:nvPr/>
        </p:nvGrpSpPr>
        <p:grpSpPr>
          <a:xfrm>
            <a:off x="260534" y="4400634"/>
            <a:ext cx="3104310" cy="1018768"/>
            <a:chOff x="409235" y="4652257"/>
            <a:chExt cx="3104310" cy="813400"/>
          </a:xfrm>
        </p:grpSpPr>
        <p:sp>
          <p:nvSpPr>
            <p:cNvPr id="24" name="Rechteck 23"/>
            <p:cNvSpPr/>
            <p:nvPr/>
          </p:nvSpPr>
          <p:spPr>
            <a:xfrm>
              <a:off x="409235" y="4652257"/>
              <a:ext cx="3104310" cy="813400"/>
            </a:xfrm>
            <a:prstGeom prst="rect">
              <a:avLst/>
            </a:prstGeom>
            <a:solidFill>
              <a:srgbClr val="E9ED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494690" y="4728867"/>
              <a:ext cx="2776593" cy="688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Symbol" panose="05050102010706020507" pitchFamily="18" charset="2"/>
                <a:buChar char="-"/>
              </a:pP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well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within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specification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on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average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for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each</a:t>
              </a:r>
              <a:r>
                <a:rPr lang="de-DE" sz="1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1">
                      <a:lumMod val="50000"/>
                    </a:schemeClr>
                  </a:solidFill>
                </a:rPr>
                <a:t>magnet</a:t>
              </a:r>
              <a:endParaRPr lang="de-DE" sz="1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  <a:p>
              <a:pPr marL="285750" indent="-285750">
                <a:buFont typeface="Symbol" panose="05050102010706020507" pitchFamily="18" charset="2"/>
                <a:buChar char="-"/>
              </a:pPr>
              <a:r>
                <a:rPr lang="de-DE" sz="1400" dirty="0" err="1">
                  <a:solidFill>
                    <a:srgbClr val="FF0000"/>
                  </a:solidFill>
                </a:rPr>
                <a:t>very</a:t>
              </a:r>
              <a:r>
                <a:rPr lang="de-DE" sz="1400" dirty="0">
                  <a:solidFill>
                    <a:srgbClr val="FF0000"/>
                  </a:solidFill>
                </a:rPr>
                <a:t> </a:t>
              </a:r>
              <a:r>
                <a:rPr lang="de-DE" sz="1400" dirty="0" err="1">
                  <a:solidFill>
                    <a:srgbClr val="FF0000"/>
                  </a:solidFill>
                </a:rPr>
                <a:t>good</a:t>
              </a:r>
              <a:r>
                <a:rPr lang="de-DE" sz="1400" dirty="0">
                  <a:solidFill>
                    <a:srgbClr val="FF0000"/>
                  </a:solidFill>
                </a:rPr>
                <a:t> </a:t>
              </a:r>
              <a:r>
                <a:rPr lang="de-DE" sz="1400" dirty="0" err="1">
                  <a:solidFill>
                    <a:srgbClr val="FF0000"/>
                  </a:solidFill>
                </a:rPr>
                <a:t>reproducibility</a:t>
              </a:r>
              <a:r>
                <a:rPr lang="de-DE" sz="14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-45365" y="5921526"/>
            <a:ext cx="3410209" cy="501458"/>
            <a:chOff x="103336" y="6079815"/>
            <a:chExt cx="3410209" cy="344366"/>
          </a:xfrm>
        </p:grpSpPr>
        <p:sp>
          <p:nvSpPr>
            <p:cNvPr id="26" name="Rechteck 25"/>
            <p:cNvSpPr/>
            <p:nvPr/>
          </p:nvSpPr>
          <p:spPr>
            <a:xfrm>
              <a:off x="409235" y="6079815"/>
              <a:ext cx="3104310" cy="344366"/>
            </a:xfrm>
            <a:prstGeom prst="rect">
              <a:avLst/>
            </a:prstGeom>
            <a:solidFill>
              <a:srgbClr val="E9ED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103336" y="6131182"/>
              <a:ext cx="2774113" cy="211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Symbol" panose="05050102010706020507" pitchFamily="18" charset="2"/>
                <a:buChar char="-"/>
              </a:pPr>
              <a:r>
                <a:rPr lang="de-DE" sz="1400" dirty="0" err="1">
                  <a:solidFill>
                    <a:srgbClr val="FF0000"/>
                  </a:solidFill>
                </a:rPr>
                <a:t>negligible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781839" y="1964784"/>
            <a:ext cx="3852514" cy="1870950"/>
            <a:chOff x="4275023" y="1232332"/>
            <a:chExt cx="4598527" cy="2115969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023" y="1232332"/>
              <a:ext cx="4598527" cy="2115969"/>
            </a:xfrm>
            <a:prstGeom prst="rect">
              <a:avLst/>
            </a:prstGeom>
          </p:spPr>
        </p:pic>
        <p:sp>
          <p:nvSpPr>
            <p:cNvPr id="42" name="Title 4"/>
            <p:cNvSpPr txBox="1">
              <a:spLocks/>
            </p:cNvSpPr>
            <p:nvPr/>
          </p:nvSpPr>
          <p:spPr>
            <a:xfrm>
              <a:off x="4766751" y="1329927"/>
              <a:ext cx="2922896" cy="3167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rgbClr val="333333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r>
                <a:rPr lang="en-GB" sz="1600" dirty="0">
                  <a:solidFill>
                    <a:schemeClr val="tx1"/>
                  </a:solidFill>
                </a:rPr>
                <a:t>example</a:t>
              </a:r>
              <a:r>
                <a:rPr lang="en-GB" sz="16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60534" y="5547306"/>
            <a:ext cx="3104310" cy="362690"/>
            <a:chOff x="409235" y="5545674"/>
            <a:chExt cx="3104310" cy="362690"/>
          </a:xfrm>
          <a:solidFill>
            <a:schemeClr val="accent1">
              <a:lumMod val="75000"/>
            </a:schemeClr>
          </a:solidFill>
        </p:grpSpPr>
        <p:sp>
          <p:nvSpPr>
            <p:cNvPr id="21" name="Rechteck 20"/>
            <p:cNvSpPr/>
            <p:nvPr/>
          </p:nvSpPr>
          <p:spPr>
            <a:xfrm>
              <a:off x="409235" y="5547203"/>
              <a:ext cx="3104310" cy="36116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31093" y="5545674"/>
              <a:ext cx="3078844" cy="338554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</a:rPr>
                <a:t>tilt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170240" y="5553869"/>
              <a:ext cx="1338593" cy="338554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</a:rPr>
                <a:t>(→ a</a:t>
              </a:r>
              <a:r>
                <a:rPr lang="de-DE" sz="1600" baseline="-25000" dirty="0">
                  <a:solidFill>
                    <a:schemeClr val="bg1"/>
                  </a:solidFill>
                </a:rPr>
                <a:t>n</a:t>
              </a:r>
              <a:r>
                <a:rPr lang="de-DE" sz="1600" dirty="0">
                  <a:solidFill>
                    <a:schemeClr val="bg1"/>
                  </a:solidFill>
                </a:rPr>
                <a:t>, </a:t>
              </a:r>
              <a:r>
                <a:rPr lang="de-DE" sz="1600" dirty="0" err="1">
                  <a:solidFill>
                    <a:schemeClr val="bg1"/>
                  </a:solidFill>
                </a:rPr>
                <a:t>b</a:t>
              </a:r>
              <a:r>
                <a:rPr lang="de-DE" sz="1600" baseline="-25000" dirty="0" err="1">
                  <a:solidFill>
                    <a:schemeClr val="bg1"/>
                  </a:solidFill>
                </a:rPr>
                <a:t>n</a:t>
              </a:r>
              <a:r>
                <a:rPr lang="de-DE" sz="16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60534" y="4101282"/>
            <a:ext cx="3100702" cy="369332"/>
            <a:chOff x="409235" y="4099650"/>
            <a:chExt cx="3100702" cy="369332"/>
          </a:xfrm>
          <a:solidFill>
            <a:schemeClr val="accent1">
              <a:lumMod val="75000"/>
            </a:schemeClr>
          </a:solidFill>
        </p:grpSpPr>
        <p:sp>
          <p:nvSpPr>
            <p:cNvPr id="23" name="Textfeld 22"/>
            <p:cNvSpPr txBox="1"/>
            <p:nvPr/>
          </p:nvSpPr>
          <p:spPr>
            <a:xfrm>
              <a:off x="409235" y="4099650"/>
              <a:ext cx="3100702" cy="369332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>
                  <a:solidFill>
                    <a:schemeClr val="bg1"/>
                  </a:solidFill>
                </a:rPr>
                <a:t>aperture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height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2726711" y="4119189"/>
              <a:ext cx="783226" cy="338554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</a:rPr>
                <a:t>(→BL)</a:t>
              </a:r>
            </a:p>
          </p:txBody>
        </p:sp>
      </p:grpSp>
      <p:pic>
        <p:nvPicPr>
          <p:cNvPr id="58" name="Grafik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68" y="2051078"/>
            <a:ext cx="2326040" cy="1329649"/>
          </a:xfrm>
          <a:prstGeom prst="rect">
            <a:avLst/>
          </a:prstGeom>
        </p:spPr>
      </p:pic>
      <p:cxnSp>
        <p:nvCxnSpPr>
          <p:cNvPr id="60" name="Gerade Verbindung mit Pfeil 59"/>
          <p:cNvCxnSpPr>
            <a:endCxn id="58" idx="3"/>
          </p:cNvCxnSpPr>
          <p:nvPr/>
        </p:nvCxnSpPr>
        <p:spPr>
          <a:xfrm flipV="1">
            <a:off x="7454828" y="2715903"/>
            <a:ext cx="1593980" cy="83344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4"/>
          <p:cNvSpPr txBox="1">
            <a:spLocks/>
          </p:cNvSpPr>
          <p:nvPr/>
        </p:nvSpPr>
        <p:spPr>
          <a:xfrm>
            <a:off x="6807570" y="1318036"/>
            <a:ext cx="1866190" cy="9773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400" b="0" dirty="0">
                <a:solidFill>
                  <a:schemeClr val="tx1"/>
                </a:solidFill>
              </a:rPr>
              <a:t>spot welding of lamination to outer frame</a:t>
            </a:r>
          </a:p>
        </p:txBody>
      </p:sp>
      <p:sp>
        <p:nvSpPr>
          <p:cNvPr id="31" name="Ellipse 30"/>
          <p:cNvSpPr/>
          <p:nvPr/>
        </p:nvSpPr>
        <p:spPr>
          <a:xfrm>
            <a:off x="4708096" y="2076599"/>
            <a:ext cx="361925" cy="588422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3" name="Gerade Verbindung mit Pfeil 32"/>
          <p:cNvCxnSpPr/>
          <p:nvPr/>
        </p:nvCxnSpPr>
        <p:spPr>
          <a:xfrm flipH="1">
            <a:off x="4990470" y="1845767"/>
            <a:ext cx="1817100" cy="3018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251818" y="3076607"/>
            <a:ext cx="29367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Z</a:t>
            </a:r>
          </a:p>
        </p:txBody>
      </p:sp>
      <p:grpSp>
        <p:nvGrpSpPr>
          <p:cNvPr id="39" name="Gruppieren 38"/>
          <p:cNvGrpSpPr/>
          <p:nvPr/>
        </p:nvGrpSpPr>
        <p:grpSpPr>
          <a:xfrm>
            <a:off x="3537492" y="3708179"/>
            <a:ext cx="5495733" cy="2794064"/>
            <a:chOff x="3537492" y="3708179"/>
            <a:chExt cx="5495733" cy="2794064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3537492" y="3708179"/>
              <a:ext cx="5495733" cy="2607056"/>
              <a:chOff x="3537492" y="3708179"/>
              <a:chExt cx="5495733" cy="2607056"/>
            </a:xfrm>
          </p:grpSpPr>
          <p:pic>
            <p:nvPicPr>
              <p:cNvPr id="62" name="Grafik 61"/>
              <p:cNvPicPr>
                <a:picLocks noChangeAspect="1"/>
              </p:cNvPicPr>
              <p:nvPr/>
            </p:nvPicPr>
            <p:blipFill rotWithShape="1">
              <a:blip r:embed="rId5"/>
              <a:srcRect l="3720" t="8490"/>
              <a:stretch/>
            </p:blipFill>
            <p:spPr>
              <a:xfrm>
                <a:off x="3859417" y="4072847"/>
                <a:ext cx="5173808" cy="2242388"/>
              </a:xfrm>
              <a:prstGeom prst="rect">
                <a:avLst/>
              </a:prstGeom>
            </p:spPr>
          </p:pic>
          <p:sp>
            <p:nvSpPr>
              <p:cNvPr id="63" name="Textfeld 62"/>
              <p:cNvSpPr txBox="1"/>
              <p:nvPr/>
            </p:nvSpPr>
            <p:spPr>
              <a:xfrm>
                <a:off x="4128501" y="5599801"/>
                <a:ext cx="1610992" cy="389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de-DE" sz="1100" dirty="0"/>
                  <a:t> </a:t>
                </a:r>
                <a:r>
                  <a:rPr lang="de-DE" sz="1100" dirty="0">
                    <a:solidFill>
                      <a:srgbClr val="0000FF"/>
                    </a:solidFill>
                  </a:rPr>
                  <a:t>•</a:t>
                </a:r>
                <a:r>
                  <a:rPr lang="de-DE" sz="1100" dirty="0">
                    <a:solidFill>
                      <a:srgbClr val="0070C0"/>
                    </a:solidFill>
                  </a:rPr>
                  <a:t>  </a:t>
                </a:r>
                <a:r>
                  <a:rPr lang="de-DE" sz="1100" dirty="0" err="1"/>
                  <a:t>Aperture</a:t>
                </a:r>
                <a:r>
                  <a:rPr lang="de-DE" sz="1100" dirty="0"/>
                  <a:t> </a:t>
                </a:r>
                <a:r>
                  <a:rPr lang="de-DE" sz="1100" dirty="0" err="1"/>
                  <a:t>heigth</a:t>
                </a:r>
                <a:endParaRPr lang="de-DE" sz="1100" dirty="0"/>
              </a:p>
              <a:p>
                <a:pPr>
                  <a:spcAft>
                    <a:spcPts val="400"/>
                  </a:spcAft>
                </a:pPr>
                <a:r>
                  <a:rPr lang="de-DE" sz="1100" dirty="0"/>
                  <a:t> </a:t>
                </a:r>
                <a:r>
                  <a:rPr lang="de-DE" sz="1100" b="1" dirty="0"/>
                  <a:t>•</a:t>
                </a:r>
                <a:r>
                  <a:rPr lang="de-DE" sz="1100" dirty="0"/>
                  <a:t> </a:t>
                </a:r>
                <a:r>
                  <a:rPr lang="de-DE" sz="1100" dirty="0" err="1"/>
                  <a:t>Tilt</a:t>
                </a:r>
                <a:r>
                  <a:rPr lang="de-DE" sz="1100" dirty="0"/>
                  <a:t> </a:t>
                </a: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7454828" y="4254116"/>
                <a:ext cx="138871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de-DE" sz="1200" dirty="0"/>
                  <a:t> </a:t>
                </a:r>
                <a:r>
                  <a:rPr lang="de-DE" sz="1200" dirty="0" err="1"/>
                  <a:t>h</a:t>
                </a:r>
                <a:r>
                  <a:rPr lang="de-DE" sz="1200" baseline="-25000" dirty="0" err="1"/>
                  <a:t>spec</a:t>
                </a:r>
                <a:r>
                  <a:rPr lang="de-DE" sz="1200" dirty="0"/>
                  <a:t> = 68.13 mm</a:t>
                </a: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 rot="16200000">
                <a:off x="2331863" y="4913808"/>
                <a:ext cx="2595924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tIns="0" bIns="0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de-DE" sz="1200" dirty="0"/>
                  <a:t> </a:t>
                </a:r>
                <a:r>
                  <a:rPr lang="de-DE" sz="1200" dirty="0" err="1"/>
                  <a:t>Aperture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heigth</a:t>
                </a:r>
                <a:r>
                  <a:rPr lang="de-DE" sz="1200" dirty="0"/>
                  <a:t> h – </a:t>
                </a:r>
                <a:r>
                  <a:rPr lang="de-DE" sz="1200" dirty="0" err="1"/>
                  <a:t>h</a:t>
                </a:r>
                <a:r>
                  <a:rPr lang="de-DE" sz="1200" baseline="-25000" dirty="0" err="1"/>
                  <a:t>spec</a:t>
                </a:r>
                <a:r>
                  <a:rPr lang="de-DE" sz="1200" dirty="0"/>
                  <a:t>  (µm) 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4154395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02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4352312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03</a:t>
                </a: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4550229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04</a:t>
                </a: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4793662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05</a:t>
                </a: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4990470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06</a:t>
                </a: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5204085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07</a:t>
                </a:r>
              </a:p>
            </p:txBody>
          </p:sp>
          <p:sp>
            <p:nvSpPr>
              <p:cNvPr id="73" name="Textfeld 72"/>
              <p:cNvSpPr txBox="1"/>
              <p:nvPr/>
            </p:nvSpPr>
            <p:spPr>
              <a:xfrm>
                <a:off x="5415558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08</a:t>
                </a: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5636407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09</a:t>
                </a:r>
              </a:p>
            </p:txBody>
          </p:sp>
          <p:sp>
            <p:nvSpPr>
              <p:cNvPr id="75" name="Textfeld 74"/>
              <p:cNvSpPr txBox="1"/>
              <p:nvPr/>
            </p:nvSpPr>
            <p:spPr>
              <a:xfrm>
                <a:off x="5834187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10</a:t>
                </a: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6002661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11</a:t>
                </a: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6216428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12</a:t>
                </a: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6430195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13</a:t>
                </a:r>
              </a:p>
            </p:txBody>
          </p:sp>
          <p:sp>
            <p:nvSpPr>
              <p:cNvPr id="79" name="Textfeld 78"/>
              <p:cNvSpPr txBox="1"/>
              <p:nvPr/>
            </p:nvSpPr>
            <p:spPr>
              <a:xfrm>
                <a:off x="6626851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14</a:t>
                </a: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6822234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15</a:t>
                </a:r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7036001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16</a:t>
                </a: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7243069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17</a:t>
                </a:r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7430726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18</a:t>
                </a: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7653644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19</a:t>
                </a:r>
              </a:p>
            </p:txBody>
          </p:sp>
          <p:sp>
            <p:nvSpPr>
              <p:cNvPr id="85" name="Textfeld 84"/>
              <p:cNvSpPr txBox="1"/>
              <p:nvPr/>
            </p:nvSpPr>
            <p:spPr>
              <a:xfrm>
                <a:off x="7878387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20</a:t>
                </a: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8086019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26</a:t>
                </a:r>
              </a:p>
            </p:txBody>
          </p:sp>
          <p:sp>
            <p:nvSpPr>
              <p:cNvPr id="87" name="Textfeld 86"/>
              <p:cNvSpPr txBox="1"/>
              <p:nvPr/>
            </p:nvSpPr>
            <p:spPr>
              <a:xfrm>
                <a:off x="8274879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27</a:t>
                </a:r>
              </a:p>
            </p:txBody>
          </p:sp>
          <p:sp>
            <p:nvSpPr>
              <p:cNvPr id="88" name="Textfeld 87"/>
              <p:cNvSpPr txBox="1"/>
              <p:nvPr/>
            </p:nvSpPr>
            <p:spPr>
              <a:xfrm>
                <a:off x="8482511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36</a:t>
                </a:r>
              </a:p>
            </p:txBody>
          </p:sp>
          <p:sp>
            <p:nvSpPr>
              <p:cNvPr id="89" name="Textfeld 88"/>
              <p:cNvSpPr txBox="1"/>
              <p:nvPr/>
            </p:nvSpPr>
            <p:spPr>
              <a:xfrm>
                <a:off x="8696278" y="6030000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37</a:t>
                </a:r>
              </a:p>
            </p:txBody>
          </p:sp>
          <p:sp>
            <p:nvSpPr>
              <p:cNvPr id="91" name="Textfeld 90"/>
              <p:cNvSpPr txBox="1"/>
              <p:nvPr/>
            </p:nvSpPr>
            <p:spPr>
              <a:xfrm>
                <a:off x="3794634" y="5894055"/>
                <a:ext cx="25704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-50</a:t>
                </a:r>
              </a:p>
            </p:txBody>
          </p:sp>
          <p:sp>
            <p:nvSpPr>
              <p:cNvPr id="92" name="Textfeld 91"/>
              <p:cNvSpPr txBox="1"/>
              <p:nvPr/>
            </p:nvSpPr>
            <p:spPr>
              <a:xfrm>
                <a:off x="3853975" y="4941371"/>
                <a:ext cx="2137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50</a:t>
                </a:r>
              </a:p>
            </p:txBody>
          </p:sp>
          <p:sp>
            <p:nvSpPr>
              <p:cNvPr id="93" name="Textfeld 92"/>
              <p:cNvSpPr txBox="1"/>
              <p:nvPr/>
            </p:nvSpPr>
            <p:spPr>
              <a:xfrm>
                <a:off x="3760444" y="4039727"/>
                <a:ext cx="2843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150</a:t>
                </a:r>
              </a:p>
            </p:txBody>
          </p:sp>
          <p:sp>
            <p:nvSpPr>
              <p:cNvPr id="95" name="Textfeld 94"/>
              <p:cNvSpPr txBox="1"/>
              <p:nvPr/>
            </p:nvSpPr>
            <p:spPr>
              <a:xfrm>
                <a:off x="3886912" y="5434575"/>
                <a:ext cx="14323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0</a:t>
                </a:r>
              </a:p>
            </p:txBody>
          </p:sp>
          <p:sp>
            <p:nvSpPr>
              <p:cNvPr id="96" name="Textfeld 95"/>
              <p:cNvSpPr txBox="1"/>
              <p:nvPr/>
            </p:nvSpPr>
            <p:spPr>
              <a:xfrm>
                <a:off x="3760444" y="4465410"/>
                <a:ext cx="2843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36000" tIns="45720" rIns="36000" bIns="45720" rtlCol="0" anchor="t">
                <a:spAutoFit/>
              </a:bodyPr>
              <a:lstStyle/>
              <a:p>
                <a:pPr algn="l"/>
                <a:r>
                  <a:rPr lang="de-DE" sz="1000" dirty="0"/>
                  <a:t>100</a:t>
                </a:r>
              </a:p>
            </p:txBody>
          </p:sp>
        </p:grpSp>
        <p:sp>
          <p:nvSpPr>
            <p:cNvPr id="97" name="Textfeld 96"/>
            <p:cNvSpPr txBox="1"/>
            <p:nvPr/>
          </p:nvSpPr>
          <p:spPr>
            <a:xfrm>
              <a:off x="6041162" y="6225244"/>
              <a:ext cx="8240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36000" tIns="45720" rIns="36000" bIns="45720" rtlCol="0" anchor="t">
              <a:spAutoFit/>
            </a:bodyPr>
            <a:lstStyle/>
            <a:p>
              <a:pPr algn="l"/>
              <a:r>
                <a:rPr lang="de-DE" sz="1200" dirty="0"/>
                <a:t>Magnet Nr.</a:t>
              </a:r>
            </a:p>
          </p:txBody>
        </p:sp>
      </p:grpSp>
      <p:sp>
        <p:nvSpPr>
          <p:cNvPr id="40" name="Titel 39"/>
          <p:cNvSpPr>
            <a:spLocks noGrp="1"/>
          </p:cNvSpPr>
          <p:nvPr>
            <p:ph type="title"/>
          </p:nvPr>
        </p:nvSpPr>
        <p:spPr>
          <a:xfrm>
            <a:off x="282392" y="162000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/>
              <a:t>Test Results for SIS100 Series Dipoles </a:t>
            </a:r>
            <a:endParaRPr lang="de-DE" dirty="0"/>
          </a:p>
        </p:txBody>
      </p:sp>
      <p:sp>
        <p:nvSpPr>
          <p:cNvPr id="98" name="Title 4"/>
          <p:cNvSpPr txBox="1">
            <a:spLocks/>
          </p:cNvSpPr>
          <p:nvPr/>
        </p:nvSpPr>
        <p:spPr>
          <a:xfrm>
            <a:off x="199686" y="1279084"/>
            <a:ext cx="2922896" cy="316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000" u="sng" dirty="0">
                <a:solidFill>
                  <a:schemeClr val="accent1">
                    <a:lumMod val="75000"/>
                  </a:schemeClr>
                </a:solidFill>
              </a:rPr>
              <a:t>Gap geometry </a:t>
            </a:r>
          </a:p>
        </p:txBody>
      </p:sp>
      <p:sp>
        <p:nvSpPr>
          <p:cNvPr id="99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7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6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6" name="FAIR-1046.png"/>
          <p:cNvPicPr>
            <a:picLocks noChangeAspect="1"/>
          </p:cNvPicPr>
          <p:nvPr/>
        </p:nvPicPr>
        <p:blipFill>
          <a:blip r:embed="rId2"/>
          <a:srcRect l="2600" r="2600"/>
          <a:stretch>
            <a:fillRect/>
          </a:stretch>
        </p:blipFill>
        <p:spPr>
          <a:xfrm>
            <a:off x="77393" y="1632366"/>
            <a:ext cx="5822910" cy="438283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3"/>
          <p:cNvSpPr/>
          <p:nvPr/>
        </p:nvSpPr>
        <p:spPr>
          <a:xfrm>
            <a:off x="531739" y="1353236"/>
            <a:ext cx="2106216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i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Existing GSI facility</a:t>
            </a:r>
          </a:p>
        </p:txBody>
      </p:sp>
      <p:sp>
        <p:nvSpPr>
          <p:cNvPr id="10" name="Shape 114"/>
          <p:cNvSpPr/>
          <p:nvPr/>
        </p:nvSpPr>
        <p:spPr>
          <a:xfrm>
            <a:off x="3727530" y="1382921"/>
            <a:ext cx="1345303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i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>
                <a:solidFill>
                  <a:schemeClr val="accent2">
                    <a:lumMod val="75000"/>
                  </a:schemeClr>
                </a:solidFill>
              </a:rPr>
              <a:t>FAIR facility</a:t>
            </a:r>
          </a:p>
        </p:txBody>
      </p:sp>
      <p:grpSp>
        <p:nvGrpSpPr>
          <p:cNvPr id="12" name="Group 126"/>
          <p:cNvGrpSpPr/>
          <p:nvPr/>
        </p:nvGrpSpPr>
        <p:grpSpPr>
          <a:xfrm>
            <a:off x="5945632" y="2210259"/>
            <a:ext cx="2817582" cy="748748"/>
            <a:chOff x="-1" y="0"/>
            <a:chExt cx="4486184" cy="1081757"/>
          </a:xfrm>
        </p:grpSpPr>
        <p:pic>
          <p:nvPicPr>
            <p:cNvPr id="13" name="image2.png" descr="Q:\GSI\FAIR\Präsentationen\Conferences\WAO_2014_FAIR_Operation\images\Flaggen\Flag_of_Germany_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" y="9635"/>
              <a:ext cx="741725" cy="44503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image3.png" descr="Q:\GSI\FAIR\Präsentationen\Conferences\WAO_2014_FAIR_Operation\images\Flaggen\Flag_of_Finland_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384" y="5157"/>
              <a:ext cx="742893" cy="4539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" name="image4.png" descr="Q:\GSI\FAIR\Präsentationen\Conferences\WAO_2014_FAIR_Operation\images\Flaggen\Flag_of_France_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7467" y="586492"/>
              <a:ext cx="742894" cy="4952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image5.png" descr="Q:\GSI\FAIR\Präsentationen\Conferences\WAO_2014_FAIR_Operation\images\Flaggen\Flag_of_India_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1645" y="586492"/>
              <a:ext cx="742893" cy="4952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7" name="image6.png" descr="Q:\GSI\FAIR\Präsentationen\Conferences\WAO_2014_FAIR_Operation\images\Flaggen\Flag_of_Poland_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1351" y="-1"/>
              <a:ext cx="742894" cy="46431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8" name="image7.png" descr="Q:\GSI\FAIR\Präsentationen\Conferences\WAO_2014_FAIR_Operation\images\Flaggen\600px-Flag_of_Romania_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822" y="586492"/>
              <a:ext cx="742894" cy="4952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9" name="image8.png" descr="Q:\GSI\FAIR\Präsentationen\Conferences\WAO_2014_FAIR_Operation\images\Flaggen\Flag_of_Russia_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" y="586492"/>
              <a:ext cx="742895" cy="4952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" name="image9.png" descr="Q:\GSI\FAIR\Präsentationen\Conferences\WAO_2014_FAIR_Operation\images\Flaggen\Flag_of_Sweden_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3288" y="601970"/>
              <a:ext cx="742896" cy="46431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image10.png" descr="Q:\GSI\FAIR\Präsentationen\Conferences\WAO_2014_FAIR_Operation\images\Flaggen\1200px-Flag_of_Slovenia_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07320" y="46430"/>
              <a:ext cx="742893" cy="37144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image11.png" descr="Q:\GSI\FAIR\Präsentationen\Conferences\WAO_2014_FAIR_Operation\images\Flaggen\Flag_of_the_United_Kingdom_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43288" y="46430"/>
              <a:ext cx="742896" cy="37144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3" name="Shape 127"/>
          <p:cNvSpPr/>
          <p:nvPr/>
        </p:nvSpPr>
        <p:spPr>
          <a:xfrm>
            <a:off x="6233952" y="1440114"/>
            <a:ext cx="2228089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spcBef>
                <a:spcPts val="500"/>
              </a:spcBef>
              <a:buClr>
                <a:srgbClr val="FDBB63"/>
              </a:buClr>
              <a:buFont typeface="Wingdings"/>
              <a:defRPr sz="2000" i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/>
              <a:t>International project</a:t>
            </a:r>
          </a:p>
        </p:txBody>
      </p:sp>
      <p:sp>
        <p:nvSpPr>
          <p:cNvPr id="24" name="Shape 128"/>
          <p:cNvSpPr/>
          <p:nvPr/>
        </p:nvSpPr>
        <p:spPr>
          <a:xfrm>
            <a:off x="3866912" y="2029613"/>
            <a:ext cx="1031850" cy="43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i="1">
                <a:solidFill>
                  <a:srgbClr val="424242"/>
                </a:solidFill>
                <a:latin typeface="Myriad Pro Bold"/>
                <a:ea typeface="Myriad Pro Bold"/>
                <a:cs typeface="Myriad Pro Bold"/>
                <a:sym typeface="Myriad Pro Bold"/>
              </a:defRPr>
            </a:lvl1pPr>
          </a:lstStyle>
          <a:p>
            <a:r>
              <a:rPr dirty="0"/>
              <a:t>SIS100</a:t>
            </a:r>
          </a:p>
        </p:txBody>
      </p:sp>
      <p:sp>
        <p:nvSpPr>
          <p:cNvPr id="25" name="Shape 129"/>
          <p:cNvSpPr/>
          <p:nvPr/>
        </p:nvSpPr>
        <p:spPr>
          <a:xfrm>
            <a:off x="4406418" y="2411096"/>
            <a:ext cx="555904" cy="555904"/>
          </a:xfrm>
          <a:prstGeom prst="line">
            <a:avLst/>
          </a:prstGeom>
          <a:ln w="25400">
            <a:solidFill>
              <a:srgbClr val="535353"/>
            </a:solidFill>
            <a:bevel/>
            <a:tailEnd type="oval"/>
          </a:ln>
        </p:spPr>
        <p:txBody>
          <a:bodyPr lIns="65023" tIns="65023" rIns="65023" bIns="65023"/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6" name="Titel 25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>
            <a:normAutofit/>
          </a:bodyPr>
          <a:lstStyle/>
          <a:p>
            <a:r>
              <a:rPr lang="en-US" dirty="0">
                <a:latin typeface="MyriadPro-Semibold"/>
                <a:ea typeface="MyriadPro-Semibold"/>
                <a:cs typeface="MyriadPro-Semibold"/>
                <a:sym typeface="MyriadPro-Semibold"/>
              </a:rPr>
              <a:t>F</a:t>
            </a:r>
            <a:r>
              <a:rPr lang="en-US" dirty="0"/>
              <a:t>acility for </a:t>
            </a:r>
            <a:r>
              <a:rPr lang="en-US" dirty="0">
                <a:latin typeface="MyriadPro-Semibold"/>
                <a:ea typeface="MyriadPro-Semibold"/>
                <a:cs typeface="MyriadPro-Semibold"/>
                <a:sym typeface="MyriadPro-Semibold"/>
              </a:rPr>
              <a:t>A</a:t>
            </a:r>
            <a:r>
              <a:rPr lang="en-US" dirty="0"/>
              <a:t>ntiproton and </a:t>
            </a:r>
            <a:r>
              <a:rPr lang="en-US" dirty="0">
                <a:latin typeface="MyriadPro-Semibold"/>
                <a:ea typeface="MyriadPro-Semibold"/>
                <a:cs typeface="MyriadPro-Semibold"/>
                <a:sym typeface="MyriadPro-Semibold"/>
              </a:rPr>
              <a:t>I</a:t>
            </a:r>
            <a:r>
              <a:rPr lang="en-US" dirty="0"/>
              <a:t>on </a:t>
            </a:r>
            <a:r>
              <a:rPr lang="en-US" dirty="0">
                <a:latin typeface="MyriadPro-Semibold"/>
                <a:ea typeface="MyriadPro-Semibold"/>
                <a:cs typeface="MyriadPro-Semibold"/>
                <a:sym typeface="MyriadPro-Semibold"/>
              </a:rPr>
              <a:t>R</a:t>
            </a:r>
            <a:r>
              <a:rPr lang="en-US" dirty="0"/>
              <a:t>esearch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4816874" y="3428166"/>
            <a:ext cx="4181678" cy="26320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High intensity ion and antiproton beams for experiments in nuclear, atomic, plasma physics and material science.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Existing facility UNILAC/SIS18 will provide ion-beam source and injector for FAIR.</a:t>
            </a:r>
          </a:p>
        </p:txBody>
      </p:sp>
      <p:sp>
        <p:nvSpPr>
          <p:cNvPr id="32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3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202872" y="2399747"/>
            <a:ext cx="60305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rgbClr val="0000FF"/>
                </a:solidFill>
              </a:rPr>
              <a:t>SIS18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019" y="2848540"/>
            <a:ext cx="74732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rgbClr val="0000FF"/>
                </a:solidFill>
              </a:rPr>
              <a:t>UNILAC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6785" y="2483400"/>
            <a:ext cx="77296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p-LINAC</a:t>
            </a:r>
          </a:p>
        </p:txBody>
      </p:sp>
    </p:spTree>
    <p:extLst>
      <p:ext uri="{BB962C8B-B14F-4D97-AF65-F5344CB8AC3E}">
        <p14:creationId xmlns:p14="http://schemas.microsoft.com/office/powerpoint/2010/main" val="151542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/>
          <a:lstStyle/>
          <a:p>
            <a:r>
              <a:rPr lang="de-DE" dirty="0"/>
              <a:t>Heavy Ion Synchrotron SIS100</a:t>
            </a:r>
          </a:p>
        </p:txBody>
      </p:sp>
      <p:sp>
        <p:nvSpPr>
          <p:cNvPr id="6" name="Shape 132"/>
          <p:cNvSpPr txBox="1">
            <a:spLocks/>
          </p:cNvSpPr>
          <p:nvPr/>
        </p:nvSpPr>
        <p:spPr>
          <a:xfrm>
            <a:off x="107509" y="1287993"/>
            <a:ext cx="9219366" cy="290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C00000"/>
                </a:solidFill>
              </a:rPr>
              <a:t>SIS100</a:t>
            </a:r>
            <a:r>
              <a:rPr lang="de-DE" sz="1400" dirty="0"/>
              <a:t> = </a:t>
            </a:r>
            <a:r>
              <a:rPr lang="de-DE" sz="1600" b="1" dirty="0">
                <a:solidFill>
                  <a:srgbClr val="C00000"/>
                </a:solidFill>
                <a:latin typeface="MyriadPro-Semibold"/>
                <a:ea typeface="MyriadPro-Semibold"/>
                <a:cs typeface="MyriadPro-Semibold"/>
                <a:sym typeface="MyriadPro-Semibold"/>
              </a:rPr>
              <a:t>S</a:t>
            </a:r>
            <a:r>
              <a:rPr lang="de-DE" sz="1600" dirty="0"/>
              <a:t>chwer</a:t>
            </a:r>
            <a:r>
              <a:rPr lang="de-DE" sz="1600" b="1" dirty="0">
                <a:solidFill>
                  <a:srgbClr val="C00000"/>
                </a:solidFill>
                <a:latin typeface="MyriadPro-Semibold"/>
                <a:ea typeface="MyriadPro-Semibold"/>
                <a:cs typeface="MyriadPro-Semibold"/>
                <a:sym typeface="MyriadPro-Semibold"/>
              </a:rPr>
              <a:t>i</a:t>
            </a:r>
            <a:r>
              <a:rPr lang="de-DE" sz="1600" dirty="0"/>
              <a:t>onen</a:t>
            </a:r>
            <a:r>
              <a:rPr lang="de-DE" sz="1800" b="1" dirty="0">
                <a:solidFill>
                  <a:srgbClr val="C00000"/>
                </a:solidFill>
                <a:latin typeface="MyriadPro-Semibold"/>
                <a:ea typeface="MyriadPro-Semibold"/>
                <a:cs typeface="MyriadPro-Semibold"/>
                <a:sym typeface="MyriadPro-Semibold"/>
              </a:rPr>
              <a:t>s</a:t>
            </a:r>
            <a:r>
              <a:rPr lang="de-DE" sz="1600" dirty="0"/>
              <a:t>ynchrotron </a:t>
            </a:r>
            <a:r>
              <a:rPr lang="de-DE" sz="1600" dirty="0">
                <a:solidFill>
                  <a:srgbClr val="C00000"/>
                </a:solidFill>
              </a:rPr>
              <a:t>100</a:t>
            </a:r>
            <a:r>
              <a:rPr lang="de-DE" sz="1600" dirty="0"/>
              <a:t> [Tm] = Heavy </a:t>
            </a: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synchrotron</a:t>
            </a:r>
            <a:r>
              <a:rPr lang="de-DE" sz="1600" dirty="0"/>
              <a:t> (beam </a:t>
            </a:r>
            <a:r>
              <a:rPr lang="de-DE" sz="1600" dirty="0" err="1"/>
              <a:t>rigidity</a:t>
            </a:r>
            <a:r>
              <a:rPr lang="de-DE" sz="1600" dirty="0"/>
              <a:t> 100 [Tm]*)</a:t>
            </a:r>
          </a:p>
        </p:txBody>
      </p:sp>
      <p:pic>
        <p:nvPicPr>
          <p:cNvPr id="7" name="SIS100-1390.png"/>
          <p:cNvPicPr>
            <a:picLocks noChangeAspect="1"/>
          </p:cNvPicPr>
          <p:nvPr/>
        </p:nvPicPr>
        <p:blipFill>
          <a:blip r:embed="rId2"/>
          <a:srcRect t="18" b="18"/>
          <a:stretch>
            <a:fillRect/>
          </a:stretch>
        </p:blipFill>
        <p:spPr>
          <a:xfrm>
            <a:off x="208917" y="1718968"/>
            <a:ext cx="4354770" cy="482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IS100-1390.png"/>
          <p:cNvPicPr>
            <a:picLocks noChangeAspect="1"/>
          </p:cNvPicPr>
          <p:nvPr/>
        </p:nvPicPr>
        <p:blipFill>
          <a:blip r:embed="rId2"/>
          <a:srcRect l="55567" t="1083" r="25151" b="81518"/>
          <a:stretch>
            <a:fillRect/>
          </a:stretch>
        </p:blipFill>
        <p:spPr>
          <a:xfrm rot="407713">
            <a:off x="1681293" y="3274919"/>
            <a:ext cx="2200662" cy="220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6" y="0"/>
                  <a:pt x="9838" y="0"/>
                </a:cubicBezTo>
                <a:close/>
              </a:path>
            </a:pathLst>
          </a:custGeom>
          <a:ln w="25400">
            <a:solidFill>
              <a:srgbClr val="535353"/>
            </a:solidFill>
            <a:bevel/>
          </a:ln>
        </p:spPr>
      </p:pic>
      <p:sp>
        <p:nvSpPr>
          <p:cNvPr id="9" name="Shape 137"/>
          <p:cNvSpPr/>
          <p:nvPr/>
        </p:nvSpPr>
        <p:spPr>
          <a:xfrm>
            <a:off x="2272262" y="1718968"/>
            <a:ext cx="763859" cy="703824"/>
          </a:xfrm>
          <a:prstGeom prst="ellipse">
            <a:avLst/>
          </a:prstGeom>
          <a:ln w="25400">
            <a:solidFill>
              <a:srgbClr val="535353"/>
            </a:solidFill>
            <a:bevel/>
          </a:ln>
        </p:spPr>
        <p:txBody>
          <a:bodyPr lIns="65023" tIns="65023" rIns="65023" bIns="65023" anchor="ctr"/>
          <a:lstStyle/>
          <a:p>
            <a:endParaRPr/>
          </a:p>
        </p:txBody>
      </p:sp>
      <p:sp>
        <p:nvSpPr>
          <p:cNvPr id="10" name="Shape 138"/>
          <p:cNvSpPr/>
          <p:nvPr/>
        </p:nvSpPr>
        <p:spPr>
          <a:xfrm>
            <a:off x="1496202" y="2537674"/>
            <a:ext cx="1792623" cy="623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spcBef>
                <a:spcPts val="500"/>
              </a:spcBef>
              <a:buClr>
                <a:srgbClr val="FDBB63"/>
              </a:buClr>
              <a:buFont typeface="Wingdings"/>
              <a:defRPr sz="2100">
                <a:solidFill>
                  <a:srgbClr val="424242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>
              <a:defRPr sz="3400"/>
            </a:pPr>
            <a:r>
              <a:rPr sz="1600" dirty="0">
                <a:latin typeface="+mn-lt"/>
              </a:rPr>
              <a:t>Accelerator tunnel SIS100</a:t>
            </a:r>
          </a:p>
        </p:txBody>
      </p:sp>
      <p:sp>
        <p:nvSpPr>
          <p:cNvPr id="11" name="Shape 139"/>
          <p:cNvSpPr/>
          <p:nvPr/>
        </p:nvSpPr>
        <p:spPr>
          <a:xfrm>
            <a:off x="2368731" y="3126032"/>
            <a:ext cx="163796" cy="418616"/>
          </a:xfrm>
          <a:prstGeom prst="line">
            <a:avLst/>
          </a:prstGeom>
          <a:ln w="25400">
            <a:solidFill>
              <a:srgbClr val="535353"/>
            </a:solidFill>
            <a:bevel/>
            <a:tailEnd type="oval"/>
          </a:ln>
        </p:spPr>
        <p:txBody>
          <a:bodyPr lIns="65023" tIns="65023" rIns="65023" bIns="65023"/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" name="Shape 140"/>
          <p:cNvSpPr/>
          <p:nvPr/>
        </p:nvSpPr>
        <p:spPr>
          <a:xfrm>
            <a:off x="1367246" y="3988851"/>
            <a:ext cx="496612" cy="239870"/>
          </a:xfrm>
          <a:prstGeom prst="line">
            <a:avLst/>
          </a:prstGeom>
          <a:ln w="25400">
            <a:solidFill>
              <a:srgbClr val="535353"/>
            </a:solidFill>
            <a:bevel/>
            <a:tailEnd type="oval"/>
          </a:ln>
        </p:spPr>
        <p:txBody>
          <a:bodyPr lIns="65023" tIns="65023" rIns="65023" bIns="65023"/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" name="Shape 141"/>
          <p:cNvSpPr/>
          <p:nvPr/>
        </p:nvSpPr>
        <p:spPr>
          <a:xfrm>
            <a:off x="883491" y="3416437"/>
            <a:ext cx="926828" cy="623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spcBef>
                <a:spcPts val="500"/>
              </a:spcBef>
              <a:buClr>
                <a:srgbClr val="FDBB63"/>
              </a:buClr>
              <a:buFont typeface="Wingdings"/>
              <a:defRPr sz="2100">
                <a:solidFill>
                  <a:srgbClr val="424242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>
              <a:defRPr sz="3400"/>
            </a:pPr>
            <a:r>
              <a:rPr sz="1600" dirty="0">
                <a:latin typeface="+mn-lt"/>
              </a:rPr>
              <a:t>Service tunnel</a:t>
            </a:r>
          </a:p>
        </p:txBody>
      </p:sp>
      <p:sp>
        <p:nvSpPr>
          <p:cNvPr id="14" name="Shape 142"/>
          <p:cNvSpPr/>
          <p:nvPr/>
        </p:nvSpPr>
        <p:spPr>
          <a:xfrm>
            <a:off x="4649939" y="2052571"/>
            <a:ext cx="4352742" cy="320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600" dirty="0"/>
              <a:t>Hexagonal, circumference 1083.60 m</a:t>
            </a:r>
          </a:p>
          <a:p>
            <a:pPr>
              <a:spcBef>
                <a:spcPts val="400"/>
              </a:spcBef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600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de-DE" sz="1600" dirty="0"/>
              <a:t>Operational </a:t>
            </a:r>
            <a:r>
              <a:rPr lang="de-DE" sz="1600" dirty="0" err="1"/>
              <a:t>modes</a:t>
            </a:r>
            <a:r>
              <a:rPr lang="de-DE" sz="1600" dirty="0"/>
              <a:t>: </a:t>
            </a:r>
            <a:endParaRPr sz="1600" u="sng" dirty="0"/>
          </a:p>
          <a:p>
            <a:pPr>
              <a:spcBef>
                <a:spcPts val="400"/>
              </a:spcBef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600" u="sng" dirty="0"/>
          </a:p>
          <a:p>
            <a:pPr marL="742950" lvl="1" indent="-285750">
              <a:spcBef>
                <a:spcPts val="4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600" dirty="0"/>
              <a:t>Ultra High Vacuum (10</a:t>
            </a:r>
            <a:r>
              <a:rPr sz="1600" baseline="31999" dirty="0"/>
              <a:t>-11</a:t>
            </a:r>
            <a:r>
              <a:rPr lang="de-DE" sz="1600" baseline="31999" dirty="0"/>
              <a:t> </a:t>
            </a:r>
            <a:r>
              <a:rPr sz="1600" dirty="0"/>
              <a:t>mbar)</a:t>
            </a:r>
          </a:p>
          <a:p>
            <a:pPr lvl="2">
              <a:spcBef>
                <a:spcPts val="400"/>
              </a:spcBef>
              <a:buClr>
                <a:srgbClr val="FFC000"/>
              </a:buClr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de-DE" sz="1400" dirty="0"/>
              <a:t>- </a:t>
            </a:r>
            <a:r>
              <a:rPr sz="1400" dirty="0"/>
              <a:t>Adsorption by cold vacuum chamber (10 </a:t>
            </a:r>
            <a:r>
              <a:rPr lang="de-DE" sz="1400" dirty="0"/>
              <a:t>- </a:t>
            </a:r>
            <a:r>
              <a:rPr sz="1400" dirty="0"/>
              <a:t>15K)</a:t>
            </a:r>
          </a:p>
          <a:p>
            <a:pPr lvl="2">
              <a:spcBef>
                <a:spcPts val="400"/>
              </a:spcBef>
              <a:buClr>
                <a:srgbClr val="FFC000"/>
              </a:buClr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de-DE" sz="1400" dirty="0"/>
              <a:t>- </a:t>
            </a:r>
            <a:r>
              <a:rPr sz="1400" dirty="0"/>
              <a:t>Superconducting (magnet) </a:t>
            </a:r>
            <a:r>
              <a:rPr sz="1400" dirty="0" err="1"/>
              <a:t>accelerato</a:t>
            </a:r>
            <a:r>
              <a:rPr lang="de-DE" sz="1400" dirty="0"/>
              <a:t>r </a:t>
            </a:r>
          </a:p>
          <a:p>
            <a:pPr lvl="2">
              <a:spcBef>
                <a:spcPts val="400"/>
              </a:spcBef>
              <a:buClr>
                <a:srgbClr val="FFC000"/>
              </a:buClr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600" dirty="0"/>
          </a:p>
          <a:p>
            <a:pPr marL="742950" lvl="1" indent="-285750">
              <a:spcBef>
                <a:spcPts val="4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rgbClr val="666666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600" dirty="0"/>
              <a:t>Fast-ramp </a:t>
            </a:r>
            <a:r>
              <a:rPr lang="de-DE" sz="1600" dirty="0"/>
              <a:t>m</a:t>
            </a:r>
            <a:r>
              <a:rPr sz="1600" dirty="0" err="1"/>
              <a:t>achine</a:t>
            </a:r>
            <a:r>
              <a:rPr sz="1600" dirty="0"/>
              <a:t> ~0.5 sec. to maximum field</a:t>
            </a:r>
          </a:p>
        </p:txBody>
      </p:sp>
      <p:sp>
        <p:nvSpPr>
          <p:cNvPr id="15" name="Shape 134"/>
          <p:cNvSpPr/>
          <p:nvPr/>
        </p:nvSpPr>
        <p:spPr>
          <a:xfrm>
            <a:off x="2938378" y="6248755"/>
            <a:ext cx="6205622" cy="33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buClr>
                <a:srgbClr val="FDBB63"/>
              </a:buClr>
              <a:buFont typeface="Wingdings"/>
              <a:defRPr sz="1600">
                <a:solidFill>
                  <a:srgbClr val="424242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1300" dirty="0">
                <a:latin typeface="+mn-lt"/>
              </a:rPr>
              <a:t>*Beam rigidity 100 [Tm] = Bending dipole field 1.9 [T] × Bending radius 52.632 [m]  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24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8" name="Grafik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2" y="1513813"/>
            <a:ext cx="2190706" cy="2655401"/>
          </a:xfrm>
          <a:prstGeom prst="rect">
            <a:avLst/>
          </a:prstGeom>
        </p:spPr>
      </p:pic>
      <p:sp>
        <p:nvSpPr>
          <p:cNvPr id="15" name="Textfeld 63"/>
          <p:cNvSpPr txBox="1"/>
          <p:nvPr/>
        </p:nvSpPr>
        <p:spPr>
          <a:xfrm>
            <a:off x="-141092" y="1201987"/>
            <a:ext cx="219030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400" b="1" u="sng" dirty="0" err="1">
                <a:solidFill>
                  <a:srgbClr val="002060"/>
                </a:solidFill>
              </a:rPr>
              <a:t>Cryo</a:t>
            </a:r>
            <a:r>
              <a:rPr lang="de-DE" sz="1400" b="1" u="sng" dirty="0">
                <a:solidFill>
                  <a:srgbClr val="002060"/>
                </a:solidFill>
              </a:rPr>
              <a:t>-dipole </a:t>
            </a:r>
            <a:r>
              <a:rPr lang="de-DE" sz="1400" b="1" u="sng" dirty="0" err="1">
                <a:solidFill>
                  <a:srgbClr val="002060"/>
                </a:solidFill>
              </a:rPr>
              <a:t>module</a:t>
            </a:r>
            <a:r>
              <a:rPr lang="de-DE" sz="1400" b="1" u="sng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16" name="Gruppieren 3"/>
          <p:cNvGrpSpPr/>
          <p:nvPr/>
        </p:nvGrpSpPr>
        <p:grpSpPr>
          <a:xfrm>
            <a:off x="3929119" y="4773961"/>
            <a:ext cx="2424619" cy="1615622"/>
            <a:chOff x="-85001" y="3856103"/>
            <a:chExt cx="2994917" cy="1949400"/>
          </a:xfrm>
        </p:grpSpPr>
        <p:pic>
          <p:nvPicPr>
            <p:cNvPr id="17" name="Picture 18"/>
            <p:cNvPicPr/>
            <p:nvPr/>
          </p:nvPicPr>
          <p:blipFill>
            <a:blip r:embed="rId3"/>
            <a:srcRect l="4722" t="27095" r="12402" b="14971"/>
            <a:stretch>
              <a:fillRect/>
            </a:stretch>
          </p:blipFill>
          <p:spPr>
            <a:xfrm>
              <a:off x="318276" y="3856103"/>
              <a:ext cx="2591640" cy="173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Line 5"/>
            <p:cNvSpPr/>
            <p:nvPr/>
          </p:nvSpPr>
          <p:spPr>
            <a:xfrm>
              <a:off x="155556" y="3877703"/>
              <a:ext cx="52020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19" name="Line 6"/>
            <p:cNvSpPr/>
            <p:nvPr/>
          </p:nvSpPr>
          <p:spPr>
            <a:xfrm>
              <a:off x="155556" y="5602463"/>
              <a:ext cx="52020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0" name="Line 7"/>
            <p:cNvSpPr/>
            <p:nvPr/>
          </p:nvSpPr>
          <p:spPr>
            <a:xfrm flipV="1">
              <a:off x="541476" y="5509223"/>
              <a:ext cx="0" cy="25020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1" name="Line 8"/>
            <p:cNvSpPr/>
            <p:nvPr/>
          </p:nvSpPr>
          <p:spPr>
            <a:xfrm flipV="1">
              <a:off x="2796876" y="5515343"/>
              <a:ext cx="0" cy="23616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2" name="Line 9"/>
            <p:cNvSpPr/>
            <p:nvPr/>
          </p:nvSpPr>
          <p:spPr>
            <a:xfrm>
              <a:off x="289836" y="3873023"/>
              <a:ext cx="0" cy="1713960"/>
            </a:xfrm>
            <a:prstGeom prst="line">
              <a:avLst/>
            </a:prstGeom>
            <a:ln w="180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23" name="Line 10"/>
            <p:cNvSpPr/>
            <p:nvPr/>
          </p:nvSpPr>
          <p:spPr>
            <a:xfrm>
              <a:off x="541476" y="5725223"/>
              <a:ext cx="2237760" cy="0"/>
            </a:xfrm>
            <a:prstGeom prst="line">
              <a:avLst/>
            </a:prstGeom>
            <a:ln w="180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24" name="CustomShape 11"/>
            <p:cNvSpPr/>
            <p:nvPr/>
          </p:nvSpPr>
          <p:spPr>
            <a:xfrm>
              <a:off x="1432476" y="5697503"/>
              <a:ext cx="183960" cy="10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1200" dirty="0">
                  <a:solidFill>
                    <a:srgbClr val="000000"/>
                  </a:solidFill>
                  <a:latin typeface="Arial"/>
                  <a:ea typeface="WenQuanYi Micro Hei"/>
                </a:rPr>
                <a:t>350 mm</a:t>
              </a:r>
              <a:endParaRPr dirty="0"/>
            </a:p>
          </p:txBody>
        </p:sp>
        <p:sp>
          <p:nvSpPr>
            <p:cNvPr id="25" name="Line 12"/>
            <p:cNvSpPr/>
            <p:nvPr/>
          </p:nvSpPr>
          <p:spPr>
            <a:xfrm flipV="1">
              <a:off x="1095876" y="4951223"/>
              <a:ext cx="0" cy="12276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6" name="Line 13"/>
            <p:cNvSpPr/>
            <p:nvPr/>
          </p:nvSpPr>
          <p:spPr>
            <a:xfrm flipV="1">
              <a:off x="2119356" y="4951223"/>
              <a:ext cx="0" cy="12276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27" name="Line 14"/>
            <p:cNvSpPr/>
            <p:nvPr/>
          </p:nvSpPr>
          <p:spPr>
            <a:xfrm>
              <a:off x="1123956" y="5075783"/>
              <a:ext cx="978840" cy="0"/>
            </a:xfrm>
            <a:prstGeom prst="line">
              <a:avLst/>
            </a:prstGeom>
            <a:ln w="180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28" name="CustomShape 15"/>
            <p:cNvSpPr/>
            <p:nvPr/>
          </p:nvSpPr>
          <p:spPr>
            <a:xfrm>
              <a:off x="1138440" y="5024663"/>
              <a:ext cx="183960" cy="10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1200" dirty="0">
                  <a:solidFill>
                    <a:srgbClr val="000000"/>
                  </a:solidFill>
                  <a:latin typeface="Arial"/>
                  <a:ea typeface="WenQuanYi Micro Hei"/>
                </a:rPr>
                <a:t>140.1 mm</a:t>
              </a:r>
              <a:endParaRPr dirty="0"/>
            </a:p>
          </p:txBody>
        </p:sp>
        <p:sp>
          <p:nvSpPr>
            <p:cNvPr id="29" name="Line 16"/>
            <p:cNvSpPr/>
            <p:nvPr/>
          </p:nvSpPr>
          <p:spPr>
            <a:xfrm>
              <a:off x="991476" y="4968503"/>
              <a:ext cx="8784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30" name="Line 17"/>
            <p:cNvSpPr/>
            <p:nvPr/>
          </p:nvSpPr>
          <p:spPr>
            <a:xfrm>
              <a:off x="991476" y="4502303"/>
              <a:ext cx="87840" cy="0"/>
            </a:xfrm>
            <a:prstGeom prst="line">
              <a:avLst/>
            </a:prstGeom>
            <a:ln w="28800">
              <a:solidFill>
                <a:srgbClr val="000000"/>
              </a:solidFill>
              <a:miter/>
            </a:ln>
          </p:spPr>
        </p:sp>
        <p:sp>
          <p:nvSpPr>
            <p:cNvPr id="31" name="Line 18"/>
            <p:cNvSpPr/>
            <p:nvPr/>
          </p:nvSpPr>
          <p:spPr>
            <a:xfrm>
              <a:off x="1025676" y="4502303"/>
              <a:ext cx="0" cy="448920"/>
            </a:xfrm>
            <a:prstGeom prst="line">
              <a:avLst/>
            </a:prstGeom>
            <a:ln w="1800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</p:sp>
        <p:sp>
          <p:nvSpPr>
            <p:cNvPr id="32" name="CustomShape 19"/>
            <p:cNvSpPr/>
            <p:nvPr/>
          </p:nvSpPr>
          <p:spPr>
            <a:xfrm rot="16200000">
              <a:off x="-423112" y="4567971"/>
              <a:ext cx="866425" cy="190203"/>
            </a:xfrm>
            <a:prstGeom prst="rect">
              <a:avLst/>
            </a:prstGeom>
            <a:noFill/>
            <a:ln>
              <a:noFill/>
            </a:ln>
          </p:spPr>
          <p:txBody>
            <a:bodyPr lIns="45000" tIns="90000" rIns="45000" bIns="90000"/>
            <a:lstStyle/>
            <a:p>
              <a:r>
                <a:rPr lang="de-DE" sz="1400" dirty="0">
                  <a:latin typeface="Arial"/>
                </a:rPr>
                <a:t>266 mm</a:t>
              </a:r>
              <a:endParaRPr dirty="0"/>
            </a:p>
          </p:txBody>
        </p:sp>
        <p:sp>
          <p:nvSpPr>
            <p:cNvPr id="33" name="CustomShape 20"/>
            <p:cNvSpPr/>
            <p:nvPr/>
          </p:nvSpPr>
          <p:spPr>
            <a:xfrm rot="16200000">
              <a:off x="542289" y="4558423"/>
              <a:ext cx="378360" cy="28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000" tIns="0" rIns="45000" bIns="90000"/>
            <a:lstStyle/>
            <a:p>
              <a:r>
                <a:rPr lang="de-DE" sz="1400" dirty="0">
                  <a:latin typeface="Arial"/>
                </a:rPr>
                <a:t>68</a:t>
              </a:r>
              <a:endParaRPr dirty="0"/>
            </a:p>
          </p:txBody>
        </p:sp>
      </p:grpSp>
      <p:sp>
        <p:nvSpPr>
          <p:cNvPr id="34" name="Textfeld 21"/>
          <p:cNvSpPr txBox="1"/>
          <p:nvPr/>
        </p:nvSpPr>
        <p:spPr>
          <a:xfrm>
            <a:off x="4115561" y="4236893"/>
            <a:ext cx="2092038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400" b="1" u="sng" dirty="0">
                <a:solidFill>
                  <a:srgbClr val="002060"/>
                </a:solidFill>
              </a:rPr>
              <a:t>Magnet </a:t>
            </a:r>
            <a:r>
              <a:rPr lang="de-DE" sz="1400" b="1" u="sng" dirty="0" err="1">
                <a:solidFill>
                  <a:srgbClr val="002060"/>
                </a:solidFill>
              </a:rPr>
              <a:t>cross</a:t>
            </a:r>
            <a:r>
              <a:rPr lang="de-DE" sz="1400" b="1" u="sng" dirty="0">
                <a:solidFill>
                  <a:srgbClr val="002060"/>
                </a:solidFill>
              </a:rPr>
              <a:t> </a:t>
            </a:r>
            <a:r>
              <a:rPr lang="de-DE" sz="1400" b="1" u="sng" dirty="0" err="1">
                <a:solidFill>
                  <a:srgbClr val="002060"/>
                </a:solidFill>
              </a:rPr>
              <a:t>section</a:t>
            </a:r>
            <a:r>
              <a:rPr lang="de-DE" sz="1400" b="1" u="sng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35" name="Tabel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54689"/>
              </p:ext>
            </p:extLst>
          </p:nvPr>
        </p:nvGraphicFramePr>
        <p:xfrm>
          <a:off x="4678035" y="1341827"/>
          <a:ext cx="4368416" cy="279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449">
                  <a:extLst>
                    <a:ext uri="{9D8B030D-6E8A-4147-A177-3AD203B41FA5}">
                      <a16:colId xmlns:a16="http://schemas.microsoft.com/office/drawing/2014/main" val="2952541963"/>
                    </a:ext>
                  </a:extLst>
                </a:gridCol>
                <a:gridCol w="888906">
                  <a:extLst>
                    <a:ext uri="{9D8B030D-6E8A-4147-A177-3AD203B41FA5}">
                      <a16:colId xmlns:a16="http://schemas.microsoft.com/office/drawing/2014/main" val="2834717775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1735168909"/>
                    </a:ext>
                  </a:extLst>
                </a:gridCol>
              </a:tblGrid>
              <a:tr h="304037">
                <a:tc gridSpan="3">
                  <a:txBody>
                    <a:bodyPr/>
                    <a:lstStyle/>
                    <a:p>
                      <a:r>
                        <a:rPr lang="en-GB" sz="1800" b="0" noProof="0" dirty="0">
                          <a:solidFill>
                            <a:schemeClr val="bg1"/>
                          </a:solidFill>
                        </a:rPr>
                        <a:t>Main parameters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15834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chemeClr val="tx1"/>
                          </a:solidFill>
                        </a:rPr>
                        <a:t>magnets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 in SIS100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29904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Effective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length</a:t>
                      </a:r>
                      <a:r>
                        <a:rPr lang="de-DE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0000"/>
                          </a:solidFill>
                          <a:latin typeface="+mn-lt"/>
                        </a:rPr>
                        <a:t>L</a:t>
                      </a:r>
                      <a:r>
                        <a:rPr lang="de-DE" sz="1200" baseline="-25000" dirty="0" err="1">
                          <a:solidFill>
                            <a:srgbClr val="000000"/>
                          </a:solidFill>
                          <a:latin typeface="+mn-lt"/>
                        </a:rPr>
                        <a:t>eff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3.062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321522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Usable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aperture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60 x 120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de-DE" sz="1200" baseline="0" dirty="0">
                          <a:solidFill>
                            <a:schemeClr val="tx1"/>
                          </a:solidFill>
                        </a:rPr>
                        <a:t> x mm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085115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Bending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3 1/3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deg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80003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Bending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radius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52.632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728617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Nominal Field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89414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Field </a:t>
                      </a:r>
                      <a:r>
                        <a:rPr lang="en-GB" sz="1200" noProof="0" dirty="0">
                          <a:solidFill>
                            <a:schemeClr val="tx1"/>
                          </a:solidFill>
                        </a:rPr>
                        <a:t>homogeneity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1200" dirty="0">
                          <a:solidFill>
                            <a:srgbClr val="000000"/>
                          </a:solidFill>
                          <a:latin typeface="+mn-lt"/>
                        </a:rPr>
                        <a:t>∆B/</a:t>
                      </a:r>
                      <a:r>
                        <a:rPr lang="de-DE" sz="1200" dirty="0" err="1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de-DE" sz="1200" baseline="-25000" dirty="0" err="1">
                          <a:solidFill>
                            <a:srgbClr val="000000"/>
                          </a:solidFill>
                          <a:latin typeface="+mn-lt"/>
                        </a:rPr>
                        <a:t>main</a:t>
                      </a:r>
                      <a:r>
                        <a:rPr lang="de-DE" sz="1200" baseline="-2500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0000"/>
                          </a:solidFill>
                          <a:latin typeface="+mn-lt"/>
                        </a:rPr>
                        <a:t>x10</a:t>
                      </a:r>
                      <a:r>
                        <a:rPr lang="de-DE" sz="1200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de-DE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&lt; ± 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units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48730"/>
                  </a:ext>
                </a:extLst>
              </a:tr>
              <a:tr h="304037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Ramp</a:t>
                      </a:r>
                      <a:r>
                        <a:rPr lang="de-DE" sz="1200" baseline="0" dirty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4 @1Hz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T/s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562193"/>
                  </a:ext>
                </a:extLst>
              </a:tr>
            </a:tbl>
          </a:graphicData>
        </a:graphic>
      </p:graphicFrame>
      <p:sp>
        <p:nvSpPr>
          <p:cNvPr id="36" name="CustomShape 14"/>
          <p:cNvSpPr/>
          <p:nvPr/>
        </p:nvSpPr>
        <p:spPr>
          <a:xfrm>
            <a:off x="6853094" y="4238730"/>
            <a:ext cx="2093400" cy="33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de-DE" sz="1400" b="1" u="sng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WenQuanYi Micro Hei"/>
              </a:rPr>
              <a:t>Nuclotron</a:t>
            </a:r>
            <a:r>
              <a:rPr lang="de-DE" sz="1400" b="1" u="sng" dirty="0">
                <a:solidFill>
                  <a:schemeClr val="accent1">
                    <a:lumMod val="50000"/>
                  </a:schemeClr>
                </a:solidFill>
                <a:latin typeface="Arial"/>
                <a:ea typeface="WenQuanYi Micro Hei"/>
              </a:rPr>
              <a:t> </a:t>
            </a:r>
            <a:r>
              <a:rPr lang="de-DE" sz="1400" b="1" u="sng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WenQuanYi Micro Hei"/>
              </a:rPr>
              <a:t>cable</a:t>
            </a:r>
            <a:endParaRPr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7311480" y="4580650"/>
            <a:ext cx="1046523" cy="1053152"/>
          </a:xfrm>
          <a:prstGeom prst="rect">
            <a:avLst/>
          </a:prstGeom>
          <a:ln>
            <a:noFill/>
          </a:ln>
        </p:spPr>
      </p:pic>
      <p:sp>
        <p:nvSpPr>
          <p:cNvPr id="38" name="CustomShape 13"/>
          <p:cNvSpPr/>
          <p:nvPr/>
        </p:nvSpPr>
        <p:spPr>
          <a:xfrm>
            <a:off x="7038138" y="5576890"/>
            <a:ext cx="1706850" cy="94567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1 -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Cooling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tube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CuNi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2 - SC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wire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NbTi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3 -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CrNi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wire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0000"/>
                </a:solidFill>
                <a:ea typeface="WenQuanYi Micro Hei"/>
              </a:rPr>
              <a:t>4 -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Kapton</a:t>
            </a:r>
            <a:r>
              <a:rPr lang="de-DE" sz="1200" dirty="0">
                <a:solidFill>
                  <a:srgbClr val="000000"/>
                </a:solidFill>
                <a:ea typeface="WenQuanYi Micro Hei"/>
              </a:rPr>
              <a:t> </a:t>
            </a:r>
            <a:r>
              <a:rPr lang="de-DE" sz="1200" dirty="0" err="1">
                <a:solidFill>
                  <a:srgbClr val="000000"/>
                </a:solidFill>
                <a:ea typeface="WenQuanYi Micro Hei"/>
              </a:rPr>
              <a:t>tape</a:t>
            </a:r>
            <a:endParaRPr sz="1200" dirty="0"/>
          </a:p>
        </p:txBody>
      </p:sp>
      <p:sp>
        <p:nvSpPr>
          <p:cNvPr id="40" name="Textfeld 69"/>
          <p:cNvSpPr txBox="1"/>
          <p:nvPr/>
        </p:nvSpPr>
        <p:spPr>
          <a:xfrm>
            <a:off x="2281965" y="1692270"/>
            <a:ext cx="2476466" cy="22467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Super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ferric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magnets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Curved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magnet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SC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coil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(4 turn per pole)</a:t>
            </a:r>
          </a:p>
          <a:p>
            <a:pPr algn="l"/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Nuclotron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type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cable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Cooling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2-phase He @ 4.5K</a:t>
            </a:r>
          </a:p>
        </p:txBody>
      </p:sp>
      <p:grpSp>
        <p:nvGrpSpPr>
          <p:cNvPr id="41" name="Gruppieren 13"/>
          <p:cNvGrpSpPr/>
          <p:nvPr/>
        </p:nvGrpSpPr>
        <p:grpSpPr>
          <a:xfrm>
            <a:off x="193567" y="4635386"/>
            <a:ext cx="3197180" cy="1873360"/>
            <a:chOff x="5799557" y="1386978"/>
            <a:chExt cx="3197180" cy="1873360"/>
          </a:xfrm>
        </p:grpSpPr>
        <p:pic>
          <p:nvPicPr>
            <p:cNvPr id="45" name="Grafik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438" y="1386978"/>
              <a:ext cx="2802299" cy="1873360"/>
            </a:xfrm>
            <a:prstGeom prst="rect">
              <a:avLst/>
            </a:prstGeom>
          </p:spPr>
        </p:pic>
        <p:cxnSp>
          <p:nvCxnSpPr>
            <p:cNvPr id="43" name="Gerade Verbindung mit Pfeil 10"/>
            <p:cNvCxnSpPr/>
            <p:nvPr/>
          </p:nvCxnSpPr>
          <p:spPr>
            <a:xfrm>
              <a:off x="5951272" y="2192248"/>
              <a:ext cx="1521166" cy="10279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11"/>
            <p:cNvSpPr txBox="1"/>
            <p:nvPr/>
          </p:nvSpPr>
          <p:spPr>
            <a:xfrm rot="2084281">
              <a:off x="5799557" y="2619528"/>
              <a:ext cx="1337226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≈ 3000 mm</a:t>
              </a:r>
            </a:p>
          </p:txBody>
        </p:sp>
      </p:grpSp>
      <p:sp>
        <p:nvSpPr>
          <p:cNvPr id="47" name="Textfeld 22"/>
          <p:cNvSpPr txBox="1"/>
          <p:nvPr/>
        </p:nvSpPr>
        <p:spPr>
          <a:xfrm>
            <a:off x="174844" y="4232131"/>
            <a:ext cx="2850988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b="1" u="sng" dirty="0" err="1">
                <a:solidFill>
                  <a:srgbClr val="002060"/>
                </a:solidFill>
              </a:rPr>
              <a:t>Cold</a:t>
            </a:r>
            <a:r>
              <a:rPr lang="de-DE" sz="1400" b="1" u="sng" dirty="0">
                <a:solidFill>
                  <a:srgbClr val="002060"/>
                </a:solidFill>
              </a:rPr>
              <a:t> </a:t>
            </a:r>
            <a:r>
              <a:rPr lang="de-DE" sz="1400" b="1" u="sng" dirty="0" err="1">
                <a:solidFill>
                  <a:srgbClr val="002060"/>
                </a:solidFill>
              </a:rPr>
              <a:t>mass</a:t>
            </a:r>
            <a:r>
              <a:rPr lang="de-DE" sz="1400" b="1" u="sng" dirty="0">
                <a:solidFill>
                  <a:srgbClr val="002060"/>
                </a:solidFill>
              </a:rPr>
              <a:t> </a:t>
            </a:r>
            <a:r>
              <a:rPr lang="de-DE" sz="1400" b="1" u="sng" dirty="0" err="1">
                <a:solidFill>
                  <a:srgbClr val="002060"/>
                </a:solidFill>
              </a:rPr>
              <a:t>with</a:t>
            </a:r>
            <a:r>
              <a:rPr lang="de-DE" sz="1400" b="1" u="sng" dirty="0">
                <a:solidFill>
                  <a:srgbClr val="002060"/>
                </a:solidFill>
              </a:rPr>
              <a:t> beam </a:t>
            </a:r>
            <a:r>
              <a:rPr lang="de-DE" sz="1400" b="1" u="sng" dirty="0" err="1">
                <a:solidFill>
                  <a:srgbClr val="002060"/>
                </a:solidFill>
              </a:rPr>
              <a:t>chamber</a:t>
            </a:r>
            <a:endParaRPr lang="de-DE" sz="1400" b="1" u="sng" dirty="0">
              <a:solidFill>
                <a:srgbClr val="002060"/>
              </a:solidFill>
            </a:endParaRPr>
          </a:p>
        </p:txBody>
      </p:sp>
      <p:sp>
        <p:nvSpPr>
          <p:cNvPr id="4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49" name="Title 4"/>
          <p:cNvSpPr>
            <a:spLocks noGrp="1"/>
          </p:cNvSpPr>
          <p:nvPr>
            <p:ph type="title"/>
          </p:nvPr>
        </p:nvSpPr>
        <p:spPr>
          <a:xfrm>
            <a:off x="280719" y="162000"/>
            <a:ext cx="5926880" cy="78755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SIS100 Dipole Magnets: Design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8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20" name="Textfeld 19"/>
          <p:cNvSpPr txBox="1"/>
          <p:nvPr/>
        </p:nvSpPr>
        <p:spPr>
          <a:xfrm>
            <a:off x="5071076" y="1637096"/>
            <a:ext cx="374739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At GSI </a:t>
            </a:r>
            <a:r>
              <a:rPr lang="de-DE" dirty="0" err="1">
                <a:solidFill>
                  <a:schemeClr val="bg1"/>
                </a:solidFill>
              </a:rPr>
              <a:t>site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80800" y="162000"/>
            <a:ext cx="6212956" cy="78755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SIS100 Dipole Magnets: Testing Strategy 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2046" y="2190711"/>
            <a:ext cx="3988417" cy="40318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Quality inspections on different production steps </a:t>
            </a:r>
          </a:p>
          <a:p>
            <a:pPr algn="l">
              <a:spcAft>
                <a:spcPts val="1200"/>
              </a:spcAft>
            </a:pPr>
            <a:r>
              <a:rPr lang="en-GB" sz="1400" dirty="0"/>
              <a:t>(e.g. yoke geometry for half yokes before and after welding, after assembly with the coil)</a:t>
            </a:r>
          </a:p>
          <a:p>
            <a:pPr marL="285750" indent="-285750" algn="l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Functionality tests @ 300K </a:t>
            </a:r>
          </a:p>
          <a:p>
            <a:pPr marL="540000" lvl="1" indent="-288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components of assembly</a:t>
            </a:r>
          </a:p>
          <a:p>
            <a:pPr marL="540000" lvl="1" indent="-288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assembled magnet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Factory  Acceptance Test (FAT)</a:t>
            </a:r>
          </a:p>
          <a:p>
            <a:pPr marL="540000" lvl="1" indent="-2880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measurement protocols</a:t>
            </a:r>
          </a:p>
          <a:p>
            <a:pPr marL="540000" lvl="1" indent="-288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quality certificate (summary of single tests)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hteck 10"/>
          <p:cNvSpPr/>
          <p:nvPr/>
        </p:nvSpPr>
        <p:spPr>
          <a:xfrm>
            <a:off x="429753" y="1621707"/>
            <a:ext cx="374739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At </a:t>
            </a:r>
            <a:r>
              <a:rPr lang="de-DE" sz="2000" dirty="0" err="1">
                <a:solidFill>
                  <a:schemeClr val="bg1"/>
                </a:solidFill>
              </a:rPr>
              <a:t>contractor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site</a:t>
            </a:r>
            <a:r>
              <a:rPr lang="de-DE" sz="2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165630" y="2064495"/>
            <a:ext cx="3866737" cy="301056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Standard Test Program for 100% of magnets:</a:t>
            </a:r>
          </a:p>
          <a:p>
            <a:pPr marL="540000" lvl="1" indent="-324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documents control</a:t>
            </a:r>
          </a:p>
          <a:p>
            <a:pPr marL="540000" lvl="1" indent="-324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quality controls</a:t>
            </a:r>
          </a:p>
          <a:p>
            <a:pPr marL="540000" lvl="1" indent="-3240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functionality tests @ 300K         (after delivery, after cold tests)</a:t>
            </a:r>
          </a:p>
          <a:p>
            <a:pPr marL="540000" lvl="1" indent="-324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/>
              <a:t>functionality tests @ 4.5K </a:t>
            </a:r>
            <a:r>
              <a:rPr lang="en-GB" sz="1600" dirty="0">
                <a:solidFill>
                  <a:srgbClr val="FF0000"/>
                </a:solidFill>
              </a:rPr>
              <a:t>including magnetic field measurements (DC, AC mode)</a:t>
            </a:r>
          </a:p>
        </p:txBody>
      </p:sp>
      <p:sp>
        <p:nvSpPr>
          <p:cNvPr id="22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90698" y="1252096"/>
            <a:ext cx="6677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Series dipoles are manufactured at Bilfinger </a:t>
            </a:r>
            <a:r>
              <a:rPr lang="en-GB" sz="1600" dirty="0" err="1"/>
              <a:t>Noell</a:t>
            </a:r>
            <a:r>
              <a:rPr lang="en-GB" sz="1600" dirty="0"/>
              <a:t> GmbH, Germany</a:t>
            </a:r>
          </a:p>
        </p:txBody>
      </p:sp>
    </p:spTree>
    <p:extLst>
      <p:ext uri="{BB962C8B-B14F-4D97-AF65-F5344CB8AC3E}">
        <p14:creationId xmlns:p14="http://schemas.microsoft.com/office/powerpoint/2010/main" val="341744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/>
          <p:cNvSpPr/>
          <p:nvPr/>
        </p:nvSpPr>
        <p:spPr>
          <a:xfrm>
            <a:off x="67006" y="1725897"/>
            <a:ext cx="5036031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lvl="1" indent="-285750"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Yoke geometry</a:t>
            </a:r>
          </a:p>
          <a:p>
            <a:pPr marL="540000" lvl="1" indent="-285750">
              <a:buSzPct val="12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 indent="-288000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Process lines</a:t>
            </a: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 indent="-285750">
              <a:spcAft>
                <a:spcPts val="1200"/>
              </a:spcAft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Instrumentation check</a:t>
            </a:r>
          </a:p>
          <a:p>
            <a:pPr marL="540000" lvl="1" indent="-285750"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Electrical integrity</a:t>
            </a:r>
          </a:p>
          <a:p>
            <a:pPr marL="54000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36855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368550" lvl="1">
              <a:buSzPct val="120000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 indent="-285750">
              <a:spcAft>
                <a:spcPts val="1200"/>
              </a:spcAft>
              <a:buSzPct val="120000"/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Quench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performance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540000" lvl="1" indent="-285750"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Static heat load and AC losses </a:t>
            </a:r>
          </a:p>
        </p:txBody>
      </p:sp>
      <p:sp>
        <p:nvSpPr>
          <p:cNvPr id="38" name="Rechteck 37"/>
          <p:cNvSpPr/>
          <p:nvPr/>
        </p:nvSpPr>
        <p:spPr>
          <a:xfrm>
            <a:off x="356827" y="1595230"/>
            <a:ext cx="4774482" cy="3802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773861" y="2107882"/>
            <a:ext cx="2402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anose="05000000000000000000" pitchFamily="2" charset="2"/>
              <a:buChar char="ü"/>
            </a:pPr>
            <a:r>
              <a:rPr lang="en-US" sz="1400" dirty="0"/>
              <a:t>aperture height </a:t>
            </a:r>
            <a:r>
              <a:rPr lang="de-DE" sz="1400" dirty="0"/>
              <a:t>(</a:t>
            </a:r>
            <a:r>
              <a:rPr lang="de-DE" sz="1400" dirty="0" err="1"/>
              <a:t>precise</a:t>
            </a:r>
            <a:r>
              <a:rPr lang="de-DE" sz="1400" dirty="0"/>
              <a:t>)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/>
              <a:t>sag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twist</a:t>
            </a:r>
            <a:endParaRPr lang="de-DE" sz="1400" dirty="0"/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 err="1"/>
              <a:t>positioning</a:t>
            </a:r>
            <a:endParaRPr lang="en-US" sz="1400" dirty="0"/>
          </a:p>
        </p:txBody>
      </p:sp>
      <p:sp>
        <p:nvSpPr>
          <p:cNvPr id="61" name="Rechteck 60"/>
          <p:cNvSpPr/>
          <p:nvPr/>
        </p:nvSpPr>
        <p:spPr>
          <a:xfrm>
            <a:off x="773860" y="3238412"/>
            <a:ext cx="24025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 err="1"/>
              <a:t>pressure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leak</a:t>
            </a:r>
            <a:endParaRPr lang="de-DE" sz="1400" dirty="0"/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 err="1"/>
              <a:t>massflow</a:t>
            </a:r>
            <a:r>
              <a:rPr lang="de-DE" sz="1400" dirty="0"/>
              <a:t> rate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 err="1"/>
              <a:t>positioning</a:t>
            </a:r>
            <a:endParaRPr lang="en-US" sz="1400" dirty="0"/>
          </a:p>
        </p:txBody>
      </p:sp>
      <p:sp>
        <p:nvSpPr>
          <p:cNvPr id="62" name="Rechteck 61"/>
          <p:cNvSpPr/>
          <p:nvPr/>
        </p:nvSpPr>
        <p:spPr>
          <a:xfrm>
            <a:off x="773861" y="4807736"/>
            <a:ext cx="2166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/>
              <a:t>HV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 err="1"/>
              <a:t>continuity</a:t>
            </a:r>
            <a:endParaRPr lang="de-DE" sz="1400" dirty="0"/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de-DE" sz="1400" dirty="0"/>
              <a:t>turn-</a:t>
            </a:r>
            <a:r>
              <a:rPr lang="de-DE" sz="1400" dirty="0" err="1"/>
              <a:t>to</a:t>
            </a:r>
            <a:r>
              <a:rPr lang="de-DE" sz="1400" dirty="0"/>
              <a:t>-turn </a:t>
            </a:r>
            <a:r>
              <a:rPr lang="de-DE" sz="1400" dirty="0" err="1"/>
              <a:t>insulation</a:t>
            </a:r>
            <a:endParaRPr lang="en-US" sz="1400" dirty="0"/>
          </a:p>
        </p:txBody>
      </p:sp>
      <p:sp>
        <p:nvSpPr>
          <p:cNvPr id="41" name="Textfeld 40"/>
          <p:cNvSpPr txBox="1"/>
          <p:nvPr/>
        </p:nvSpPr>
        <p:spPr>
          <a:xfrm>
            <a:off x="235956" y="1231859"/>
            <a:ext cx="421950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Quality </a:t>
            </a:r>
            <a:r>
              <a:rPr lang="de-DE" sz="2000" dirty="0" err="1">
                <a:solidFill>
                  <a:schemeClr val="bg1"/>
                </a:solidFill>
              </a:rPr>
              <a:t>assurance</a:t>
            </a: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sz="2000" dirty="0" err="1">
                <a:solidFill>
                  <a:schemeClr val="bg1"/>
                </a:solidFill>
              </a:rPr>
              <a:t>including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safety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0800" y="160071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Site Acceptance Test (SAT): Scope</a:t>
            </a:r>
          </a:p>
        </p:txBody>
      </p:sp>
      <p:sp>
        <p:nvSpPr>
          <p:cNvPr id="56" name="Title 4"/>
          <p:cNvSpPr txBox="1">
            <a:spLocks/>
          </p:cNvSpPr>
          <p:nvPr/>
        </p:nvSpPr>
        <p:spPr>
          <a:xfrm>
            <a:off x="4714520" y="3379532"/>
            <a:ext cx="3054060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GB" sz="2000" b="0" dirty="0">
              <a:solidFill>
                <a:srgbClr val="FF0000"/>
              </a:solidFill>
            </a:endParaRPr>
          </a:p>
        </p:txBody>
      </p:sp>
      <p:sp>
        <p:nvSpPr>
          <p:cNvPr id="58" name="Title 4"/>
          <p:cNvSpPr txBox="1">
            <a:spLocks/>
          </p:cNvSpPr>
          <p:nvPr/>
        </p:nvSpPr>
        <p:spPr>
          <a:xfrm>
            <a:off x="5038716" y="5358843"/>
            <a:ext cx="3897465" cy="4740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b="0" dirty="0">
                <a:solidFill>
                  <a:srgbClr val="FF0000"/>
                </a:solidFill>
              </a:rPr>
              <a:t>About 30 parameters to control </a:t>
            </a:r>
          </a:p>
          <a:p>
            <a:endParaRPr lang="en-GB" sz="1800" b="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b="0" dirty="0">
                <a:solidFill>
                  <a:srgbClr val="FF0000"/>
                </a:solidFill>
              </a:rPr>
              <a:t> About 110 steps to follow</a:t>
            </a:r>
          </a:p>
          <a:p>
            <a:endParaRPr lang="en-GB" sz="1800" b="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b="0" dirty="0">
                <a:solidFill>
                  <a:srgbClr val="FF0000"/>
                </a:solidFill>
              </a:rPr>
              <a:t> Duration ~ 3 weeks 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4816921" y="1226149"/>
            <a:ext cx="421950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Machine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control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455460" y="1687138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Integral B-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Harmonics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Load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line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037505" y="3640974"/>
            <a:ext cx="267252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dipole</a:t>
            </a:r>
            <a:r>
              <a:rPr lang="de-DE" dirty="0"/>
              <a:t> </a:t>
            </a:r>
            <a:r>
              <a:rPr lang="de-DE" dirty="0" err="1"/>
              <a:t>magnet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817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299404" y="1147231"/>
            <a:ext cx="4776964" cy="54784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Reception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visual inspection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document check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SAT @300 K (Incoming)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instrumentation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electrical insulation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geometry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pressure and leaks, </a:t>
            </a:r>
            <a:r>
              <a:rPr lang="en-GB" sz="1400" dirty="0" err="1"/>
              <a:t>massflow</a:t>
            </a:r>
            <a:r>
              <a:rPr lang="en-GB" sz="1400" dirty="0"/>
              <a:t> rate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Mounting on the test bench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Installation of the MF-probe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electrical integrity </a:t>
            </a:r>
            <a:r>
              <a:rPr lang="en-GB" sz="1400" dirty="0" err="1"/>
              <a:t>magnet+current</a:t>
            </a:r>
            <a:r>
              <a:rPr lang="en-GB" sz="1400" dirty="0"/>
              <a:t> leads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pumping           </a:t>
            </a:r>
            <a:r>
              <a:rPr lang="en-GB" sz="1400" dirty="0">
                <a:solidFill>
                  <a:srgbClr val="FF0000"/>
                </a:solidFill>
              </a:rPr>
              <a:t>24 h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cool down           </a:t>
            </a:r>
            <a:r>
              <a:rPr lang="en-GB" sz="1400" dirty="0">
                <a:solidFill>
                  <a:srgbClr val="FF0000"/>
                </a:solidFill>
              </a:rPr>
              <a:t>76 - 90h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SAT @ 4.5K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electrical integrity and insulation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magnet training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inductance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magnetic field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sz="1400" dirty="0"/>
              <a:t>static and AC losses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Warming up and dismounting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SAT @ 300K (Outgoing) 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en-GB" sz="1400" dirty="0">
                <a:solidFill>
                  <a:srgbClr val="FF0000"/>
                </a:solidFill>
              </a:rPr>
              <a:t>1- 2 days</a:t>
            </a:r>
          </a:p>
        </p:txBody>
      </p:sp>
      <p:sp>
        <p:nvSpPr>
          <p:cNvPr id="28" name="Title 4"/>
          <p:cNvSpPr>
            <a:spLocks noGrp="1"/>
          </p:cNvSpPr>
          <p:nvPr>
            <p:ph type="title"/>
          </p:nvPr>
        </p:nvSpPr>
        <p:spPr>
          <a:xfrm>
            <a:off x="280800" y="162000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Site Acceptance Test (SAT): Sequence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12273" r="4790" b="3387"/>
          <a:stretch/>
        </p:blipFill>
        <p:spPr>
          <a:xfrm>
            <a:off x="5839421" y="1220442"/>
            <a:ext cx="2287521" cy="164715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5073" r="5055"/>
          <a:stretch/>
        </p:blipFill>
        <p:spPr>
          <a:xfrm>
            <a:off x="6373582" y="2733159"/>
            <a:ext cx="2650483" cy="193006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9107" b="5505"/>
          <a:stretch/>
        </p:blipFill>
        <p:spPr>
          <a:xfrm>
            <a:off x="6637434" y="4136525"/>
            <a:ext cx="2298681" cy="141430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8425" r="5840" b="4661"/>
          <a:stretch/>
        </p:blipFill>
        <p:spPr>
          <a:xfrm>
            <a:off x="4218660" y="4605280"/>
            <a:ext cx="2330824" cy="1645288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3384664" y="1882999"/>
            <a:ext cx="865943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~ 5 days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667432" y="3172596"/>
            <a:ext cx="97013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</a:rPr>
              <a:t>2 - 3 </a:t>
            </a:r>
            <a:r>
              <a:rPr lang="de-DE" sz="1400" dirty="0" err="1">
                <a:solidFill>
                  <a:srgbClr val="FF0000"/>
                </a:solidFill>
              </a:rPr>
              <a:t>days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259512" y="4469400"/>
            <a:ext cx="97013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</a:rPr>
              <a:t>3 - 4 </a:t>
            </a:r>
            <a:r>
              <a:rPr lang="de-DE" sz="1400" dirty="0" err="1">
                <a:solidFill>
                  <a:srgbClr val="FF0000"/>
                </a:solidFill>
              </a:rPr>
              <a:t>days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766843" y="5985012"/>
            <a:ext cx="97013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</a:rPr>
              <a:t>4 - 5 </a:t>
            </a:r>
            <a:r>
              <a:rPr lang="de-DE" sz="1400" dirty="0" err="1">
                <a:solidFill>
                  <a:srgbClr val="FF0000"/>
                </a:solidFill>
              </a:rPr>
              <a:t>days</a:t>
            </a:r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0" t="20789" r="10755" b="27299"/>
          <a:stretch/>
        </p:blipFill>
        <p:spPr>
          <a:xfrm>
            <a:off x="5003679" y="3788205"/>
            <a:ext cx="1281953" cy="992992"/>
          </a:xfrm>
          <a:prstGeom prst="rect">
            <a:avLst/>
          </a:prstGeom>
        </p:spPr>
      </p:pic>
      <p:sp>
        <p:nvSpPr>
          <p:cNvPr id="39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925882" y="2044018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4558" y="3327600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50434" y="4110820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61269" y="4362972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864287" y="4615128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38415" y="6147444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08925" y="6424534"/>
            <a:ext cx="454561" cy="83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8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79005" y="160734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/>
              <a:t>GSI Test Facilities for SIS100 Magnets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6376" y="1197918"/>
            <a:ext cx="3556395" cy="39980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Series Test Facility (STF)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Cryo</a:t>
            </a:r>
            <a:r>
              <a:rPr lang="en-US" sz="1400" dirty="0"/>
              <a:t>-plant 1.5 kW  – commissioned Q2/2015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Power converters 2 x 20 kA (66 V) –commissioned Q1 &amp; Q3/2016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14 kA DC HTS Current Leads (CL) – commissioning  Q3/2015 – Q1/2017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QD / Magnet protection system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687m</a:t>
            </a:r>
            <a:r>
              <a:rPr lang="en-US" sz="1400" baseline="30000" dirty="0"/>
              <a:t>2</a:t>
            </a:r>
            <a:r>
              <a:rPr lang="en-US" sz="1400" dirty="0"/>
              <a:t> total area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4 test benches for cold tests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6 preparation benches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Calibration chain for MF-probe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4195482" y="1222631"/>
            <a:ext cx="4402115" cy="5070593"/>
            <a:chOff x="4428565" y="1202740"/>
            <a:chExt cx="4643716" cy="5009497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69" r="5784" b="2029"/>
            <a:stretch/>
          </p:blipFill>
          <p:spPr>
            <a:xfrm>
              <a:off x="4428565" y="4137866"/>
              <a:ext cx="4628328" cy="2074371"/>
            </a:xfrm>
            <a:prstGeom prst="rect">
              <a:avLst/>
            </a:prstGeom>
          </p:spPr>
        </p:pic>
        <p:grpSp>
          <p:nvGrpSpPr>
            <p:cNvPr id="10" name="Gruppieren 9"/>
            <p:cNvGrpSpPr/>
            <p:nvPr/>
          </p:nvGrpSpPr>
          <p:grpSpPr>
            <a:xfrm>
              <a:off x="4429142" y="1202740"/>
              <a:ext cx="4643139" cy="2924951"/>
              <a:chOff x="1763688" y="764660"/>
              <a:chExt cx="4968552" cy="3534311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6"/>
              <a:stretch/>
            </p:blipFill>
            <p:spPr>
              <a:xfrm>
                <a:off x="1763688" y="764660"/>
                <a:ext cx="4968552" cy="3534311"/>
              </a:xfrm>
              <a:prstGeom prst="rect">
                <a:avLst/>
              </a:prstGeom>
            </p:spPr>
          </p:pic>
          <p:sp>
            <p:nvSpPr>
              <p:cNvPr id="13" name="Rechteck 12"/>
              <p:cNvSpPr/>
              <p:nvPr/>
            </p:nvSpPr>
            <p:spPr>
              <a:xfrm>
                <a:off x="2411763" y="2742923"/>
                <a:ext cx="197720" cy="25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3275859" y="1807198"/>
                <a:ext cx="197720" cy="25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3869840" y="1152073"/>
                <a:ext cx="197720" cy="25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4963764" y="1043876"/>
                <a:ext cx="197720" cy="25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sp>
          <p:nvSpPr>
            <p:cNvPr id="34" name="Rechteck 33"/>
            <p:cNvSpPr/>
            <p:nvPr/>
          </p:nvSpPr>
          <p:spPr>
            <a:xfrm>
              <a:off x="8433431" y="3643004"/>
              <a:ext cx="191980" cy="3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5" name="Rechteck 34"/>
            <p:cNvSpPr/>
            <p:nvPr/>
          </p:nvSpPr>
          <p:spPr>
            <a:xfrm>
              <a:off x="7078618" y="5330995"/>
              <a:ext cx="191980" cy="3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38" name="Rechteck 37"/>
          <p:cNvSpPr/>
          <p:nvPr/>
        </p:nvSpPr>
        <p:spPr>
          <a:xfrm>
            <a:off x="173051" y="5701007"/>
            <a:ext cx="3871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Test benches for superconducting magnets: 1 - end box, 2 - feed box, 3 - distribution box, 4 - power switch, 5 - preparation bench</a:t>
            </a:r>
            <a:endParaRPr lang="de-DE" sz="1200" dirty="0"/>
          </a:p>
        </p:txBody>
      </p:sp>
      <p:sp>
        <p:nvSpPr>
          <p:cNvPr id="39" name="Datumsplatzhalter 4"/>
          <p:cNvSpPr>
            <a:spLocks noGrp="1"/>
          </p:cNvSpPr>
          <p:nvPr>
            <p:ph type="dt" sz="half" idx="2"/>
          </p:nvPr>
        </p:nvSpPr>
        <p:spPr>
          <a:xfrm>
            <a:off x="7450652" y="6612411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61C1C0A5-E4C4-4365-832E-EE729D3EB4C4}" type="datetime1">
              <a:rPr lang="en-US" noProof="0" smtClean="0"/>
              <a:t>6/11/2019</a:t>
            </a:fld>
            <a:endParaRPr lang="en-GB" noProof="0" dirty="0"/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55731" y="6622629"/>
            <a:ext cx="667789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/>
              <a:t>P. Aguar Bartolome et al. | </a:t>
            </a:r>
            <a:r>
              <a:rPr lang="en-US" dirty="0"/>
              <a:t>Testing of Series Superconducting Dipole Magnets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SIS100 Synchrotron. </a:t>
            </a:r>
            <a:endParaRPr lang="en-GB" dirty="0"/>
          </a:p>
          <a:p>
            <a:pPr algn="l"/>
            <a:endParaRPr lang="en-GB" dirty="0"/>
          </a:p>
        </p:txBody>
      </p:sp>
      <p:sp>
        <p:nvSpPr>
          <p:cNvPr id="20" name="Rechteck 16"/>
          <p:cNvSpPr/>
          <p:nvPr/>
        </p:nvSpPr>
        <p:spPr>
          <a:xfrm>
            <a:off x="195821" y="5209872"/>
            <a:ext cx="3849058" cy="35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</a:rPr>
              <a:t>Full readiness for operation August 2017</a:t>
            </a:r>
          </a:p>
        </p:txBody>
      </p:sp>
    </p:spTree>
    <p:extLst>
      <p:ext uri="{BB962C8B-B14F-4D97-AF65-F5344CB8AC3E}">
        <p14:creationId xmlns:p14="http://schemas.microsoft.com/office/powerpoint/2010/main" val="3117789145"/>
      </p:ext>
    </p:extLst>
  </p:cSld>
  <p:clrMapOvr>
    <a:masterClrMapping/>
  </p:clrMapOvr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200</TotalTime>
  <Words>2561</Words>
  <Application>Microsoft Office PowerPoint</Application>
  <PresentationFormat>On-screen Show (4:3)</PresentationFormat>
  <Paragraphs>609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Myriad Pro</vt:lpstr>
      <vt:lpstr>Myriad Pro Bold</vt:lpstr>
      <vt:lpstr>MyriadPro-Semibold</vt:lpstr>
      <vt:lpstr>Symbol</vt:lpstr>
      <vt:lpstr>Times New Roman</vt:lpstr>
      <vt:lpstr>Wingdings</vt:lpstr>
      <vt:lpstr>MAC-Template-V03</vt:lpstr>
      <vt:lpstr>Testing of Series Superconducting Dipole Magnets for the SIS100 Synchrotron</vt:lpstr>
      <vt:lpstr>Outline</vt:lpstr>
      <vt:lpstr>Facility for Antiproton and Ion Research</vt:lpstr>
      <vt:lpstr>Heavy Ion Synchrotron SIS100</vt:lpstr>
      <vt:lpstr>SIS100 Dipole Magnets: Design</vt:lpstr>
      <vt:lpstr>PowerPoint Presentation</vt:lpstr>
      <vt:lpstr>Site Acceptance Test (SAT): Scope</vt:lpstr>
      <vt:lpstr>Site Acceptance Test (SAT): Sequence</vt:lpstr>
      <vt:lpstr>GSI Test Facilities for SIS100 Magnets</vt:lpstr>
      <vt:lpstr>GSI Test Facilities for SIS100 Magnets</vt:lpstr>
      <vt:lpstr>Main Measurement Systems </vt:lpstr>
      <vt:lpstr>Main Measurement Systems </vt:lpstr>
      <vt:lpstr>PowerPoint Presentation</vt:lpstr>
      <vt:lpstr>Summary and Outlook</vt:lpstr>
      <vt:lpstr>SAT Team</vt:lpstr>
      <vt:lpstr>PowerPoint Presentation</vt:lpstr>
      <vt:lpstr>PowerPoint Presentation</vt:lpstr>
      <vt:lpstr>PowerPoint Presentation</vt:lpstr>
      <vt:lpstr>SIS100 Superconducting Magnet System</vt:lpstr>
      <vt:lpstr>SIS100 Superconducting Magnet System – Corrector Magnets</vt:lpstr>
      <vt:lpstr>Main Measurement Systems </vt:lpstr>
      <vt:lpstr>Test Results for SIS100 Series Dipoles </vt:lpstr>
      <vt:lpstr>PowerPoint Presentation</vt:lpstr>
      <vt:lpstr>Test Results for SIS100 Series Dipoles 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Patri Rodriguez Alvarez</cp:lastModifiedBy>
  <cp:revision>819</cp:revision>
  <cp:lastPrinted>2018-06-26T14:20:50Z</cp:lastPrinted>
  <dcterms:created xsi:type="dcterms:W3CDTF">2017-05-03T12:35:34Z</dcterms:created>
  <dcterms:modified xsi:type="dcterms:W3CDTF">2019-06-11T05:56:22Z</dcterms:modified>
</cp:coreProperties>
</file>