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15" r:id="rId3"/>
    <p:sldId id="259" r:id="rId4"/>
    <p:sldId id="316" r:id="rId5"/>
    <p:sldId id="314" r:id="rId6"/>
    <p:sldId id="303" r:id="rId7"/>
    <p:sldId id="306" r:id="rId8"/>
    <p:sldId id="268" r:id="rId9"/>
    <p:sldId id="299" r:id="rId10"/>
    <p:sldId id="298" r:id="rId11"/>
    <p:sldId id="295" r:id="rId12"/>
    <p:sldId id="312" r:id="rId13"/>
    <p:sldId id="307" r:id="rId14"/>
    <p:sldId id="269" r:id="rId15"/>
    <p:sldId id="309" r:id="rId16"/>
    <p:sldId id="304" r:id="rId17"/>
    <p:sldId id="308" r:id="rId18"/>
    <p:sldId id="261" r:id="rId19"/>
    <p:sldId id="267" r:id="rId2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carlo Golluccio" initials="GG" lastIdx="8" clrIdx="0">
    <p:extLst>
      <p:ext uri="{19B8F6BF-5375-455C-9EA6-DF929625EA0E}">
        <p15:presenceInfo xmlns:p15="http://schemas.microsoft.com/office/powerpoint/2012/main" userId="S-1-5-21-1526224874-1540688658-1361462980-3834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2937F3"/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513" autoAdjust="0"/>
  </p:normalViewPr>
  <p:slideViewPr>
    <p:cSldViewPr snapToGrid="0" snapToObjects="1">
      <p:cViewPr varScale="1">
        <p:scale>
          <a:sx n="50" d="100"/>
          <a:sy n="50" d="100"/>
        </p:scale>
        <p:origin x="176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164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8T18:59:39.274" idx="5">
    <p:pos x="1402" y="742"/>
    <p:text>the blocks are not visible at all do you think is the case to keep the figures?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>
                <a:latin typeface="Arial" panose="020B0604020202020204" pitchFamily="34" charset="0"/>
              </a:rPr>
              <a:t>11.06.2019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8C828EF-C252-394A-93BF-1C478CFA0896}" type="datetimeFigureOut">
              <a:rPr lang="de-DE" smtClean="0"/>
              <a:pPr/>
              <a:t>11.06.2019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AE02386-BEE7-5D4D-B4E7-4BB579C4788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5428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0877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rgbClr val="0C6D3C"/>
              </a:solidFill>
              <a:latin typeface="Arial" panose="020B0604020202020204" pitchFamily="34" charset="0"/>
              <a:ea typeface="ＭＳ Ｐゴシック" pitchFamily="-112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6962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rgbClr val="0C6D3C"/>
              </a:solidFill>
              <a:latin typeface="Arial" panose="020B0604020202020204" pitchFamily="34" charset="0"/>
              <a:ea typeface="ＭＳ Ｐゴシック" pitchFamily="-112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7447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4551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93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06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5556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710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3" t="11489" r="5373" b="6853"/>
          <a:stretch/>
        </p:blipFill>
        <p:spPr>
          <a:xfrm>
            <a:off x="0" y="1221931"/>
            <a:ext cx="9223513" cy="53820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2019-06-11</a:t>
            </a:r>
            <a:endParaRPr lang="en-GB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Super-FRS magnets test stand </a:t>
            </a:r>
            <a:r>
              <a:rPr lang="en-GB" dirty="0" smtClean="0"/>
              <a:t>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YYYY-MM-DD</a:t>
            </a:r>
            <a:endParaRPr lang="en-GB" noProof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Name of speaker / Title of presentation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YYYY-MM-DD</a:t>
            </a:r>
            <a:endParaRPr lang="en-GB" noProof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Super-FRS magnets test stand </a:t>
            </a:r>
            <a:r>
              <a:rPr lang="en-GB" dirty="0" smtClean="0"/>
              <a:t>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  <a:endParaRPr dirty="0"/>
          </a:p>
        </p:txBody>
      </p:sp>
      <p:sp>
        <p:nvSpPr>
          <p:cNvPr id="57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本文レベル1</a:t>
            </a:r>
          </a:p>
          <a:p>
            <a:pPr lvl="1"/>
            <a:r>
              <a:rPr dirty="0"/>
              <a:t>本文レベル2</a:t>
            </a:r>
          </a:p>
          <a:p>
            <a:pPr lvl="2"/>
            <a:r>
              <a:rPr dirty="0"/>
              <a:t>本文レベル3</a:t>
            </a:r>
          </a:p>
          <a:p>
            <a:pPr lvl="3"/>
            <a:r>
              <a:rPr dirty="0"/>
              <a:t>本文レベル4</a:t>
            </a:r>
          </a:p>
          <a:p>
            <a:pPr lvl="4"/>
            <a:r>
              <a:rPr dirty="0"/>
              <a:t>本文レベル5</a:t>
            </a:r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Super-FRS magnets test stand </a:t>
            </a:r>
            <a:r>
              <a:rPr lang="en-GB" dirty="0" smtClean="0"/>
              <a:t>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2605804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37231" y="6552643"/>
            <a:ext cx="121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2019-06-11</a:t>
            </a:r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146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 smtClean="0"/>
              <a:t>Antonella Chiuchiolo / Super-FRS magnets test stand @ CERN</a:t>
            </a:r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sp>
        <p:nvSpPr>
          <p:cNvPr id="17" name="Datumsplatzhalter 3"/>
          <p:cNvSpPr txBox="1">
            <a:spLocks/>
          </p:cNvSpPr>
          <p:nvPr userDrawn="1"/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comments" Target="../comments/commen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43267" y="2267748"/>
            <a:ext cx="6607516" cy="1300138"/>
          </a:xfrm>
        </p:spPr>
        <p:txBody>
          <a:bodyPr/>
          <a:lstStyle/>
          <a:p>
            <a:r>
              <a:rPr lang="en-GB" sz="3200" dirty="0" smtClean="0"/>
              <a:t>News from the GSI test Facility</a:t>
            </a:r>
            <a:br>
              <a:rPr lang="en-GB" sz="3200" dirty="0" smtClean="0"/>
            </a:br>
            <a:r>
              <a:rPr lang="en-GB" sz="3200" dirty="0" smtClean="0"/>
              <a:t>@ CERN</a:t>
            </a:r>
            <a:endParaRPr lang="en-GB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51217" y="3573062"/>
            <a:ext cx="7391616" cy="1690777"/>
          </a:xfrm>
        </p:spPr>
        <p:txBody>
          <a:bodyPr>
            <a:normAutofit/>
          </a:bodyPr>
          <a:lstStyle/>
          <a:p>
            <a:r>
              <a:rPr lang="en-US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Antonella Chiuchiolo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 behalf of GSI-CERN collaboration on Super-FRS testing</a:t>
            </a:r>
          </a:p>
          <a:p>
            <a:endParaRPr lang="en-US" sz="11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7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sz="1700" i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rd</a:t>
            </a:r>
            <a:r>
              <a:rPr lang="en-US" sz="17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International Workshop of the Superconducting Magnets Test Stands,</a:t>
            </a:r>
          </a:p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Uppsala 11-12 June, 2019</a:t>
            </a:r>
            <a:endParaRPr lang="en-GB" sz="17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Converter, Energy Extraction, Power Cables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86049" y="4397449"/>
            <a:ext cx="5997175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[±500A/±120V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] for the main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circuits + </a:t>
            </a:r>
            <a:r>
              <a:rPr lang="en-GB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EE system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with 2.8 Ohm resistance for the quadrupoles</a:t>
            </a:r>
            <a:endParaRPr lang="en-GB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x [±600A/±40V] for the corrector circuits </a:t>
            </a:r>
            <a:endParaRPr lang="en-GB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load switches interlocked </a:t>
            </a:r>
          </a:p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r>
              <a:rPr lang="en-GB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DC powering cables, with a combined total length of about 2900 </a:t>
            </a:r>
            <a:r>
              <a:rPr lang="en-GB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40"/>
          <a:stretch/>
        </p:blipFill>
        <p:spPr>
          <a:xfrm>
            <a:off x="69246" y="1634182"/>
            <a:ext cx="4295954" cy="2579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337" y="1650787"/>
            <a:ext cx="1927776" cy="25703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230" y="1264850"/>
            <a:ext cx="305375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Power converters Racks</a:t>
            </a:r>
            <a:endParaRPr lang="en-GB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529337" y="1246635"/>
            <a:ext cx="3053751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Load Switches</a:t>
            </a:r>
            <a:br>
              <a:rPr lang="en-US" dirty="0" smtClean="0"/>
            </a:br>
            <a:endParaRPr lang="en-GB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192" y="1650787"/>
            <a:ext cx="1777534" cy="2370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13" y="4213678"/>
            <a:ext cx="2623692" cy="19677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76950" y="1246634"/>
            <a:ext cx="305375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Power Cables</a:t>
            </a:r>
            <a:endParaRPr lang="en-GB" dirty="0" smtClean="0"/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2019-06-11</a:t>
            </a:r>
            <a:endParaRPr lang="en-GB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2565" y="6532614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News from the GSI test </a:t>
            </a:r>
            <a:r>
              <a:rPr lang="en-GB" dirty="0" smtClean="0"/>
              <a:t>Facility 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20087407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Quench Detection System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pic>
        <p:nvPicPr>
          <p:cNvPr id="4098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652" y="1517324"/>
            <a:ext cx="1957940" cy="342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22565" y="1660948"/>
            <a:ext cx="8204469" cy="4675464"/>
            <a:chOff x="871818" y="1343409"/>
            <a:chExt cx="8204469" cy="47694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4231" y="1403833"/>
              <a:ext cx="5422182" cy="433774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078203" y="1343409"/>
              <a:ext cx="1813256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C00000"/>
                  </a:solidFill>
                </a:rPr>
                <a:t>Front-end channels</a:t>
              </a:r>
            </a:p>
            <a:p>
              <a:r>
                <a:rPr lang="en-GB" sz="1400" dirty="0" smtClean="0">
                  <a:solidFill>
                    <a:srgbClr val="C00000"/>
                  </a:solidFill>
                </a:rPr>
                <a:t>(up to 16)</a:t>
              </a:r>
              <a:endParaRPr lang="en-GB" sz="1400" dirty="0">
                <a:solidFill>
                  <a:srgbClr val="C00000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466723" y="2091325"/>
              <a:ext cx="3518108" cy="1161486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728083" y="1755758"/>
              <a:ext cx="1676373" cy="533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FF00"/>
                  </a:solidFill>
                </a:rPr>
                <a:t>Galvanic insulation</a:t>
              </a:r>
            </a:p>
            <a:p>
              <a:r>
                <a:rPr lang="en-GB" sz="1400" dirty="0" smtClean="0">
                  <a:solidFill>
                    <a:srgbClr val="FFFF00"/>
                  </a:solidFill>
                </a:rPr>
                <a:t>       2.5kV</a:t>
              </a:r>
              <a:endParaRPr lang="en-GB" sz="1400" dirty="0">
                <a:solidFill>
                  <a:srgbClr val="FFFF00"/>
                </a:solidFill>
              </a:endParaRPr>
            </a:p>
          </p:txBody>
        </p:sp>
        <p:sp>
          <p:nvSpPr>
            <p:cNvPr id="13" name="Parallelogram 16"/>
            <p:cNvSpPr/>
            <p:nvPr/>
          </p:nvSpPr>
          <p:spPr>
            <a:xfrm rot="1768047">
              <a:off x="3174066" y="2438451"/>
              <a:ext cx="2024541" cy="1628719"/>
            </a:xfrm>
            <a:custGeom>
              <a:avLst/>
              <a:gdLst>
                <a:gd name="connsiteX0" fmla="*/ 0 w 2751204"/>
                <a:gd name="connsiteY0" fmla="*/ 1276947 h 1276947"/>
                <a:gd name="connsiteX1" fmla="*/ 764802 w 2751204"/>
                <a:gd name="connsiteY1" fmla="*/ 0 h 1276947"/>
                <a:gd name="connsiteX2" fmla="*/ 2751204 w 2751204"/>
                <a:gd name="connsiteY2" fmla="*/ 0 h 1276947"/>
                <a:gd name="connsiteX3" fmla="*/ 1986402 w 2751204"/>
                <a:gd name="connsiteY3" fmla="*/ 1276947 h 1276947"/>
                <a:gd name="connsiteX4" fmla="*/ 0 w 2751204"/>
                <a:gd name="connsiteY4" fmla="*/ 1276947 h 1276947"/>
                <a:gd name="connsiteX0" fmla="*/ 0 w 2817597"/>
                <a:gd name="connsiteY0" fmla="*/ 2761055 h 2761055"/>
                <a:gd name="connsiteX1" fmla="*/ 764802 w 2817597"/>
                <a:gd name="connsiteY1" fmla="*/ 1484108 h 2761055"/>
                <a:gd name="connsiteX2" fmla="*/ 2817597 w 2817597"/>
                <a:gd name="connsiteY2" fmla="*/ 0 h 2761055"/>
                <a:gd name="connsiteX3" fmla="*/ 1986402 w 2817597"/>
                <a:gd name="connsiteY3" fmla="*/ 2761055 h 2761055"/>
                <a:gd name="connsiteX4" fmla="*/ 0 w 2817597"/>
                <a:gd name="connsiteY4" fmla="*/ 2761055 h 2761055"/>
                <a:gd name="connsiteX0" fmla="*/ 0 w 2817597"/>
                <a:gd name="connsiteY0" fmla="*/ 2761055 h 2761055"/>
                <a:gd name="connsiteX1" fmla="*/ 881893 w 2817597"/>
                <a:gd name="connsiteY1" fmla="*/ 1609506 h 2761055"/>
                <a:gd name="connsiteX2" fmla="*/ 2817597 w 2817597"/>
                <a:gd name="connsiteY2" fmla="*/ 0 h 2761055"/>
                <a:gd name="connsiteX3" fmla="*/ 1986402 w 2817597"/>
                <a:gd name="connsiteY3" fmla="*/ 2761055 h 2761055"/>
                <a:gd name="connsiteX4" fmla="*/ 0 w 2817597"/>
                <a:gd name="connsiteY4" fmla="*/ 2761055 h 2761055"/>
                <a:gd name="connsiteX0" fmla="*/ 0 w 3849647"/>
                <a:gd name="connsiteY0" fmla="*/ 2761055 h 2761055"/>
                <a:gd name="connsiteX1" fmla="*/ 881893 w 3849647"/>
                <a:gd name="connsiteY1" fmla="*/ 1609506 h 2761055"/>
                <a:gd name="connsiteX2" fmla="*/ 2817597 w 3849647"/>
                <a:gd name="connsiteY2" fmla="*/ 0 h 2761055"/>
                <a:gd name="connsiteX3" fmla="*/ 3849647 w 3849647"/>
                <a:gd name="connsiteY3" fmla="*/ 248473 h 2761055"/>
                <a:gd name="connsiteX4" fmla="*/ 0 w 3849647"/>
                <a:gd name="connsiteY4" fmla="*/ 2761055 h 2761055"/>
                <a:gd name="connsiteX0" fmla="*/ 711156 w 2967754"/>
                <a:gd name="connsiteY0" fmla="*/ 2131770 h 2131770"/>
                <a:gd name="connsiteX1" fmla="*/ 0 w 2967754"/>
                <a:gd name="connsiteY1" fmla="*/ 1609506 h 2131770"/>
                <a:gd name="connsiteX2" fmla="*/ 1935704 w 2967754"/>
                <a:gd name="connsiteY2" fmla="*/ 0 h 2131770"/>
                <a:gd name="connsiteX3" fmla="*/ 2967754 w 2967754"/>
                <a:gd name="connsiteY3" fmla="*/ 248473 h 2131770"/>
                <a:gd name="connsiteX4" fmla="*/ 711156 w 2967754"/>
                <a:gd name="connsiteY4" fmla="*/ 2131770 h 2131770"/>
                <a:gd name="connsiteX0" fmla="*/ 870055 w 2967754"/>
                <a:gd name="connsiteY0" fmla="*/ 2167492 h 2167492"/>
                <a:gd name="connsiteX1" fmla="*/ 0 w 2967754"/>
                <a:gd name="connsiteY1" fmla="*/ 1609506 h 2167492"/>
                <a:gd name="connsiteX2" fmla="*/ 1935704 w 2967754"/>
                <a:gd name="connsiteY2" fmla="*/ 0 h 2167492"/>
                <a:gd name="connsiteX3" fmla="*/ 2967754 w 2967754"/>
                <a:gd name="connsiteY3" fmla="*/ 248473 h 2167492"/>
                <a:gd name="connsiteX4" fmla="*/ 870055 w 2967754"/>
                <a:gd name="connsiteY4" fmla="*/ 2167492 h 2167492"/>
                <a:gd name="connsiteX0" fmla="*/ 844593 w 2967754"/>
                <a:gd name="connsiteY0" fmla="*/ 2122429 h 2122429"/>
                <a:gd name="connsiteX1" fmla="*/ 0 w 2967754"/>
                <a:gd name="connsiteY1" fmla="*/ 1609506 h 2122429"/>
                <a:gd name="connsiteX2" fmla="*/ 1935704 w 2967754"/>
                <a:gd name="connsiteY2" fmla="*/ 0 h 2122429"/>
                <a:gd name="connsiteX3" fmla="*/ 2967754 w 2967754"/>
                <a:gd name="connsiteY3" fmla="*/ 248473 h 2122429"/>
                <a:gd name="connsiteX4" fmla="*/ 844593 w 2967754"/>
                <a:gd name="connsiteY4" fmla="*/ 2122429 h 2122429"/>
                <a:gd name="connsiteX0" fmla="*/ 844593 w 2967754"/>
                <a:gd name="connsiteY0" fmla="*/ 2142457 h 2142457"/>
                <a:gd name="connsiteX1" fmla="*/ 0 w 2967754"/>
                <a:gd name="connsiteY1" fmla="*/ 1629534 h 2142457"/>
                <a:gd name="connsiteX2" fmla="*/ 1924388 w 2967754"/>
                <a:gd name="connsiteY2" fmla="*/ 0 h 2142457"/>
                <a:gd name="connsiteX3" fmla="*/ 2967754 w 2967754"/>
                <a:gd name="connsiteY3" fmla="*/ 268501 h 2142457"/>
                <a:gd name="connsiteX4" fmla="*/ 844593 w 2967754"/>
                <a:gd name="connsiteY4" fmla="*/ 2142457 h 2142457"/>
                <a:gd name="connsiteX0" fmla="*/ 790167 w 2967754"/>
                <a:gd name="connsiteY0" fmla="*/ 2186418 h 2186418"/>
                <a:gd name="connsiteX1" fmla="*/ 0 w 2967754"/>
                <a:gd name="connsiteY1" fmla="*/ 1629534 h 2186418"/>
                <a:gd name="connsiteX2" fmla="*/ 1924388 w 2967754"/>
                <a:gd name="connsiteY2" fmla="*/ 0 h 2186418"/>
                <a:gd name="connsiteX3" fmla="*/ 2967754 w 2967754"/>
                <a:gd name="connsiteY3" fmla="*/ 268501 h 2186418"/>
                <a:gd name="connsiteX4" fmla="*/ 790167 w 2967754"/>
                <a:gd name="connsiteY4" fmla="*/ 2186418 h 2186418"/>
                <a:gd name="connsiteX0" fmla="*/ 790167 w 2967754"/>
                <a:gd name="connsiteY0" fmla="*/ 1917917 h 1917917"/>
                <a:gd name="connsiteX1" fmla="*/ 0 w 2967754"/>
                <a:gd name="connsiteY1" fmla="*/ 1361033 h 1917917"/>
                <a:gd name="connsiteX2" fmla="*/ 1088744 w 2967754"/>
                <a:gd name="connsiteY2" fmla="*/ 249039 h 1917917"/>
                <a:gd name="connsiteX3" fmla="*/ 2967754 w 2967754"/>
                <a:gd name="connsiteY3" fmla="*/ 0 h 1917917"/>
                <a:gd name="connsiteX4" fmla="*/ 790167 w 2967754"/>
                <a:gd name="connsiteY4" fmla="*/ 1917917 h 1917917"/>
                <a:gd name="connsiteX0" fmla="*/ 790167 w 2139382"/>
                <a:gd name="connsiteY0" fmla="*/ 1668878 h 1668878"/>
                <a:gd name="connsiteX1" fmla="*/ 0 w 2139382"/>
                <a:gd name="connsiteY1" fmla="*/ 1111994 h 1668878"/>
                <a:gd name="connsiteX2" fmla="*/ 1088744 w 2139382"/>
                <a:gd name="connsiteY2" fmla="*/ 0 h 1668878"/>
                <a:gd name="connsiteX3" fmla="*/ 2139382 w 2139382"/>
                <a:gd name="connsiteY3" fmla="*/ 212527 h 1668878"/>
                <a:gd name="connsiteX4" fmla="*/ 790167 w 2139382"/>
                <a:gd name="connsiteY4" fmla="*/ 1668878 h 1668878"/>
                <a:gd name="connsiteX0" fmla="*/ 936492 w 2139382"/>
                <a:gd name="connsiteY0" fmla="*/ 1813110 h 1813110"/>
                <a:gd name="connsiteX1" fmla="*/ 0 w 2139382"/>
                <a:gd name="connsiteY1" fmla="*/ 1111994 h 1813110"/>
                <a:gd name="connsiteX2" fmla="*/ 1088744 w 2139382"/>
                <a:gd name="connsiteY2" fmla="*/ 0 h 1813110"/>
                <a:gd name="connsiteX3" fmla="*/ 2139382 w 2139382"/>
                <a:gd name="connsiteY3" fmla="*/ 212527 h 1813110"/>
                <a:gd name="connsiteX4" fmla="*/ 936492 w 2139382"/>
                <a:gd name="connsiteY4" fmla="*/ 1813110 h 1813110"/>
                <a:gd name="connsiteX0" fmla="*/ 1031604 w 2234494"/>
                <a:gd name="connsiteY0" fmla="*/ 1813110 h 1813110"/>
                <a:gd name="connsiteX1" fmla="*/ 0 w 2234494"/>
                <a:gd name="connsiteY1" fmla="*/ 1379678 h 1813110"/>
                <a:gd name="connsiteX2" fmla="*/ 1183856 w 2234494"/>
                <a:gd name="connsiteY2" fmla="*/ 0 h 1813110"/>
                <a:gd name="connsiteX3" fmla="*/ 2234494 w 2234494"/>
                <a:gd name="connsiteY3" fmla="*/ 212527 h 1813110"/>
                <a:gd name="connsiteX4" fmla="*/ 1031604 w 2234494"/>
                <a:gd name="connsiteY4" fmla="*/ 1813110 h 1813110"/>
                <a:gd name="connsiteX0" fmla="*/ 1021136 w 2224026"/>
                <a:gd name="connsiteY0" fmla="*/ 1813110 h 1813110"/>
                <a:gd name="connsiteX1" fmla="*/ 0 w 2224026"/>
                <a:gd name="connsiteY1" fmla="*/ 1386729 h 1813110"/>
                <a:gd name="connsiteX2" fmla="*/ 1173388 w 2224026"/>
                <a:gd name="connsiteY2" fmla="*/ 0 h 1813110"/>
                <a:gd name="connsiteX3" fmla="*/ 2224026 w 2224026"/>
                <a:gd name="connsiteY3" fmla="*/ 212527 h 1813110"/>
                <a:gd name="connsiteX4" fmla="*/ 1021136 w 2224026"/>
                <a:gd name="connsiteY4" fmla="*/ 1813110 h 1813110"/>
                <a:gd name="connsiteX0" fmla="*/ 1021136 w 2405832"/>
                <a:gd name="connsiteY0" fmla="*/ 1813110 h 1813110"/>
                <a:gd name="connsiteX1" fmla="*/ 0 w 2405832"/>
                <a:gd name="connsiteY1" fmla="*/ 1386729 h 1813110"/>
                <a:gd name="connsiteX2" fmla="*/ 1173388 w 2405832"/>
                <a:gd name="connsiteY2" fmla="*/ 0 h 1813110"/>
                <a:gd name="connsiteX3" fmla="*/ 2405832 w 2405832"/>
                <a:gd name="connsiteY3" fmla="*/ 258915 h 1813110"/>
                <a:gd name="connsiteX4" fmla="*/ 1021136 w 2405832"/>
                <a:gd name="connsiteY4" fmla="*/ 1813110 h 1813110"/>
                <a:gd name="connsiteX0" fmla="*/ 1182424 w 2405832"/>
                <a:gd name="connsiteY0" fmla="*/ 1903507 h 1903507"/>
                <a:gd name="connsiteX1" fmla="*/ 0 w 2405832"/>
                <a:gd name="connsiteY1" fmla="*/ 1386729 h 1903507"/>
                <a:gd name="connsiteX2" fmla="*/ 1173388 w 2405832"/>
                <a:gd name="connsiteY2" fmla="*/ 0 h 1903507"/>
                <a:gd name="connsiteX3" fmla="*/ 2405832 w 2405832"/>
                <a:gd name="connsiteY3" fmla="*/ 258915 h 1903507"/>
                <a:gd name="connsiteX4" fmla="*/ 1182424 w 2405832"/>
                <a:gd name="connsiteY4" fmla="*/ 1903507 h 1903507"/>
                <a:gd name="connsiteX0" fmla="*/ 1195888 w 2405832"/>
                <a:gd name="connsiteY0" fmla="*/ 1869966 h 1869966"/>
                <a:gd name="connsiteX1" fmla="*/ 0 w 2405832"/>
                <a:gd name="connsiteY1" fmla="*/ 1386729 h 1869966"/>
                <a:gd name="connsiteX2" fmla="*/ 1173388 w 2405832"/>
                <a:gd name="connsiteY2" fmla="*/ 0 h 1869966"/>
                <a:gd name="connsiteX3" fmla="*/ 2405832 w 2405832"/>
                <a:gd name="connsiteY3" fmla="*/ 258915 h 1869966"/>
                <a:gd name="connsiteX4" fmla="*/ 1195888 w 2405832"/>
                <a:gd name="connsiteY4" fmla="*/ 1869966 h 186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832" h="1869966">
                  <a:moveTo>
                    <a:pt x="1195888" y="1869966"/>
                  </a:moveTo>
                  <a:lnTo>
                    <a:pt x="0" y="1386729"/>
                  </a:lnTo>
                  <a:lnTo>
                    <a:pt x="1173388" y="0"/>
                  </a:lnTo>
                  <a:lnTo>
                    <a:pt x="2405832" y="258915"/>
                  </a:lnTo>
                  <a:lnTo>
                    <a:pt x="1195888" y="1869966"/>
                  </a:lnTo>
                  <a:close/>
                </a:path>
              </a:pathLst>
            </a:custGeom>
            <a:noFill/>
            <a:ln w="444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1818" y="4167020"/>
              <a:ext cx="14612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2060"/>
                  </a:solidFill>
                </a:rPr>
                <a:t>Redundant power supplies</a:t>
              </a:r>
            </a:p>
            <a:p>
              <a:r>
                <a:rPr lang="en-GB" sz="1400" dirty="0" smtClean="0">
                  <a:solidFill>
                    <a:srgbClr val="002060"/>
                  </a:solidFill>
                </a:rPr>
                <a:t>(monitored)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20505596">
              <a:off x="3356483" y="2390893"/>
              <a:ext cx="15884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B050"/>
                  </a:solidFill>
                </a:rPr>
                <a:t>Digital mid-plane</a:t>
              </a:r>
              <a:endParaRPr lang="en-GB" sz="1400" dirty="0">
                <a:solidFill>
                  <a:srgbClr val="00B05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4800444" y="2226539"/>
              <a:ext cx="0" cy="23006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Left Brace 16"/>
            <p:cNvSpPr/>
            <p:nvPr/>
          </p:nvSpPr>
          <p:spPr>
            <a:xfrm rot="14692198">
              <a:off x="4804904" y="3297899"/>
              <a:ext cx="426576" cy="2125287"/>
            </a:xfrm>
            <a:prstGeom prst="leftBrac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lt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87093" y="4318838"/>
              <a:ext cx="1449321" cy="533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tx2"/>
                  </a:solidFill>
                </a:rPr>
                <a:t>Interlocks &amp; </a:t>
              </a:r>
              <a:br>
                <a:rPr lang="en-GB" sz="1400" dirty="0" smtClean="0">
                  <a:solidFill>
                    <a:schemeClr val="tx2"/>
                  </a:solidFill>
                </a:rPr>
              </a:br>
              <a:r>
                <a:rPr lang="en-GB" sz="1400" dirty="0" smtClean="0">
                  <a:solidFill>
                    <a:schemeClr val="tx2"/>
                  </a:solidFill>
                </a:rPr>
                <a:t>communication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45206" y="5186216"/>
              <a:ext cx="571593" cy="533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2937F3"/>
                  </a:solidFill>
                </a:rPr>
                <a:t>Field</a:t>
              </a:r>
              <a:br>
                <a:rPr lang="en-GB" sz="1400" dirty="0" smtClean="0">
                  <a:solidFill>
                    <a:srgbClr val="2937F3"/>
                  </a:solidFill>
                </a:rPr>
              </a:br>
              <a:r>
                <a:rPr lang="en-GB" sz="1400" dirty="0" smtClean="0">
                  <a:solidFill>
                    <a:srgbClr val="2937F3"/>
                  </a:solidFill>
                </a:rPr>
                <a:t>Bus</a:t>
              </a:r>
              <a:endParaRPr lang="en-GB" sz="1400" dirty="0">
                <a:solidFill>
                  <a:srgbClr val="2937F3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20722472">
              <a:off x="1035204" y="1682862"/>
              <a:ext cx="31298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Backplane with signal connector(s)</a:t>
              </a:r>
              <a:endParaRPr lang="en-GB" sz="1400" dirty="0"/>
            </a:p>
          </p:txBody>
        </p:sp>
        <p:sp>
          <p:nvSpPr>
            <p:cNvPr id="21" name="Parallelogram 7"/>
            <p:cNvSpPr/>
            <p:nvPr/>
          </p:nvSpPr>
          <p:spPr>
            <a:xfrm rot="21096854">
              <a:off x="1148639" y="1766237"/>
              <a:ext cx="3365036" cy="1206477"/>
            </a:xfrm>
            <a:custGeom>
              <a:avLst/>
              <a:gdLst>
                <a:gd name="connsiteX0" fmla="*/ 0 w 3650211"/>
                <a:gd name="connsiteY0" fmla="*/ 964305 h 964305"/>
                <a:gd name="connsiteX1" fmla="*/ 555064 w 3650211"/>
                <a:gd name="connsiteY1" fmla="*/ 0 h 964305"/>
                <a:gd name="connsiteX2" fmla="*/ 3650211 w 3650211"/>
                <a:gd name="connsiteY2" fmla="*/ 0 h 964305"/>
                <a:gd name="connsiteX3" fmla="*/ 3095147 w 3650211"/>
                <a:gd name="connsiteY3" fmla="*/ 964305 h 964305"/>
                <a:gd name="connsiteX4" fmla="*/ 0 w 3650211"/>
                <a:gd name="connsiteY4" fmla="*/ 964305 h 964305"/>
                <a:gd name="connsiteX0" fmla="*/ 1827480 w 5477691"/>
                <a:gd name="connsiteY0" fmla="*/ 1798010 h 1798010"/>
                <a:gd name="connsiteX1" fmla="*/ 0 w 5477691"/>
                <a:gd name="connsiteY1" fmla="*/ 0 h 1798010"/>
                <a:gd name="connsiteX2" fmla="*/ 5477691 w 5477691"/>
                <a:gd name="connsiteY2" fmla="*/ 833705 h 1798010"/>
                <a:gd name="connsiteX3" fmla="*/ 4922627 w 5477691"/>
                <a:gd name="connsiteY3" fmla="*/ 1798010 h 1798010"/>
                <a:gd name="connsiteX4" fmla="*/ 1827480 w 5477691"/>
                <a:gd name="connsiteY4" fmla="*/ 1798010 h 1798010"/>
                <a:gd name="connsiteX0" fmla="*/ 1827480 w 4922627"/>
                <a:gd name="connsiteY0" fmla="*/ 1798010 h 1798010"/>
                <a:gd name="connsiteX1" fmla="*/ 0 w 4922627"/>
                <a:gd name="connsiteY1" fmla="*/ 0 h 1798010"/>
                <a:gd name="connsiteX2" fmla="*/ 4022234 w 4922627"/>
                <a:gd name="connsiteY2" fmla="*/ 20403 h 1798010"/>
                <a:gd name="connsiteX3" fmla="*/ 4922627 w 4922627"/>
                <a:gd name="connsiteY3" fmla="*/ 1798010 h 1798010"/>
                <a:gd name="connsiteX4" fmla="*/ 1827480 w 4922627"/>
                <a:gd name="connsiteY4" fmla="*/ 1798010 h 1798010"/>
                <a:gd name="connsiteX0" fmla="*/ 1827480 w 4535610"/>
                <a:gd name="connsiteY0" fmla="*/ 1798010 h 1798010"/>
                <a:gd name="connsiteX1" fmla="*/ 0 w 4535610"/>
                <a:gd name="connsiteY1" fmla="*/ 0 h 1798010"/>
                <a:gd name="connsiteX2" fmla="*/ 4022234 w 4535610"/>
                <a:gd name="connsiteY2" fmla="*/ 20403 h 1798010"/>
                <a:gd name="connsiteX3" fmla="*/ 4535610 w 4535610"/>
                <a:gd name="connsiteY3" fmla="*/ 677162 h 1798010"/>
                <a:gd name="connsiteX4" fmla="*/ 1827480 w 4535610"/>
                <a:gd name="connsiteY4" fmla="*/ 1798010 h 1798010"/>
                <a:gd name="connsiteX0" fmla="*/ 0 w 4545551"/>
                <a:gd name="connsiteY0" fmla="*/ 736569 h 736569"/>
                <a:gd name="connsiteX1" fmla="*/ 9941 w 4545551"/>
                <a:gd name="connsiteY1" fmla="*/ 0 h 736569"/>
                <a:gd name="connsiteX2" fmla="*/ 4032175 w 4545551"/>
                <a:gd name="connsiteY2" fmla="*/ 20403 h 736569"/>
                <a:gd name="connsiteX3" fmla="*/ 4545551 w 4545551"/>
                <a:gd name="connsiteY3" fmla="*/ 677162 h 736569"/>
                <a:gd name="connsiteX4" fmla="*/ 0 w 4545551"/>
                <a:gd name="connsiteY4" fmla="*/ 736569 h 736569"/>
                <a:gd name="connsiteX0" fmla="*/ 0 w 4539680"/>
                <a:gd name="connsiteY0" fmla="*/ 696743 h 696743"/>
                <a:gd name="connsiteX1" fmla="*/ 4070 w 4539680"/>
                <a:gd name="connsiteY1" fmla="*/ 0 h 696743"/>
                <a:gd name="connsiteX2" fmla="*/ 4026304 w 4539680"/>
                <a:gd name="connsiteY2" fmla="*/ 20403 h 696743"/>
                <a:gd name="connsiteX3" fmla="*/ 4539680 w 4539680"/>
                <a:gd name="connsiteY3" fmla="*/ 677162 h 696743"/>
                <a:gd name="connsiteX4" fmla="*/ 0 w 4539680"/>
                <a:gd name="connsiteY4" fmla="*/ 696743 h 696743"/>
                <a:gd name="connsiteX0" fmla="*/ 754568 w 5294248"/>
                <a:gd name="connsiteY0" fmla="*/ 676340 h 676340"/>
                <a:gd name="connsiteX1" fmla="*/ 1 w 5294248"/>
                <a:gd name="connsiteY1" fmla="*/ 404075 h 676340"/>
                <a:gd name="connsiteX2" fmla="*/ 4780872 w 5294248"/>
                <a:gd name="connsiteY2" fmla="*/ 0 h 676340"/>
                <a:gd name="connsiteX3" fmla="*/ 5294248 w 5294248"/>
                <a:gd name="connsiteY3" fmla="*/ 656759 h 676340"/>
                <a:gd name="connsiteX4" fmla="*/ 754568 w 5294248"/>
                <a:gd name="connsiteY4" fmla="*/ 676340 h 676340"/>
                <a:gd name="connsiteX0" fmla="*/ 372936 w 5294250"/>
                <a:gd name="connsiteY0" fmla="*/ 1407433 h 1407433"/>
                <a:gd name="connsiteX1" fmla="*/ 3 w 5294250"/>
                <a:gd name="connsiteY1" fmla="*/ 404075 h 1407433"/>
                <a:gd name="connsiteX2" fmla="*/ 4780874 w 5294250"/>
                <a:gd name="connsiteY2" fmla="*/ 0 h 1407433"/>
                <a:gd name="connsiteX3" fmla="*/ 5294250 w 5294250"/>
                <a:gd name="connsiteY3" fmla="*/ 656759 h 1407433"/>
                <a:gd name="connsiteX4" fmla="*/ 372936 w 5294250"/>
                <a:gd name="connsiteY4" fmla="*/ 1407433 h 1407433"/>
                <a:gd name="connsiteX0" fmla="*/ 372936 w 5294250"/>
                <a:gd name="connsiteY0" fmla="*/ 1503989 h 1503989"/>
                <a:gd name="connsiteX1" fmla="*/ 3 w 5294250"/>
                <a:gd name="connsiteY1" fmla="*/ 500631 h 1503989"/>
                <a:gd name="connsiteX2" fmla="*/ 3893648 w 5294250"/>
                <a:gd name="connsiteY2" fmla="*/ 0 h 1503989"/>
                <a:gd name="connsiteX3" fmla="*/ 5294250 w 5294250"/>
                <a:gd name="connsiteY3" fmla="*/ 753315 h 1503989"/>
                <a:gd name="connsiteX4" fmla="*/ 372936 w 5294250"/>
                <a:gd name="connsiteY4" fmla="*/ 1503989 h 1503989"/>
                <a:gd name="connsiteX0" fmla="*/ 372936 w 4602111"/>
                <a:gd name="connsiteY0" fmla="*/ 1503989 h 1503989"/>
                <a:gd name="connsiteX1" fmla="*/ 3 w 4602111"/>
                <a:gd name="connsiteY1" fmla="*/ 500631 h 1503989"/>
                <a:gd name="connsiteX2" fmla="*/ 3893648 w 4602111"/>
                <a:gd name="connsiteY2" fmla="*/ 0 h 1503989"/>
                <a:gd name="connsiteX3" fmla="*/ 4602111 w 4602111"/>
                <a:gd name="connsiteY3" fmla="*/ 765394 h 1503989"/>
                <a:gd name="connsiteX4" fmla="*/ 372936 w 4602111"/>
                <a:gd name="connsiteY4" fmla="*/ 1503989 h 1503989"/>
                <a:gd name="connsiteX0" fmla="*/ 349131 w 4602111"/>
                <a:gd name="connsiteY0" fmla="*/ 1471953 h 1471953"/>
                <a:gd name="connsiteX1" fmla="*/ 3 w 4602111"/>
                <a:gd name="connsiteY1" fmla="*/ 500631 h 1471953"/>
                <a:gd name="connsiteX2" fmla="*/ 3893648 w 4602111"/>
                <a:gd name="connsiteY2" fmla="*/ 0 h 1471953"/>
                <a:gd name="connsiteX3" fmla="*/ 4602111 w 4602111"/>
                <a:gd name="connsiteY3" fmla="*/ 765394 h 1471953"/>
                <a:gd name="connsiteX4" fmla="*/ 349131 w 4602111"/>
                <a:gd name="connsiteY4" fmla="*/ 1471953 h 1471953"/>
                <a:gd name="connsiteX0" fmla="*/ 349291 w 4602271"/>
                <a:gd name="connsiteY0" fmla="*/ 1471953 h 1471953"/>
                <a:gd name="connsiteX1" fmla="*/ 163 w 4602271"/>
                <a:gd name="connsiteY1" fmla="*/ 500631 h 1471953"/>
                <a:gd name="connsiteX2" fmla="*/ 3893808 w 4602271"/>
                <a:gd name="connsiteY2" fmla="*/ 0 h 1471953"/>
                <a:gd name="connsiteX3" fmla="*/ 4602271 w 4602271"/>
                <a:gd name="connsiteY3" fmla="*/ 765394 h 1471953"/>
                <a:gd name="connsiteX4" fmla="*/ 349291 w 4602271"/>
                <a:gd name="connsiteY4" fmla="*/ 1471953 h 1471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2271" h="1471953">
                  <a:moveTo>
                    <a:pt x="349291" y="1471953"/>
                  </a:moveTo>
                  <a:cubicBezTo>
                    <a:pt x="-2061" y="497352"/>
                    <a:pt x="-1194" y="732879"/>
                    <a:pt x="163" y="500631"/>
                  </a:cubicBezTo>
                  <a:lnTo>
                    <a:pt x="3893808" y="0"/>
                  </a:lnTo>
                  <a:lnTo>
                    <a:pt x="4602271" y="765394"/>
                  </a:lnTo>
                  <a:lnTo>
                    <a:pt x="349291" y="1471953"/>
                  </a:lnTo>
                  <a:close/>
                </a:path>
              </a:pathLst>
            </a:custGeom>
            <a:noFill/>
            <a:ln w="476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14"/>
            <p:cNvSpPr/>
            <p:nvPr/>
          </p:nvSpPr>
          <p:spPr>
            <a:xfrm rot="1817211">
              <a:off x="1755847" y="3095427"/>
              <a:ext cx="1898109" cy="1500255"/>
            </a:xfrm>
            <a:custGeom>
              <a:avLst/>
              <a:gdLst>
                <a:gd name="connsiteX0" fmla="*/ 0 w 1795077"/>
                <a:gd name="connsiteY0" fmla="*/ 1183406 h 1183406"/>
                <a:gd name="connsiteX1" fmla="*/ 666968 w 1795077"/>
                <a:gd name="connsiteY1" fmla="*/ 0 h 1183406"/>
                <a:gd name="connsiteX2" fmla="*/ 1795077 w 1795077"/>
                <a:gd name="connsiteY2" fmla="*/ 0 h 1183406"/>
                <a:gd name="connsiteX3" fmla="*/ 1128109 w 1795077"/>
                <a:gd name="connsiteY3" fmla="*/ 1183406 h 1183406"/>
                <a:gd name="connsiteX4" fmla="*/ 0 w 1795077"/>
                <a:gd name="connsiteY4" fmla="*/ 1183406 h 1183406"/>
                <a:gd name="connsiteX0" fmla="*/ 0 w 2624994"/>
                <a:gd name="connsiteY0" fmla="*/ 1183406 h 1183406"/>
                <a:gd name="connsiteX1" fmla="*/ 666968 w 2624994"/>
                <a:gd name="connsiteY1" fmla="*/ 0 h 1183406"/>
                <a:gd name="connsiteX2" fmla="*/ 2624994 w 2624994"/>
                <a:gd name="connsiteY2" fmla="*/ 634164 h 1183406"/>
                <a:gd name="connsiteX3" fmla="*/ 1128109 w 2624994"/>
                <a:gd name="connsiteY3" fmla="*/ 1183406 h 1183406"/>
                <a:gd name="connsiteX4" fmla="*/ 0 w 2624994"/>
                <a:gd name="connsiteY4" fmla="*/ 1183406 h 1183406"/>
                <a:gd name="connsiteX0" fmla="*/ 0 w 2624994"/>
                <a:gd name="connsiteY0" fmla="*/ 1320940 h 1320940"/>
                <a:gd name="connsiteX1" fmla="*/ 1632253 w 2624994"/>
                <a:gd name="connsiteY1" fmla="*/ 0 h 1320940"/>
                <a:gd name="connsiteX2" fmla="*/ 2624994 w 2624994"/>
                <a:gd name="connsiteY2" fmla="*/ 771698 h 1320940"/>
                <a:gd name="connsiteX3" fmla="*/ 1128109 w 2624994"/>
                <a:gd name="connsiteY3" fmla="*/ 1320940 h 1320940"/>
                <a:gd name="connsiteX4" fmla="*/ 0 w 2624994"/>
                <a:gd name="connsiteY4" fmla="*/ 1320940 h 1320940"/>
                <a:gd name="connsiteX0" fmla="*/ 0 w 2452853"/>
                <a:gd name="connsiteY0" fmla="*/ 1193763 h 1320940"/>
                <a:gd name="connsiteX1" fmla="*/ 1460112 w 2452853"/>
                <a:gd name="connsiteY1" fmla="*/ 0 h 1320940"/>
                <a:gd name="connsiteX2" fmla="*/ 2452853 w 2452853"/>
                <a:gd name="connsiteY2" fmla="*/ 771698 h 1320940"/>
                <a:gd name="connsiteX3" fmla="*/ 955968 w 2452853"/>
                <a:gd name="connsiteY3" fmla="*/ 1320940 h 1320940"/>
                <a:gd name="connsiteX4" fmla="*/ 0 w 2452853"/>
                <a:gd name="connsiteY4" fmla="*/ 1193763 h 1320940"/>
                <a:gd name="connsiteX0" fmla="*/ 0 w 2452853"/>
                <a:gd name="connsiteY0" fmla="*/ 1193763 h 2186595"/>
                <a:gd name="connsiteX1" fmla="*/ 1460112 w 2452853"/>
                <a:gd name="connsiteY1" fmla="*/ 0 h 2186595"/>
                <a:gd name="connsiteX2" fmla="*/ 2452853 w 2452853"/>
                <a:gd name="connsiteY2" fmla="*/ 771698 h 2186595"/>
                <a:gd name="connsiteX3" fmla="*/ 842174 w 2452853"/>
                <a:gd name="connsiteY3" fmla="*/ 2186595 h 2186595"/>
                <a:gd name="connsiteX4" fmla="*/ 0 w 2452853"/>
                <a:gd name="connsiteY4" fmla="*/ 1193763 h 2186595"/>
                <a:gd name="connsiteX0" fmla="*/ 0 w 2452853"/>
                <a:gd name="connsiteY0" fmla="*/ 1193763 h 2628981"/>
                <a:gd name="connsiteX1" fmla="*/ 1460112 w 2452853"/>
                <a:gd name="connsiteY1" fmla="*/ 0 h 2628981"/>
                <a:gd name="connsiteX2" fmla="*/ 2452853 w 2452853"/>
                <a:gd name="connsiteY2" fmla="*/ 771698 h 2628981"/>
                <a:gd name="connsiteX3" fmla="*/ 1741137 w 2452853"/>
                <a:gd name="connsiteY3" fmla="*/ 2628981 h 2628981"/>
                <a:gd name="connsiteX4" fmla="*/ 0 w 2452853"/>
                <a:gd name="connsiteY4" fmla="*/ 1193763 h 2628981"/>
                <a:gd name="connsiteX0" fmla="*/ 0 w 2100255"/>
                <a:gd name="connsiteY0" fmla="*/ 1831055 h 2628981"/>
                <a:gd name="connsiteX1" fmla="*/ 1107514 w 2100255"/>
                <a:gd name="connsiteY1" fmla="*/ 0 h 2628981"/>
                <a:gd name="connsiteX2" fmla="*/ 2100255 w 2100255"/>
                <a:gd name="connsiteY2" fmla="*/ 771698 h 2628981"/>
                <a:gd name="connsiteX3" fmla="*/ 1388539 w 2100255"/>
                <a:gd name="connsiteY3" fmla="*/ 2628981 h 2628981"/>
                <a:gd name="connsiteX4" fmla="*/ 0 w 2100255"/>
                <a:gd name="connsiteY4" fmla="*/ 1831055 h 2628981"/>
                <a:gd name="connsiteX0" fmla="*/ 0 w 2100255"/>
                <a:gd name="connsiteY0" fmla="*/ 1337013 h 2134939"/>
                <a:gd name="connsiteX1" fmla="*/ 1134592 w 2100255"/>
                <a:gd name="connsiteY1" fmla="*/ 0 h 2134939"/>
                <a:gd name="connsiteX2" fmla="*/ 2100255 w 2100255"/>
                <a:gd name="connsiteY2" fmla="*/ 277656 h 2134939"/>
                <a:gd name="connsiteX3" fmla="*/ 1388539 w 2100255"/>
                <a:gd name="connsiteY3" fmla="*/ 2134939 h 2134939"/>
                <a:gd name="connsiteX4" fmla="*/ 0 w 2100255"/>
                <a:gd name="connsiteY4" fmla="*/ 1337013 h 2134939"/>
                <a:gd name="connsiteX0" fmla="*/ 0 w 2540806"/>
                <a:gd name="connsiteY0" fmla="*/ 1337013 h 2134939"/>
                <a:gd name="connsiteX1" fmla="*/ 1134592 w 2540806"/>
                <a:gd name="connsiteY1" fmla="*/ 0 h 2134939"/>
                <a:gd name="connsiteX2" fmla="*/ 2540806 w 2540806"/>
                <a:gd name="connsiteY2" fmla="*/ 517136 h 2134939"/>
                <a:gd name="connsiteX3" fmla="*/ 1388539 w 2540806"/>
                <a:gd name="connsiteY3" fmla="*/ 2134939 h 2134939"/>
                <a:gd name="connsiteX4" fmla="*/ 0 w 2540806"/>
                <a:gd name="connsiteY4" fmla="*/ 1337013 h 213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806" h="2134939">
                  <a:moveTo>
                    <a:pt x="0" y="1337013"/>
                  </a:moveTo>
                  <a:lnTo>
                    <a:pt x="1134592" y="0"/>
                  </a:lnTo>
                  <a:lnTo>
                    <a:pt x="2540806" y="517136"/>
                  </a:lnTo>
                  <a:lnTo>
                    <a:pt x="1388539" y="2134939"/>
                  </a:lnTo>
                  <a:lnTo>
                    <a:pt x="0" y="1337013"/>
                  </a:lnTo>
                  <a:close/>
                </a:path>
              </a:pathLst>
            </a:custGeom>
            <a:noFill/>
            <a:ln w="539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Content Placeholder 9"/>
            <p:cNvSpPr txBox="1">
              <a:spLocks/>
            </p:cNvSpPr>
            <p:nvPr/>
          </p:nvSpPr>
          <p:spPr>
            <a:xfrm>
              <a:off x="3732143" y="4790611"/>
              <a:ext cx="5344144" cy="1322239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493776" indent="-4572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Arial"/>
                <a:buChar char="•"/>
                <a:defRPr kumimoji="0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05256" indent="-4572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2708" indent="-3429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85000"/>
                <a:buFont typeface="Arial"/>
                <a:buChar char="•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85316" indent="-3429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50492" indent="-3429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/>
                <a:buChar char="•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078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/>
                <a:buChar char="-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Arial"/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9696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▪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000" indent="-180000"/>
              <a:r>
                <a:rPr lang="en-US" sz="1400" b="1" dirty="0" smtClean="0"/>
                <a:t>Redundancy on the level of crate</a:t>
              </a:r>
            </a:p>
            <a:p>
              <a:pPr marL="367452" lvl="2" indent="-180000"/>
              <a:r>
                <a:rPr lang="en-US" sz="1100" b="1" dirty="0"/>
                <a:t>E</a:t>
              </a:r>
              <a:r>
                <a:rPr lang="en-US" sz="1100" b="1" dirty="0" smtClean="0"/>
                <a:t>nhanced availability of supervision</a:t>
              </a:r>
              <a:endParaRPr lang="en-GB" sz="1100" b="1" dirty="0" smtClean="0"/>
            </a:p>
            <a:p>
              <a:pPr marL="180000" indent="-180000"/>
              <a:r>
                <a:rPr lang="en-GB" sz="1400" b="1" dirty="0"/>
                <a:t>Qualified in </a:t>
              </a:r>
              <a:r>
                <a:rPr lang="en-GB" sz="1400" b="1" dirty="0" smtClean="0"/>
                <a:t>radiation</a:t>
              </a:r>
            </a:p>
            <a:p>
              <a:pPr marL="367452" lvl="2" indent="-180000"/>
              <a:r>
                <a:rPr lang="en-GB" sz="1100" b="1" dirty="0" smtClean="0"/>
                <a:t>Radiation </a:t>
              </a:r>
              <a:r>
                <a:rPr lang="en-GB" sz="1100" b="1" dirty="0"/>
                <a:t>tolerant up to </a:t>
              </a:r>
              <a:r>
                <a:rPr lang="en-GB" sz="1100" b="1" dirty="0" smtClean="0"/>
                <a:t>100 </a:t>
              </a:r>
              <a:r>
                <a:rPr lang="en-GB" sz="1100" b="1" dirty="0" err="1" smtClean="0"/>
                <a:t>Gy</a:t>
              </a:r>
              <a:r>
                <a:rPr lang="en-GB" sz="1100" b="1" dirty="0" smtClean="0"/>
                <a:t> </a:t>
              </a:r>
              <a:endParaRPr lang="en-GB" sz="1100" b="1" dirty="0"/>
            </a:p>
            <a:p>
              <a:endParaRPr lang="en-US" sz="2300" b="1" dirty="0" smtClean="0"/>
            </a:p>
            <a:p>
              <a:endParaRPr lang="en-US" sz="1800" b="1" dirty="0" smtClean="0"/>
            </a:p>
            <a:p>
              <a:pPr lvl="1"/>
              <a:endParaRPr lang="en-US" sz="1900" b="1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630997" y="6212444"/>
            <a:ext cx="3377565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Courtesy </a:t>
            </a:r>
            <a:r>
              <a:rPr lang="en-US" sz="1400" dirty="0">
                <a:solidFill>
                  <a:srgbClr val="00B050"/>
                </a:solidFill>
              </a:rPr>
              <a:t>of </a:t>
            </a:r>
            <a:r>
              <a:rPr lang="en-US" sz="1400" dirty="0" smtClean="0">
                <a:solidFill>
                  <a:srgbClr val="00B050"/>
                </a:solidFill>
              </a:rPr>
              <a:t>M. Zerlauth </a:t>
            </a:r>
            <a:r>
              <a:rPr lang="en-US" sz="1400" dirty="0">
                <a:solidFill>
                  <a:srgbClr val="00B050"/>
                </a:solidFill>
              </a:rPr>
              <a:t>(</a:t>
            </a:r>
            <a:r>
              <a:rPr lang="en-US" sz="1400" dirty="0" smtClean="0">
                <a:solidFill>
                  <a:srgbClr val="00B050"/>
                </a:solidFill>
              </a:rPr>
              <a:t>TE-MPE-MS)</a:t>
            </a:r>
            <a:endParaRPr lang="en-GB" sz="1400" dirty="0" smtClean="0">
              <a:solidFill>
                <a:srgbClr val="00B05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9218" y="601209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i="1" dirty="0"/>
              <a:t>base line prototype for the HL-LHC quench detection </a:t>
            </a:r>
            <a:r>
              <a:rPr lang="en-GB" sz="1200" i="1" dirty="0" smtClean="0"/>
              <a:t>system</a:t>
            </a:r>
            <a:endParaRPr lang="en-GB" sz="1200" i="1" dirty="0"/>
          </a:p>
        </p:txBody>
      </p:sp>
      <p:sp>
        <p:nvSpPr>
          <p:cNvPr id="27" name="Rectangle 26"/>
          <p:cNvSpPr/>
          <p:nvPr/>
        </p:nvSpPr>
        <p:spPr>
          <a:xfrm>
            <a:off x="404933" y="1278652"/>
            <a:ext cx="8514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333333"/>
                </a:solidFill>
                <a:latin typeface="Arial"/>
                <a:cs typeface="Arial"/>
              </a:rPr>
              <a:t>Integrated</a:t>
            </a:r>
            <a:r>
              <a:rPr lang="en-GB" dirty="0" smtClean="0"/>
              <a:t> </a:t>
            </a:r>
            <a:r>
              <a:rPr lang="en-GB" sz="2000" dirty="0"/>
              <a:t>data acquisition system oﬀers </a:t>
            </a:r>
            <a:r>
              <a:rPr lang="en-GB" sz="2000" dirty="0" smtClean="0"/>
              <a:t>high </a:t>
            </a:r>
            <a:r>
              <a:rPr lang="en-GB" sz="2000" dirty="0"/>
              <a:t>sampling </a:t>
            </a:r>
            <a:r>
              <a:rPr lang="en-GB" sz="2000" dirty="0" smtClean="0"/>
              <a:t>rates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4" name="Date Placeholder 3"/>
          <p:cNvSpPr txBox="1">
            <a:spLocks/>
          </p:cNvSpPr>
          <p:nvPr/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2019-06-11</a:t>
            </a:r>
            <a:endParaRPr lang="en-GB" dirty="0"/>
          </a:p>
        </p:txBody>
      </p:sp>
      <p:sp>
        <p:nvSpPr>
          <p:cNvPr id="2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2565" y="6532614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News from the GSI test </a:t>
            </a:r>
            <a:r>
              <a:rPr lang="en-GB" dirty="0" smtClean="0"/>
              <a:t>Facility 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2744302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Interlock PLC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3289957" y="1803049"/>
            <a:ext cx="5854043" cy="4650407"/>
            <a:chOff x="2465783" y="1297185"/>
            <a:chExt cx="6384918" cy="50721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783" y="1297185"/>
              <a:ext cx="6384918" cy="507213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553419" y="1906438"/>
              <a:ext cx="1759789" cy="20109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78438" y="1906438"/>
              <a:ext cx="1224951" cy="20109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489390" y="4304077"/>
              <a:ext cx="2411077" cy="81763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60854" y="4058885"/>
              <a:ext cx="1509622" cy="10628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30862" y="4058884"/>
              <a:ext cx="1163923" cy="10628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83789" y="5121710"/>
              <a:ext cx="1509622" cy="87177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Power </a:t>
            </a:r>
            <a:r>
              <a:rPr lang="en-GB" dirty="0" smtClean="0"/>
              <a:t>commutators</a:t>
            </a:r>
            <a:endParaRPr lang="en-GB" dirty="0"/>
          </a:p>
          <a:p>
            <a:r>
              <a:rPr lang="en-GB" dirty="0" smtClean="0"/>
              <a:t>Power </a:t>
            </a:r>
            <a:r>
              <a:rPr lang="en-GB" dirty="0"/>
              <a:t>converters </a:t>
            </a:r>
            <a:endParaRPr lang="en-GB" dirty="0" smtClean="0"/>
          </a:p>
          <a:p>
            <a:r>
              <a:rPr lang="en-GB" dirty="0" smtClean="0"/>
              <a:t>EE switches </a:t>
            </a:r>
          </a:p>
          <a:p>
            <a:r>
              <a:rPr lang="en-US" dirty="0" smtClean="0"/>
              <a:t>QDS</a:t>
            </a:r>
            <a:endParaRPr lang="en-GB" dirty="0" smtClean="0"/>
          </a:p>
          <a:p>
            <a:r>
              <a:rPr lang="en-GB" dirty="0" smtClean="0"/>
              <a:t>Platform access</a:t>
            </a:r>
            <a:endParaRPr lang="en-GB" dirty="0"/>
          </a:p>
          <a:p>
            <a:r>
              <a:rPr lang="en-GB" dirty="0" smtClean="0"/>
              <a:t>Cryogenic PLC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2019-06-11</a:t>
            </a:r>
            <a:endParaRPr lang="en-GB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2565" y="6532614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News from the GSI test </a:t>
            </a:r>
            <a:r>
              <a:rPr lang="en-GB" dirty="0" smtClean="0"/>
              <a:t>Facility 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228191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measurements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520028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Magnetic </a:t>
            </a:r>
            <a:r>
              <a:rPr lang="en-US" dirty="0"/>
              <a:t>field </a:t>
            </a:r>
            <a:r>
              <a:rPr lang="en-US" dirty="0" smtClean="0"/>
              <a:t>measurements for magnet acceptance</a:t>
            </a:r>
          </a:p>
          <a:p>
            <a:r>
              <a:rPr lang="en-US" dirty="0" smtClean="0"/>
              <a:t>4 measurements devices</a:t>
            </a:r>
          </a:p>
          <a:p>
            <a:pPr marL="0" indent="0">
              <a:buNone/>
            </a:pPr>
            <a:endParaRPr lang="en-GB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sz="20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rgbClr val="00B050"/>
                </a:solidFill>
              </a:rPr>
              <a:t>Giancarlo </a:t>
            </a:r>
            <a:r>
              <a:rPr lang="en-GB" sz="2000" dirty="0" err="1" smtClean="0">
                <a:solidFill>
                  <a:srgbClr val="00B050"/>
                </a:solidFill>
              </a:rPr>
              <a:t>Golluccio’s</a:t>
            </a:r>
            <a:r>
              <a:rPr lang="en-GB" sz="2000" dirty="0" smtClean="0">
                <a:solidFill>
                  <a:srgbClr val="00B050"/>
                </a:solidFill>
              </a:rPr>
              <a:t> talk</a:t>
            </a:r>
            <a:r>
              <a:rPr lang="en-GB" sz="2000" i="1" dirty="0" smtClean="0"/>
              <a:t>:</a:t>
            </a:r>
            <a:br>
              <a:rPr lang="en-GB" sz="2000" i="1" dirty="0" smtClean="0"/>
            </a:br>
            <a:r>
              <a:rPr lang="en-GB" sz="2000" b="1" dirty="0" smtClean="0"/>
              <a:t>Magnetic </a:t>
            </a:r>
            <a:r>
              <a:rPr lang="en-GB" sz="2000" b="1" dirty="0"/>
              <a:t>measurements techniques </a:t>
            </a:r>
            <a:r>
              <a:rPr lang="en-GB" sz="2000" b="1" dirty="0" smtClean="0"/>
              <a:t>for </a:t>
            </a:r>
            <a:r>
              <a:rPr lang="en-GB" sz="2000" b="1" dirty="0"/>
              <a:t>Super </a:t>
            </a:r>
            <a:r>
              <a:rPr lang="en-GB" sz="2000" b="1" dirty="0" smtClean="0"/>
              <a:t>FRS </a:t>
            </a:r>
            <a:r>
              <a:rPr lang="en-GB" sz="2000" dirty="0" smtClean="0"/>
              <a:t>Today at 17:55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232177" y="3922495"/>
            <a:ext cx="2294340" cy="1720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40" t="24170"/>
          <a:stretch/>
        </p:blipFill>
        <p:spPr>
          <a:xfrm rot="10800000">
            <a:off x="3562797" y="2447161"/>
            <a:ext cx="4071574" cy="1695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23"/>
          <a:stretch/>
        </p:blipFill>
        <p:spPr>
          <a:xfrm>
            <a:off x="5670650" y="3922495"/>
            <a:ext cx="2294342" cy="1739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45662" y="2447161"/>
            <a:ext cx="2420232" cy="3215022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/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2019-06-11</a:t>
            </a:r>
            <a:endParaRPr lang="en-GB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2565" y="6532614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News from the GSI test </a:t>
            </a:r>
            <a:r>
              <a:rPr lang="en-GB" dirty="0" smtClean="0"/>
              <a:t>Facility 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223959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グループ"/>
          <p:cNvGrpSpPr/>
          <p:nvPr/>
        </p:nvGrpSpPr>
        <p:grpSpPr>
          <a:xfrm>
            <a:off x="5778029" y="1423054"/>
            <a:ext cx="3146897" cy="4863294"/>
            <a:chOff x="0" y="0"/>
            <a:chExt cx="4475585" cy="6916683"/>
          </a:xfrm>
        </p:grpSpPr>
        <p:pic>
          <p:nvPicPr>
            <p:cNvPr id="269" name="IMG_6691.jpeg" descr="IMG_6691.jpe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75585" cy="6916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0" name="Satellite valve box…"/>
            <p:cNvSpPr txBox="1"/>
            <p:nvPr/>
          </p:nvSpPr>
          <p:spPr>
            <a:xfrm>
              <a:off x="570913" y="5093270"/>
              <a:ext cx="1716071" cy="1327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t>Satellite valve box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(CERN)</a:t>
              </a:r>
            </a:p>
          </p:txBody>
        </p:sp>
        <p:sp>
          <p:nvSpPr>
            <p:cNvPr id="271" name="Jumpler line…"/>
            <p:cNvSpPr txBox="1"/>
            <p:nvPr/>
          </p:nvSpPr>
          <p:spPr>
            <a:xfrm>
              <a:off x="1098227" y="1099248"/>
              <a:ext cx="2279104" cy="9338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t>Jumpler line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(GSI)</a:t>
              </a:r>
            </a:p>
          </p:txBody>
        </p:sp>
      </p:grpSp>
      <p:sp>
        <p:nvSpPr>
          <p:cNvPr id="274" name="GSI contribution"/>
          <p:cNvSpPr txBox="1">
            <a:spLocks noGrp="1"/>
          </p:cNvSpPr>
          <p:nvPr>
            <p:ph type="title"/>
          </p:nvPr>
        </p:nvSpPr>
        <p:spPr>
          <a:xfrm>
            <a:off x="477927" y="524595"/>
            <a:ext cx="7123798" cy="8698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800"/>
            </a:lvl1pPr>
          </a:lstStyle>
          <a:p>
            <a:r>
              <a:rPr sz="2400" dirty="0"/>
              <a:t>GSI contribution</a:t>
            </a:r>
          </a:p>
        </p:txBody>
      </p:sp>
      <p:grpSp>
        <p:nvGrpSpPr>
          <p:cNvPr id="281" name="グループ"/>
          <p:cNvGrpSpPr/>
          <p:nvPr/>
        </p:nvGrpSpPr>
        <p:grpSpPr>
          <a:xfrm>
            <a:off x="164991" y="1416734"/>
            <a:ext cx="5292806" cy="4918316"/>
            <a:chOff x="0" y="0"/>
            <a:chExt cx="7527543" cy="6994937"/>
          </a:xfrm>
        </p:grpSpPr>
        <p:pic>
          <p:nvPicPr>
            <p:cNvPr id="275" name="IMG_6709.jpeg" descr="IMG_6709.jpe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39092"/>
              <a:ext cx="4543446" cy="6916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" name="Cabinet"/>
            <p:cNvSpPr txBox="1"/>
            <p:nvPr/>
          </p:nvSpPr>
          <p:spPr>
            <a:xfrm>
              <a:off x="1311200" y="385434"/>
              <a:ext cx="1533584" cy="93381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r>
                <a:rPr lang="en-US" dirty="0" smtClean="0"/>
                <a:t>Electrical </a:t>
              </a:r>
              <a:r>
                <a:rPr dirty="0" smtClean="0"/>
                <a:t>Cabinet</a:t>
              </a:r>
              <a:endParaRPr dirty="0"/>
            </a:p>
          </p:txBody>
        </p:sp>
        <p:pic>
          <p:nvPicPr>
            <p:cNvPr id="279" name="unknown.jpg" descr="unknown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93232" y="0"/>
              <a:ext cx="2634311" cy="69949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0" name="Instrumentation panel"/>
            <p:cNvSpPr txBox="1"/>
            <p:nvPr/>
          </p:nvSpPr>
          <p:spPr>
            <a:xfrm>
              <a:off x="5012327" y="5917120"/>
              <a:ext cx="2396264" cy="93381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r>
                <a:rPr dirty="0"/>
                <a:t>Instrumentation panel</a:t>
              </a:r>
            </a:p>
          </p:txBody>
        </p:sp>
      </p:grpSp>
      <p:sp>
        <p:nvSpPr>
          <p:cNvPr id="12" name="Date Placeholder 3"/>
          <p:cNvSpPr txBox="1">
            <a:spLocks/>
          </p:cNvSpPr>
          <p:nvPr/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2019-06-11</a:t>
            </a:r>
            <a:endParaRPr lang="en-GB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2565" y="6532614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News from the GSI test </a:t>
            </a:r>
            <a:r>
              <a:rPr lang="en-GB" dirty="0" smtClean="0"/>
              <a:t>Facility 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22293747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GSI contribution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SCADA </a:t>
            </a:r>
            <a:r>
              <a:rPr lang="en-GB" sz="2000" dirty="0" smtClean="0"/>
              <a:t>software based </a:t>
            </a:r>
            <a:r>
              <a:rPr lang="en-GB" sz="2000" dirty="0"/>
              <a:t>on the </a:t>
            </a:r>
            <a:r>
              <a:rPr lang="en-GB" sz="2000" dirty="0" smtClean="0"/>
              <a:t>UNICOS-framework:</a:t>
            </a:r>
            <a:br>
              <a:rPr lang="en-GB" sz="2000" dirty="0" smtClean="0"/>
            </a:br>
            <a:r>
              <a:rPr lang="en-US" sz="2000" dirty="0" smtClean="0"/>
              <a:t>monitoring and control of magnet and current leads instrumentation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19" y="2510098"/>
            <a:ext cx="4790430" cy="3844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272"/>
          <a:stretch/>
        </p:blipFill>
        <p:spPr>
          <a:xfrm>
            <a:off x="5731703" y="2562787"/>
            <a:ext cx="2829250" cy="26121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31703" y="5174925"/>
            <a:ext cx="2829250" cy="92333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 smtClean="0"/>
              <a:t>Configuration </a:t>
            </a:r>
            <a:r>
              <a:rPr lang="en-GB" dirty="0"/>
              <a:t>of the different panel types for </a:t>
            </a:r>
            <a:r>
              <a:rPr lang="en-GB" dirty="0" smtClean="0"/>
              <a:t>each magnet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459857" y="4356340"/>
            <a:ext cx="1164566" cy="7073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 txBox="1">
            <a:spLocks/>
          </p:cNvSpPr>
          <p:nvPr/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2019-06-11</a:t>
            </a:r>
            <a:endParaRPr lang="en-GB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2565" y="6532614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News from the GSI test </a:t>
            </a:r>
            <a:r>
              <a:rPr lang="en-GB" dirty="0" smtClean="0"/>
              <a:t>Facility 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42280945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Today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5" y="1450685"/>
            <a:ext cx="3255400" cy="260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r="5547"/>
          <a:stretch/>
        </p:blipFill>
        <p:spPr bwMode="auto">
          <a:xfrm>
            <a:off x="2432915" y="2353852"/>
            <a:ext cx="360584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ksugita\Desktop\IMG_20190507_1632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54" y="2752845"/>
            <a:ext cx="2710544" cy="361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0495" y="1302026"/>
            <a:ext cx="405516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00B050"/>
              </a:buClr>
              <a:buSzPct val="122000"/>
              <a:buFont typeface="Wingdings" panose="05000000000000000000" pitchFamily="2" charset="2"/>
              <a:buChar char="ü"/>
            </a:pPr>
            <a:r>
              <a:rPr lang="en-US" dirty="0" smtClean="0"/>
              <a:t>First SM arrived on Feb 7</a:t>
            </a:r>
            <a:r>
              <a:rPr lang="en-US" baseline="30000" dirty="0" smtClean="0"/>
              <a:t>th</a:t>
            </a:r>
            <a:r>
              <a:rPr lang="en-US" dirty="0" smtClean="0"/>
              <a:t>, 2019</a:t>
            </a:r>
            <a:endParaRPr lang="en-GB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960495" y="1616442"/>
            <a:ext cx="405516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00B050"/>
              </a:buClr>
              <a:buSzPct val="122000"/>
              <a:buFont typeface="Wingdings" panose="05000000000000000000" pitchFamily="2" charset="2"/>
              <a:buChar char="ü"/>
            </a:pPr>
            <a:r>
              <a:rPr lang="en-US" dirty="0" smtClean="0"/>
              <a:t>Electrical integrity Tests done </a:t>
            </a:r>
            <a:endParaRPr lang="en-GB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959006" y="1915827"/>
            <a:ext cx="492637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00B050"/>
              </a:buClr>
              <a:buSzPct val="122000"/>
              <a:buFont typeface="Wingdings" panose="05000000000000000000" pitchFamily="2" charset="2"/>
              <a:buChar char="ü"/>
            </a:pPr>
            <a:r>
              <a:rPr lang="en-US" dirty="0" smtClean="0"/>
              <a:t>SM preparation for the bench done</a:t>
            </a:r>
            <a:endParaRPr lang="en-GB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30086" y="5191697"/>
            <a:ext cx="498613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00B050"/>
              </a:buClr>
              <a:buSzPct val="122000"/>
              <a:buFont typeface="Wingdings" panose="05000000000000000000" pitchFamily="2" charset="2"/>
              <a:buChar char="ü"/>
            </a:pPr>
            <a:r>
              <a:rPr lang="en-US" dirty="0" smtClean="0"/>
              <a:t>Installation on the test bench May 7</a:t>
            </a:r>
            <a:r>
              <a:rPr lang="en-US" baseline="30000" dirty="0" smtClean="0"/>
              <a:t>th</a:t>
            </a:r>
            <a:r>
              <a:rPr lang="en-US" dirty="0" smtClean="0"/>
              <a:t>, 2019</a:t>
            </a:r>
            <a:endParaRPr lang="en-GB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30086" y="5506113"/>
            <a:ext cx="405516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00B050"/>
              </a:buClr>
              <a:buSzPct val="122000"/>
              <a:buFont typeface="Wingdings" panose="05000000000000000000" pitchFamily="2" charset="2"/>
              <a:buChar char="ü"/>
            </a:pPr>
            <a:r>
              <a:rPr lang="en-US" dirty="0" smtClean="0"/>
              <a:t>Cold mass survey measurements</a:t>
            </a:r>
            <a:endParaRPr lang="en-GB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28598" y="5805498"/>
            <a:ext cx="509695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00B050"/>
              </a:buClr>
              <a:buSzPct val="122000"/>
              <a:buFont typeface="Wingdings" panose="05000000000000000000" pitchFamily="2" charset="2"/>
              <a:buChar char="ü"/>
            </a:pPr>
            <a:r>
              <a:rPr lang="en-US" dirty="0" smtClean="0"/>
              <a:t>Insulation vacuum and leak test on going</a:t>
            </a:r>
            <a:endParaRPr lang="en-GB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30086" y="6142564"/>
            <a:ext cx="509695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	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/>
              <a:t>C</a:t>
            </a:r>
            <a:r>
              <a:rPr lang="en-US" dirty="0" err="1" smtClean="0"/>
              <a:t>ooldown</a:t>
            </a:r>
            <a:r>
              <a:rPr lang="en-US" dirty="0" smtClean="0"/>
              <a:t> 25</a:t>
            </a:r>
            <a:r>
              <a:rPr lang="en-US" baseline="30000" dirty="0" smtClean="0"/>
              <a:t>th</a:t>
            </a:r>
            <a:r>
              <a:rPr lang="en-US" dirty="0" smtClean="0"/>
              <a:t> June, 2019</a:t>
            </a:r>
            <a:endParaRPr lang="en-GB" dirty="0" smtClean="0"/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2019-06-11</a:t>
            </a:r>
            <a:endParaRPr lang="en-GB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2565" y="6532614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Super-FRS magnets test stand @ CERN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36524" y="6320723"/>
            <a:ext cx="366401" cy="26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5324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Thank you for your attention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8955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Back </a:t>
            </a:r>
            <a:r>
              <a:rPr lang="de-DE" dirty="0" err="1" smtClean="0"/>
              <a:t>up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8239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plan for </a:t>
            </a:r>
            <a:r>
              <a:rPr lang="en-US" dirty="0" err="1" smtClean="0"/>
              <a:t>FoS</a:t>
            </a:r>
            <a:r>
              <a:rPr lang="en-US" dirty="0" smtClean="0"/>
              <a:t> short </a:t>
            </a:r>
            <a:r>
              <a:rPr lang="en-US" dirty="0" err="1" smtClean="0"/>
              <a:t>multiplet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8048" y="1250827"/>
            <a:ext cx="3312673" cy="4351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smtClean="0"/>
              <a:t>Steps</a:t>
            </a:r>
          </a:p>
          <a:p>
            <a:r>
              <a:rPr lang="en-US" sz="1400" dirty="0" smtClean="0"/>
              <a:t>magnet welcome</a:t>
            </a:r>
          </a:p>
          <a:p>
            <a:r>
              <a:rPr lang="en-US" sz="1400" dirty="0" smtClean="0"/>
              <a:t>magnet on lorry</a:t>
            </a:r>
          </a:p>
          <a:p>
            <a:r>
              <a:rPr lang="en-US" sz="1400" dirty="0" smtClean="0"/>
              <a:t>magnet at </a:t>
            </a:r>
            <a:r>
              <a:rPr lang="en-US" sz="1400" dirty="0" smtClean="0">
                <a:solidFill>
                  <a:schemeClr val="tx1"/>
                </a:solidFill>
              </a:rPr>
              <a:t>preparation</a:t>
            </a:r>
            <a:r>
              <a:rPr lang="en-US" sz="1400" dirty="0" smtClean="0"/>
              <a:t> area</a:t>
            </a:r>
          </a:p>
          <a:p>
            <a:r>
              <a:rPr lang="en-US" sz="1400" dirty="0" smtClean="0"/>
              <a:t>magnet at test bench</a:t>
            </a:r>
          </a:p>
          <a:p>
            <a:r>
              <a:rPr lang="en-US" sz="1400" dirty="0" smtClean="0"/>
              <a:t>isolation vacuum pumping</a:t>
            </a:r>
          </a:p>
          <a:p>
            <a:r>
              <a:rPr lang="en-US" sz="1400" dirty="0" smtClean="0"/>
              <a:t>cool down</a:t>
            </a:r>
          </a:p>
          <a:p>
            <a:r>
              <a:rPr lang="en-US" sz="1400" dirty="0" smtClean="0"/>
              <a:t>cold test without excitation</a:t>
            </a:r>
          </a:p>
          <a:p>
            <a:r>
              <a:rPr lang="en-US" sz="1400" dirty="0"/>
              <a:t>cold test </a:t>
            </a:r>
            <a:r>
              <a:rPr lang="en-US" sz="1400" dirty="0" smtClean="0"/>
              <a:t>wit excitation</a:t>
            </a:r>
          </a:p>
          <a:p>
            <a:pPr lvl="1"/>
            <a:r>
              <a:rPr lang="en-US" sz="1000" dirty="0" smtClean="0"/>
              <a:t>Magnetic measurements</a:t>
            </a:r>
          </a:p>
          <a:p>
            <a:r>
              <a:rPr lang="en-US" sz="1400" dirty="0" smtClean="0"/>
              <a:t>warm up</a:t>
            </a:r>
            <a:endParaRPr lang="en-US" sz="1400" dirty="0"/>
          </a:p>
          <a:p>
            <a:r>
              <a:rPr lang="en-US" sz="1400" dirty="0" smtClean="0"/>
              <a:t>warm test under vacuum</a:t>
            </a:r>
          </a:p>
          <a:p>
            <a:r>
              <a:rPr lang="en-US" sz="1400" dirty="0" smtClean="0"/>
              <a:t>warm test at atmosphere</a:t>
            </a:r>
          </a:p>
          <a:p>
            <a:r>
              <a:rPr lang="en-US" sz="1400" dirty="0" smtClean="0"/>
              <a:t>magnet removal preparation</a:t>
            </a:r>
          </a:p>
          <a:p>
            <a:r>
              <a:rPr lang="en-US" sz="1400" dirty="0" smtClean="0"/>
              <a:t>magnet at preparation area, transport preparation</a:t>
            </a:r>
          </a:p>
          <a:p>
            <a:r>
              <a:rPr lang="en-US" sz="1400" dirty="0" smtClean="0"/>
              <a:t>magnet goodbye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01" y="1177473"/>
            <a:ext cx="2146079" cy="3202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881" y="1250827"/>
            <a:ext cx="1177512" cy="52276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3765" y="1319841"/>
            <a:ext cx="1214283" cy="2160367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7323825" y="2569312"/>
            <a:ext cx="258793" cy="1984076"/>
          </a:xfrm>
          <a:prstGeom prst="rightBrace">
            <a:avLst>
              <a:gd name="adj1" fmla="val 38627"/>
              <a:gd name="adj2" fmla="val 4913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67976" y="3329445"/>
            <a:ext cx="1191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2 times</a:t>
            </a:r>
          </a:p>
          <a:p>
            <a:r>
              <a:rPr lang="en-US" sz="1200" dirty="0" smtClean="0"/>
              <a:t>(thermal cycle)</a:t>
            </a:r>
            <a:endParaRPr lang="en-US" sz="1200" dirty="0"/>
          </a:p>
        </p:txBody>
      </p:sp>
      <p:sp>
        <p:nvSpPr>
          <p:cNvPr id="13" name="(Delivery at CERN,  7th Feb. 2019)"/>
          <p:cNvSpPr txBox="1"/>
          <p:nvPr/>
        </p:nvSpPr>
        <p:spPr>
          <a:xfrm>
            <a:off x="6659345" y="1525974"/>
            <a:ext cx="2484655" cy="268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defRPr sz="2300"/>
            </a:lvl1pPr>
          </a:lstStyle>
          <a:p>
            <a:r>
              <a:rPr sz="1200" dirty="0">
                <a:solidFill>
                  <a:srgbClr val="FF0000"/>
                </a:solidFill>
              </a:rPr>
              <a:t>(Delivery at CERN,  7th Feb. 2019)</a:t>
            </a:r>
          </a:p>
        </p:txBody>
      </p:sp>
      <p:sp>
        <p:nvSpPr>
          <p:cNvPr id="14" name="(Delivery at CERN,  7th Feb. 2019)"/>
          <p:cNvSpPr txBox="1"/>
          <p:nvPr/>
        </p:nvSpPr>
        <p:spPr>
          <a:xfrm>
            <a:off x="6659345" y="5266962"/>
            <a:ext cx="2306272" cy="268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defRPr sz="2300"/>
            </a:lvl1pPr>
          </a:lstStyle>
          <a:p>
            <a:r>
              <a:rPr sz="1200" dirty="0" smtClean="0"/>
              <a:t>(</a:t>
            </a:r>
            <a:r>
              <a:rPr lang="en-US" sz="1200" dirty="0" smtClean="0"/>
              <a:t>Shipment to FAIR, end of 2019</a:t>
            </a:r>
            <a:r>
              <a:rPr sz="1200" dirty="0" smtClean="0"/>
              <a:t>)</a:t>
            </a:r>
            <a:endParaRPr sz="1200" dirty="0"/>
          </a:p>
        </p:txBody>
      </p:sp>
      <p:sp>
        <p:nvSpPr>
          <p:cNvPr id="10" name="Rectangle 9"/>
          <p:cNvSpPr/>
          <p:nvPr/>
        </p:nvSpPr>
        <p:spPr>
          <a:xfrm>
            <a:off x="7157900" y="2389560"/>
            <a:ext cx="51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Now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8860595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</a:t>
            </a:fld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2019-06-11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2565" y="6532614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News from the GSI test </a:t>
            </a:r>
            <a:r>
              <a:rPr lang="en-GB" dirty="0" smtClean="0"/>
              <a:t>Facility @ </a:t>
            </a:r>
            <a:r>
              <a:rPr lang="en-GB" dirty="0"/>
              <a:t>CERN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69" y="2733166"/>
            <a:ext cx="6514922" cy="37623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</p:pic>
      <p:pic>
        <p:nvPicPr>
          <p:cNvPr id="12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" y="1282282"/>
            <a:ext cx="4145842" cy="2876432"/>
          </a:xfrm>
          <a:prstGeom prst="rect">
            <a:avLst/>
          </a:prstGeom>
        </p:spPr>
      </p:pic>
      <p:sp>
        <p:nvSpPr>
          <p:cNvPr id="13" name="Super-FRS sc magnets"/>
          <p:cNvSpPr txBox="1"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r>
              <a:rPr lang="en-US" sz="2400" dirty="0" smtClean="0"/>
              <a:t>GSI accelerators complex</a:t>
            </a:r>
            <a:endParaRPr sz="2400" dirty="0"/>
          </a:p>
        </p:txBody>
      </p:sp>
      <p:sp>
        <p:nvSpPr>
          <p:cNvPr id="14" name="TextBox 47"/>
          <p:cNvSpPr txBox="1"/>
          <p:nvPr/>
        </p:nvSpPr>
        <p:spPr>
          <a:xfrm>
            <a:off x="3746036" y="3048928"/>
            <a:ext cx="177484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  <a:latin typeface="+mj-lt"/>
              </a:rPr>
              <a:t>Super-FRS</a:t>
            </a:r>
            <a:endParaRPr lang="en-GB" sz="24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5" name="TextBox 47"/>
          <p:cNvSpPr txBox="1"/>
          <p:nvPr/>
        </p:nvSpPr>
        <p:spPr>
          <a:xfrm>
            <a:off x="3165262" y="1669170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C00000"/>
                </a:solidFill>
                <a:latin typeface="+mj-lt"/>
              </a:rPr>
              <a:t>SIS100</a:t>
            </a:r>
            <a:endParaRPr lang="en-GB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" name="TextBox 47"/>
          <p:cNvSpPr txBox="1"/>
          <p:nvPr/>
        </p:nvSpPr>
        <p:spPr>
          <a:xfrm>
            <a:off x="1738563" y="1685279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2937F3"/>
                </a:solidFill>
                <a:latin typeface="+mj-lt"/>
              </a:rPr>
              <a:t>SIS18</a:t>
            </a:r>
            <a:endParaRPr lang="en-GB" sz="1600" b="1" dirty="0">
              <a:solidFill>
                <a:srgbClr val="2937F3"/>
              </a:solidFill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 rot="2516308">
            <a:off x="2828925" y="2791622"/>
            <a:ext cx="672674" cy="1298752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571336" y="3735238"/>
            <a:ext cx="450251" cy="42347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05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  <a:defRPr b="1"/>
            </a:pPr>
            <a:r>
              <a:rPr lang="en-US" dirty="0" smtClean="0"/>
              <a:t>Super-FRS </a:t>
            </a:r>
            <a:r>
              <a:rPr lang="en-US" dirty="0"/>
              <a:t>superconducting magnets</a:t>
            </a:r>
          </a:p>
          <a:p>
            <a:pPr>
              <a:lnSpc>
                <a:spcPct val="200000"/>
              </a:lnSpc>
              <a:spcBef>
                <a:spcPts val="0"/>
              </a:spcBef>
              <a:defRPr b="1"/>
            </a:pPr>
            <a:r>
              <a:rPr lang="en-US" dirty="0" smtClean="0"/>
              <a:t>GSI Test Stand layout @ CERN </a:t>
            </a:r>
            <a:endParaRPr lang="en-US" dirty="0"/>
          </a:p>
          <a:p>
            <a:pPr>
              <a:lnSpc>
                <a:spcPct val="200000"/>
              </a:lnSpc>
              <a:spcBef>
                <a:spcPts val="0"/>
              </a:spcBef>
              <a:defRPr b="1"/>
            </a:pPr>
            <a:r>
              <a:rPr lang="en-US" dirty="0" smtClean="0"/>
              <a:t>Facility infrastructures</a:t>
            </a:r>
          </a:p>
          <a:p>
            <a:pPr>
              <a:lnSpc>
                <a:spcPct val="200000"/>
              </a:lnSpc>
              <a:spcBef>
                <a:spcPts val="0"/>
              </a:spcBef>
              <a:defRPr b="1"/>
            </a:pPr>
            <a:r>
              <a:rPr lang="en-US" dirty="0" smtClean="0"/>
              <a:t>Facility status today</a:t>
            </a:r>
            <a:endParaRPr lang="en-GB" dirty="0" smtClean="0"/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  <a:defRPr b="1"/>
            </a:pP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3</a:t>
            </a:fld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dirty="0" smtClean="0"/>
              <a:t>2019-06-11</a:t>
            </a:r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2565" y="6532614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News from the GSI test </a:t>
            </a:r>
            <a:r>
              <a:rPr lang="en-GB" dirty="0" smtClean="0"/>
              <a:t>Facility 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14503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6193895" cy="787557"/>
          </a:xfrm>
        </p:spPr>
        <p:txBody>
          <a:bodyPr>
            <a:normAutofit/>
          </a:bodyPr>
          <a:lstStyle/>
          <a:p>
            <a:r>
              <a:rPr lang="en-GB" dirty="0" smtClean="0"/>
              <a:t>Super-FRS </a:t>
            </a:r>
            <a:r>
              <a:rPr lang="en-GB" dirty="0"/>
              <a:t>superconducting magnets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30" name="Date Placeholder 3"/>
          <p:cNvSpPr txBox="1">
            <a:spLocks/>
          </p:cNvSpPr>
          <p:nvPr/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2019-06-11</a:t>
            </a:r>
            <a:endParaRPr lang="en-GB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649235"/>
              </p:ext>
            </p:extLst>
          </p:nvPr>
        </p:nvGraphicFramePr>
        <p:xfrm>
          <a:off x="204439" y="1246696"/>
          <a:ext cx="8682073" cy="2771262"/>
        </p:xfrm>
        <a:graphic>
          <a:graphicData uri="http://schemas.openxmlformats.org/drawingml/2006/table">
            <a:tbl>
              <a:tblPr/>
              <a:tblGrid>
                <a:gridCol w="615068">
                  <a:extLst>
                    <a:ext uri="{9D8B030D-6E8A-4147-A177-3AD203B41FA5}">
                      <a16:colId xmlns:a16="http://schemas.microsoft.com/office/drawing/2014/main" val="3689887136"/>
                    </a:ext>
                  </a:extLst>
                </a:gridCol>
                <a:gridCol w="961044">
                  <a:extLst>
                    <a:ext uri="{9D8B030D-6E8A-4147-A177-3AD203B41FA5}">
                      <a16:colId xmlns:a16="http://schemas.microsoft.com/office/drawing/2014/main" val="1993888463"/>
                    </a:ext>
                  </a:extLst>
                </a:gridCol>
                <a:gridCol w="768834">
                  <a:extLst>
                    <a:ext uri="{9D8B030D-6E8A-4147-A177-3AD203B41FA5}">
                      <a16:colId xmlns:a16="http://schemas.microsoft.com/office/drawing/2014/main" val="602831897"/>
                    </a:ext>
                  </a:extLst>
                </a:gridCol>
                <a:gridCol w="756021">
                  <a:extLst>
                    <a:ext uri="{9D8B030D-6E8A-4147-A177-3AD203B41FA5}">
                      <a16:colId xmlns:a16="http://schemas.microsoft.com/office/drawing/2014/main" val="4053152353"/>
                    </a:ext>
                  </a:extLst>
                </a:gridCol>
                <a:gridCol w="935416">
                  <a:extLst>
                    <a:ext uri="{9D8B030D-6E8A-4147-A177-3AD203B41FA5}">
                      <a16:colId xmlns:a16="http://schemas.microsoft.com/office/drawing/2014/main" val="372433469"/>
                    </a:ext>
                  </a:extLst>
                </a:gridCol>
                <a:gridCol w="1166066">
                  <a:extLst>
                    <a:ext uri="{9D8B030D-6E8A-4147-A177-3AD203B41FA5}">
                      <a16:colId xmlns:a16="http://schemas.microsoft.com/office/drawing/2014/main" val="3111681324"/>
                    </a:ext>
                  </a:extLst>
                </a:gridCol>
                <a:gridCol w="832904">
                  <a:extLst>
                    <a:ext uri="{9D8B030D-6E8A-4147-A177-3AD203B41FA5}">
                      <a16:colId xmlns:a16="http://schemas.microsoft.com/office/drawing/2014/main" val="1059743194"/>
                    </a:ext>
                  </a:extLst>
                </a:gridCol>
                <a:gridCol w="1217323">
                  <a:extLst>
                    <a:ext uri="{9D8B030D-6E8A-4147-A177-3AD203B41FA5}">
                      <a16:colId xmlns:a16="http://schemas.microsoft.com/office/drawing/2014/main" val="229495657"/>
                    </a:ext>
                  </a:extLst>
                </a:gridCol>
                <a:gridCol w="961044">
                  <a:extLst>
                    <a:ext uri="{9D8B030D-6E8A-4147-A177-3AD203B41FA5}">
                      <a16:colId xmlns:a16="http://schemas.microsoft.com/office/drawing/2014/main" val="955753459"/>
                    </a:ext>
                  </a:extLst>
                </a:gridCol>
                <a:gridCol w="468353">
                  <a:extLst>
                    <a:ext uri="{9D8B030D-6E8A-4147-A177-3AD203B41FA5}">
                      <a16:colId xmlns:a16="http://schemas.microsoft.com/office/drawing/2014/main" val="2152288328"/>
                    </a:ext>
                  </a:extLst>
                </a:gridCol>
              </a:tblGrid>
              <a:tr h="7891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Cold mass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LHe volume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 current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Stored energy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Inductance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Aperture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Peak field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322869"/>
                  </a:ext>
                </a:extLst>
              </a:tr>
              <a:tr h="2670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(kg)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(kg)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</a:t>
                      </a:r>
                      <a:r>
                        <a:rPr lang="en-GB" sz="17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(A)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(MJ)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(H)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(mm)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(T)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399991"/>
                  </a:ext>
                </a:extLst>
              </a:tr>
              <a:tr h="3899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Dipoles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50000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0.025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x 190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146953"/>
                  </a:ext>
                </a:extLst>
              </a:tr>
              <a:tr h="5828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Short Multiplet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28000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20000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(Quad)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204966"/>
                  </a:ext>
                </a:extLst>
              </a:tr>
              <a:tr h="5828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 Multiplet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60000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45000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(Quad)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5959" marR="5959" marT="595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264964"/>
                  </a:ext>
                </a:extLst>
              </a:tr>
              <a:tr h="159555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59" marR="5959" marT="595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59" marR="5959" marT="595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59" marR="5959" marT="595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59" marR="5959" marT="595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59" marR="5959" marT="595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59" marR="5959" marT="595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59" marR="5959" marT="595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59" marR="5959" marT="595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59" marR="5959" marT="595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59" marR="5959" marT="595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578617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09594" y="3947079"/>
            <a:ext cx="9422228" cy="2559347"/>
            <a:chOff x="109594" y="3947079"/>
            <a:chExt cx="9422228" cy="2559347"/>
          </a:xfrm>
        </p:grpSpPr>
        <p:pic>
          <p:nvPicPr>
            <p:cNvPr id="28" name="page1image49948624.png" descr="page1image4994862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820261" y="4750554"/>
              <a:ext cx="1463096" cy="168366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Grafik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42" r="16946"/>
            <a:stretch/>
          </p:blipFill>
          <p:spPr>
            <a:xfrm>
              <a:off x="6045915" y="4095517"/>
              <a:ext cx="2211840" cy="1827855"/>
            </a:xfrm>
            <a:prstGeom prst="rect">
              <a:avLst/>
            </a:prstGeom>
          </p:spPr>
        </p:pic>
        <p:sp>
          <p:nvSpPr>
            <p:cNvPr id="7" name="Textfeld 8"/>
            <p:cNvSpPr txBox="1"/>
            <p:nvPr/>
          </p:nvSpPr>
          <p:spPr>
            <a:xfrm rot="16200000">
              <a:off x="5443941" y="4896065"/>
              <a:ext cx="558593" cy="33855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4 m</a:t>
              </a: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2" t="2328" r="10840" b="8269"/>
            <a:stretch/>
          </p:blipFill>
          <p:spPr bwMode="auto">
            <a:xfrm>
              <a:off x="3812710" y="4253857"/>
              <a:ext cx="1507702" cy="1747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Gerade Verbindung mit Pfeil 7"/>
            <p:cNvCxnSpPr/>
            <p:nvPr/>
          </p:nvCxnSpPr>
          <p:spPr>
            <a:xfrm flipV="1">
              <a:off x="6459678" y="5555573"/>
              <a:ext cx="1837560" cy="49880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11" name="Textfeld 12"/>
            <p:cNvSpPr txBox="1"/>
            <p:nvPr/>
          </p:nvSpPr>
          <p:spPr>
            <a:xfrm rot="20978498">
              <a:off x="3733937" y="5683794"/>
              <a:ext cx="1655422" cy="33855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2.7</a:t>
              </a:r>
              <a:r>
                <a:rPr kumimoji="0" lang="de-DE" sz="1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m</a:t>
              </a:r>
            </a:p>
          </p:txBody>
        </p:sp>
        <p:pic>
          <p:nvPicPr>
            <p:cNvPr id="21" name="page7image5112.jpg" descr="page7image511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1205" y="4339605"/>
              <a:ext cx="1427820" cy="1639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66" extrusionOk="0">
                  <a:moveTo>
                    <a:pt x="16866" y="59"/>
                  </a:moveTo>
                  <a:cubicBezTo>
                    <a:pt x="16837" y="91"/>
                    <a:pt x="16825" y="295"/>
                    <a:pt x="16836" y="553"/>
                  </a:cubicBezTo>
                  <a:cubicBezTo>
                    <a:pt x="16854" y="943"/>
                    <a:pt x="16846" y="1005"/>
                    <a:pt x="16756" y="1104"/>
                  </a:cubicBezTo>
                  <a:cubicBezTo>
                    <a:pt x="16700" y="1166"/>
                    <a:pt x="16587" y="1230"/>
                    <a:pt x="16505" y="1245"/>
                  </a:cubicBezTo>
                  <a:cubicBezTo>
                    <a:pt x="16340" y="1277"/>
                    <a:pt x="16303" y="1392"/>
                    <a:pt x="16430" y="1484"/>
                  </a:cubicBezTo>
                  <a:cubicBezTo>
                    <a:pt x="16535" y="1560"/>
                    <a:pt x="16523" y="1716"/>
                    <a:pt x="16406" y="1809"/>
                  </a:cubicBezTo>
                  <a:cubicBezTo>
                    <a:pt x="16326" y="1871"/>
                    <a:pt x="16313" y="1920"/>
                    <a:pt x="16338" y="2054"/>
                  </a:cubicBezTo>
                  <a:cubicBezTo>
                    <a:pt x="16358" y="2166"/>
                    <a:pt x="16346" y="2247"/>
                    <a:pt x="16300" y="2295"/>
                  </a:cubicBezTo>
                  <a:cubicBezTo>
                    <a:pt x="16223" y="2376"/>
                    <a:pt x="16232" y="2862"/>
                    <a:pt x="16313" y="2948"/>
                  </a:cubicBezTo>
                  <a:cubicBezTo>
                    <a:pt x="16339" y="2975"/>
                    <a:pt x="16354" y="3113"/>
                    <a:pt x="16346" y="3252"/>
                  </a:cubicBezTo>
                  <a:cubicBezTo>
                    <a:pt x="16327" y="3560"/>
                    <a:pt x="16246" y="3593"/>
                    <a:pt x="15991" y="3398"/>
                  </a:cubicBezTo>
                  <a:cubicBezTo>
                    <a:pt x="15525" y="3042"/>
                    <a:pt x="14785" y="3054"/>
                    <a:pt x="14351" y="3423"/>
                  </a:cubicBezTo>
                  <a:cubicBezTo>
                    <a:pt x="14252" y="3506"/>
                    <a:pt x="14139" y="3569"/>
                    <a:pt x="14101" y="3561"/>
                  </a:cubicBezTo>
                  <a:cubicBezTo>
                    <a:pt x="14059" y="3554"/>
                    <a:pt x="14031" y="3584"/>
                    <a:pt x="14030" y="3636"/>
                  </a:cubicBezTo>
                  <a:cubicBezTo>
                    <a:pt x="14030" y="3683"/>
                    <a:pt x="13993" y="3782"/>
                    <a:pt x="13948" y="3854"/>
                  </a:cubicBezTo>
                  <a:cubicBezTo>
                    <a:pt x="13889" y="3949"/>
                    <a:pt x="13869" y="4083"/>
                    <a:pt x="13875" y="4353"/>
                  </a:cubicBezTo>
                  <a:cubicBezTo>
                    <a:pt x="13882" y="4672"/>
                    <a:pt x="13902" y="4747"/>
                    <a:pt x="14017" y="4902"/>
                  </a:cubicBezTo>
                  <a:cubicBezTo>
                    <a:pt x="14090" y="5000"/>
                    <a:pt x="14219" y="5128"/>
                    <a:pt x="14307" y="5185"/>
                  </a:cubicBezTo>
                  <a:cubicBezTo>
                    <a:pt x="14528" y="5329"/>
                    <a:pt x="14763" y="5535"/>
                    <a:pt x="14734" y="5560"/>
                  </a:cubicBezTo>
                  <a:cubicBezTo>
                    <a:pt x="14701" y="5589"/>
                    <a:pt x="14955" y="5769"/>
                    <a:pt x="15206" y="5893"/>
                  </a:cubicBezTo>
                  <a:cubicBezTo>
                    <a:pt x="15391" y="5984"/>
                    <a:pt x="15424" y="6020"/>
                    <a:pt x="15439" y="6164"/>
                  </a:cubicBezTo>
                  <a:cubicBezTo>
                    <a:pt x="15466" y="6414"/>
                    <a:pt x="15456" y="6754"/>
                    <a:pt x="15420" y="6804"/>
                  </a:cubicBezTo>
                  <a:cubicBezTo>
                    <a:pt x="15403" y="6829"/>
                    <a:pt x="15387" y="6918"/>
                    <a:pt x="15385" y="7003"/>
                  </a:cubicBezTo>
                  <a:cubicBezTo>
                    <a:pt x="15382" y="7108"/>
                    <a:pt x="15359" y="7155"/>
                    <a:pt x="15314" y="7147"/>
                  </a:cubicBezTo>
                  <a:cubicBezTo>
                    <a:pt x="15266" y="7138"/>
                    <a:pt x="15252" y="7180"/>
                    <a:pt x="15264" y="7299"/>
                  </a:cubicBezTo>
                  <a:cubicBezTo>
                    <a:pt x="15279" y="7441"/>
                    <a:pt x="15266" y="7465"/>
                    <a:pt x="15170" y="7477"/>
                  </a:cubicBezTo>
                  <a:cubicBezTo>
                    <a:pt x="15109" y="7485"/>
                    <a:pt x="14991" y="7544"/>
                    <a:pt x="14908" y="7612"/>
                  </a:cubicBezTo>
                  <a:cubicBezTo>
                    <a:pt x="14769" y="7725"/>
                    <a:pt x="14755" y="7761"/>
                    <a:pt x="14755" y="8016"/>
                  </a:cubicBezTo>
                  <a:cubicBezTo>
                    <a:pt x="14755" y="8170"/>
                    <a:pt x="14741" y="8309"/>
                    <a:pt x="14724" y="8325"/>
                  </a:cubicBezTo>
                  <a:cubicBezTo>
                    <a:pt x="14706" y="8340"/>
                    <a:pt x="14527" y="8224"/>
                    <a:pt x="14326" y="8067"/>
                  </a:cubicBezTo>
                  <a:cubicBezTo>
                    <a:pt x="14035" y="7841"/>
                    <a:pt x="13938" y="7788"/>
                    <a:pt x="13853" y="7811"/>
                  </a:cubicBezTo>
                  <a:cubicBezTo>
                    <a:pt x="13727" y="7846"/>
                    <a:pt x="13456" y="7647"/>
                    <a:pt x="13456" y="7519"/>
                  </a:cubicBezTo>
                  <a:cubicBezTo>
                    <a:pt x="13456" y="7458"/>
                    <a:pt x="13416" y="7441"/>
                    <a:pt x="13282" y="7441"/>
                  </a:cubicBezTo>
                  <a:cubicBezTo>
                    <a:pt x="13129" y="7441"/>
                    <a:pt x="13104" y="7458"/>
                    <a:pt x="13067" y="7581"/>
                  </a:cubicBezTo>
                  <a:cubicBezTo>
                    <a:pt x="13037" y="7683"/>
                    <a:pt x="12987" y="7727"/>
                    <a:pt x="12878" y="7753"/>
                  </a:cubicBezTo>
                  <a:cubicBezTo>
                    <a:pt x="12655" y="7806"/>
                    <a:pt x="10555" y="8179"/>
                    <a:pt x="10516" y="8172"/>
                  </a:cubicBezTo>
                  <a:cubicBezTo>
                    <a:pt x="10497" y="8169"/>
                    <a:pt x="10447" y="8179"/>
                    <a:pt x="10406" y="8195"/>
                  </a:cubicBezTo>
                  <a:cubicBezTo>
                    <a:pt x="10365" y="8210"/>
                    <a:pt x="9779" y="8319"/>
                    <a:pt x="9105" y="8438"/>
                  </a:cubicBezTo>
                  <a:cubicBezTo>
                    <a:pt x="8011" y="8630"/>
                    <a:pt x="6020" y="8986"/>
                    <a:pt x="4331" y="9292"/>
                  </a:cubicBezTo>
                  <a:cubicBezTo>
                    <a:pt x="4001" y="9352"/>
                    <a:pt x="3607" y="9422"/>
                    <a:pt x="3456" y="9446"/>
                  </a:cubicBezTo>
                  <a:cubicBezTo>
                    <a:pt x="3304" y="9470"/>
                    <a:pt x="3046" y="9515"/>
                    <a:pt x="2881" y="9548"/>
                  </a:cubicBezTo>
                  <a:cubicBezTo>
                    <a:pt x="2716" y="9582"/>
                    <a:pt x="2513" y="9620"/>
                    <a:pt x="2431" y="9631"/>
                  </a:cubicBezTo>
                  <a:cubicBezTo>
                    <a:pt x="2348" y="9642"/>
                    <a:pt x="2101" y="9685"/>
                    <a:pt x="1881" y="9726"/>
                  </a:cubicBezTo>
                  <a:cubicBezTo>
                    <a:pt x="1661" y="9767"/>
                    <a:pt x="1424" y="9805"/>
                    <a:pt x="1355" y="9811"/>
                  </a:cubicBezTo>
                  <a:cubicBezTo>
                    <a:pt x="1286" y="9817"/>
                    <a:pt x="1170" y="9836"/>
                    <a:pt x="1096" y="9853"/>
                  </a:cubicBezTo>
                  <a:cubicBezTo>
                    <a:pt x="912" y="9896"/>
                    <a:pt x="811" y="9839"/>
                    <a:pt x="933" y="9761"/>
                  </a:cubicBezTo>
                  <a:cubicBezTo>
                    <a:pt x="1032" y="9698"/>
                    <a:pt x="1019" y="9692"/>
                    <a:pt x="756" y="9692"/>
                  </a:cubicBezTo>
                  <a:cubicBezTo>
                    <a:pt x="573" y="9692"/>
                    <a:pt x="555" y="9702"/>
                    <a:pt x="555" y="9802"/>
                  </a:cubicBezTo>
                  <a:cubicBezTo>
                    <a:pt x="555" y="9924"/>
                    <a:pt x="469" y="10007"/>
                    <a:pt x="340" y="10007"/>
                  </a:cubicBezTo>
                  <a:cubicBezTo>
                    <a:pt x="265" y="10007"/>
                    <a:pt x="250" y="10030"/>
                    <a:pt x="269" y="10116"/>
                  </a:cubicBezTo>
                  <a:cubicBezTo>
                    <a:pt x="282" y="10177"/>
                    <a:pt x="274" y="10237"/>
                    <a:pt x="250" y="10250"/>
                  </a:cubicBezTo>
                  <a:cubicBezTo>
                    <a:pt x="190" y="10282"/>
                    <a:pt x="195" y="10517"/>
                    <a:pt x="256" y="10550"/>
                  </a:cubicBezTo>
                  <a:cubicBezTo>
                    <a:pt x="333" y="10591"/>
                    <a:pt x="319" y="11048"/>
                    <a:pt x="241" y="11074"/>
                  </a:cubicBezTo>
                  <a:cubicBezTo>
                    <a:pt x="193" y="11090"/>
                    <a:pt x="181" y="11169"/>
                    <a:pt x="197" y="11363"/>
                  </a:cubicBezTo>
                  <a:cubicBezTo>
                    <a:pt x="215" y="11581"/>
                    <a:pt x="204" y="11640"/>
                    <a:pt x="133" y="11685"/>
                  </a:cubicBezTo>
                  <a:cubicBezTo>
                    <a:pt x="59" y="11732"/>
                    <a:pt x="43" y="11841"/>
                    <a:pt x="23" y="12449"/>
                  </a:cubicBezTo>
                  <a:lnTo>
                    <a:pt x="0" y="13159"/>
                  </a:lnTo>
                  <a:lnTo>
                    <a:pt x="204" y="13278"/>
                  </a:lnTo>
                  <a:cubicBezTo>
                    <a:pt x="315" y="13344"/>
                    <a:pt x="403" y="13413"/>
                    <a:pt x="398" y="13431"/>
                  </a:cubicBezTo>
                  <a:cubicBezTo>
                    <a:pt x="394" y="13449"/>
                    <a:pt x="408" y="13497"/>
                    <a:pt x="429" y="13540"/>
                  </a:cubicBezTo>
                  <a:cubicBezTo>
                    <a:pt x="450" y="13582"/>
                    <a:pt x="455" y="13655"/>
                    <a:pt x="441" y="13701"/>
                  </a:cubicBezTo>
                  <a:cubicBezTo>
                    <a:pt x="426" y="13752"/>
                    <a:pt x="448" y="13794"/>
                    <a:pt x="496" y="13810"/>
                  </a:cubicBezTo>
                  <a:cubicBezTo>
                    <a:pt x="557" y="13830"/>
                    <a:pt x="561" y="13848"/>
                    <a:pt x="513" y="13889"/>
                  </a:cubicBezTo>
                  <a:cubicBezTo>
                    <a:pt x="479" y="13918"/>
                    <a:pt x="436" y="13944"/>
                    <a:pt x="417" y="13947"/>
                  </a:cubicBezTo>
                  <a:cubicBezTo>
                    <a:pt x="132" y="13986"/>
                    <a:pt x="56" y="14024"/>
                    <a:pt x="50" y="14132"/>
                  </a:cubicBezTo>
                  <a:cubicBezTo>
                    <a:pt x="47" y="14195"/>
                    <a:pt x="50" y="14265"/>
                    <a:pt x="57" y="14289"/>
                  </a:cubicBezTo>
                  <a:cubicBezTo>
                    <a:pt x="63" y="14312"/>
                    <a:pt x="74" y="14401"/>
                    <a:pt x="83" y="14485"/>
                  </a:cubicBezTo>
                  <a:cubicBezTo>
                    <a:pt x="146" y="15122"/>
                    <a:pt x="239" y="15554"/>
                    <a:pt x="341" y="15688"/>
                  </a:cubicBezTo>
                  <a:cubicBezTo>
                    <a:pt x="381" y="15741"/>
                    <a:pt x="409" y="15820"/>
                    <a:pt x="403" y="15863"/>
                  </a:cubicBezTo>
                  <a:cubicBezTo>
                    <a:pt x="396" y="15907"/>
                    <a:pt x="408" y="15976"/>
                    <a:pt x="428" y="16017"/>
                  </a:cubicBezTo>
                  <a:cubicBezTo>
                    <a:pt x="449" y="16059"/>
                    <a:pt x="458" y="16188"/>
                    <a:pt x="449" y="16304"/>
                  </a:cubicBezTo>
                  <a:cubicBezTo>
                    <a:pt x="435" y="16472"/>
                    <a:pt x="447" y="16515"/>
                    <a:pt x="506" y="16512"/>
                  </a:cubicBezTo>
                  <a:cubicBezTo>
                    <a:pt x="566" y="16509"/>
                    <a:pt x="586" y="16591"/>
                    <a:pt x="606" y="16934"/>
                  </a:cubicBezTo>
                  <a:cubicBezTo>
                    <a:pt x="632" y="17370"/>
                    <a:pt x="597" y="17482"/>
                    <a:pt x="466" y="17388"/>
                  </a:cubicBezTo>
                  <a:cubicBezTo>
                    <a:pt x="426" y="17359"/>
                    <a:pt x="453" y="17411"/>
                    <a:pt x="525" y="17504"/>
                  </a:cubicBezTo>
                  <a:cubicBezTo>
                    <a:pt x="597" y="17596"/>
                    <a:pt x="696" y="17698"/>
                    <a:pt x="744" y="17730"/>
                  </a:cubicBezTo>
                  <a:cubicBezTo>
                    <a:pt x="792" y="17762"/>
                    <a:pt x="808" y="17788"/>
                    <a:pt x="781" y="17789"/>
                  </a:cubicBezTo>
                  <a:cubicBezTo>
                    <a:pt x="755" y="17789"/>
                    <a:pt x="783" y="17820"/>
                    <a:pt x="845" y="17858"/>
                  </a:cubicBezTo>
                  <a:cubicBezTo>
                    <a:pt x="906" y="17895"/>
                    <a:pt x="947" y="17943"/>
                    <a:pt x="933" y="17962"/>
                  </a:cubicBezTo>
                  <a:cubicBezTo>
                    <a:pt x="888" y="18025"/>
                    <a:pt x="1047" y="18101"/>
                    <a:pt x="1191" y="18086"/>
                  </a:cubicBezTo>
                  <a:cubicBezTo>
                    <a:pt x="1312" y="18074"/>
                    <a:pt x="1331" y="18088"/>
                    <a:pt x="1329" y="18182"/>
                  </a:cubicBezTo>
                  <a:cubicBezTo>
                    <a:pt x="1328" y="18256"/>
                    <a:pt x="1375" y="18317"/>
                    <a:pt x="1478" y="18375"/>
                  </a:cubicBezTo>
                  <a:cubicBezTo>
                    <a:pt x="1562" y="18422"/>
                    <a:pt x="1642" y="18460"/>
                    <a:pt x="1656" y="18462"/>
                  </a:cubicBezTo>
                  <a:cubicBezTo>
                    <a:pt x="1670" y="18463"/>
                    <a:pt x="1812" y="18530"/>
                    <a:pt x="1971" y="18610"/>
                  </a:cubicBezTo>
                  <a:cubicBezTo>
                    <a:pt x="2223" y="18736"/>
                    <a:pt x="2253" y="18764"/>
                    <a:pt x="2196" y="18825"/>
                  </a:cubicBezTo>
                  <a:cubicBezTo>
                    <a:pt x="2155" y="18870"/>
                    <a:pt x="2152" y="18882"/>
                    <a:pt x="2191" y="18862"/>
                  </a:cubicBezTo>
                  <a:cubicBezTo>
                    <a:pt x="2223" y="18845"/>
                    <a:pt x="2264" y="18854"/>
                    <a:pt x="2282" y="18880"/>
                  </a:cubicBezTo>
                  <a:cubicBezTo>
                    <a:pt x="2300" y="18905"/>
                    <a:pt x="2364" y="18922"/>
                    <a:pt x="2423" y="18917"/>
                  </a:cubicBezTo>
                  <a:cubicBezTo>
                    <a:pt x="2606" y="18902"/>
                    <a:pt x="2888" y="19012"/>
                    <a:pt x="2868" y="19091"/>
                  </a:cubicBezTo>
                  <a:cubicBezTo>
                    <a:pt x="2861" y="19117"/>
                    <a:pt x="2901" y="19138"/>
                    <a:pt x="2957" y="19138"/>
                  </a:cubicBezTo>
                  <a:cubicBezTo>
                    <a:pt x="3013" y="19138"/>
                    <a:pt x="3072" y="19165"/>
                    <a:pt x="3086" y="19198"/>
                  </a:cubicBezTo>
                  <a:cubicBezTo>
                    <a:pt x="3107" y="19245"/>
                    <a:pt x="3159" y="19248"/>
                    <a:pt x="3336" y="19215"/>
                  </a:cubicBezTo>
                  <a:cubicBezTo>
                    <a:pt x="3582" y="19170"/>
                    <a:pt x="3732" y="19196"/>
                    <a:pt x="3676" y="19275"/>
                  </a:cubicBezTo>
                  <a:cubicBezTo>
                    <a:pt x="3654" y="19306"/>
                    <a:pt x="3663" y="19313"/>
                    <a:pt x="3697" y="19294"/>
                  </a:cubicBezTo>
                  <a:cubicBezTo>
                    <a:pt x="3728" y="19278"/>
                    <a:pt x="3819" y="19295"/>
                    <a:pt x="3901" y="19332"/>
                  </a:cubicBezTo>
                  <a:cubicBezTo>
                    <a:pt x="3983" y="19369"/>
                    <a:pt x="4096" y="19398"/>
                    <a:pt x="4151" y="19398"/>
                  </a:cubicBezTo>
                  <a:cubicBezTo>
                    <a:pt x="4253" y="19398"/>
                    <a:pt x="4478" y="19627"/>
                    <a:pt x="4422" y="19675"/>
                  </a:cubicBezTo>
                  <a:cubicBezTo>
                    <a:pt x="4405" y="19690"/>
                    <a:pt x="4432" y="19744"/>
                    <a:pt x="4484" y="19794"/>
                  </a:cubicBezTo>
                  <a:cubicBezTo>
                    <a:pt x="4557" y="19865"/>
                    <a:pt x="4614" y="19878"/>
                    <a:pt x="4743" y="19857"/>
                  </a:cubicBezTo>
                  <a:cubicBezTo>
                    <a:pt x="4953" y="19823"/>
                    <a:pt x="5033" y="19861"/>
                    <a:pt x="4947" y="19958"/>
                  </a:cubicBezTo>
                  <a:cubicBezTo>
                    <a:pt x="4889" y="20022"/>
                    <a:pt x="4890" y="20023"/>
                    <a:pt x="4964" y="19972"/>
                  </a:cubicBezTo>
                  <a:cubicBezTo>
                    <a:pt x="5092" y="19886"/>
                    <a:pt x="5255" y="19977"/>
                    <a:pt x="5255" y="20136"/>
                  </a:cubicBezTo>
                  <a:cubicBezTo>
                    <a:pt x="5255" y="20231"/>
                    <a:pt x="5295" y="20284"/>
                    <a:pt x="5424" y="20353"/>
                  </a:cubicBezTo>
                  <a:cubicBezTo>
                    <a:pt x="5516" y="20403"/>
                    <a:pt x="5628" y="20442"/>
                    <a:pt x="5671" y="20442"/>
                  </a:cubicBezTo>
                  <a:cubicBezTo>
                    <a:pt x="5715" y="20442"/>
                    <a:pt x="5768" y="20469"/>
                    <a:pt x="5790" y="20502"/>
                  </a:cubicBezTo>
                  <a:cubicBezTo>
                    <a:pt x="5812" y="20534"/>
                    <a:pt x="5882" y="20584"/>
                    <a:pt x="5944" y="20613"/>
                  </a:cubicBezTo>
                  <a:cubicBezTo>
                    <a:pt x="6007" y="20642"/>
                    <a:pt x="6045" y="20683"/>
                    <a:pt x="6029" y="20705"/>
                  </a:cubicBezTo>
                  <a:cubicBezTo>
                    <a:pt x="6012" y="20728"/>
                    <a:pt x="6048" y="20747"/>
                    <a:pt x="6105" y="20747"/>
                  </a:cubicBezTo>
                  <a:cubicBezTo>
                    <a:pt x="6252" y="20747"/>
                    <a:pt x="6592" y="20944"/>
                    <a:pt x="6632" y="21053"/>
                  </a:cubicBezTo>
                  <a:cubicBezTo>
                    <a:pt x="6658" y="21123"/>
                    <a:pt x="6679" y="21132"/>
                    <a:pt x="6731" y="21094"/>
                  </a:cubicBezTo>
                  <a:cubicBezTo>
                    <a:pt x="6782" y="21058"/>
                    <a:pt x="6829" y="21063"/>
                    <a:pt x="6921" y="21116"/>
                  </a:cubicBezTo>
                  <a:cubicBezTo>
                    <a:pt x="6994" y="21157"/>
                    <a:pt x="7127" y="21182"/>
                    <a:pt x="7246" y="21176"/>
                  </a:cubicBezTo>
                  <a:cubicBezTo>
                    <a:pt x="7429" y="21166"/>
                    <a:pt x="7645" y="21249"/>
                    <a:pt x="7582" y="21304"/>
                  </a:cubicBezTo>
                  <a:cubicBezTo>
                    <a:pt x="7568" y="21317"/>
                    <a:pt x="7602" y="21355"/>
                    <a:pt x="7658" y="21389"/>
                  </a:cubicBezTo>
                  <a:cubicBezTo>
                    <a:pt x="7742" y="21440"/>
                    <a:pt x="7749" y="21462"/>
                    <a:pt x="7699" y="21515"/>
                  </a:cubicBezTo>
                  <a:cubicBezTo>
                    <a:pt x="7645" y="21571"/>
                    <a:pt x="7663" y="21576"/>
                    <a:pt x="7834" y="21551"/>
                  </a:cubicBezTo>
                  <a:cubicBezTo>
                    <a:pt x="8146" y="21506"/>
                    <a:pt x="8162" y="21497"/>
                    <a:pt x="8129" y="21383"/>
                  </a:cubicBezTo>
                  <a:cubicBezTo>
                    <a:pt x="8112" y="21325"/>
                    <a:pt x="8117" y="21267"/>
                    <a:pt x="8142" y="21254"/>
                  </a:cubicBezTo>
                  <a:cubicBezTo>
                    <a:pt x="8180" y="21233"/>
                    <a:pt x="8855" y="21108"/>
                    <a:pt x="10282" y="20856"/>
                  </a:cubicBezTo>
                  <a:cubicBezTo>
                    <a:pt x="10474" y="20821"/>
                    <a:pt x="11294" y="20673"/>
                    <a:pt x="12105" y="20526"/>
                  </a:cubicBezTo>
                  <a:cubicBezTo>
                    <a:pt x="12916" y="20379"/>
                    <a:pt x="13682" y="20244"/>
                    <a:pt x="13805" y="20226"/>
                  </a:cubicBezTo>
                  <a:cubicBezTo>
                    <a:pt x="14026" y="20194"/>
                    <a:pt x="16891" y="19680"/>
                    <a:pt x="17579" y="19550"/>
                  </a:cubicBezTo>
                  <a:cubicBezTo>
                    <a:pt x="17906" y="19488"/>
                    <a:pt x="17936" y="19489"/>
                    <a:pt x="18054" y="19563"/>
                  </a:cubicBezTo>
                  <a:cubicBezTo>
                    <a:pt x="18124" y="19606"/>
                    <a:pt x="18265" y="19647"/>
                    <a:pt x="18368" y="19653"/>
                  </a:cubicBezTo>
                  <a:cubicBezTo>
                    <a:pt x="18547" y="19665"/>
                    <a:pt x="18556" y="19661"/>
                    <a:pt x="18556" y="19532"/>
                  </a:cubicBezTo>
                  <a:cubicBezTo>
                    <a:pt x="18556" y="19429"/>
                    <a:pt x="18586" y="19388"/>
                    <a:pt x="18678" y="19357"/>
                  </a:cubicBezTo>
                  <a:cubicBezTo>
                    <a:pt x="18759" y="19330"/>
                    <a:pt x="18803" y="19276"/>
                    <a:pt x="18814" y="19195"/>
                  </a:cubicBezTo>
                  <a:cubicBezTo>
                    <a:pt x="18826" y="19107"/>
                    <a:pt x="18859" y="19073"/>
                    <a:pt x="18931" y="19071"/>
                  </a:cubicBezTo>
                  <a:cubicBezTo>
                    <a:pt x="19047" y="19069"/>
                    <a:pt x="19040" y="18999"/>
                    <a:pt x="18909" y="18838"/>
                  </a:cubicBezTo>
                  <a:cubicBezTo>
                    <a:pt x="18860" y="18776"/>
                    <a:pt x="18803" y="18632"/>
                    <a:pt x="18784" y="18518"/>
                  </a:cubicBezTo>
                  <a:cubicBezTo>
                    <a:pt x="18756" y="18349"/>
                    <a:pt x="18765" y="18307"/>
                    <a:pt x="18832" y="18284"/>
                  </a:cubicBezTo>
                  <a:cubicBezTo>
                    <a:pt x="18897" y="18263"/>
                    <a:pt x="18909" y="18202"/>
                    <a:pt x="18900" y="17975"/>
                  </a:cubicBezTo>
                  <a:cubicBezTo>
                    <a:pt x="18890" y="17745"/>
                    <a:pt x="18906" y="17681"/>
                    <a:pt x="18979" y="17634"/>
                  </a:cubicBezTo>
                  <a:cubicBezTo>
                    <a:pt x="19058" y="17584"/>
                    <a:pt x="19069" y="17496"/>
                    <a:pt x="19074" y="16905"/>
                  </a:cubicBezTo>
                  <a:cubicBezTo>
                    <a:pt x="19080" y="16321"/>
                    <a:pt x="19069" y="16223"/>
                    <a:pt x="18993" y="16149"/>
                  </a:cubicBezTo>
                  <a:cubicBezTo>
                    <a:pt x="18909" y="16068"/>
                    <a:pt x="18910" y="16062"/>
                    <a:pt x="18998" y="15993"/>
                  </a:cubicBezTo>
                  <a:cubicBezTo>
                    <a:pt x="19057" y="15946"/>
                    <a:pt x="19176" y="15921"/>
                    <a:pt x="19335" y="15921"/>
                  </a:cubicBezTo>
                  <a:cubicBezTo>
                    <a:pt x="19649" y="15920"/>
                    <a:pt x="19935" y="15850"/>
                    <a:pt x="20055" y="15746"/>
                  </a:cubicBezTo>
                  <a:cubicBezTo>
                    <a:pt x="20127" y="15684"/>
                    <a:pt x="20143" y="15625"/>
                    <a:pt x="20121" y="15508"/>
                  </a:cubicBezTo>
                  <a:cubicBezTo>
                    <a:pt x="20096" y="15371"/>
                    <a:pt x="20113" y="15336"/>
                    <a:pt x="20272" y="15202"/>
                  </a:cubicBezTo>
                  <a:cubicBezTo>
                    <a:pt x="20594" y="14930"/>
                    <a:pt x="20582" y="14505"/>
                    <a:pt x="20247" y="14317"/>
                  </a:cubicBezTo>
                  <a:cubicBezTo>
                    <a:pt x="20076" y="14221"/>
                    <a:pt x="20060" y="14193"/>
                    <a:pt x="20029" y="13946"/>
                  </a:cubicBezTo>
                  <a:cubicBezTo>
                    <a:pt x="19999" y="13699"/>
                    <a:pt x="20014" y="13267"/>
                    <a:pt x="20065" y="12933"/>
                  </a:cubicBezTo>
                  <a:cubicBezTo>
                    <a:pt x="20076" y="12857"/>
                    <a:pt x="20070" y="12803"/>
                    <a:pt x="20051" y="12813"/>
                  </a:cubicBezTo>
                  <a:cubicBezTo>
                    <a:pt x="19955" y="12865"/>
                    <a:pt x="19901" y="12653"/>
                    <a:pt x="19862" y="12067"/>
                  </a:cubicBezTo>
                  <a:cubicBezTo>
                    <a:pt x="19839" y="11711"/>
                    <a:pt x="19829" y="11397"/>
                    <a:pt x="19841" y="11370"/>
                  </a:cubicBezTo>
                  <a:cubicBezTo>
                    <a:pt x="19853" y="11342"/>
                    <a:pt x="19827" y="11258"/>
                    <a:pt x="19782" y="11183"/>
                  </a:cubicBezTo>
                  <a:cubicBezTo>
                    <a:pt x="19709" y="11059"/>
                    <a:pt x="19708" y="11034"/>
                    <a:pt x="19778" y="10912"/>
                  </a:cubicBezTo>
                  <a:cubicBezTo>
                    <a:pt x="19821" y="10837"/>
                    <a:pt x="19855" y="10761"/>
                    <a:pt x="19855" y="10743"/>
                  </a:cubicBezTo>
                  <a:cubicBezTo>
                    <a:pt x="19855" y="10724"/>
                    <a:pt x="19880" y="10652"/>
                    <a:pt x="19911" y="10585"/>
                  </a:cubicBezTo>
                  <a:cubicBezTo>
                    <a:pt x="19973" y="10451"/>
                    <a:pt x="19983" y="10414"/>
                    <a:pt x="20032" y="10028"/>
                  </a:cubicBezTo>
                  <a:cubicBezTo>
                    <a:pt x="20050" y="9885"/>
                    <a:pt x="20087" y="9649"/>
                    <a:pt x="20116" y="9506"/>
                  </a:cubicBezTo>
                  <a:cubicBezTo>
                    <a:pt x="20144" y="9362"/>
                    <a:pt x="20180" y="9172"/>
                    <a:pt x="20193" y="9081"/>
                  </a:cubicBezTo>
                  <a:cubicBezTo>
                    <a:pt x="20221" y="8892"/>
                    <a:pt x="20395" y="8782"/>
                    <a:pt x="20614" y="8819"/>
                  </a:cubicBezTo>
                  <a:cubicBezTo>
                    <a:pt x="20713" y="8835"/>
                    <a:pt x="20761" y="8818"/>
                    <a:pt x="20804" y="8749"/>
                  </a:cubicBezTo>
                  <a:cubicBezTo>
                    <a:pt x="20835" y="8698"/>
                    <a:pt x="20849" y="8639"/>
                    <a:pt x="20833" y="8617"/>
                  </a:cubicBezTo>
                  <a:cubicBezTo>
                    <a:pt x="20806" y="8579"/>
                    <a:pt x="20892" y="8507"/>
                    <a:pt x="20968" y="8506"/>
                  </a:cubicBezTo>
                  <a:cubicBezTo>
                    <a:pt x="20989" y="8506"/>
                    <a:pt x="21009" y="8486"/>
                    <a:pt x="21012" y="8462"/>
                  </a:cubicBezTo>
                  <a:cubicBezTo>
                    <a:pt x="21020" y="8393"/>
                    <a:pt x="21201" y="8102"/>
                    <a:pt x="21252" y="8074"/>
                  </a:cubicBezTo>
                  <a:cubicBezTo>
                    <a:pt x="21278" y="8060"/>
                    <a:pt x="21342" y="8099"/>
                    <a:pt x="21396" y="8159"/>
                  </a:cubicBezTo>
                  <a:cubicBezTo>
                    <a:pt x="21529" y="8306"/>
                    <a:pt x="21588" y="8296"/>
                    <a:pt x="21595" y="8124"/>
                  </a:cubicBezTo>
                  <a:cubicBezTo>
                    <a:pt x="21600" y="8015"/>
                    <a:pt x="21572" y="7966"/>
                    <a:pt x="21477" y="7915"/>
                  </a:cubicBezTo>
                  <a:cubicBezTo>
                    <a:pt x="21365" y="7856"/>
                    <a:pt x="21349" y="7816"/>
                    <a:pt x="21335" y="7544"/>
                  </a:cubicBezTo>
                  <a:cubicBezTo>
                    <a:pt x="21311" y="7052"/>
                    <a:pt x="21062" y="6735"/>
                    <a:pt x="20550" y="6541"/>
                  </a:cubicBezTo>
                  <a:cubicBezTo>
                    <a:pt x="20449" y="6503"/>
                    <a:pt x="20412" y="6449"/>
                    <a:pt x="20386" y="6308"/>
                  </a:cubicBezTo>
                  <a:cubicBezTo>
                    <a:pt x="20319" y="5942"/>
                    <a:pt x="20132" y="5694"/>
                    <a:pt x="19620" y="5285"/>
                  </a:cubicBezTo>
                  <a:cubicBezTo>
                    <a:pt x="19354" y="5072"/>
                    <a:pt x="19034" y="4809"/>
                    <a:pt x="18909" y="4700"/>
                  </a:cubicBezTo>
                  <a:cubicBezTo>
                    <a:pt x="18783" y="4592"/>
                    <a:pt x="18574" y="4459"/>
                    <a:pt x="18443" y="4406"/>
                  </a:cubicBezTo>
                  <a:cubicBezTo>
                    <a:pt x="18214" y="4313"/>
                    <a:pt x="18206" y="4303"/>
                    <a:pt x="18206" y="4123"/>
                  </a:cubicBezTo>
                  <a:cubicBezTo>
                    <a:pt x="18206" y="4020"/>
                    <a:pt x="18185" y="3917"/>
                    <a:pt x="18160" y="3894"/>
                  </a:cubicBezTo>
                  <a:cubicBezTo>
                    <a:pt x="18100" y="3838"/>
                    <a:pt x="18057" y="3053"/>
                    <a:pt x="18113" y="3023"/>
                  </a:cubicBezTo>
                  <a:cubicBezTo>
                    <a:pt x="18189" y="2983"/>
                    <a:pt x="18144" y="2428"/>
                    <a:pt x="18058" y="2338"/>
                  </a:cubicBezTo>
                  <a:cubicBezTo>
                    <a:pt x="18016" y="2294"/>
                    <a:pt x="17975" y="2186"/>
                    <a:pt x="17969" y="2099"/>
                  </a:cubicBezTo>
                  <a:cubicBezTo>
                    <a:pt x="17963" y="2012"/>
                    <a:pt x="17941" y="1842"/>
                    <a:pt x="17920" y="1722"/>
                  </a:cubicBezTo>
                  <a:cubicBezTo>
                    <a:pt x="17885" y="1527"/>
                    <a:pt x="17862" y="1499"/>
                    <a:pt x="17693" y="1430"/>
                  </a:cubicBezTo>
                  <a:cubicBezTo>
                    <a:pt x="17504" y="1352"/>
                    <a:pt x="17463" y="1295"/>
                    <a:pt x="17558" y="1243"/>
                  </a:cubicBezTo>
                  <a:cubicBezTo>
                    <a:pt x="17587" y="1228"/>
                    <a:pt x="17596" y="1176"/>
                    <a:pt x="17579" y="1129"/>
                  </a:cubicBezTo>
                  <a:cubicBezTo>
                    <a:pt x="17556" y="1065"/>
                    <a:pt x="17574" y="1036"/>
                    <a:pt x="17652" y="1019"/>
                  </a:cubicBezTo>
                  <a:cubicBezTo>
                    <a:pt x="17783" y="989"/>
                    <a:pt x="17784" y="945"/>
                    <a:pt x="17657" y="868"/>
                  </a:cubicBezTo>
                  <a:cubicBezTo>
                    <a:pt x="17574" y="818"/>
                    <a:pt x="17554" y="745"/>
                    <a:pt x="17536" y="417"/>
                  </a:cubicBezTo>
                  <a:cubicBezTo>
                    <a:pt x="17523" y="202"/>
                    <a:pt x="17511" y="23"/>
                    <a:pt x="17509" y="17"/>
                  </a:cubicBezTo>
                  <a:cubicBezTo>
                    <a:pt x="17495" y="-24"/>
                    <a:pt x="16908" y="15"/>
                    <a:pt x="16866" y="59"/>
                  </a:cubicBezTo>
                  <a:close/>
                  <a:moveTo>
                    <a:pt x="13746" y="7628"/>
                  </a:moveTo>
                  <a:cubicBezTo>
                    <a:pt x="13706" y="7642"/>
                    <a:pt x="13718" y="7652"/>
                    <a:pt x="13776" y="7654"/>
                  </a:cubicBezTo>
                  <a:cubicBezTo>
                    <a:pt x="13829" y="7656"/>
                    <a:pt x="13858" y="7646"/>
                    <a:pt x="13841" y="7631"/>
                  </a:cubicBezTo>
                  <a:cubicBezTo>
                    <a:pt x="13825" y="7617"/>
                    <a:pt x="13782" y="7616"/>
                    <a:pt x="13746" y="7628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cxnSp>
          <p:nvCxnSpPr>
            <p:cNvPr id="22" name="Gerade Verbindung mit Pfeil 13"/>
            <p:cNvCxnSpPr/>
            <p:nvPr/>
          </p:nvCxnSpPr>
          <p:spPr>
            <a:xfrm flipV="1">
              <a:off x="4388359" y="5835751"/>
              <a:ext cx="927953" cy="216024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12" name="Gerade Verbindung mit Pfeil 13"/>
            <p:cNvCxnSpPr/>
            <p:nvPr/>
          </p:nvCxnSpPr>
          <p:spPr>
            <a:xfrm flipV="1">
              <a:off x="583583" y="5886260"/>
              <a:ext cx="923095" cy="191703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25" name="Textfeld 12"/>
            <p:cNvSpPr txBox="1"/>
            <p:nvPr/>
          </p:nvSpPr>
          <p:spPr>
            <a:xfrm rot="20978498">
              <a:off x="835465" y="6009645"/>
              <a:ext cx="963764" cy="34012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kern="0" dirty="0" smtClean="0">
                  <a:solidFill>
                    <a:srgbClr val="FF0000"/>
                  </a:solidFill>
                </a:rPr>
                <a:t>2.5</a:t>
              </a:r>
              <a:r>
                <a:rPr kumimoji="0" lang="de-DE" sz="1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m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9594" y="4001980"/>
              <a:ext cx="2958861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600" i="1" dirty="0" smtClean="0"/>
                <a:t>Standard Dipoles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21305" y="3947079"/>
              <a:ext cx="1998616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en-US" sz="1600" i="1" dirty="0" smtClean="0">
                  <a:solidFill>
                    <a:srgbClr val="00B050"/>
                  </a:solidFill>
                </a:rPr>
                <a:t> </a:t>
              </a:r>
              <a:r>
                <a:rPr lang="en-US" sz="1600" i="1" dirty="0" smtClean="0"/>
                <a:t>Short </a:t>
              </a:r>
              <a:r>
                <a:rPr lang="en-US" sz="1600" i="1" dirty="0" err="1" smtClean="0"/>
                <a:t>Multiplets</a:t>
              </a:r>
              <a:endParaRPr lang="en-GB" sz="1600" i="1" dirty="0" smtClean="0">
                <a:solidFill>
                  <a:srgbClr val="00B05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925386" y="6137094"/>
              <a:ext cx="56064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 smtClean="0">
                  <a:solidFill>
                    <a:srgbClr val="0070C0"/>
                  </a:solidFill>
                </a:rPr>
                <a:t>From 2 up </a:t>
              </a:r>
              <a:r>
                <a:rPr lang="en-US" i="1" dirty="0">
                  <a:solidFill>
                    <a:srgbClr val="0070C0"/>
                  </a:solidFill>
                </a:rPr>
                <a:t>to 9 </a:t>
              </a:r>
              <a:r>
                <a:rPr lang="en-US" i="1" dirty="0" smtClean="0">
                  <a:solidFill>
                    <a:srgbClr val="0070C0"/>
                  </a:solidFill>
                </a:rPr>
                <a:t>magnets </a:t>
              </a:r>
              <a:r>
                <a:rPr lang="en-US" i="1" dirty="0">
                  <a:solidFill>
                    <a:srgbClr val="0070C0"/>
                  </a:solidFill>
                </a:rPr>
                <a:t>in the same cold mass</a:t>
              </a:r>
              <a:endParaRPr lang="en-GB" i="1" dirty="0">
                <a:solidFill>
                  <a:srgbClr val="0070C0"/>
                </a:solidFill>
              </a:endParaRPr>
            </a:p>
          </p:txBody>
        </p:sp>
        <p:cxnSp>
          <p:nvCxnSpPr>
            <p:cNvPr id="29" name="Gerade Verbindung mit Pfeil 13"/>
            <p:cNvCxnSpPr/>
            <p:nvPr/>
          </p:nvCxnSpPr>
          <p:spPr>
            <a:xfrm flipV="1">
              <a:off x="5960020" y="4376267"/>
              <a:ext cx="0" cy="1623250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32" name="Textfeld 8"/>
            <p:cNvSpPr txBox="1"/>
            <p:nvPr/>
          </p:nvSpPr>
          <p:spPr>
            <a:xfrm rot="20669873">
              <a:off x="8343261" y="5264328"/>
              <a:ext cx="558593" cy="33855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7 m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67366" y="4376267"/>
              <a:ext cx="1755191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600" i="1" dirty="0" smtClean="0"/>
                <a:t>Branch</a:t>
              </a:r>
              <a:r>
                <a:rPr lang="en-US" sz="1600" dirty="0" smtClean="0"/>
                <a:t> </a:t>
              </a:r>
              <a:r>
                <a:rPr lang="en-US" sz="1600" i="1" dirty="0" smtClean="0"/>
                <a:t>dipoles</a:t>
              </a:r>
              <a:endParaRPr lang="en-GB" sz="1600" i="1" dirty="0" smtClean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424110" y="4007640"/>
              <a:ext cx="156324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/>
                <a:t>Long </a:t>
              </a:r>
              <a:r>
                <a:rPr lang="en-US" sz="1600" i="1" dirty="0" err="1"/>
                <a:t>Multiplets</a:t>
              </a:r>
              <a:endParaRPr lang="en-GB" sz="1600" i="1" dirty="0"/>
            </a:p>
          </p:txBody>
        </p:sp>
      </p:grpSp>
      <p:sp>
        <p:nvSpPr>
          <p:cNvPr id="3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2565" y="6532614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News from the GSI test </a:t>
            </a:r>
            <a:r>
              <a:rPr lang="en-GB" dirty="0" smtClean="0"/>
              <a:t>Facility 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1452843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200" dirty="0"/>
              <a:t>Super-FRS magnets test stand @ CERN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70917" y="1211307"/>
            <a:ext cx="32906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ea typeface="ＭＳ Ｐゴシック" pitchFamily="-112" charset="-128"/>
              </a:rPr>
              <a:t>CERN’s </a:t>
            </a:r>
            <a:r>
              <a:rPr lang="en-US" sz="2000" b="1" dirty="0">
                <a:solidFill>
                  <a:srgbClr val="C00000"/>
                </a:solidFill>
                <a:ea typeface="ＭＳ Ｐゴシック" pitchFamily="-112" charset="-128"/>
              </a:rPr>
              <a:t>building 180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7"/>
          <a:stretch/>
        </p:blipFill>
        <p:spPr>
          <a:xfrm>
            <a:off x="2451643" y="2667717"/>
            <a:ext cx="6692357" cy="3918319"/>
          </a:xfrm>
          <a:prstGeom prst="rect">
            <a:avLst/>
          </a:prstGeom>
        </p:spPr>
      </p:pic>
      <p:sp>
        <p:nvSpPr>
          <p:cNvPr id="14" name="TextBox 6"/>
          <p:cNvSpPr txBox="1"/>
          <p:nvPr/>
        </p:nvSpPr>
        <p:spPr>
          <a:xfrm>
            <a:off x="3934082" y="3537094"/>
            <a:ext cx="1413849" cy="215444"/>
          </a:xfrm>
          <a:prstGeom prst="rect">
            <a:avLst/>
          </a:prstGeom>
          <a:solidFill>
            <a:schemeClr val="tx1">
              <a:alpha val="50196"/>
            </a:schemeClr>
          </a:solidFill>
          <a:effectLst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Preparation area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6440883" y="4595408"/>
            <a:ext cx="772134" cy="215444"/>
          </a:xfrm>
          <a:prstGeom prst="rect">
            <a:avLst/>
          </a:prstGeom>
          <a:solidFill>
            <a:srgbClr val="666699"/>
          </a:solidFill>
          <a:effectLst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Test area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0"/>
          <p:cNvSpPr txBox="1"/>
          <p:nvPr/>
        </p:nvSpPr>
        <p:spPr>
          <a:xfrm>
            <a:off x="5170490" y="3002121"/>
            <a:ext cx="1503617" cy="215444"/>
          </a:xfrm>
          <a:prstGeom prst="rect">
            <a:avLst/>
          </a:prstGeom>
          <a:solidFill>
            <a:schemeClr val="tx1">
              <a:alpha val="50196"/>
            </a:schemeClr>
          </a:solidFill>
          <a:effectLst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Power converters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6738759" y="5798918"/>
            <a:ext cx="1154162" cy="215444"/>
          </a:xfrm>
          <a:prstGeom prst="rect">
            <a:avLst/>
          </a:prstGeom>
          <a:solidFill>
            <a:schemeClr val="tx1">
              <a:alpha val="50196"/>
            </a:schemeClr>
          </a:solidFill>
          <a:effectLst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Control racks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4048589" y="4791373"/>
            <a:ext cx="785471" cy="215444"/>
          </a:xfrm>
          <a:prstGeom prst="rect">
            <a:avLst/>
          </a:prstGeom>
          <a:solidFill>
            <a:schemeClr val="tx1">
              <a:alpha val="50196"/>
            </a:schemeClr>
          </a:solidFill>
          <a:effectLst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Cold Box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TextBox 19"/>
          <p:cNvSpPr txBox="1"/>
          <p:nvPr/>
        </p:nvSpPr>
        <p:spPr>
          <a:xfrm>
            <a:off x="4497630" y="5100836"/>
            <a:ext cx="672860" cy="215444"/>
          </a:xfrm>
          <a:prstGeom prst="rect">
            <a:avLst/>
          </a:prstGeom>
          <a:solidFill>
            <a:schemeClr val="tx1">
              <a:alpha val="50196"/>
            </a:schemeClr>
          </a:solidFill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Dewar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7667289" y="4241468"/>
            <a:ext cx="1154162" cy="215444"/>
          </a:xfrm>
          <a:prstGeom prst="rect">
            <a:avLst/>
          </a:prstGeom>
          <a:solidFill>
            <a:schemeClr val="tx1">
              <a:alpha val="50196"/>
            </a:schemeClr>
          </a:solidFill>
          <a:effectLst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Control racks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Parallelogram 2"/>
          <p:cNvSpPr/>
          <p:nvPr/>
        </p:nvSpPr>
        <p:spPr>
          <a:xfrm rot="3491220">
            <a:off x="2869672" y="1254079"/>
            <a:ext cx="1353894" cy="3241842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056" name="Picture 8" descr="Risultati immagini per cer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135" y="1605410"/>
            <a:ext cx="1200924" cy="119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167220" y="1283561"/>
            <a:ext cx="39767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Facility Construction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2012-2018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0070C0"/>
                </a:solidFill>
              </a:rPr>
              <a:t>CERN contribution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46" b="88326"/>
          <a:stretch/>
        </p:blipFill>
        <p:spPr>
          <a:xfrm>
            <a:off x="7358442" y="6130650"/>
            <a:ext cx="1785558" cy="428656"/>
          </a:xfrm>
          <a:prstGeom prst="snip1Rect">
            <a:avLst>
              <a:gd name="adj" fmla="val 221"/>
            </a:avLst>
          </a:prstGeom>
        </p:spPr>
      </p:pic>
      <p:grpSp>
        <p:nvGrpSpPr>
          <p:cNvPr id="30" name="Group 29"/>
          <p:cNvGrpSpPr/>
          <p:nvPr/>
        </p:nvGrpSpPr>
        <p:grpSpPr>
          <a:xfrm>
            <a:off x="227220" y="1639926"/>
            <a:ext cx="2892898" cy="2112612"/>
            <a:chOff x="422565" y="1485642"/>
            <a:chExt cx="4852366" cy="352531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/>
            <a:srcRect l="1341"/>
            <a:stretch/>
          </p:blipFill>
          <p:spPr>
            <a:xfrm>
              <a:off x="422565" y="1485642"/>
              <a:ext cx="4852366" cy="352531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 rot="992691">
              <a:off x="2560733" y="2984358"/>
              <a:ext cx="1105591" cy="4226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580284" y="2483051"/>
            <a:ext cx="62110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180</a:t>
            </a:r>
            <a:endParaRPr lang="en-GB" dirty="0" smtClean="0"/>
          </a:p>
        </p:txBody>
      </p:sp>
      <p:sp>
        <p:nvSpPr>
          <p:cNvPr id="21" name="Date Placeholder 3"/>
          <p:cNvSpPr txBox="1">
            <a:spLocks/>
          </p:cNvSpPr>
          <p:nvPr/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2019-06-11</a:t>
            </a:r>
            <a:endParaRPr lang="en-GB" dirty="0"/>
          </a:p>
        </p:txBody>
      </p:sp>
      <p:sp>
        <p:nvSpPr>
          <p:cNvPr id="2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2565" y="6532614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News from the GSI test </a:t>
            </a:r>
            <a:r>
              <a:rPr lang="en-GB" dirty="0" smtClean="0"/>
              <a:t>Facility 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281938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Super-FRS magnets test stand @ CERN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70917" y="1211307"/>
            <a:ext cx="32906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ea typeface="ＭＳ Ｐゴシック" pitchFamily="-112" charset="-128"/>
              </a:rPr>
              <a:t>CERN’s </a:t>
            </a:r>
            <a:r>
              <a:rPr lang="en-US" sz="2000" b="1" dirty="0">
                <a:solidFill>
                  <a:srgbClr val="C00000"/>
                </a:solidFill>
                <a:ea typeface="ＭＳ Ｐゴシック" pitchFamily="-112" charset="-128"/>
              </a:rPr>
              <a:t>building 180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7"/>
          <a:stretch/>
        </p:blipFill>
        <p:spPr>
          <a:xfrm>
            <a:off x="2451643" y="2667717"/>
            <a:ext cx="6692357" cy="3918319"/>
          </a:xfrm>
          <a:prstGeom prst="rect">
            <a:avLst/>
          </a:prstGeom>
        </p:spPr>
      </p:pic>
      <p:sp>
        <p:nvSpPr>
          <p:cNvPr id="14" name="TextBox 6"/>
          <p:cNvSpPr txBox="1"/>
          <p:nvPr/>
        </p:nvSpPr>
        <p:spPr>
          <a:xfrm>
            <a:off x="3934082" y="3537094"/>
            <a:ext cx="1413849" cy="215444"/>
          </a:xfrm>
          <a:prstGeom prst="rect">
            <a:avLst/>
          </a:prstGeom>
          <a:solidFill>
            <a:schemeClr val="tx1">
              <a:alpha val="50196"/>
            </a:schemeClr>
          </a:solidFill>
          <a:effectLst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Preparation area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6440883" y="4595408"/>
            <a:ext cx="772134" cy="215444"/>
          </a:xfrm>
          <a:prstGeom prst="rect">
            <a:avLst/>
          </a:prstGeom>
          <a:solidFill>
            <a:srgbClr val="666699"/>
          </a:solidFill>
          <a:effectLst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Test area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0"/>
          <p:cNvSpPr txBox="1"/>
          <p:nvPr/>
        </p:nvSpPr>
        <p:spPr>
          <a:xfrm>
            <a:off x="5170490" y="3002121"/>
            <a:ext cx="1503617" cy="215444"/>
          </a:xfrm>
          <a:prstGeom prst="rect">
            <a:avLst/>
          </a:prstGeom>
          <a:solidFill>
            <a:schemeClr val="tx1">
              <a:alpha val="50196"/>
            </a:schemeClr>
          </a:solidFill>
          <a:effectLst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Power converters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6738759" y="5798918"/>
            <a:ext cx="1154162" cy="215444"/>
          </a:xfrm>
          <a:prstGeom prst="rect">
            <a:avLst/>
          </a:prstGeom>
          <a:solidFill>
            <a:schemeClr val="tx1">
              <a:alpha val="50196"/>
            </a:schemeClr>
          </a:solidFill>
          <a:effectLst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Control racks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4048589" y="4791373"/>
            <a:ext cx="785471" cy="215444"/>
          </a:xfrm>
          <a:prstGeom prst="rect">
            <a:avLst/>
          </a:prstGeom>
          <a:solidFill>
            <a:schemeClr val="tx1">
              <a:alpha val="50196"/>
            </a:schemeClr>
          </a:solidFill>
          <a:effectLst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Cold Box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TextBox 19"/>
          <p:cNvSpPr txBox="1"/>
          <p:nvPr/>
        </p:nvSpPr>
        <p:spPr>
          <a:xfrm>
            <a:off x="4497630" y="5100836"/>
            <a:ext cx="672860" cy="215444"/>
          </a:xfrm>
          <a:prstGeom prst="rect">
            <a:avLst/>
          </a:prstGeom>
          <a:solidFill>
            <a:schemeClr val="tx1">
              <a:alpha val="50196"/>
            </a:schemeClr>
          </a:solidFill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Dewar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7667289" y="4241468"/>
            <a:ext cx="1154162" cy="215444"/>
          </a:xfrm>
          <a:prstGeom prst="rect">
            <a:avLst/>
          </a:prstGeom>
          <a:solidFill>
            <a:schemeClr val="tx1">
              <a:alpha val="50196"/>
            </a:schemeClr>
          </a:solidFill>
          <a:effectLst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Control racks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Parallelogram 2"/>
          <p:cNvSpPr/>
          <p:nvPr/>
        </p:nvSpPr>
        <p:spPr>
          <a:xfrm rot="3491220">
            <a:off x="2869672" y="1254079"/>
            <a:ext cx="1353894" cy="3241842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27220" y="3801259"/>
            <a:ext cx="3377996" cy="2800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1"/>
                </a:solidFill>
              </a:rPr>
              <a:t>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3 test benches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3 cryogenic distribution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9 power converters circuits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3 energy extraction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 </a:t>
            </a:r>
            <a:r>
              <a:rPr lang="en-US" sz="1600" dirty="0" smtClean="0">
                <a:latin typeface="Arial" panose="020B0604020202020204" pitchFamily="34" charset="0"/>
                <a:ea typeface="ＭＳ Ｐゴシック" pitchFamily="-112" charset="-128"/>
              </a:rPr>
              <a:t>over-head </a:t>
            </a:r>
            <a:r>
              <a:rPr lang="en-US" sz="1600" dirty="0">
                <a:latin typeface="Arial" panose="020B0604020202020204" pitchFamily="34" charset="0"/>
                <a:ea typeface="ＭＳ Ｐゴシック" pitchFamily="-112" charset="-128"/>
              </a:rPr>
              <a:t>cranes </a:t>
            </a:r>
            <a:r>
              <a:rPr lang="en-US" sz="1600" dirty="0" smtClean="0">
                <a:latin typeface="Arial" panose="020B0604020202020204" pitchFamily="34" charset="0"/>
                <a:ea typeface="ＭＳ Ｐゴシック" pitchFamily="-112" charset="-128"/>
              </a:rPr>
              <a:t/>
            </a:r>
            <a:br>
              <a:rPr lang="en-US" sz="1600" dirty="0" smtClean="0">
                <a:latin typeface="Arial" panose="020B0604020202020204" pitchFamily="34" charset="0"/>
                <a:ea typeface="ＭＳ Ｐゴシック" pitchFamily="-112" charset="-128"/>
              </a:rPr>
            </a:br>
            <a:r>
              <a:rPr lang="en-US" sz="1600" dirty="0" smtClean="0">
                <a:latin typeface="Arial" panose="020B0604020202020204" pitchFamily="34" charset="0"/>
                <a:ea typeface="ＭＳ Ｐゴシック" pitchFamily="-112" charset="-128"/>
              </a:rPr>
              <a:t>(</a:t>
            </a:r>
            <a:r>
              <a:rPr lang="en-US" sz="1600" dirty="0">
                <a:latin typeface="Arial" panose="020B0604020202020204" pitchFamily="34" charset="0"/>
                <a:ea typeface="ＭＳ Ｐゴシック" pitchFamily="-112" charset="-128"/>
              </a:rPr>
              <a:t>40T and 60T</a:t>
            </a:r>
            <a:r>
              <a:rPr lang="en-US" sz="1600" dirty="0" smtClean="0">
                <a:latin typeface="Arial" panose="020B0604020202020204" pitchFamily="34" charset="0"/>
                <a:ea typeface="ＭＳ Ｐゴシック" pitchFamily="-112" charset="-128"/>
              </a:rPr>
              <a:t>)</a:t>
            </a:r>
            <a:endParaRPr lang="en-US" sz="1600" dirty="0" smtClean="0"/>
          </a:p>
          <a:p>
            <a:endParaRPr lang="en-GB" sz="1600" dirty="0" smtClean="0"/>
          </a:p>
          <a:p>
            <a:pPr algn="ctr"/>
            <a:r>
              <a:rPr lang="en-GB" sz="1600" b="1" dirty="0" smtClean="0">
                <a:solidFill>
                  <a:schemeClr val="accent1"/>
                </a:solidFill>
              </a:rPr>
              <a:t>OPERATION</a:t>
            </a:r>
            <a:r>
              <a:rPr lang="en-GB" sz="16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I</a:t>
            </a:r>
            <a:r>
              <a:rPr lang="en-GB" sz="1600" baseline="-25000" dirty="0" smtClean="0"/>
              <a:t>max</a:t>
            </a:r>
            <a:r>
              <a:rPr lang="en-GB" sz="1600" dirty="0" smtClean="0"/>
              <a:t> = 330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</a:t>
            </a:r>
            <a:r>
              <a:rPr lang="en-GB" sz="1600" baseline="-25000" dirty="0" smtClean="0"/>
              <a:t>op</a:t>
            </a:r>
            <a:r>
              <a:rPr lang="en-GB" sz="1600" dirty="0" smtClean="0"/>
              <a:t> = 4.5 K</a:t>
            </a:r>
          </a:p>
        </p:txBody>
      </p:sp>
      <p:pic>
        <p:nvPicPr>
          <p:cNvPr id="2056" name="Picture 8" descr="Risultati immagini per cer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135" y="1605410"/>
            <a:ext cx="1200924" cy="119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167220" y="1283561"/>
            <a:ext cx="39767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Facility Construction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2012-2018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0070C0"/>
                </a:solidFill>
              </a:rPr>
              <a:t>CERN contribution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46" b="88326"/>
          <a:stretch/>
        </p:blipFill>
        <p:spPr>
          <a:xfrm>
            <a:off x="7358442" y="6130650"/>
            <a:ext cx="1785558" cy="428656"/>
          </a:xfrm>
          <a:prstGeom prst="snip1Rect">
            <a:avLst>
              <a:gd name="adj" fmla="val 221"/>
            </a:avLst>
          </a:prstGeom>
        </p:spPr>
      </p:pic>
      <p:grpSp>
        <p:nvGrpSpPr>
          <p:cNvPr id="30" name="Group 29"/>
          <p:cNvGrpSpPr/>
          <p:nvPr/>
        </p:nvGrpSpPr>
        <p:grpSpPr>
          <a:xfrm>
            <a:off x="227220" y="1639926"/>
            <a:ext cx="2892898" cy="2112612"/>
            <a:chOff x="422565" y="1485642"/>
            <a:chExt cx="4852366" cy="352531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/>
            <a:srcRect l="1341"/>
            <a:stretch/>
          </p:blipFill>
          <p:spPr>
            <a:xfrm>
              <a:off x="422565" y="1485642"/>
              <a:ext cx="4852366" cy="352531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 rot="992691">
              <a:off x="2560733" y="2984358"/>
              <a:ext cx="1105591" cy="4226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580284" y="2483051"/>
            <a:ext cx="62110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180</a:t>
            </a:r>
            <a:endParaRPr lang="en-GB" dirty="0" smtClean="0"/>
          </a:p>
        </p:txBody>
      </p:sp>
      <p:sp>
        <p:nvSpPr>
          <p:cNvPr id="24" name="Date Placeholder 3"/>
          <p:cNvSpPr txBox="1">
            <a:spLocks/>
          </p:cNvSpPr>
          <p:nvPr/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2019-06-11</a:t>
            </a:r>
            <a:endParaRPr lang="en-GB" dirty="0"/>
          </a:p>
        </p:txBody>
      </p:sp>
      <p:sp>
        <p:nvSpPr>
          <p:cNvPr id="2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2565" y="6532614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News from the GSI test </a:t>
            </a:r>
            <a:r>
              <a:rPr lang="en-GB" dirty="0" smtClean="0"/>
              <a:t>Facility 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19667219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team and plan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0"/>
          <a:stretch/>
        </p:blipFill>
        <p:spPr>
          <a:xfrm>
            <a:off x="127286" y="1342665"/>
            <a:ext cx="4362021" cy="2382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6416" y="5218316"/>
            <a:ext cx="6094641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Facility Commissioning</a:t>
            </a:r>
            <a:r>
              <a:rPr lang="en-US" dirty="0" smtClean="0"/>
              <a:t>: 2018-2019 with the first magnet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Facility Operation</a:t>
            </a:r>
            <a:r>
              <a:rPr lang="en-US" dirty="0" smtClean="0"/>
              <a:t>: 2018-2023 GSI team + CERN </a:t>
            </a:r>
            <a:r>
              <a:rPr lang="en-US" dirty="0" err="1" smtClean="0"/>
              <a:t>Cryo</a:t>
            </a:r>
            <a:r>
              <a:rPr lang="en-US" dirty="0" smtClean="0"/>
              <a:t> OP</a:t>
            </a:r>
          </a:p>
          <a:p>
            <a:pPr algn="l"/>
            <a:endParaRPr lang="en-GB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475" y="1246718"/>
            <a:ext cx="4391582" cy="397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G_6336.jpeg" descr="IMG_6336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286" y="3821220"/>
            <a:ext cx="2856854" cy="248221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ate Placeholder 3"/>
          <p:cNvSpPr txBox="1">
            <a:spLocks/>
          </p:cNvSpPr>
          <p:nvPr/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2019-06-11</a:t>
            </a:r>
            <a:endParaRPr lang="en-GB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2565" y="6532614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News from the GSI test </a:t>
            </a:r>
            <a:r>
              <a:rPr lang="en-GB" dirty="0" smtClean="0"/>
              <a:t>Facility 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37306214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st facility interfaces"/>
          <p:cNvSpPr txBox="1">
            <a:spLocks noGrp="1"/>
          </p:cNvSpPr>
          <p:nvPr>
            <p:ph type="title"/>
          </p:nvPr>
        </p:nvSpPr>
        <p:spPr>
          <a:xfrm>
            <a:off x="292524" y="485529"/>
            <a:ext cx="7123798" cy="6152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800"/>
            </a:lvl1pPr>
          </a:lstStyle>
          <a:p>
            <a:r>
              <a:rPr sz="2400" dirty="0"/>
              <a:t>Test facility interfaces</a:t>
            </a:r>
          </a:p>
        </p:txBody>
      </p:sp>
      <p:graphicFrame>
        <p:nvGraphicFramePr>
          <p:cNvPr id="213" name="表"/>
          <p:cNvGraphicFramePr/>
          <p:nvPr>
            <p:extLst>
              <p:ext uri="{D42A27DB-BD31-4B8C-83A1-F6EECF244321}">
                <p14:modId xmlns:p14="http://schemas.microsoft.com/office/powerpoint/2010/main" val="1423015755"/>
              </p:ext>
            </p:extLst>
          </p:nvPr>
        </p:nvGraphicFramePr>
        <p:xfrm>
          <a:off x="1135782" y="4136656"/>
          <a:ext cx="6181594" cy="2442498"/>
        </p:xfrm>
        <a:graphic>
          <a:graphicData uri="http://schemas.openxmlformats.org/drawingml/2006/table">
            <a:tbl>
              <a:tblPr firstRow="1" firstCol="1" bandRow="1"/>
              <a:tblGrid>
                <a:gridCol w="1742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5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550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chemeClr val="tx1"/>
                          </a:solidFill>
                        </a:rPr>
                        <a:t>Interface</a:t>
                      </a:r>
                    </a:p>
                  </a:txBody>
                  <a:tcPr marL="33756" marR="33756" marT="33756" marB="33756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chemeClr val="tx1"/>
                          </a:solidFill>
                        </a:rPr>
                        <a:t>GSI</a:t>
                      </a:r>
                    </a:p>
                  </a:txBody>
                  <a:tcPr marL="33756" marR="33756" marT="33756" marB="33756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chemeClr val="tx1"/>
                          </a:solidFill>
                        </a:rPr>
                        <a:t>CERN</a:t>
                      </a:r>
                    </a:p>
                  </a:txBody>
                  <a:tcPr marL="33756" marR="33756" marT="33756" marB="33756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846">
                <a:tc>
                  <a:txBody>
                    <a:bodyPr/>
                    <a:lstStyle/>
                    <a:p>
                      <a:pPr algn="l" defTabSz="3556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chemeClr val="tx1"/>
                          </a:solidFill>
                        </a:rPr>
                        <a:t>Electric</a:t>
                      </a:r>
                    </a:p>
                  </a:txBody>
                  <a:tcPr marL="33756" marR="33756" marT="33756" marB="33756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Current lead warm terminal</a:t>
                      </a:r>
                    </a:p>
                  </a:txBody>
                  <a:tcPr marL="33756" marR="33756" marT="33756" marB="33756" anchor="ctr" horzOverflow="overflow">
                    <a:lnR w="38100">
                      <a:solidFill>
                        <a:srgbClr val="FF0000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Cable from power converter</a:t>
                      </a:r>
                    </a:p>
                  </a:txBody>
                  <a:tcPr marL="33756" marR="33756" marT="33756" marB="33756" anchor="ctr" horzOverflow="overflow">
                    <a:lnL w="38100">
                      <a:solidFill>
                        <a:srgbClr val="FF0000"/>
                      </a:solidFill>
                      <a:miter lim="400000"/>
                    </a:lnL>
                    <a:lnR w="38100">
                      <a:solidFill>
                        <a:srgbClr val="FF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632">
                <a:tc>
                  <a:txBody>
                    <a:bodyPr/>
                    <a:lstStyle/>
                    <a:p>
                      <a:pPr algn="l" defTabSz="3556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chemeClr val="tx1"/>
                          </a:solidFill>
                        </a:rPr>
                        <a:t>Mechanic</a:t>
                      </a:r>
                    </a:p>
                  </a:txBody>
                  <a:tcPr marL="33756" marR="33756" marT="33756" marB="33756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Magnet feet</a:t>
                      </a:r>
                    </a:p>
                  </a:txBody>
                  <a:tcPr marL="33756" marR="33756" marT="33756" marB="33756" anchor="ctr" horzOverflow="overflow">
                    <a:lnR w="38100">
                      <a:solidFill>
                        <a:srgbClr val="FF0000"/>
                      </a:solidFill>
                      <a:miter lim="400000"/>
                    </a:lnR>
                    <a:lnB w="38100">
                      <a:solidFill>
                        <a:srgbClr val="FF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Spacer on the floor</a:t>
                      </a:r>
                    </a:p>
                  </a:txBody>
                  <a:tcPr marL="33756" marR="33756" marT="33756" marB="33756" anchor="ctr" horzOverflow="overflow">
                    <a:lnL w="38100">
                      <a:solidFill>
                        <a:srgbClr val="FF0000"/>
                      </a:solidFill>
                      <a:miter lim="400000"/>
                    </a:lnL>
                    <a:lnR w="38100">
                      <a:solidFill>
                        <a:srgbClr val="FF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45">
                <a:tc>
                  <a:txBody>
                    <a:bodyPr/>
                    <a:lstStyle/>
                    <a:p>
                      <a:pPr algn="l" defTabSz="3556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chemeClr val="tx1"/>
                          </a:solidFill>
                        </a:rPr>
                        <a:t>Cooling</a:t>
                      </a:r>
                    </a:p>
                  </a:txBody>
                  <a:tcPr marL="33756" marR="33756" marT="33756" marB="33756" anchor="ctr" horzOverflow="overflow">
                    <a:lnR w="38100">
                      <a:solidFill>
                        <a:srgbClr val="FF0000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b="1">
                          <a:solidFill>
                            <a:schemeClr val="tx1"/>
                          </a:solidFill>
                        </a:rPr>
                        <a:t>Cryogenic jumper line </a:t>
                      </a:r>
                    </a:p>
                  </a:txBody>
                  <a:tcPr marL="33756" marR="33756" marT="33756" marB="33756" anchor="ctr" horzOverflow="overflow">
                    <a:lnL w="38100">
                      <a:solidFill>
                        <a:srgbClr val="FF0000"/>
                      </a:solidFill>
                      <a:miter lim="400000"/>
                    </a:lnL>
                    <a:lnT w="38100">
                      <a:solidFill>
                        <a:srgbClr val="FF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Satellite valve box</a:t>
                      </a:r>
                    </a:p>
                  </a:txBody>
                  <a:tcPr marL="33756" marR="33756" marT="33756" marB="33756" anchor="ctr" horzOverflow="overflow">
                    <a:lnR w="38100">
                      <a:solidFill>
                        <a:srgbClr val="FF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745">
                <a:tc>
                  <a:txBody>
                    <a:bodyPr/>
                    <a:lstStyle/>
                    <a:p>
                      <a:pPr algn="l" defTabSz="3556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chemeClr val="tx1"/>
                          </a:solidFill>
                        </a:rPr>
                        <a:t>(Helium return)</a:t>
                      </a:r>
                    </a:p>
                  </a:txBody>
                  <a:tcPr marL="33756" marR="33756" marT="33756" marB="33756" anchor="ctr" horzOverflow="overflow">
                    <a:lnR w="38100">
                      <a:solidFill>
                        <a:srgbClr val="FF0000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Instrumentation panel</a:t>
                      </a:r>
                    </a:p>
                  </a:txBody>
                  <a:tcPr marL="33756" marR="33756" marT="33756" marB="33756" anchor="ctr" horzOverflow="overflow">
                    <a:lnL w="38100">
                      <a:solidFill>
                        <a:srgbClr val="FF0000"/>
                      </a:solidFill>
                      <a:miter lim="400000"/>
                    </a:lnL>
                    <a:lnB w="38100">
                      <a:solidFill>
                        <a:srgbClr val="FF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Helium return line</a:t>
                      </a:r>
                    </a:p>
                  </a:txBody>
                  <a:tcPr marL="33756" marR="33756" marT="33756" marB="33756" anchor="ctr" horzOverflow="overflow">
                    <a:lnR w="38100">
                      <a:solidFill>
                        <a:srgbClr val="FF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745">
                <a:tc>
                  <a:txBody>
                    <a:bodyPr/>
                    <a:lstStyle/>
                    <a:p>
                      <a:pPr algn="l" defTabSz="3556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Vacuum</a:t>
                      </a:r>
                    </a:p>
                  </a:txBody>
                  <a:tcPr marL="33756" marR="33756" marT="33756" marB="33756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Cryostat vacuum pump port</a:t>
                      </a:r>
                    </a:p>
                  </a:txBody>
                  <a:tcPr marL="33756" marR="33756" marT="33756" marB="33756" anchor="ctr" horzOverflow="overflow">
                    <a:lnR w="38100">
                      <a:solidFill>
                        <a:srgbClr val="FF0000"/>
                      </a:solidFill>
                      <a:miter lim="400000"/>
                    </a:lnR>
                    <a:lnT w="38100">
                      <a:solidFill>
                        <a:srgbClr val="FF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Vacuum pump</a:t>
                      </a:r>
                    </a:p>
                  </a:txBody>
                  <a:tcPr marL="33756" marR="33756" marT="33756" marB="33756" anchor="ctr" horzOverflow="overflow">
                    <a:lnL w="38100">
                      <a:solidFill>
                        <a:srgbClr val="FF0000"/>
                      </a:solidFill>
                      <a:miter lim="400000"/>
                    </a:lnL>
                    <a:lnR w="38100">
                      <a:solidFill>
                        <a:srgbClr val="FF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45">
                <a:tc>
                  <a:txBody>
                    <a:bodyPr/>
                    <a:lstStyle/>
                    <a:p>
                      <a:pPr algn="l" defTabSz="3556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chemeClr val="tx1"/>
                          </a:solidFill>
                        </a:rPr>
                        <a:t>Alignment</a:t>
                      </a:r>
                    </a:p>
                  </a:txBody>
                  <a:tcPr marL="33756" marR="33756" marT="33756" marB="33756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>
                          <a:solidFill>
                            <a:schemeClr val="tx1"/>
                          </a:solidFill>
                        </a:rPr>
                        <a:t>Fiducial targets on cryostat</a:t>
                      </a:r>
                    </a:p>
                  </a:txBody>
                  <a:tcPr marL="33756" marR="33756" marT="33756" marB="33756" anchor="ctr" horzOverflow="overflow">
                    <a:lnR w="38100">
                      <a:solidFill>
                        <a:srgbClr val="FF0000"/>
                      </a:solidFill>
                      <a:miter lim="400000"/>
                    </a:lnR>
                    <a:lnB w="38100">
                      <a:solidFill>
                        <a:srgbClr val="FF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 err="1">
                          <a:solidFill>
                            <a:schemeClr val="tx1"/>
                          </a:solidFill>
                        </a:rPr>
                        <a:t>Fiducialization</a:t>
                      </a:r>
                      <a:endParaRPr sz="1200" dirty="0">
                        <a:solidFill>
                          <a:schemeClr val="tx1"/>
                        </a:solidFill>
                      </a:endParaRPr>
                    </a:p>
                  </a:txBody>
                  <a:tcPr marL="33756" marR="33756" marT="33756" marB="33756" anchor="ctr" horzOverflow="overflow">
                    <a:lnL w="38100">
                      <a:solidFill>
                        <a:srgbClr val="FF0000"/>
                      </a:solidFill>
                      <a:miter lim="400000"/>
                    </a:lnL>
                    <a:lnR w="38100">
                      <a:solidFill>
                        <a:srgbClr val="FF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45">
                <a:tc>
                  <a:txBody>
                    <a:bodyPr/>
                    <a:lstStyle/>
                    <a:p>
                      <a:pPr algn="l" defTabSz="3556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chemeClr val="tx1"/>
                          </a:solidFill>
                        </a:rPr>
                        <a:t>Instrumentation</a:t>
                      </a:r>
                    </a:p>
                  </a:txBody>
                  <a:tcPr marL="33756" marR="33756" marT="33756" marB="33756" anchor="ctr" horzOverflow="overflow">
                    <a:lnR w="38100">
                      <a:solidFill>
                        <a:srgbClr val="FF0000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b="1">
                          <a:solidFill>
                            <a:schemeClr val="tx1"/>
                          </a:solidFill>
                        </a:rPr>
                        <a:t>Cabinet for sensor signals</a:t>
                      </a:r>
                    </a:p>
                  </a:txBody>
                  <a:tcPr marL="33756" marR="33756" marT="33756" marB="33756" anchor="ctr" horzOverflow="overflow">
                    <a:lnL w="38100">
                      <a:solidFill>
                        <a:srgbClr val="FF0000"/>
                      </a:solidFill>
                      <a:miter lim="400000"/>
                    </a:lnL>
                    <a:lnT w="38100">
                      <a:solidFill>
                        <a:srgbClr val="FF0000"/>
                      </a:solidFill>
                      <a:miter lim="400000"/>
                    </a:lnT>
                    <a:lnB w="38100">
                      <a:solidFill>
                        <a:srgbClr val="FF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Control </a:t>
                      </a:r>
                      <a:r>
                        <a:rPr sz="1200" dirty="0" smtClean="0">
                          <a:solidFill>
                            <a:schemeClr val="tx1"/>
                          </a:solidFill>
                        </a:rPr>
                        <a:t>sy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sz="1200" dirty="0" smtClean="0">
                          <a:solidFill>
                            <a:schemeClr val="tx1"/>
                          </a:solidFill>
                        </a:rPr>
                        <a:t>tem</a:t>
                      </a:r>
                      <a:endParaRPr sz="1200" dirty="0">
                        <a:solidFill>
                          <a:schemeClr val="tx1"/>
                        </a:solidFill>
                      </a:endParaRPr>
                    </a:p>
                  </a:txBody>
                  <a:tcPr marL="33756" marR="33756" marT="33756" marB="33756" anchor="ctr" horzOverflow="overflow">
                    <a:lnR w="38100">
                      <a:solidFill>
                        <a:srgbClr val="FF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745">
                <a:tc>
                  <a:txBody>
                    <a:bodyPr/>
                    <a:lstStyle/>
                    <a:p>
                      <a:pPr algn="l" defTabSz="3556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chemeClr val="tx1"/>
                          </a:solidFill>
                        </a:rPr>
                        <a:t>Magnetic</a:t>
                      </a:r>
                    </a:p>
                  </a:txBody>
                  <a:tcPr marL="33756" marR="33756" marT="33756" marB="33756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Magnet</a:t>
                      </a:r>
                    </a:p>
                  </a:txBody>
                  <a:tcPr marL="33756" marR="33756" marT="33756" marB="33756" anchor="ctr" horzOverflow="overflow">
                    <a:lnR w="38100">
                      <a:solidFill>
                        <a:srgbClr val="FF0000"/>
                      </a:solidFill>
                      <a:miter lim="400000"/>
                    </a:lnR>
                    <a:lnT w="38100">
                      <a:solidFill>
                        <a:srgbClr val="FF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Magnetic measurement systems</a:t>
                      </a:r>
                    </a:p>
                  </a:txBody>
                  <a:tcPr marL="33756" marR="33756" marT="33756" marB="33756" anchor="ctr" horzOverflow="overflow">
                    <a:lnL w="38100">
                      <a:solidFill>
                        <a:srgbClr val="FF0000"/>
                      </a:solidFill>
                      <a:miter lim="400000"/>
                    </a:lnL>
                    <a:lnR w="38100">
                      <a:solidFill>
                        <a:srgbClr val="FF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8" name="Facility"/>
          <p:cNvSpPr txBox="1"/>
          <p:nvPr/>
        </p:nvSpPr>
        <p:spPr>
          <a:xfrm>
            <a:off x="3742191" y="3526424"/>
            <a:ext cx="950577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 defTabSz="642915"/>
            <a:r>
              <a:rPr dirty="0">
                <a:solidFill>
                  <a:srgbClr val="FF0000"/>
                </a:solidFill>
              </a:rPr>
              <a:t>Facility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6"/>
          <a:stretch/>
        </p:blipFill>
        <p:spPr>
          <a:xfrm>
            <a:off x="2929386" y="1323070"/>
            <a:ext cx="6214614" cy="2771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4" b="9415"/>
          <a:stretch/>
        </p:blipFill>
        <p:spPr>
          <a:xfrm>
            <a:off x="218563" y="1323070"/>
            <a:ext cx="2637444" cy="2770416"/>
          </a:xfrm>
          <a:prstGeom prst="rect">
            <a:avLst/>
          </a:prstGeom>
        </p:spPr>
      </p:pic>
      <p:sp>
        <p:nvSpPr>
          <p:cNvPr id="214" name="線"/>
          <p:cNvSpPr/>
          <p:nvPr/>
        </p:nvSpPr>
        <p:spPr>
          <a:xfrm>
            <a:off x="2237806" y="1754276"/>
            <a:ext cx="570964" cy="1"/>
          </a:xfrm>
          <a:prstGeom prst="line">
            <a:avLst/>
          </a:prstGeom>
          <a:ln w="114300">
            <a:solidFill>
              <a:srgbClr val="FFFF00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線"/>
          <p:cNvSpPr/>
          <p:nvPr/>
        </p:nvSpPr>
        <p:spPr>
          <a:xfrm flipH="1">
            <a:off x="2929386" y="1754276"/>
            <a:ext cx="570964" cy="1"/>
          </a:xfrm>
          <a:prstGeom prst="line">
            <a:avLst/>
          </a:prstGeom>
          <a:ln w="114300">
            <a:solidFill>
              <a:srgbClr val="FFFF00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2019-06-11</a:t>
            </a:r>
            <a:endParaRPr lang="en-GB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2565" y="6532614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News from the GSI test </a:t>
            </a:r>
            <a:r>
              <a:rPr lang="en-GB" dirty="0" smtClean="0"/>
              <a:t>Facility 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34565503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250" y="3725226"/>
            <a:ext cx="1851286" cy="2432336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566" y="1486789"/>
            <a:ext cx="8211834" cy="4903585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600"/>
              </a:spcAft>
              <a:buClrTx/>
              <a:buNone/>
              <a:tabLst/>
            </a:pPr>
            <a:r>
              <a:rPr lang="en-GB" sz="18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 main </a:t>
            </a:r>
            <a:r>
              <a:rPr lang="en-GB" sz="18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sub-systems</a:t>
            </a:r>
          </a:p>
          <a:p>
            <a:pPr lvl="1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/>
            </a:pPr>
            <a:r>
              <a:rPr lang="en-GB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Pre-cooling system</a:t>
            </a:r>
          </a:p>
          <a:p>
            <a:pPr lvl="1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/>
            </a:pP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n-GB" sz="1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buClrTx/>
              <a:buFont typeface="Wingdings" panose="05000000000000000000" pitchFamily="2" charset="2"/>
              <a:buChar char="§"/>
              <a:tabLst/>
            </a:pPr>
            <a:r>
              <a:rPr lang="en-GB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 distribution system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189" y="3323647"/>
            <a:ext cx="1311624" cy="3154143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t="59635" r="70454" b="17780"/>
          <a:stretch/>
        </p:blipFill>
        <p:spPr>
          <a:xfrm>
            <a:off x="283566" y="4942916"/>
            <a:ext cx="1283428" cy="697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6002" y="3330145"/>
            <a:ext cx="1576067" cy="2827417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6" t="77609" r="9635" b="4021"/>
          <a:stretch/>
        </p:blipFill>
        <p:spPr>
          <a:xfrm>
            <a:off x="5729652" y="5561565"/>
            <a:ext cx="1121864" cy="5246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5" r="9769"/>
          <a:stretch/>
        </p:blipFill>
        <p:spPr>
          <a:xfrm>
            <a:off x="7093754" y="3725226"/>
            <a:ext cx="452052" cy="15316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30997" y="6212444"/>
            <a:ext cx="3377565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>
                <a:solidFill>
                  <a:srgbClr val="00B050"/>
                </a:solidFill>
              </a:rPr>
              <a:t>Courtesy of G. Rolando (TE-CRG-ME)</a:t>
            </a:r>
            <a:endParaRPr lang="en-GB" sz="1400" dirty="0" smtClean="0">
              <a:solidFill>
                <a:srgbClr val="00B050"/>
              </a:solidFill>
            </a:endParaRPr>
          </a:p>
        </p:txBody>
      </p:sp>
      <p:pic>
        <p:nvPicPr>
          <p:cNvPr id="21" name="イメージ" descr="イメージ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09418" y="1425823"/>
            <a:ext cx="4489358" cy="1821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82" y="5080137"/>
            <a:ext cx="1023932" cy="1400364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6312" y="3323647"/>
            <a:ext cx="2283340" cy="1639491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3446312" y="4716917"/>
            <a:ext cx="228334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g/s at 18 bar</a:t>
            </a:r>
            <a:endParaRPr lang="en-GB" sz="1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5248" y="3277607"/>
            <a:ext cx="1646456" cy="1817315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1738254" y="4777607"/>
            <a:ext cx="164679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g/s at 17 bar</a:t>
            </a:r>
            <a:endParaRPr lang="en-GB" sz="1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4" t="28745" r="60295" b="48935"/>
          <a:stretch/>
        </p:blipFill>
        <p:spPr>
          <a:xfrm>
            <a:off x="1716833" y="3250502"/>
            <a:ext cx="924458" cy="4747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4" t="44016" r="1356" b="29356"/>
          <a:stretch/>
        </p:blipFill>
        <p:spPr>
          <a:xfrm>
            <a:off x="2033289" y="5117384"/>
            <a:ext cx="795918" cy="403898"/>
          </a:xfrm>
          <a:prstGeom prst="ellipse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7757" y="5068979"/>
            <a:ext cx="1772687" cy="1256471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t="2633" r="64453" b="67713"/>
          <a:stretch/>
        </p:blipFill>
        <p:spPr>
          <a:xfrm>
            <a:off x="4918508" y="3445844"/>
            <a:ext cx="636311" cy="4927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5" t="4517" r="6365" b="72106"/>
          <a:stretch/>
        </p:blipFill>
        <p:spPr>
          <a:xfrm>
            <a:off x="4688248" y="5890636"/>
            <a:ext cx="710926" cy="352372"/>
          </a:xfrm>
          <a:prstGeom prst="ellipse">
            <a:avLst/>
          </a:prstGeom>
        </p:spPr>
      </p:pic>
      <p:sp>
        <p:nvSpPr>
          <p:cNvPr id="23" name="Date Placeholder 3"/>
          <p:cNvSpPr txBox="1">
            <a:spLocks/>
          </p:cNvSpPr>
          <p:nvPr/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2019-06-11</a:t>
            </a:r>
            <a:endParaRPr lang="en-GB" dirty="0"/>
          </a:p>
        </p:txBody>
      </p:sp>
      <p:sp>
        <p:nvSpPr>
          <p:cNvPr id="2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22565" y="6532614"/>
            <a:ext cx="6597481" cy="357157"/>
          </a:xfrm>
        </p:spPr>
        <p:txBody>
          <a:bodyPr/>
          <a:lstStyle/>
          <a:p>
            <a:pPr algn="l"/>
            <a:r>
              <a:rPr lang="en-GB" dirty="0" smtClean="0"/>
              <a:t>Antonella Chiuchiolo / </a:t>
            </a:r>
            <a:r>
              <a:rPr lang="en-GB" dirty="0"/>
              <a:t>News from the GSI test </a:t>
            </a:r>
            <a:r>
              <a:rPr lang="en-GB" dirty="0" smtClean="0"/>
              <a:t>Facility @ </a:t>
            </a:r>
            <a:r>
              <a:rPr lang="en-GB" dirty="0"/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5617172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C-Template-V0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MAC-Template-V03</Template>
  <TotalTime>8165</TotalTime>
  <Words>860</Words>
  <Application>Microsoft Office PowerPoint</Application>
  <PresentationFormat>On-screen Show (4:3)</PresentationFormat>
  <Paragraphs>297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ＭＳ Ｐゴシック</vt:lpstr>
      <vt:lpstr>Arial</vt:lpstr>
      <vt:lpstr>Calibri</vt:lpstr>
      <vt:lpstr>Symbol</vt:lpstr>
      <vt:lpstr>Times New Roman</vt:lpstr>
      <vt:lpstr>Wingdings</vt:lpstr>
      <vt:lpstr>MAC-Template-V03</vt:lpstr>
      <vt:lpstr>News from the GSI test Facility @ CERN</vt:lpstr>
      <vt:lpstr>GSI accelerators complex</vt:lpstr>
      <vt:lpstr>Outline</vt:lpstr>
      <vt:lpstr>Super-FRS superconducting magnets</vt:lpstr>
      <vt:lpstr>Super-FRS magnets test stand @ CERN</vt:lpstr>
      <vt:lpstr>Super-FRS magnets test stand @ CERN</vt:lpstr>
      <vt:lpstr>Testing team and plan </vt:lpstr>
      <vt:lpstr>Test facility interfaces</vt:lpstr>
      <vt:lpstr>Cryogenics</vt:lpstr>
      <vt:lpstr>Power Converter, Energy Extraction, Power Cables</vt:lpstr>
      <vt:lpstr>Universal Quench Detection System</vt:lpstr>
      <vt:lpstr>Interlock PLC</vt:lpstr>
      <vt:lpstr>Magnetic measurements </vt:lpstr>
      <vt:lpstr>GSI contribution</vt:lpstr>
      <vt:lpstr>GSI contribution</vt:lpstr>
      <vt:lpstr>Status Today</vt:lpstr>
      <vt:lpstr>PowerPoint Presentation</vt:lpstr>
      <vt:lpstr>PowerPoint Presentation</vt:lpstr>
      <vt:lpstr>Test plan for FoS short multiplet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Carvas</dc:creator>
  <cp:lastModifiedBy>Antonella Chiuchiolo</cp:lastModifiedBy>
  <cp:revision>202</cp:revision>
  <dcterms:created xsi:type="dcterms:W3CDTF">2017-05-03T12:35:34Z</dcterms:created>
  <dcterms:modified xsi:type="dcterms:W3CDTF">2019-06-11T05:59:00Z</dcterms:modified>
</cp:coreProperties>
</file>