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12" r:id="rId1"/>
  </p:sldMasterIdLst>
  <p:notesMasterIdLst>
    <p:notesMasterId r:id="rId23"/>
  </p:notesMasterIdLst>
  <p:sldIdLst>
    <p:sldId id="256" r:id="rId2"/>
    <p:sldId id="257" r:id="rId3"/>
    <p:sldId id="260" r:id="rId4"/>
    <p:sldId id="258" r:id="rId5"/>
    <p:sldId id="261" r:id="rId6"/>
    <p:sldId id="282" r:id="rId7"/>
    <p:sldId id="259" r:id="rId8"/>
    <p:sldId id="279" r:id="rId9"/>
    <p:sldId id="280" r:id="rId10"/>
    <p:sldId id="281" r:id="rId11"/>
    <p:sldId id="262" r:id="rId12"/>
    <p:sldId id="263" r:id="rId13"/>
    <p:sldId id="265" r:id="rId14"/>
    <p:sldId id="284" r:id="rId15"/>
    <p:sldId id="270" r:id="rId16"/>
    <p:sldId id="267" r:id="rId17"/>
    <p:sldId id="268" r:id="rId18"/>
    <p:sldId id="269" r:id="rId19"/>
    <p:sldId id="266" r:id="rId20"/>
    <p:sldId id="273" r:id="rId21"/>
    <p:sldId id="283" r:id="rId22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652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676" y="-7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E0489B-8CC9-4C2C-A9EE-6EB3C0D33D69}" type="datetimeFigureOut">
              <a:rPr lang="it-IT" smtClean="0"/>
              <a:t>11/06/2019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AA31B9-A7A1-422A-934D-BF8F3315BA3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872136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olo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22" name="Sottotitolo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6C1F227-317C-47C6-8419-10593201EF45}" type="datetime1">
              <a:rPr lang="it-IT" smtClean="0"/>
              <a:t>11/06/2019</a:t>
            </a:fld>
            <a:endParaRPr lang="it-IT"/>
          </a:p>
        </p:txBody>
      </p:sp>
      <p:sp>
        <p:nvSpPr>
          <p:cNvPr id="20" name="Segnaposto piè di pagina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10" name="Segnaposto numero diapositiv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2D92C5E-D2BC-4E74-ABCB-C7BF26D15679}" type="slidenum">
              <a:rPr lang="it-IT" smtClean="0"/>
              <a:t>‹N›</a:t>
            </a:fld>
            <a:endParaRPr lang="it-IT"/>
          </a:p>
        </p:txBody>
      </p:sp>
      <p:sp>
        <p:nvSpPr>
          <p:cNvPr id="8" name="Ovale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e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9C3AFAB-ADA3-4941-B4F4-9A0C2065AD1B}" type="datetime1">
              <a:rPr lang="it-IT" smtClean="0"/>
              <a:t>11/06/2019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2D92C5E-D2BC-4E74-ABCB-C7BF26D15679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0B7C4B-1AD7-44DC-8951-4D13865DF6AA}" type="datetime1">
              <a:rPr lang="it-IT" smtClean="0"/>
              <a:t>11/06/2019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2D92C5E-D2BC-4E74-ABCB-C7BF26D15679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8EF84CA-CAE0-4CEA-AA5F-922E47620A5C}" type="datetime1">
              <a:rPr lang="it-IT" smtClean="0"/>
              <a:t>11/06/2019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2D92C5E-D2BC-4E74-ABCB-C7BF26D15679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C066C62-CF24-42D8-BC27-6E428BACBE98}" type="datetime1">
              <a:rPr lang="it-IT" smtClean="0"/>
              <a:t>11/06/2019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2D92C5E-D2BC-4E74-ABCB-C7BF26D15679}" type="slidenum">
              <a:rPr lang="it-IT" smtClean="0"/>
              <a:t>‹N›</a:t>
            </a:fld>
            <a:endParaRPr lang="it-IT"/>
          </a:p>
        </p:txBody>
      </p:sp>
      <p:sp>
        <p:nvSpPr>
          <p:cNvPr id="10" name="Rettangolo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e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e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560B50E-53B0-48B0-AB26-69B519457AA1}" type="datetime1">
              <a:rPr lang="it-IT" smtClean="0"/>
              <a:t>11/06/2019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2D92C5E-D2BC-4E74-ABCB-C7BF26D15679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4719817-4F27-4C28-94D6-0CA45BE190BE}" type="datetime1">
              <a:rPr lang="it-IT" smtClean="0"/>
              <a:t>11/06/2019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2D92C5E-D2BC-4E74-ABCB-C7BF26D15679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E414570-ACF8-4A47-862B-19B851615069}" type="datetime1">
              <a:rPr lang="it-IT" smtClean="0"/>
              <a:t>11/06/2019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2D92C5E-D2BC-4E74-ABCB-C7BF26D15679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A8DB608-DC39-4EA6-A52A-6A95B5228AD0}" type="datetime1">
              <a:rPr lang="it-IT" smtClean="0"/>
              <a:t>11/06/2019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2D92C5E-D2BC-4E74-ABCB-C7BF26D15679}" type="slidenum">
              <a:rPr lang="it-IT" smtClean="0"/>
              <a:t>‹N›</a:t>
            </a:fld>
            <a:endParaRPr lang="it-IT"/>
          </a:p>
        </p:txBody>
      </p:sp>
      <p:sp>
        <p:nvSpPr>
          <p:cNvPr id="6" name="Rettangolo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F3AD8F-D57F-434A-9B45-7EFD8E326853}" type="datetime1">
              <a:rPr lang="it-IT" smtClean="0"/>
              <a:t>11/06/2019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2D92C5E-D2BC-4E74-ABCB-C7BF26D15679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D312068-DA18-492C-9B2A-4CDF1313C278}" type="datetime1">
              <a:rPr lang="it-IT" smtClean="0"/>
              <a:t>11/06/2019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2D92C5E-D2BC-4E74-ABCB-C7BF26D15679}" type="slidenum">
              <a:rPr lang="it-IT" smtClean="0"/>
              <a:t>‹N›</a:t>
            </a:fld>
            <a:endParaRPr lang="it-IT"/>
          </a:p>
        </p:txBody>
      </p:sp>
      <p:sp>
        <p:nvSpPr>
          <p:cNvPr id="8" name="Rettangolo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  <p:sp>
        <p:nvSpPr>
          <p:cNvPr id="9" name="Elaborazione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Elaborazione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rta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e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Anello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ttangolo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Segnaposto titolo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9" name="Segnaposto testo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24" name="Segnaposto data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0597C901-2F5B-4C6A-9F0E-C832C8903B73}" type="datetime1">
              <a:rPr lang="it-IT" smtClean="0"/>
              <a:t>11/06/2019</a:t>
            </a:fld>
            <a:endParaRPr lang="it-IT"/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it-IT"/>
          </a:p>
        </p:txBody>
      </p:sp>
      <p:sp>
        <p:nvSpPr>
          <p:cNvPr id="22" name="Segnaposto numero diapositiva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22D92C5E-D2BC-4E74-ABCB-C7BF26D15679}" type="slidenum">
              <a:rPr lang="it-IT" smtClean="0"/>
              <a:t>‹N›</a:t>
            </a:fld>
            <a:endParaRPr lang="it-IT"/>
          </a:p>
        </p:txBody>
      </p:sp>
      <p:sp>
        <p:nvSpPr>
          <p:cNvPr id="15" name="Rettangolo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Risultati immagini per Logo INFN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457" y="87012"/>
            <a:ext cx="3561053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Risultati immagini per GSI Fair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821" b="23899"/>
          <a:stretch/>
        </p:blipFill>
        <p:spPr bwMode="auto">
          <a:xfrm>
            <a:off x="4860032" y="332656"/>
            <a:ext cx="3868541" cy="1046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olo 4"/>
          <p:cNvSpPr txBox="1">
            <a:spLocks/>
          </p:cNvSpPr>
          <p:nvPr/>
        </p:nvSpPr>
        <p:spPr>
          <a:xfrm>
            <a:off x="539032" y="2318536"/>
            <a:ext cx="8351838" cy="1800225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r"/>
            <a:r>
              <a:rPr lang="en-US" sz="4000" i="1" dirty="0">
                <a:solidFill>
                  <a:schemeClr val="accent1"/>
                </a:solidFill>
                <a:effectLst/>
              </a:rPr>
              <a:t>News from the </a:t>
            </a:r>
            <a:r>
              <a:rPr lang="en-US" sz="4000" dirty="0">
                <a:solidFill>
                  <a:schemeClr val="accent1"/>
                </a:solidFill>
                <a:effectLst/>
              </a:rPr>
              <a:t>GSI</a:t>
            </a:r>
            <a:r>
              <a:rPr lang="en-US" sz="4000" i="1" dirty="0">
                <a:solidFill>
                  <a:schemeClr val="accent1"/>
                </a:solidFill>
                <a:effectLst/>
              </a:rPr>
              <a:t> test </a:t>
            </a:r>
            <a:r>
              <a:rPr lang="en-US" sz="4000" i="1" dirty="0" smtClean="0">
                <a:solidFill>
                  <a:schemeClr val="accent1"/>
                </a:solidFill>
                <a:effectLst/>
              </a:rPr>
              <a:t>facility</a:t>
            </a:r>
            <a:r>
              <a:rPr lang="en-US" sz="4000" dirty="0" smtClean="0">
                <a:solidFill>
                  <a:schemeClr val="accent1"/>
                </a:solidFill>
                <a:effectLst/>
              </a:rPr>
              <a:t>  SALERNO </a:t>
            </a:r>
            <a:endParaRPr lang="it-IT" sz="4000" dirty="0">
              <a:solidFill>
                <a:schemeClr val="accent1"/>
              </a:solidFill>
              <a:effectLst/>
            </a:endParaRPr>
          </a:p>
        </p:txBody>
      </p:sp>
      <p:sp>
        <p:nvSpPr>
          <p:cNvPr id="5" name="Rettangolo 2"/>
          <p:cNvSpPr>
            <a:spLocks noChangeArrowheads="1"/>
          </p:cNvSpPr>
          <p:nvPr/>
        </p:nvSpPr>
        <p:spPr bwMode="auto">
          <a:xfrm>
            <a:off x="1053133" y="3882588"/>
            <a:ext cx="7992888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t-IT" sz="2400" u="sng" dirty="0" smtClean="0">
                <a:solidFill>
                  <a:schemeClr val="accent6">
                    <a:lumMod val="50000"/>
                  </a:schemeClr>
                </a:solidFill>
                <a:cs typeface="Times New Roman"/>
              </a:rPr>
              <a:t>D’Agostino D</a:t>
            </a:r>
            <a:r>
              <a:rPr lang="it-IT" sz="2400" u="sng" dirty="0">
                <a:solidFill>
                  <a:schemeClr val="accent6">
                    <a:lumMod val="50000"/>
                  </a:schemeClr>
                </a:solidFill>
                <a:cs typeface="Times New Roman"/>
              </a:rPr>
              <a:t>. </a:t>
            </a:r>
            <a:r>
              <a:rPr lang="it-IT" sz="2400" dirty="0" smtClean="0">
                <a:solidFill>
                  <a:schemeClr val="accent6">
                    <a:lumMod val="50000"/>
                  </a:schemeClr>
                </a:solidFill>
                <a:cs typeface="Times New Roman"/>
              </a:rPr>
              <a:t>, </a:t>
            </a:r>
            <a:r>
              <a:rPr lang="it-IT" sz="2400" dirty="0">
                <a:solidFill>
                  <a:schemeClr val="accent6">
                    <a:lumMod val="50000"/>
                  </a:schemeClr>
                </a:solidFill>
                <a:cs typeface="Times New Roman"/>
              </a:rPr>
              <a:t>Gambardella U</a:t>
            </a:r>
            <a:r>
              <a:rPr lang="it-IT" sz="2400" dirty="0" smtClean="0">
                <a:solidFill>
                  <a:schemeClr val="accent6">
                    <a:lumMod val="50000"/>
                  </a:schemeClr>
                </a:solidFill>
                <a:cs typeface="Times New Roman"/>
              </a:rPr>
              <a:t>., </a:t>
            </a:r>
            <a:r>
              <a:rPr lang="it-IT" sz="2400" dirty="0" err="1" smtClean="0">
                <a:solidFill>
                  <a:schemeClr val="accent6">
                    <a:lumMod val="50000"/>
                  </a:schemeClr>
                </a:solidFill>
                <a:cs typeface="Times New Roman"/>
              </a:rPr>
              <a:t>Iannone</a:t>
            </a:r>
            <a:r>
              <a:rPr lang="it-IT" sz="2400" dirty="0" smtClean="0">
                <a:solidFill>
                  <a:schemeClr val="accent6">
                    <a:lumMod val="50000"/>
                  </a:schemeClr>
                </a:solidFill>
                <a:cs typeface="Times New Roman"/>
              </a:rPr>
              <a:t> G., Severino </a:t>
            </a:r>
            <a:r>
              <a:rPr lang="it-IT" sz="2400" dirty="0">
                <a:solidFill>
                  <a:schemeClr val="accent6">
                    <a:lumMod val="50000"/>
                  </a:schemeClr>
                </a:solidFill>
                <a:cs typeface="Times New Roman"/>
              </a:rPr>
              <a:t>C. </a:t>
            </a:r>
            <a:endParaRPr lang="it-IT" sz="2400" dirty="0" smtClean="0">
              <a:solidFill>
                <a:schemeClr val="accent6">
                  <a:lumMod val="50000"/>
                </a:schemeClr>
              </a:solidFill>
              <a:cs typeface="Times New Roman"/>
            </a:endParaRPr>
          </a:p>
          <a:p>
            <a:pPr algn="ctr">
              <a:lnSpc>
                <a:spcPct val="150000"/>
              </a:lnSpc>
            </a:pPr>
            <a:r>
              <a:rPr lang="it-IT" sz="1600" b="1" dirty="0">
                <a:solidFill>
                  <a:schemeClr val="accent6">
                    <a:lumMod val="75000"/>
                  </a:schemeClr>
                </a:solidFill>
                <a:cs typeface="Times New Roman"/>
              </a:rPr>
              <a:t>INFN-Sezione di Napoli</a:t>
            </a:r>
            <a:r>
              <a:rPr lang="it-IT" sz="1600" dirty="0">
                <a:solidFill>
                  <a:schemeClr val="accent6">
                    <a:lumMod val="75000"/>
                  </a:schemeClr>
                </a:solidFill>
                <a:cs typeface="Times New Roman"/>
              </a:rPr>
              <a:t>, </a:t>
            </a:r>
            <a:r>
              <a:rPr lang="it-IT" sz="1600" dirty="0" smtClean="0">
                <a:solidFill>
                  <a:schemeClr val="accent6">
                    <a:lumMod val="75000"/>
                  </a:schemeClr>
                </a:solidFill>
                <a:cs typeface="Times New Roman"/>
              </a:rPr>
              <a:t>Salerno </a:t>
            </a:r>
            <a:r>
              <a:rPr lang="en-GB" sz="1600" dirty="0" smtClean="0">
                <a:solidFill>
                  <a:schemeClr val="accent6">
                    <a:lumMod val="75000"/>
                  </a:schemeClr>
                </a:solidFill>
                <a:cs typeface="Times New Roman"/>
              </a:rPr>
              <a:t>group, Italy.</a:t>
            </a:r>
          </a:p>
          <a:p>
            <a:pPr algn="ctr">
              <a:lnSpc>
                <a:spcPct val="150000"/>
              </a:lnSpc>
            </a:pPr>
            <a:r>
              <a:rPr lang="it-IT" sz="2400" dirty="0" err="1" smtClean="0">
                <a:solidFill>
                  <a:schemeClr val="accent6">
                    <a:lumMod val="50000"/>
                  </a:schemeClr>
                </a:solidFill>
                <a:cs typeface="Times New Roman"/>
              </a:rPr>
              <a:t>Ferrentino</a:t>
            </a:r>
            <a:r>
              <a:rPr lang="it-IT" sz="2400" baseline="30000" dirty="0" smtClean="0">
                <a:solidFill>
                  <a:schemeClr val="accent6">
                    <a:lumMod val="50000"/>
                  </a:schemeClr>
                </a:solidFill>
                <a:cs typeface="Times New Roman"/>
              </a:rPr>
              <a:t> </a:t>
            </a:r>
            <a:r>
              <a:rPr lang="it-IT" sz="2400" dirty="0" smtClean="0">
                <a:solidFill>
                  <a:schemeClr val="accent6">
                    <a:lumMod val="50000"/>
                  </a:schemeClr>
                </a:solidFill>
                <a:cs typeface="Times New Roman"/>
              </a:rPr>
              <a:t>A</a:t>
            </a:r>
            <a:r>
              <a:rPr lang="it-IT" sz="2400" dirty="0">
                <a:solidFill>
                  <a:schemeClr val="accent6">
                    <a:lumMod val="50000"/>
                  </a:schemeClr>
                </a:solidFill>
                <a:cs typeface="Times New Roman"/>
              </a:rPr>
              <a:t>., </a:t>
            </a:r>
            <a:r>
              <a:rPr lang="it-IT" sz="2400" dirty="0" err="1">
                <a:solidFill>
                  <a:schemeClr val="accent6">
                    <a:lumMod val="50000"/>
                  </a:schemeClr>
                </a:solidFill>
                <a:cs typeface="Times New Roman"/>
              </a:rPr>
              <a:t>Saggese</a:t>
            </a:r>
            <a:r>
              <a:rPr lang="it-IT" sz="2400" dirty="0">
                <a:solidFill>
                  <a:schemeClr val="accent6">
                    <a:lumMod val="50000"/>
                  </a:schemeClr>
                </a:solidFill>
                <a:cs typeface="Times New Roman"/>
              </a:rPr>
              <a:t> A.</a:t>
            </a:r>
            <a:endParaRPr lang="it-IT" sz="2400" baseline="30000" dirty="0" smtClean="0">
              <a:solidFill>
                <a:schemeClr val="accent6">
                  <a:lumMod val="50000"/>
                </a:schemeClr>
              </a:solidFill>
              <a:cs typeface="Times New Roman"/>
            </a:endParaRPr>
          </a:p>
          <a:p>
            <a:pPr algn="ctr">
              <a:lnSpc>
                <a:spcPct val="150000"/>
              </a:lnSpc>
            </a:pPr>
            <a:r>
              <a:rPr lang="en-GB" sz="1600" b="1" dirty="0" smtClean="0">
                <a:solidFill>
                  <a:schemeClr val="accent6">
                    <a:lumMod val="75000"/>
                  </a:schemeClr>
                </a:solidFill>
                <a:cs typeface="Times New Roman"/>
              </a:rPr>
              <a:t>University</a:t>
            </a:r>
            <a:r>
              <a:rPr lang="it-IT" sz="1600" b="1" dirty="0" smtClean="0">
                <a:solidFill>
                  <a:schemeClr val="accent6">
                    <a:lumMod val="75000"/>
                  </a:schemeClr>
                </a:solidFill>
                <a:cs typeface="Times New Roman"/>
              </a:rPr>
              <a:t> of Salerno</a:t>
            </a:r>
            <a:r>
              <a:rPr lang="it-IT" sz="1600" dirty="0" smtClean="0">
                <a:solidFill>
                  <a:schemeClr val="accent6">
                    <a:lumMod val="75000"/>
                  </a:schemeClr>
                </a:solidFill>
                <a:cs typeface="Times New Roman"/>
              </a:rPr>
              <a:t>, Physics </a:t>
            </a:r>
            <a:r>
              <a:rPr lang="en-GB" sz="1600" dirty="0" smtClean="0">
                <a:solidFill>
                  <a:schemeClr val="accent6">
                    <a:lumMod val="75000"/>
                  </a:schemeClr>
                </a:solidFill>
                <a:cs typeface="Times New Roman"/>
              </a:rPr>
              <a:t>Department</a:t>
            </a:r>
            <a:r>
              <a:rPr lang="it-IT" sz="1600" dirty="0" smtClean="0">
                <a:solidFill>
                  <a:schemeClr val="accent6">
                    <a:lumMod val="75000"/>
                  </a:schemeClr>
                </a:solidFill>
                <a:cs typeface="Times New Roman"/>
              </a:rPr>
              <a:t> </a:t>
            </a:r>
            <a:r>
              <a:rPr lang="it-IT" sz="1600" i="1" dirty="0">
                <a:solidFill>
                  <a:schemeClr val="accent6">
                    <a:lumMod val="75000"/>
                  </a:schemeClr>
                </a:solidFill>
                <a:cs typeface="Times New Roman"/>
              </a:rPr>
              <a:t>E.R. Caianiello</a:t>
            </a:r>
            <a:r>
              <a:rPr lang="it-IT" sz="1600" dirty="0">
                <a:solidFill>
                  <a:schemeClr val="accent6">
                    <a:lumMod val="75000"/>
                  </a:schemeClr>
                </a:solidFill>
                <a:cs typeface="Times New Roman"/>
              </a:rPr>
              <a:t>, </a:t>
            </a:r>
            <a:r>
              <a:rPr lang="it-IT" sz="1600" dirty="0" smtClean="0">
                <a:solidFill>
                  <a:schemeClr val="accent6">
                    <a:lumMod val="75000"/>
                  </a:schemeClr>
                </a:solidFill>
                <a:cs typeface="Times New Roman"/>
              </a:rPr>
              <a:t>Salerno</a:t>
            </a:r>
            <a:r>
              <a:rPr lang="en-GB" sz="1600" dirty="0" smtClean="0">
                <a:solidFill>
                  <a:schemeClr val="accent6">
                    <a:lumMod val="75000"/>
                  </a:schemeClr>
                </a:solidFill>
                <a:cs typeface="Times New Roman"/>
              </a:rPr>
              <a:t>, Italy</a:t>
            </a:r>
            <a:endParaRPr lang="en-GB" sz="1600" dirty="0">
              <a:solidFill>
                <a:schemeClr val="accent6">
                  <a:lumMod val="75000"/>
                </a:schemeClr>
              </a:solidFill>
              <a:cs typeface="Times New Roman"/>
            </a:endParaRPr>
          </a:p>
        </p:txBody>
      </p:sp>
      <p:cxnSp>
        <p:nvCxnSpPr>
          <p:cNvPr id="7" name="Connettore 1 6"/>
          <p:cNvCxnSpPr/>
          <p:nvPr/>
        </p:nvCxnSpPr>
        <p:spPr>
          <a:xfrm>
            <a:off x="1259632" y="6317828"/>
            <a:ext cx="7602663" cy="0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sellaDiTesto 7"/>
          <p:cNvSpPr txBox="1"/>
          <p:nvPr/>
        </p:nvSpPr>
        <p:spPr>
          <a:xfrm>
            <a:off x="1574784" y="6334780"/>
            <a:ext cx="69723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b="1" smtClean="0">
                <a:solidFill>
                  <a:schemeClr val="accent6">
                    <a:lumMod val="75000"/>
                  </a:schemeClr>
                </a:solidFill>
              </a:rPr>
              <a:t>Domenico D’Agostino </a:t>
            </a:r>
            <a:r>
              <a:rPr lang="en-GB" sz="1400" smtClean="0">
                <a:solidFill>
                  <a:schemeClr val="accent6">
                    <a:lumMod val="75000"/>
                  </a:schemeClr>
                </a:solidFill>
              </a:rPr>
              <a:t>– 3rd Int. Workshop of the Superconducting Magnets Test Stands – </a:t>
            </a:r>
            <a:br>
              <a:rPr lang="en-GB" sz="140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GB" sz="1400" smtClean="0">
                <a:solidFill>
                  <a:schemeClr val="accent6">
                    <a:lumMod val="75000"/>
                  </a:schemeClr>
                </a:solidFill>
              </a:rPr>
              <a:t>Uppsala 11-12 June 2019</a:t>
            </a:r>
            <a:endParaRPr lang="en-GB" sz="140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0126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92C5E-D2BC-4E74-ABCB-C7BF26D15679}" type="slidenum">
              <a:rPr lang="it-IT" smtClean="0"/>
              <a:t>10</a:t>
            </a:fld>
            <a:endParaRPr lang="it-IT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196752"/>
            <a:ext cx="4218274" cy="1699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ttangolo 5"/>
          <p:cNvSpPr/>
          <p:nvPr/>
        </p:nvSpPr>
        <p:spPr>
          <a:xfrm>
            <a:off x="1565920" y="620688"/>
            <a:ext cx="6246440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ea typeface="Times New Roman" charset="0"/>
                <a:cs typeface="Times New Roman" charset="0"/>
              </a:rPr>
              <a:t>Superconducting Magnets Power Supply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ea typeface="Times New Roman" charset="0"/>
                <a:cs typeface="Times New Roman" charset="0"/>
              </a:rPr>
              <a:t>-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a typeface="Times New Roman" charset="0"/>
                <a:cs typeface="Times New Roman" charset="0"/>
              </a:rPr>
              <a:t>Cryogenics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ea typeface="Times New Roman" charset="0"/>
                <a:cs typeface="Times New Roman" charset="0"/>
              </a:rPr>
              <a:t> Q12707 </a:t>
            </a:r>
            <a:endParaRPr lang="en-US" dirty="0">
              <a:solidFill>
                <a:schemeClr val="accent6">
                  <a:lumMod val="75000"/>
                </a:schemeClr>
              </a:solidFill>
              <a:ea typeface="Times New Roman" charset="0"/>
              <a:cs typeface="Times New Roman" charset="0"/>
            </a:endParaRP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  <a:ea typeface="Times New Roman" charset="0"/>
                <a:cs typeface="Times New Roman" charset="0"/>
              </a:rPr>
              <a:t>320 A -10 V 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  <a:ea typeface="Times New Roman" charset="0"/>
                <a:cs typeface="Times New Roman" charset="0"/>
              </a:rPr>
              <a:t>4 Quadrant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  <a:ea typeface="Times New Roman" charset="0"/>
                <a:cs typeface="Times New Roman" charset="0"/>
              </a:rPr>
              <a:t>Quench protections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6593302" y="0"/>
            <a:ext cx="25506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spc="3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mbria" pitchFamily="18" charset="0"/>
                <a:cs typeface="Times New Roman" pitchFamily="18" charset="0"/>
              </a:rPr>
              <a:t>System design </a:t>
            </a:r>
            <a:endParaRPr lang="en-GB" sz="2400" spc="300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Cambria" pitchFamily="18" charset="0"/>
              <a:cs typeface="Times New Roman" pitchFamily="18" charset="0"/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5993110" y="3584639"/>
            <a:ext cx="2772186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ea typeface="Times New Roman" charset="0"/>
                <a:cs typeface="Times New Roman" charset="0"/>
              </a:rPr>
              <a:t>Vector Network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ea typeface="Times New Roman" charset="0"/>
                <a:cs typeface="Times New Roman" charset="0"/>
              </a:rPr>
              <a:t>Analyser</a:t>
            </a:r>
            <a:endParaRPr lang="en-US" dirty="0" smtClean="0">
              <a:solidFill>
                <a:schemeClr val="accent6">
                  <a:lumMod val="75000"/>
                </a:schemeClr>
              </a:solidFill>
              <a:ea typeface="Times New Roman" charset="0"/>
              <a:cs typeface="Times New Roman" charset="0"/>
            </a:endParaRP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ea typeface="Times New Roman" charset="0"/>
                <a:cs typeface="Times New Roman" charset="0"/>
              </a:rPr>
              <a:t>-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a typeface="Times New Roman" charset="0"/>
                <a:cs typeface="Times New Roman" charset="0"/>
              </a:rPr>
              <a:t>R&amp;S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ea typeface="Times New Roman" charset="0"/>
                <a:cs typeface="Times New Roman" charset="0"/>
              </a:rPr>
              <a:t> ZNB4 </a:t>
            </a:r>
            <a:endParaRPr lang="en-US" dirty="0">
              <a:solidFill>
                <a:schemeClr val="accent6">
                  <a:lumMod val="75000"/>
                </a:schemeClr>
              </a:solidFill>
              <a:ea typeface="Times New Roman" charset="0"/>
              <a:cs typeface="Times New Roman" charset="0"/>
            </a:endParaRP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ea typeface="Times New Roman" charset="0"/>
                <a:cs typeface="Times New Roman" charset="0"/>
              </a:rPr>
              <a:t>4 Channel </a:t>
            </a:r>
            <a:endParaRPr lang="en-US" dirty="0">
              <a:solidFill>
                <a:schemeClr val="accent6">
                  <a:lumMod val="75000"/>
                </a:schemeClr>
              </a:solidFill>
              <a:ea typeface="Times New Roman" charset="0"/>
              <a:cs typeface="Times New Roman" charset="0"/>
            </a:endParaRP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ea typeface="Times New Roman" charset="0"/>
                <a:cs typeface="Times New Roman" charset="0"/>
              </a:rPr>
              <a:t>2 Generators</a:t>
            </a:r>
            <a:endParaRPr lang="en-US" dirty="0">
              <a:solidFill>
                <a:schemeClr val="accent6">
                  <a:lumMod val="75000"/>
                </a:schemeClr>
              </a:solidFill>
              <a:ea typeface="Times New Roman" charset="0"/>
              <a:cs typeface="Times New Roman" charset="0"/>
            </a:endParaRP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ea typeface="Times New Roman" charset="0"/>
                <a:cs typeface="Times New Roman" charset="0"/>
              </a:rPr>
              <a:t>Time Domain Option</a:t>
            </a:r>
            <a:endParaRPr lang="en-US" dirty="0">
              <a:solidFill>
                <a:schemeClr val="accent6">
                  <a:lumMod val="75000"/>
                </a:schemeClr>
              </a:solidFill>
              <a:ea typeface="Times New Roman" charset="0"/>
              <a:cs typeface="Times New Roman" charset="0"/>
            </a:endParaRPr>
          </a:p>
        </p:txBody>
      </p:sp>
      <p:pic>
        <p:nvPicPr>
          <p:cNvPr id="2051" name="Picture 3" descr="C:\Users\Domenico D'Agostino\Downloads\20190220_12345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212976"/>
            <a:ext cx="4043941" cy="30329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721796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92C5E-D2BC-4E74-ABCB-C7BF26D15679}" type="slidenum">
              <a:rPr lang="it-IT" smtClean="0">
                <a:latin typeface="+mj-lt"/>
              </a:rPr>
              <a:t>11</a:t>
            </a:fld>
            <a:endParaRPr lang="it-IT">
              <a:latin typeface="+mj-lt"/>
            </a:endParaRPr>
          </a:p>
        </p:txBody>
      </p:sp>
      <p:pic>
        <p:nvPicPr>
          <p:cNvPr id="3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672" y="764704"/>
            <a:ext cx="3188148" cy="18231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6580" y="2708920"/>
            <a:ext cx="4622800" cy="10541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cxnSp>
        <p:nvCxnSpPr>
          <p:cNvPr id="9" name="Connettore 1 8"/>
          <p:cNvCxnSpPr/>
          <p:nvPr/>
        </p:nvCxnSpPr>
        <p:spPr>
          <a:xfrm>
            <a:off x="1259632" y="6317828"/>
            <a:ext cx="7602663" cy="0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sellaDiTesto 9"/>
          <p:cNvSpPr txBox="1"/>
          <p:nvPr/>
        </p:nvSpPr>
        <p:spPr>
          <a:xfrm>
            <a:off x="1574784" y="6334780"/>
            <a:ext cx="69723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400" b="1" dirty="0" smtClean="0">
                <a:solidFill>
                  <a:schemeClr val="accent6">
                    <a:lumMod val="75000"/>
                  </a:schemeClr>
                </a:solidFill>
              </a:rPr>
              <a:t>Domenico D’Agostino </a:t>
            </a:r>
            <a:r>
              <a:rPr lang="it-IT" sz="1400" dirty="0" smtClean="0">
                <a:solidFill>
                  <a:schemeClr val="accent6">
                    <a:lumMod val="75000"/>
                  </a:schemeClr>
                </a:solidFill>
              </a:rPr>
              <a:t>– 3rd </a:t>
            </a:r>
            <a:r>
              <a:rPr lang="it-IT" sz="1400" dirty="0" err="1" smtClean="0">
                <a:solidFill>
                  <a:schemeClr val="accent6">
                    <a:lumMod val="75000"/>
                  </a:schemeClr>
                </a:solidFill>
              </a:rPr>
              <a:t>Int</a:t>
            </a:r>
            <a:r>
              <a:rPr lang="it-IT" sz="1400" dirty="0" smtClean="0">
                <a:solidFill>
                  <a:schemeClr val="accent6">
                    <a:lumMod val="75000"/>
                  </a:schemeClr>
                </a:solidFill>
              </a:rPr>
              <a:t>. Workshop of the </a:t>
            </a:r>
            <a:r>
              <a:rPr lang="it-IT" sz="1400" dirty="0" err="1" smtClean="0">
                <a:solidFill>
                  <a:schemeClr val="accent6">
                    <a:lumMod val="75000"/>
                  </a:schemeClr>
                </a:solidFill>
              </a:rPr>
              <a:t>Superconducting</a:t>
            </a:r>
            <a:r>
              <a:rPr lang="it-IT" sz="14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it-IT" sz="1400" dirty="0" err="1" smtClean="0">
                <a:solidFill>
                  <a:schemeClr val="accent6">
                    <a:lumMod val="75000"/>
                  </a:schemeClr>
                </a:solidFill>
              </a:rPr>
              <a:t>Magnets</a:t>
            </a:r>
            <a:r>
              <a:rPr lang="it-IT" sz="1400" dirty="0" smtClean="0">
                <a:solidFill>
                  <a:schemeClr val="accent6">
                    <a:lumMod val="75000"/>
                  </a:schemeClr>
                </a:solidFill>
              </a:rPr>
              <a:t> Test </a:t>
            </a:r>
            <a:r>
              <a:rPr lang="it-IT" sz="1400" dirty="0" err="1" smtClean="0">
                <a:solidFill>
                  <a:schemeClr val="accent6">
                    <a:lumMod val="75000"/>
                  </a:schemeClr>
                </a:solidFill>
              </a:rPr>
              <a:t>Stands</a:t>
            </a:r>
            <a:r>
              <a:rPr lang="it-IT" sz="1400" dirty="0" smtClean="0">
                <a:solidFill>
                  <a:schemeClr val="accent6">
                    <a:lumMod val="75000"/>
                  </a:schemeClr>
                </a:solidFill>
              </a:rPr>
              <a:t> – </a:t>
            </a:r>
            <a:br>
              <a:rPr lang="it-IT" sz="14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it-IT" sz="1400" dirty="0" smtClean="0">
                <a:solidFill>
                  <a:schemeClr val="accent6">
                    <a:lumMod val="75000"/>
                  </a:schemeClr>
                </a:solidFill>
              </a:rPr>
              <a:t>Uppsala 11-12 </a:t>
            </a:r>
            <a:r>
              <a:rPr lang="it-IT" sz="1400" dirty="0" err="1" smtClean="0">
                <a:solidFill>
                  <a:schemeClr val="accent6">
                    <a:lumMod val="75000"/>
                  </a:schemeClr>
                </a:solidFill>
              </a:rPr>
              <a:t>June</a:t>
            </a:r>
            <a:r>
              <a:rPr lang="it-IT" sz="1400" dirty="0" smtClean="0">
                <a:solidFill>
                  <a:schemeClr val="accent6">
                    <a:lumMod val="75000"/>
                  </a:schemeClr>
                </a:solidFill>
              </a:rPr>
              <a:t> 2019</a:t>
            </a:r>
            <a:endParaRPr lang="it-IT" sz="14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3970" y="3882812"/>
            <a:ext cx="2186649" cy="24519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Rettangolo 11"/>
          <p:cNvSpPr/>
          <p:nvPr/>
        </p:nvSpPr>
        <p:spPr>
          <a:xfrm>
            <a:off x="1024419" y="4365104"/>
            <a:ext cx="8444125" cy="14927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tabLst>
                <a:tab pos="1980565" algn="l"/>
              </a:tabLst>
            </a:pPr>
            <a:r>
              <a:rPr lang="en-GB" sz="2200" dirty="0" smtClean="0">
                <a:solidFill>
                  <a:srgbClr val="002060"/>
                </a:solidFill>
                <a:ea typeface="Times New Roman" charset="0"/>
                <a:cs typeface="Times New Roman" charset="0"/>
              </a:rPr>
              <a:t>  </a:t>
            </a:r>
            <a:r>
              <a:rPr lang="en-GB" dirty="0" smtClean="0">
                <a:solidFill>
                  <a:srgbClr val="002060"/>
                </a:solidFill>
                <a:ea typeface="Times New Roman" charset="0"/>
                <a:cs typeface="Times New Roman" charset="0"/>
              </a:rPr>
              <a:t>- </a:t>
            </a:r>
            <a:r>
              <a:rPr lang="en-GB" b="1" dirty="0" smtClean="0">
                <a:solidFill>
                  <a:srgbClr val="002060"/>
                </a:solidFill>
                <a:ea typeface="Times New Roman" charset="0"/>
                <a:cs typeface="Times New Roman" charset="0"/>
              </a:rPr>
              <a:t>EMERSON ELITE </a:t>
            </a:r>
            <a:r>
              <a:rPr lang="en-GB" dirty="0" smtClean="0">
                <a:solidFill>
                  <a:srgbClr val="002060"/>
                </a:solidFill>
                <a:ea typeface="Times New Roman" charset="0"/>
                <a:cs typeface="Times New Roman" charset="0"/>
              </a:rPr>
              <a:t>Micro Motion </a:t>
            </a:r>
            <a:r>
              <a:rPr lang="en-GB" dirty="0" err="1" smtClean="0">
                <a:solidFill>
                  <a:srgbClr val="002060"/>
                </a:solidFill>
                <a:ea typeface="Times New Roman" charset="0"/>
                <a:cs typeface="Times New Roman" charset="0"/>
              </a:rPr>
              <a:t>Coriolis</a:t>
            </a:r>
            <a:r>
              <a:rPr lang="en-GB" dirty="0" smtClean="0">
                <a:solidFill>
                  <a:srgbClr val="002060"/>
                </a:solidFill>
                <a:ea typeface="Times New Roman" charset="0"/>
                <a:cs typeface="Times New Roman" charset="0"/>
              </a:rPr>
              <a:t> CMF025</a:t>
            </a:r>
          </a:p>
          <a:p>
            <a:pPr marL="285750" indent="-285750" algn="just">
              <a:spcAft>
                <a:spcPts val="600"/>
              </a:spcAft>
              <a:buFont typeface="Wingdings" charset="2"/>
              <a:buChar char="Ø"/>
              <a:tabLst>
                <a:tab pos="1980565" algn="l"/>
              </a:tabLst>
            </a:pPr>
            <a:r>
              <a:rPr lang="en-GB" dirty="0" smtClean="0">
                <a:solidFill>
                  <a:srgbClr val="002060"/>
                </a:solidFill>
                <a:ea typeface="Times New Roman" charset="0"/>
                <a:cs typeface="Times New Roman" charset="0"/>
              </a:rPr>
              <a:t> Calibrated for </a:t>
            </a:r>
            <a:r>
              <a:rPr lang="en-GB" dirty="0" err="1" smtClean="0">
                <a:solidFill>
                  <a:srgbClr val="002060"/>
                </a:solidFill>
                <a:ea typeface="Times New Roman" charset="0"/>
                <a:cs typeface="Times New Roman" charset="0"/>
              </a:rPr>
              <a:t>LHe</a:t>
            </a:r>
            <a:r>
              <a:rPr lang="en-GB" dirty="0" smtClean="0">
                <a:solidFill>
                  <a:srgbClr val="002060"/>
                </a:solidFill>
                <a:ea typeface="Times New Roman" charset="0"/>
                <a:cs typeface="Times New Roman" charset="0"/>
              </a:rPr>
              <a:t> flow;</a:t>
            </a:r>
          </a:p>
          <a:p>
            <a:pPr marL="285750" indent="-285750" algn="just">
              <a:spcAft>
                <a:spcPts val="600"/>
              </a:spcAft>
              <a:buFont typeface="Wingdings" charset="2"/>
              <a:buChar char="Ø"/>
              <a:tabLst>
                <a:tab pos="1980565" algn="l"/>
              </a:tabLst>
            </a:pPr>
            <a:r>
              <a:rPr lang="en-GB" dirty="0" smtClean="0">
                <a:solidFill>
                  <a:srgbClr val="002060"/>
                </a:solidFill>
                <a:ea typeface="Times New Roman" charset="0"/>
                <a:cs typeface="Times New Roman" charset="0"/>
              </a:rPr>
              <a:t> Volume flow accuracy 0.10%;</a:t>
            </a:r>
          </a:p>
          <a:p>
            <a:pPr marL="285750" indent="-285750" algn="just">
              <a:spcAft>
                <a:spcPts val="600"/>
              </a:spcAft>
              <a:buFont typeface="Wingdings" charset="2"/>
              <a:buChar char="Ø"/>
              <a:tabLst>
                <a:tab pos="1980565" algn="l"/>
              </a:tabLst>
            </a:pPr>
            <a:r>
              <a:rPr lang="en-GB" dirty="0" smtClean="0">
                <a:solidFill>
                  <a:srgbClr val="002060"/>
                </a:solidFill>
                <a:ea typeface="Times New Roman" charset="0"/>
                <a:cs typeface="Times New Roman" charset="0"/>
              </a:rPr>
              <a:t> Mass flow accuracy 0.35%.</a:t>
            </a:r>
          </a:p>
        </p:txBody>
      </p:sp>
      <p:sp>
        <p:nvSpPr>
          <p:cNvPr id="13" name="Rettangolo 12"/>
          <p:cNvSpPr/>
          <p:nvPr/>
        </p:nvSpPr>
        <p:spPr>
          <a:xfrm>
            <a:off x="5225521" y="755124"/>
            <a:ext cx="8444125" cy="14927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tabLst>
                <a:tab pos="1980565" algn="l"/>
              </a:tabLst>
            </a:pPr>
            <a:r>
              <a:rPr lang="en-GB" sz="2200" dirty="0" smtClean="0">
                <a:solidFill>
                  <a:srgbClr val="002060"/>
                </a:solidFill>
                <a:ea typeface="Times New Roman" charset="0"/>
                <a:cs typeface="Times New Roman" charset="0"/>
              </a:rPr>
              <a:t>  </a:t>
            </a:r>
            <a:r>
              <a:rPr lang="en-GB" dirty="0" smtClean="0">
                <a:solidFill>
                  <a:srgbClr val="002060"/>
                </a:solidFill>
                <a:ea typeface="Times New Roman" charset="0"/>
                <a:cs typeface="Times New Roman" charset="0"/>
              </a:rPr>
              <a:t>- </a:t>
            </a:r>
            <a:r>
              <a:rPr lang="en-GB" b="1" dirty="0" smtClean="0">
                <a:solidFill>
                  <a:srgbClr val="002060"/>
                </a:solidFill>
                <a:ea typeface="Times New Roman" charset="0"/>
                <a:cs typeface="Times New Roman" charset="0"/>
              </a:rPr>
              <a:t>WEKA Sense </a:t>
            </a:r>
            <a:r>
              <a:rPr lang="en-GB" dirty="0" smtClean="0">
                <a:solidFill>
                  <a:srgbClr val="002060"/>
                </a:solidFill>
                <a:ea typeface="Times New Roman" charset="0"/>
                <a:cs typeface="Times New Roman" charset="0"/>
              </a:rPr>
              <a:t>Mass Flow Meter</a:t>
            </a:r>
          </a:p>
          <a:p>
            <a:pPr marL="285750" indent="-285750" algn="just">
              <a:spcAft>
                <a:spcPts val="600"/>
              </a:spcAft>
              <a:buFont typeface="Wingdings" charset="2"/>
              <a:buChar char="Ø"/>
              <a:tabLst>
                <a:tab pos="1980565" algn="l"/>
              </a:tabLst>
            </a:pPr>
            <a:r>
              <a:rPr lang="en-GB" dirty="0" smtClean="0">
                <a:solidFill>
                  <a:srgbClr val="002060"/>
                </a:solidFill>
                <a:ea typeface="Times New Roman" charset="0"/>
                <a:cs typeface="Times New Roman" charset="0"/>
              </a:rPr>
              <a:t> Mass Flow Range 0.2 – 12 g/s;</a:t>
            </a:r>
          </a:p>
          <a:p>
            <a:pPr marL="285750" indent="-285750" algn="just">
              <a:spcAft>
                <a:spcPts val="600"/>
              </a:spcAft>
              <a:buFont typeface="Wingdings" charset="2"/>
              <a:buChar char="Ø"/>
              <a:tabLst>
                <a:tab pos="1980565" algn="l"/>
              </a:tabLst>
            </a:pPr>
            <a:r>
              <a:rPr lang="en-GB" dirty="0" smtClean="0">
                <a:solidFill>
                  <a:srgbClr val="002060"/>
                </a:solidFill>
                <a:ea typeface="Times New Roman" charset="0"/>
                <a:cs typeface="Times New Roman" charset="0"/>
              </a:rPr>
              <a:t>Temperature range 3- 300 K;</a:t>
            </a:r>
          </a:p>
          <a:p>
            <a:pPr marL="285750" indent="-285750" algn="just">
              <a:spcAft>
                <a:spcPts val="600"/>
              </a:spcAft>
              <a:buFont typeface="Wingdings" charset="2"/>
              <a:buChar char="Ø"/>
              <a:tabLst>
                <a:tab pos="1980565" algn="l"/>
              </a:tabLst>
            </a:pPr>
            <a:r>
              <a:rPr lang="en-GB" dirty="0" smtClean="0">
                <a:solidFill>
                  <a:srgbClr val="002060"/>
                </a:solidFill>
                <a:ea typeface="Times New Roman" charset="0"/>
                <a:cs typeface="Times New Roman" charset="0"/>
              </a:rPr>
              <a:t> Measurement accuracy &lt;1%;</a:t>
            </a:r>
          </a:p>
        </p:txBody>
      </p:sp>
      <p:sp>
        <p:nvSpPr>
          <p:cNvPr id="14" name="CasellaDiTesto 13"/>
          <p:cNvSpPr txBox="1"/>
          <p:nvPr/>
        </p:nvSpPr>
        <p:spPr>
          <a:xfrm>
            <a:off x="6593302" y="0"/>
            <a:ext cx="25506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spc="3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mbria" pitchFamily="18" charset="0"/>
                <a:cs typeface="Times New Roman" pitchFamily="18" charset="0"/>
              </a:rPr>
              <a:t>System design </a:t>
            </a:r>
            <a:endParaRPr lang="en-GB" sz="2400" spc="300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Cambria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7785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4" name="Connettore 1 143"/>
          <p:cNvCxnSpPr/>
          <p:nvPr/>
        </p:nvCxnSpPr>
        <p:spPr>
          <a:xfrm>
            <a:off x="1259632" y="6317828"/>
            <a:ext cx="7602663" cy="0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5" name="CasellaDiTesto 144"/>
          <p:cNvSpPr txBox="1"/>
          <p:nvPr/>
        </p:nvSpPr>
        <p:spPr>
          <a:xfrm>
            <a:off x="1574784" y="6334780"/>
            <a:ext cx="69723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b="1" smtClean="0">
                <a:solidFill>
                  <a:schemeClr val="accent6">
                    <a:lumMod val="75000"/>
                  </a:schemeClr>
                </a:solidFill>
              </a:rPr>
              <a:t>Domenico D’Agostino </a:t>
            </a:r>
            <a:r>
              <a:rPr lang="en-GB" sz="1400" smtClean="0">
                <a:solidFill>
                  <a:schemeClr val="accent6">
                    <a:lumMod val="75000"/>
                  </a:schemeClr>
                </a:solidFill>
              </a:rPr>
              <a:t>– 3rd Int. Workshop of the Superconducting Magnets Test Stands – </a:t>
            </a:r>
            <a:br>
              <a:rPr lang="en-GB" sz="140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GB" sz="1400" smtClean="0">
                <a:solidFill>
                  <a:schemeClr val="accent6">
                    <a:lumMod val="75000"/>
                  </a:schemeClr>
                </a:solidFill>
              </a:rPr>
              <a:t>Uppsala 11-12 June 2019</a:t>
            </a:r>
            <a:endParaRPr lang="en-GB" sz="140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46" name="Rettangolo 145"/>
          <p:cNvSpPr/>
          <p:nvPr/>
        </p:nvSpPr>
        <p:spPr>
          <a:xfrm>
            <a:off x="1259632" y="5823680"/>
            <a:ext cx="1296144" cy="9176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92C5E-D2BC-4E74-ABCB-C7BF26D15679}" type="slidenum">
              <a:rPr lang="en-GB" smtClean="0">
                <a:latin typeface="+mj-lt"/>
              </a:rPr>
              <a:t>12</a:t>
            </a:fld>
            <a:endParaRPr lang="en-GB">
              <a:latin typeface="+mj-lt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6218618" y="-5391"/>
            <a:ext cx="29240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spc="3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mbria" pitchFamily="18" charset="0"/>
                <a:cs typeface="Times New Roman" pitchFamily="18" charset="0"/>
              </a:rPr>
              <a:t>Preliminary tests</a:t>
            </a:r>
            <a:endParaRPr lang="en-GB" sz="2400" spc="300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Cambria" pitchFamily="18" charset="0"/>
              <a:cs typeface="Times New Roman" pitchFamily="18" charset="0"/>
            </a:endParaRPr>
          </a:p>
        </p:txBody>
      </p:sp>
      <p:grpSp>
        <p:nvGrpSpPr>
          <p:cNvPr id="4" name="Gruppo 3"/>
          <p:cNvGrpSpPr/>
          <p:nvPr/>
        </p:nvGrpSpPr>
        <p:grpSpPr>
          <a:xfrm rot="16200000">
            <a:off x="5770271" y="3163381"/>
            <a:ext cx="288032" cy="144016"/>
            <a:chOff x="611560" y="3068960"/>
            <a:chExt cx="288032" cy="144016"/>
          </a:xfrm>
        </p:grpSpPr>
        <p:sp>
          <p:nvSpPr>
            <p:cNvPr id="5" name="Ovale 4"/>
            <p:cNvSpPr/>
            <p:nvPr/>
          </p:nvSpPr>
          <p:spPr>
            <a:xfrm>
              <a:off x="683568" y="3068960"/>
              <a:ext cx="144016" cy="144016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7B7B7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+mj-lt"/>
              </a:endParaRPr>
            </a:p>
          </p:txBody>
        </p:sp>
        <p:sp>
          <p:nvSpPr>
            <p:cNvPr id="6" name="Rettangolo 5"/>
            <p:cNvSpPr/>
            <p:nvPr/>
          </p:nvSpPr>
          <p:spPr>
            <a:xfrm>
              <a:off x="611560" y="3140968"/>
              <a:ext cx="288032" cy="7200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+mj-lt"/>
              </a:endParaRPr>
            </a:p>
          </p:txBody>
        </p:sp>
      </p:grpSp>
      <p:sp>
        <p:nvSpPr>
          <p:cNvPr id="7" name="CasellaDiTesto 6"/>
          <p:cNvSpPr txBox="1"/>
          <p:nvPr/>
        </p:nvSpPr>
        <p:spPr>
          <a:xfrm>
            <a:off x="1741326" y="1375399"/>
            <a:ext cx="292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smtClean="0">
                <a:solidFill>
                  <a:srgbClr val="7B7B7B"/>
                </a:solidFill>
                <a:latin typeface="+mj-lt"/>
              </a:rPr>
              <a:t>z</a:t>
            </a:r>
            <a:endParaRPr lang="en-GB">
              <a:solidFill>
                <a:srgbClr val="7B7B7B"/>
              </a:solidFill>
              <a:latin typeface="+mj-lt"/>
            </a:endParaRPr>
          </a:p>
        </p:txBody>
      </p:sp>
      <p:grpSp>
        <p:nvGrpSpPr>
          <p:cNvPr id="8" name="Gruppo 7"/>
          <p:cNvGrpSpPr/>
          <p:nvPr/>
        </p:nvGrpSpPr>
        <p:grpSpPr>
          <a:xfrm rot="16200000">
            <a:off x="4419476" y="3177034"/>
            <a:ext cx="288032" cy="144016"/>
            <a:chOff x="611560" y="3068960"/>
            <a:chExt cx="288032" cy="144016"/>
          </a:xfrm>
        </p:grpSpPr>
        <p:sp>
          <p:nvSpPr>
            <p:cNvPr id="9" name="Ovale 8"/>
            <p:cNvSpPr/>
            <p:nvPr/>
          </p:nvSpPr>
          <p:spPr>
            <a:xfrm>
              <a:off x="683568" y="3068960"/>
              <a:ext cx="144016" cy="144016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7B7B7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+mj-lt"/>
              </a:endParaRPr>
            </a:p>
          </p:txBody>
        </p:sp>
        <p:sp>
          <p:nvSpPr>
            <p:cNvPr id="10" name="Rettangolo 9"/>
            <p:cNvSpPr/>
            <p:nvPr/>
          </p:nvSpPr>
          <p:spPr>
            <a:xfrm>
              <a:off x="611560" y="3140968"/>
              <a:ext cx="288032" cy="7200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+mj-lt"/>
              </a:endParaRPr>
            </a:p>
          </p:txBody>
        </p:sp>
      </p:grpSp>
      <p:cxnSp>
        <p:nvCxnSpPr>
          <p:cNvPr id="11" name="Connettore 1 10"/>
          <p:cNvCxnSpPr>
            <a:stCxn id="55" idx="3"/>
          </p:cNvCxnSpPr>
          <p:nvPr/>
        </p:nvCxnSpPr>
        <p:spPr>
          <a:xfrm>
            <a:off x="1812334" y="2562840"/>
            <a:ext cx="2738458" cy="10572"/>
          </a:xfrm>
          <a:prstGeom prst="line">
            <a:avLst/>
          </a:prstGeom>
          <a:ln w="12700">
            <a:solidFill>
              <a:srgbClr val="7B7B7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1 11"/>
          <p:cNvCxnSpPr>
            <a:stCxn id="65" idx="3"/>
          </p:cNvCxnSpPr>
          <p:nvPr/>
        </p:nvCxnSpPr>
        <p:spPr>
          <a:xfrm>
            <a:off x="1815685" y="3243607"/>
            <a:ext cx="5083465" cy="1563"/>
          </a:xfrm>
          <a:prstGeom prst="line">
            <a:avLst/>
          </a:prstGeom>
          <a:ln w="12700">
            <a:solidFill>
              <a:srgbClr val="7B7B7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1 12"/>
          <p:cNvCxnSpPr/>
          <p:nvPr/>
        </p:nvCxnSpPr>
        <p:spPr>
          <a:xfrm>
            <a:off x="5516527" y="4614313"/>
            <a:ext cx="1389281" cy="5725"/>
          </a:xfrm>
          <a:prstGeom prst="line">
            <a:avLst/>
          </a:prstGeom>
          <a:ln w="12700">
            <a:solidFill>
              <a:srgbClr val="7B7B7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1 13"/>
          <p:cNvCxnSpPr>
            <a:stCxn id="85" idx="3"/>
          </p:cNvCxnSpPr>
          <p:nvPr/>
        </p:nvCxnSpPr>
        <p:spPr>
          <a:xfrm>
            <a:off x="1818130" y="5364911"/>
            <a:ext cx="2732662" cy="16813"/>
          </a:xfrm>
          <a:prstGeom prst="line">
            <a:avLst/>
          </a:prstGeom>
          <a:ln w="12700">
            <a:solidFill>
              <a:srgbClr val="7B7B7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1 14"/>
          <p:cNvCxnSpPr/>
          <p:nvPr/>
        </p:nvCxnSpPr>
        <p:spPr>
          <a:xfrm>
            <a:off x="1715184" y="2068657"/>
            <a:ext cx="6796048" cy="699"/>
          </a:xfrm>
          <a:prstGeom prst="line">
            <a:avLst/>
          </a:prstGeom>
          <a:ln>
            <a:solidFill>
              <a:srgbClr val="7B7B7B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sellaDiTesto 15"/>
          <p:cNvSpPr txBox="1"/>
          <p:nvPr/>
        </p:nvSpPr>
        <p:spPr>
          <a:xfrm>
            <a:off x="4492865" y="845220"/>
            <a:ext cx="1227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mtClean="0">
                <a:latin typeface="+mj-lt"/>
              </a:rPr>
              <a:t>FEED BOX</a:t>
            </a:r>
            <a:endParaRPr lang="en-GB">
              <a:latin typeface="+mj-lt"/>
            </a:endParaRPr>
          </a:p>
        </p:txBody>
      </p:sp>
      <p:cxnSp>
        <p:nvCxnSpPr>
          <p:cNvPr id="17" name="Connettore 1 16"/>
          <p:cNvCxnSpPr/>
          <p:nvPr/>
        </p:nvCxnSpPr>
        <p:spPr>
          <a:xfrm>
            <a:off x="5723179" y="3244919"/>
            <a:ext cx="0" cy="1363392"/>
          </a:xfrm>
          <a:prstGeom prst="line">
            <a:avLst/>
          </a:prstGeom>
          <a:ln w="12700">
            <a:solidFill>
              <a:srgbClr val="7B7B7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uppo 17"/>
          <p:cNvGrpSpPr/>
          <p:nvPr/>
        </p:nvGrpSpPr>
        <p:grpSpPr>
          <a:xfrm rot="16200000">
            <a:off x="5543662" y="3839755"/>
            <a:ext cx="203249" cy="197318"/>
            <a:chOff x="2751792" y="1064930"/>
            <a:chExt cx="203249" cy="197318"/>
          </a:xfrm>
        </p:grpSpPr>
        <p:grpSp>
          <p:nvGrpSpPr>
            <p:cNvPr id="19" name="Gruppo 18"/>
            <p:cNvGrpSpPr/>
            <p:nvPr/>
          </p:nvGrpSpPr>
          <p:grpSpPr>
            <a:xfrm>
              <a:off x="2751792" y="1064930"/>
              <a:ext cx="203249" cy="197318"/>
              <a:chOff x="2751792" y="1064930"/>
              <a:chExt cx="203249" cy="197318"/>
            </a:xfrm>
          </p:grpSpPr>
          <p:grpSp>
            <p:nvGrpSpPr>
              <p:cNvPr id="21" name="Gruppo 20"/>
              <p:cNvGrpSpPr/>
              <p:nvPr/>
            </p:nvGrpSpPr>
            <p:grpSpPr>
              <a:xfrm>
                <a:off x="2751792" y="1064930"/>
                <a:ext cx="203249" cy="144016"/>
                <a:chOff x="2928591" y="908720"/>
                <a:chExt cx="203249" cy="144016"/>
              </a:xfrm>
            </p:grpSpPr>
            <p:sp>
              <p:nvSpPr>
                <p:cNvPr id="25" name="Ovale 24"/>
                <p:cNvSpPr/>
                <p:nvPr/>
              </p:nvSpPr>
              <p:spPr>
                <a:xfrm>
                  <a:off x="2987824" y="908720"/>
                  <a:ext cx="72008" cy="14401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rgbClr val="7B7B7B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latin typeface="+mj-lt"/>
                  </a:endParaRPr>
                </a:p>
              </p:txBody>
            </p:sp>
            <p:sp>
              <p:nvSpPr>
                <p:cNvPr id="26" name="Rettangolo 25"/>
                <p:cNvSpPr/>
                <p:nvPr/>
              </p:nvSpPr>
              <p:spPr>
                <a:xfrm>
                  <a:off x="2928591" y="980728"/>
                  <a:ext cx="203249" cy="72008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latin typeface="+mj-lt"/>
                  </a:endParaRPr>
                </a:p>
              </p:txBody>
            </p:sp>
            <p:cxnSp>
              <p:nvCxnSpPr>
                <p:cNvPr id="27" name="Connettore 1 26"/>
                <p:cNvCxnSpPr/>
                <p:nvPr/>
              </p:nvCxnSpPr>
              <p:spPr>
                <a:xfrm>
                  <a:off x="2979278" y="971719"/>
                  <a:ext cx="90000" cy="0"/>
                </a:xfrm>
                <a:prstGeom prst="line">
                  <a:avLst/>
                </a:prstGeom>
                <a:ln w="12700">
                  <a:solidFill>
                    <a:srgbClr val="7B7B7B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2" name="Gruppo 21"/>
              <p:cNvGrpSpPr/>
              <p:nvPr/>
            </p:nvGrpSpPr>
            <p:grpSpPr>
              <a:xfrm>
                <a:off x="2765256" y="1203296"/>
                <a:ext cx="163335" cy="58952"/>
                <a:chOff x="2765256" y="1203296"/>
                <a:chExt cx="163335" cy="58952"/>
              </a:xfrm>
            </p:grpSpPr>
            <p:sp>
              <p:nvSpPr>
                <p:cNvPr id="23" name="Triangolo isoscele 22"/>
                <p:cNvSpPr/>
                <p:nvPr/>
              </p:nvSpPr>
              <p:spPr>
                <a:xfrm rot="5400000">
                  <a:off x="2771800" y="1196752"/>
                  <a:ext cx="58919" cy="72008"/>
                </a:xfrm>
                <a:prstGeom prst="triangle">
                  <a:avLst/>
                </a:prstGeom>
                <a:solidFill>
                  <a:schemeClr val="bg1"/>
                </a:solidFill>
                <a:ln>
                  <a:solidFill>
                    <a:srgbClr val="7B7B7B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latin typeface="+mj-lt"/>
                  </a:endParaRPr>
                </a:p>
              </p:txBody>
            </p:sp>
            <p:sp>
              <p:nvSpPr>
                <p:cNvPr id="24" name="Triangolo isoscele 23"/>
                <p:cNvSpPr/>
                <p:nvPr/>
              </p:nvSpPr>
              <p:spPr>
                <a:xfrm rot="16200000">
                  <a:off x="2863127" y="1196785"/>
                  <a:ext cx="58919" cy="72008"/>
                </a:xfrm>
                <a:prstGeom prst="triangle">
                  <a:avLst/>
                </a:prstGeom>
                <a:solidFill>
                  <a:schemeClr val="bg1"/>
                </a:solidFill>
                <a:ln>
                  <a:solidFill>
                    <a:srgbClr val="7B7B7B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latin typeface="+mj-lt"/>
                  </a:endParaRPr>
                </a:p>
              </p:txBody>
            </p:sp>
          </p:grpSp>
        </p:grpSp>
        <p:cxnSp>
          <p:nvCxnSpPr>
            <p:cNvPr id="20" name="Connettore 1 19"/>
            <p:cNvCxnSpPr/>
            <p:nvPr/>
          </p:nvCxnSpPr>
          <p:spPr>
            <a:xfrm>
              <a:off x="2846274" y="1124744"/>
              <a:ext cx="0" cy="108012"/>
            </a:xfrm>
            <a:prstGeom prst="line">
              <a:avLst/>
            </a:prstGeom>
            <a:ln w="12700">
              <a:solidFill>
                <a:srgbClr val="7B7B7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uppo 27"/>
          <p:cNvGrpSpPr/>
          <p:nvPr/>
        </p:nvGrpSpPr>
        <p:grpSpPr>
          <a:xfrm rot="16200000">
            <a:off x="6813559" y="3842793"/>
            <a:ext cx="302880" cy="193067"/>
            <a:chOff x="2635474" y="4399206"/>
            <a:chExt cx="302880" cy="193067"/>
          </a:xfrm>
        </p:grpSpPr>
        <p:sp>
          <p:nvSpPr>
            <p:cNvPr id="29" name="Triangolo isoscele 28"/>
            <p:cNvSpPr/>
            <p:nvPr/>
          </p:nvSpPr>
          <p:spPr>
            <a:xfrm rot="10800000">
              <a:off x="2667465" y="4424607"/>
              <a:ext cx="229809" cy="167666"/>
            </a:xfrm>
            <a:prstGeom prst="triangle">
              <a:avLst/>
            </a:prstGeom>
            <a:solidFill>
              <a:schemeClr val="bg1"/>
            </a:solidFill>
            <a:ln>
              <a:solidFill>
                <a:srgbClr val="7B7B7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+mj-lt"/>
              </a:endParaRPr>
            </a:p>
          </p:txBody>
        </p:sp>
        <p:sp>
          <p:nvSpPr>
            <p:cNvPr id="30" name="Ovale 29"/>
            <p:cNvSpPr/>
            <p:nvPr/>
          </p:nvSpPr>
          <p:spPr>
            <a:xfrm>
              <a:off x="2635474" y="4399207"/>
              <a:ext cx="45719" cy="45719"/>
            </a:xfrm>
            <a:prstGeom prst="ellipse">
              <a:avLst/>
            </a:prstGeom>
            <a:solidFill>
              <a:srgbClr val="7B7B7B"/>
            </a:solidFill>
            <a:ln>
              <a:solidFill>
                <a:srgbClr val="7B7B7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+mj-lt"/>
              </a:endParaRPr>
            </a:p>
          </p:txBody>
        </p:sp>
        <p:sp>
          <p:nvSpPr>
            <p:cNvPr id="31" name="Ovale 30"/>
            <p:cNvSpPr/>
            <p:nvPr/>
          </p:nvSpPr>
          <p:spPr>
            <a:xfrm>
              <a:off x="2892635" y="4399206"/>
              <a:ext cx="45719" cy="45719"/>
            </a:xfrm>
            <a:prstGeom prst="ellipse">
              <a:avLst/>
            </a:prstGeom>
            <a:solidFill>
              <a:srgbClr val="7B7B7B"/>
            </a:solidFill>
            <a:ln>
              <a:solidFill>
                <a:srgbClr val="7B7B7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+mj-lt"/>
              </a:endParaRPr>
            </a:p>
          </p:txBody>
        </p:sp>
      </p:grpSp>
      <p:sp>
        <p:nvSpPr>
          <p:cNvPr id="32" name="Ovale 31"/>
          <p:cNvSpPr/>
          <p:nvPr/>
        </p:nvSpPr>
        <p:spPr>
          <a:xfrm>
            <a:off x="5697673" y="4589636"/>
            <a:ext cx="45719" cy="45719"/>
          </a:xfrm>
          <a:prstGeom prst="ellipse">
            <a:avLst/>
          </a:prstGeom>
          <a:solidFill>
            <a:srgbClr val="7B7B7B"/>
          </a:solidFill>
          <a:ln>
            <a:solidFill>
              <a:srgbClr val="7B7B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j-lt"/>
            </a:endParaRPr>
          </a:p>
        </p:txBody>
      </p:sp>
      <p:cxnSp>
        <p:nvCxnSpPr>
          <p:cNvPr id="33" name="Connettore 1 32"/>
          <p:cNvCxnSpPr/>
          <p:nvPr/>
        </p:nvCxnSpPr>
        <p:spPr>
          <a:xfrm>
            <a:off x="4550792" y="2573412"/>
            <a:ext cx="456" cy="611198"/>
          </a:xfrm>
          <a:prstGeom prst="line">
            <a:avLst/>
          </a:prstGeom>
          <a:ln w="12700">
            <a:solidFill>
              <a:srgbClr val="7B7B7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ttore 1 33"/>
          <p:cNvCxnSpPr/>
          <p:nvPr/>
        </p:nvCxnSpPr>
        <p:spPr>
          <a:xfrm>
            <a:off x="5907120" y="1729789"/>
            <a:ext cx="2576" cy="1445688"/>
          </a:xfrm>
          <a:prstGeom prst="line">
            <a:avLst/>
          </a:prstGeom>
          <a:ln w="12700">
            <a:solidFill>
              <a:srgbClr val="7B7B7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ttore 1 34"/>
          <p:cNvCxnSpPr/>
          <p:nvPr/>
        </p:nvCxnSpPr>
        <p:spPr>
          <a:xfrm>
            <a:off x="5907120" y="3294832"/>
            <a:ext cx="0" cy="1316011"/>
          </a:xfrm>
          <a:prstGeom prst="line">
            <a:avLst/>
          </a:prstGeom>
          <a:ln w="12700">
            <a:solidFill>
              <a:srgbClr val="7B7B7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ttangolo 35"/>
          <p:cNvSpPr/>
          <p:nvPr/>
        </p:nvSpPr>
        <p:spPr>
          <a:xfrm>
            <a:off x="5799686" y="1632679"/>
            <a:ext cx="217444" cy="120952"/>
          </a:xfrm>
          <a:prstGeom prst="rect">
            <a:avLst/>
          </a:prstGeom>
          <a:solidFill>
            <a:schemeClr val="bg1"/>
          </a:solidFill>
          <a:ln>
            <a:solidFill>
              <a:srgbClr val="7B7B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j-lt"/>
            </a:endParaRPr>
          </a:p>
        </p:txBody>
      </p:sp>
      <p:sp>
        <p:nvSpPr>
          <p:cNvPr id="37" name="CasellaDiTesto 36"/>
          <p:cNvSpPr txBox="1"/>
          <p:nvPr/>
        </p:nvSpPr>
        <p:spPr>
          <a:xfrm>
            <a:off x="5779474" y="1380817"/>
            <a:ext cx="28405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smtClean="0">
                <a:solidFill>
                  <a:srgbClr val="7B7B7B"/>
                </a:solidFill>
                <a:latin typeface="+mj-lt"/>
              </a:rPr>
              <a:t> P</a:t>
            </a:r>
            <a:endParaRPr lang="en-GB" sz="900">
              <a:solidFill>
                <a:srgbClr val="7B7B7B"/>
              </a:solidFill>
              <a:latin typeface="+mj-lt"/>
            </a:endParaRPr>
          </a:p>
        </p:txBody>
      </p:sp>
      <p:cxnSp>
        <p:nvCxnSpPr>
          <p:cNvPr id="38" name="Connettore 1 37"/>
          <p:cNvCxnSpPr/>
          <p:nvPr/>
        </p:nvCxnSpPr>
        <p:spPr>
          <a:xfrm>
            <a:off x="3418855" y="2069356"/>
            <a:ext cx="0" cy="3746539"/>
          </a:xfrm>
          <a:prstGeom prst="line">
            <a:avLst/>
          </a:prstGeom>
          <a:ln>
            <a:solidFill>
              <a:srgbClr val="7B7B7B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5030" y="3106478"/>
            <a:ext cx="2476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5030" y="5255475"/>
            <a:ext cx="2476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5030" y="4471852"/>
            <a:ext cx="2476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" name="Picture 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5030" y="2429396"/>
            <a:ext cx="2476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3" name="CasellaDiTesto 42"/>
          <p:cNvSpPr txBox="1"/>
          <p:nvPr/>
        </p:nvSpPr>
        <p:spPr>
          <a:xfrm>
            <a:off x="1977377" y="2353549"/>
            <a:ext cx="8178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smtClean="0">
                <a:solidFill>
                  <a:srgbClr val="002060"/>
                </a:solidFill>
                <a:latin typeface="+mj-lt"/>
              </a:rPr>
              <a:t>60 K fwd</a:t>
            </a:r>
            <a:endParaRPr lang="en-GB" sz="1200" b="1">
              <a:solidFill>
                <a:srgbClr val="002060"/>
              </a:solidFill>
              <a:latin typeface="+mj-lt"/>
            </a:endParaRPr>
          </a:p>
        </p:txBody>
      </p:sp>
      <p:sp>
        <p:nvSpPr>
          <p:cNvPr id="44" name="CasellaDiTesto 43"/>
          <p:cNvSpPr txBox="1"/>
          <p:nvPr/>
        </p:nvSpPr>
        <p:spPr>
          <a:xfrm>
            <a:off x="2080036" y="2998054"/>
            <a:ext cx="6767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smtClean="0">
                <a:solidFill>
                  <a:srgbClr val="002060"/>
                </a:solidFill>
                <a:latin typeface="+mj-lt"/>
              </a:rPr>
              <a:t>5 K ret</a:t>
            </a:r>
            <a:endParaRPr lang="en-GB" sz="1200" b="1">
              <a:solidFill>
                <a:srgbClr val="002060"/>
              </a:solidFill>
              <a:latin typeface="+mj-lt"/>
            </a:endParaRPr>
          </a:p>
        </p:txBody>
      </p:sp>
      <p:sp>
        <p:nvSpPr>
          <p:cNvPr id="45" name="CasellaDiTesto 44"/>
          <p:cNvSpPr txBox="1"/>
          <p:nvPr/>
        </p:nvSpPr>
        <p:spPr>
          <a:xfrm>
            <a:off x="2035652" y="4371554"/>
            <a:ext cx="7745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smtClean="0">
                <a:solidFill>
                  <a:srgbClr val="002060"/>
                </a:solidFill>
                <a:latin typeface="+mj-lt"/>
              </a:rPr>
              <a:t>4 K  fwd</a:t>
            </a:r>
            <a:endParaRPr lang="en-GB" sz="1200" b="1">
              <a:solidFill>
                <a:srgbClr val="002060"/>
              </a:solidFill>
              <a:latin typeface="+mj-lt"/>
            </a:endParaRPr>
          </a:p>
        </p:txBody>
      </p:sp>
      <p:sp>
        <p:nvSpPr>
          <p:cNvPr id="46" name="CasellaDiTesto 45"/>
          <p:cNvSpPr txBox="1"/>
          <p:nvPr/>
        </p:nvSpPr>
        <p:spPr>
          <a:xfrm>
            <a:off x="2004673" y="5097539"/>
            <a:ext cx="8130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smtClean="0">
                <a:solidFill>
                  <a:srgbClr val="002060"/>
                </a:solidFill>
                <a:latin typeface="+mj-lt"/>
              </a:rPr>
              <a:t>80 K  ret</a:t>
            </a:r>
            <a:endParaRPr lang="en-GB" sz="1200" b="1">
              <a:solidFill>
                <a:srgbClr val="002060"/>
              </a:solidFill>
              <a:latin typeface="+mj-lt"/>
            </a:endParaRPr>
          </a:p>
        </p:txBody>
      </p:sp>
      <p:sp>
        <p:nvSpPr>
          <p:cNvPr id="47" name="CasellaDiTesto 46"/>
          <p:cNvSpPr txBox="1"/>
          <p:nvPr/>
        </p:nvSpPr>
        <p:spPr>
          <a:xfrm rot="16200000">
            <a:off x="6243575" y="3618212"/>
            <a:ext cx="9119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smtClean="0">
                <a:solidFill>
                  <a:srgbClr val="002060"/>
                </a:solidFill>
                <a:latin typeface="+mj-lt"/>
              </a:rPr>
              <a:t>Emerson</a:t>
            </a:r>
          </a:p>
          <a:p>
            <a:pPr algn="ctr"/>
            <a:r>
              <a:rPr lang="en-GB" sz="1200" b="1" smtClean="0">
                <a:solidFill>
                  <a:srgbClr val="002060"/>
                </a:solidFill>
                <a:latin typeface="+mj-lt"/>
              </a:rPr>
              <a:t>MFM</a:t>
            </a:r>
            <a:endParaRPr lang="en-GB" sz="1200" b="1">
              <a:solidFill>
                <a:srgbClr val="002060"/>
              </a:solidFill>
              <a:latin typeface="+mj-lt"/>
            </a:endParaRPr>
          </a:p>
        </p:txBody>
      </p:sp>
      <p:cxnSp>
        <p:nvCxnSpPr>
          <p:cNvPr id="48" name="Connettore 1 47"/>
          <p:cNvCxnSpPr/>
          <p:nvPr/>
        </p:nvCxnSpPr>
        <p:spPr>
          <a:xfrm flipV="1">
            <a:off x="1723692" y="5813772"/>
            <a:ext cx="6787540" cy="9908"/>
          </a:xfrm>
          <a:prstGeom prst="line">
            <a:avLst/>
          </a:prstGeom>
          <a:ln>
            <a:solidFill>
              <a:srgbClr val="7B7B7B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9" name="Gruppo 48"/>
          <p:cNvGrpSpPr/>
          <p:nvPr/>
        </p:nvGrpSpPr>
        <p:grpSpPr>
          <a:xfrm>
            <a:off x="1635535" y="2394981"/>
            <a:ext cx="203249" cy="197318"/>
            <a:chOff x="2751792" y="1064930"/>
            <a:chExt cx="203249" cy="197318"/>
          </a:xfrm>
        </p:grpSpPr>
        <p:grpSp>
          <p:nvGrpSpPr>
            <p:cNvPr id="50" name="Gruppo 49"/>
            <p:cNvGrpSpPr/>
            <p:nvPr/>
          </p:nvGrpSpPr>
          <p:grpSpPr>
            <a:xfrm>
              <a:off x="2751792" y="1064930"/>
              <a:ext cx="203249" cy="197318"/>
              <a:chOff x="2751792" y="1064930"/>
              <a:chExt cx="203249" cy="197318"/>
            </a:xfrm>
          </p:grpSpPr>
          <p:grpSp>
            <p:nvGrpSpPr>
              <p:cNvPr id="52" name="Gruppo 51"/>
              <p:cNvGrpSpPr/>
              <p:nvPr/>
            </p:nvGrpSpPr>
            <p:grpSpPr>
              <a:xfrm>
                <a:off x="2751792" y="1064930"/>
                <a:ext cx="203249" cy="144016"/>
                <a:chOff x="2928591" y="908720"/>
                <a:chExt cx="203249" cy="144016"/>
              </a:xfrm>
            </p:grpSpPr>
            <p:sp>
              <p:nvSpPr>
                <p:cNvPr id="56" name="Ovale 55"/>
                <p:cNvSpPr/>
                <p:nvPr/>
              </p:nvSpPr>
              <p:spPr>
                <a:xfrm>
                  <a:off x="2987824" y="908720"/>
                  <a:ext cx="72008" cy="14401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rgbClr val="7B7B7B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latin typeface="+mj-lt"/>
                  </a:endParaRPr>
                </a:p>
              </p:txBody>
            </p:sp>
            <p:sp>
              <p:nvSpPr>
                <p:cNvPr id="57" name="Rettangolo 56"/>
                <p:cNvSpPr/>
                <p:nvPr/>
              </p:nvSpPr>
              <p:spPr>
                <a:xfrm>
                  <a:off x="2928591" y="980728"/>
                  <a:ext cx="203249" cy="72008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latin typeface="+mj-lt"/>
                  </a:endParaRPr>
                </a:p>
              </p:txBody>
            </p:sp>
            <p:cxnSp>
              <p:nvCxnSpPr>
                <p:cNvPr id="58" name="Connettore 1 57"/>
                <p:cNvCxnSpPr/>
                <p:nvPr/>
              </p:nvCxnSpPr>
              <p:spPr>
                <a:xfrm>
                  <a:off x="2979278" y="971719"/>
                  <a:ext cx="90000" cy="0"/>
                </a:xfrm>
                <a:prstGeom prst="line">
                  <a:avLst/>
                </a:prstGeom>
                <a:ln w="12700">
                  <a:solidFill>
                    <a:srgbClr val="7B7B7B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3" name="Gruppo 52"/>
              <p:cNvGrpSpPr/>
              <p:nvPr/>
            </p:nvGrpSpPr>
            <p:grpSpPr>
              <a:xfrm>
                <a:off x="2765256" y="1203296"/>
                <a:ext cx="163335" cy="58952"/>
                <a:chOff x="2765256" y="1203296"/>
                <a:chExt cx="163335" cy="58952"/>
              </a:xfrm>
            </p:grpSpPr>
            <p:sp>
              <p:nvSpPr>
                <p:cNvPr id="54" name="Triangolo isoscele 53"/>
                <p:cNvSpPr/>
                <p:nvPr/>
              </p:nvSpPr>
              <p:spPr>
                <a:xfrm rot="5400000">
                  <a:off x="2771800" y="1196752"/>
                  <a:ext cx="58919" cy="72008"/>
                </a:xfrm>
                <a:prstGeom prst="triangle">
                  <a:avLst/>
                </a:prstGeom>
                <a:solidFill>
                  <a:schemeClr val="bg1"/>
                </a:solidFill>
                <a:ln>
                  <a:solidFill>
                    <a:srgbClr val="7B7B7B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latin typeface="+mj-lt"/>
                  </a:endParaRPr>
                </a:p>
              </p:txBody>
            </p:sp>
            <p:sp>
              <p:nvSpPr>
                <p:cNvPr id="55" name="Triangolo isoscele 54"/>
                <p:cNvSpPr/>
                <p:nvPr/>
              </p:nvSpPr>
              <p:spPr>
                <a:xfrm rot="16200000">
                  <a:off x="2863127" y="1196785"/>
                  <a:ext cx="58919" cy="72008"/>
                </a:xfrm>
                <a:prstGeom prst="triangle">
                  <a:avLst/>
                </a:prstGeom>
                <a:solidFill>
                  <a:schemeClr val="bg1"/>
                </a:solidFill>
                <a:ln>
                  <a:solidFill>
                    <a:srgbClr val="7B7B7B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latin typeface="+mj-lt"/>
                  </a:endParaRPr>
                </a:p>
              </p:txBody>
            </p:sp>
          </p:grpSp>
        </p:grpSp>
        <p:cxnSp>
          <p:nvCxnSpPr>
            <p:cNvPr id="51" name="Connettore 1 50"/>
            <p:cNvCxnSpPr/>
            <p:nvPr/>
          </p:nvCxnSpPr>
          <p:spPr>
            <a:xfrm>
              <a:off x="2846274" y="1124744"/>
              <a:ext cx="0" cy="108012"/>
            </a:xfrm>
            <a:prstGeom prst="line">
              <a:avLst/>
            </a:prstGeom>
            <a:ln w="12700">
              <a:solidFill>
                <a:srgbClr val="7B7B7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" name="Gruppo 58"/>
          <p:cNvGrpSpPr/>
          <p:nvPr/>
        </p:nvGrpSpPr>
        <p:grpSpPr>
          <a:xfrm>
            <a:off x="1638886" y="3075748"/>
            <a:ext cx="203249" cy="197318"/>
            <a:chOff x="2751792" y="1064930"/>
            <a:chExt cx="203249" cy="197318"/>
          </a:xfrm>
        </p:grpSpPr>
        <p:grpSp>
          <p:nvGrpSpPr>
            <p:cNvPr id="60" name="Gruppo 59"/>
            <p:cNvGrpSpPr/>
            <p:nvPr/>
          </p:nvGrpSpPr>
          <p:grpSpPr>
            <a:xfrm>
              <a:off x="2751792" y="1064930"/>
              <a:ext cx="203249" cy="197318"/>
              <a:chOff x="2751792" y="1064930"/>
              <a:chExt cx="203249" cy="197318"/>
            </a:xfrm>
          </p:grpSpPr>
          <p:grpSp>
            <p:nvGrpSpPr>
              <p:cNvPr id="62" name="Gruppo 61"/>
              <p:cNvGrpSpPr/>
              <p:nvPr/>
            </p:nvGrpSpPr>
            <p:grpSpPr>
              <a:xfrm>
                <a:off x="2751792" y="1064930"/>
                <a:ext cx="203249" cy="144016"/>
                <a:chOff x="2928591" y="908720"/>
                <a:chExt cx="203249" cy="144016"/>
              </a:xfrm>
            </p:grpSpPr>
            <p:sp>
              <p:nvSpPr>
                <p:cNvPr id="66" name="Ovale 65"/>
                <p:cNvSpPr/>
                <p:nvPr/>
              </p:nvSpPr>
              <p:spPr>
                <a:xfrm>
                  <a:off x="2987824" y="908720"/>
                  <a:ext cx="72008" cy="14401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rgbClr val="7B7B7B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latin typeface="+mj-lt"/>
                  </a:endParaRPr>
                </a:p>
              </p:txBody>
            </p:sp>
            <p:sp>
              <p:nvSpPr>
                <p:cNvPr id="67" name="Rettangolo 66"/>
                <p:cNvSpPr/>
                <p:nvPr/>
              </p:nvSpPr>
              <p:spPr>
                <a:xfrm>
                  <a:off x="2928591" y="980728"/>
                  <a:ext cx="203249" cy="72008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latin typeface="+mj-lt"/>
                  </a:endParaRPr>
                </a:p>
              </p:txBody>
            </p:sp>
            <p:cxnSp>
              <p:nvCxnSpPr>
                <p:cNvPr id="68" name="Connettore 1 67"/>
                <p:cNvCxnSpPr/>
                <p:nvPr/>
              </p:nvCxnSpPr>
              <p:spPr>
                <a:xfrm>
                  <a:off x="2979278" y="971719"/>
                  <a:ext cx="90000" cy="0"/>
                </a:xfrm>
                <a:prstGeom prst="line">
                  <a:avLst/>
                </a:prstGeom>
                <a:ln w="12700">
                  <a:solidFill>
                    <a:srgbClr val="7B7B7B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3" name="Gruppo 62"/>
              <p:cNvGrpSpPr/>
              <p:nvPr/>
            </p:nvGrpSpPr>
            <p:grpSpPr>
              <a:xfrm>
                <a:off x="2765256" y="1203296"/>
                <a:ext cx="163335" cy="58952"/>
                <a:chOff x="2765256" y="1203296"/>
                <a:chExt cx="163335" cy="58952"/>
              </a:xfrm>
            </p:grpSpPr>
            <p:sp>
              <p:nvSpPr>
                <p:cNvPr id="64" name="Triangolo isoscele 63"/>
                <p:cNvSpPr/>
                <p:nvPr/>
              </p:nvSpPr>
              <p:spPr>
                <a:xfrm rot="5400000">
                  <a:off x="2771800" y="1196752"/>
                  <a:ext cx="58919" cy="72008"/>
                </a:xfrm>
                <a:prstGeom prst="triangle">
                  <a:avLst/>
                </a:prstGeom>
                <a:solidFill>
                  <a:schemeClr val="bg1"/>
                </a:solidFill>
                <a:ln>
                  <a:solidFill>
                    <a:srgbClr val="7B7B7B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latin typeface="+mj-lt"/>
                  </a:endParaRPr>
                </a:p>
              </p:txBody>
            </p:sp>
            <p:sp>
              <p:nvSpPr>
                <p:cNvPr id="65" name="Triangolo isoscele 64"/>
                <p:cNvSpPr/>
                <p:nvPr/>
              </p:nvSpPr>
              <p:spPr>
                <a:xfrm rot="16200000">
                  <a:off x="2863127" y="1196785"/>
                  <a:ext cx="58919" cy="72008"/>
                </a:xfrm>
                <a:prstGeom prst="triangle">
                  <a:avLst/>
                </a:prstGeom>
                <a:solidFill>
                  <a:schemeClr val="bg1"/>
                </a:solidFill>
                <a:ln>
                  <a:solidFill>
                    <a:srgbClr val="7B7B7B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latin typeface="+mj-lt"/>
                  </a:endParaRPr>
                </a:p>
              </p:txBody>
            </p:sp>
          </p:grpSp>
        </p:grpSp>
        <p:cxnSp>
          <p:nvCxnSpPr>
            <p:cNvPr id="61" name="Connettore 1 60"/>
            <p:cNvCxnSpPr/>
            <p:nvPr/>
          </p:nvCxnSpPr>
          <p:spPr>
            <a:xfrm>
              <a:off x="2846274" y="1124744"/>
              <a:ext cx="0" cy="108012"/>
            </a:xfrm>
            <a:prstGeom prst="line">
              <a:avLst/>
            </a:prstGeom>
            <a:ln w="12700">
              <a:solidFill>
                <a:srgbClr val="7B7B7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9" name="Gruppo 68"/>
          <p:cNvGrpSpPr/>
          <p:nvPr/>
        </p:nvGrpSpPr>
        <p:grpSpPr>
          <a:xfrm>
            <a:off x="1644687" y="4440452"/>
            <a:ext cx="203249" cy="197318"/>
            <a:chOff x="2751792" y="1064930"/>
            <a:chExt cx="203249" cy="197318"/>
          </a:xfrm>
        </p:grpSpPr>
        <p:grpSp>
          <p:nvGrpSpPr>
            <p:cNvPr id="70" name="Gruppo 69"/>
            <p:cNvGrpSpPr/>
            <p:nvPr/>
          </p:nvGrpSpPr>
          <p:grpSpPr>
            <a:xfrm>
              <a:off x="2751792" y="1064930"/>
              <a:ext cx="203249" cy="197318"/>
              <a:chOff x="2751792" y="1064930"/>
              <a:chExt cx="203249" cy="197318"/>
            </a:xfrm>
          </p:grpSpPr>
          <p:grpSp>
            <p:nvGrpSpPr>
              <p:cNvPr id="72" name="Gruppo 71"/>
              <p:cNvGrpSpPr/>
              <p:nvPr/>
            </p:nvGrpSpPr>
            <p:grpSpPr>
              <a:xfrm>
                <a:off x="2751792" y="1064930"/>
                <a:ext cx="203249" cy="144016"/>
                <a:chOff x="2928591" y="908720"/>
                <a:chExt cx="203249" cy="144016"/>
              </a:xfrm>
            </p:grpSpPr>
            <p:sp>
              <p:nvSpPr>
                <p:cNvPr id="76" name="Ovale 75"/>
                <p:cNvSpPr/>
                <p:nvPr/>
              </p:nvSpPr>
              <p:spPr>
                <a:xfrm>
                  <a:off x="2987824" y="908720"/>
                  <a:ext cx="72008" cy="14401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rgbClr val="7B7B7B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latin typeface="+mj-lt"/>
                  </a:endParaRPr>
                </a:p>
              </p:txBody>
            </p:sp>
            <p:sp>
              <p:nvSpPr>
                <p:cNvPr id="77" name="Rettangolo 76"/>
                <p:cNvSpPr/>
                <p:nvPr/>
              </p:nvSpPr>
              <p:spPr>
                <a:xfrm>
                  <a:off x="2928591" y="980728"/>
                  <a:ext cx="203249" cy="72008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latin typeface="+mj-lt"/>
                  </a:endParaRPr>
                </a:p>
              </p:txBody>
            </p:sp>
            <p:cxnSp>
              <p:nvCxnSpPr>
                <p:cNvPr id="78" name="Connettore 1 77"/>
                <p:cNvCxnSpPr/>
                <p:nvPr/>
              </p:nvCxnSpPr>
              <p:spPr>
                <a:xfrm>
                  <a:off x="2979278" y="971719"/>
                  <a:ext cx="90000" cy="0"/>
                </a:xfrm>
                <a:prstGeom prst="line">
                  <a:avLst/>
                </a:prstGeom>
                <a:ln w="12700">
                  <a:solidFill>
                    <a:srgbClr val="7B7B7B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3" name="Gruppo 72"/>
              <p:cNvGrpSpPr/>
              <p:nvPr/>
            </p:nvGrpSpPr>
            <p:grpSpPr>
              <a:xfrm>
                <a:off x="2765256" y="1203296"/>
                <a:ext cx="163335" cy="58952"/>
                <a:chOff x="2765256" y="1203296"/>
                <a:chExt cx="163335" cy="58952"/>
              </a:xfrm>
            </p:grpSpPr>
            <p:sp>
              <p:nvSpPr>
                <p:cNvPr id="74" name="Triangolo isoscele 73"/>
                <p:cNvSpPr/>
                <p:nvPr/>
              </p:nvSpPr>
              <p:spPr>
                <a:xfrm rot="5400000">
                  <a:off x="2771800" y="1196752"/>
                  <a:ext cx="58919" cy="72008"/>
                </a:xfrm>
                <a:prstGeom prst="triangle">
                  <a:avLst/>
                </a:prstGeom>
                <a:solidFill>
                  <a:schemeClr val="bg1"/>
                </a:solidFill>
                <a:ln>
                  <a:solidFill>
                    <a:srgbClr val="7B7B7B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latin typeface="+mj-lt"/>
                  </a:endParaRPr>
                </a:p>
              </p:txBody>
            </p:sp>
            <p:sp>
              <p:nvSpPr>
                <p:cNvPr id="75" name="Triangolo isoscele 74"/>
                <p:cNvSpPr/>
                <p:nvPr/>
              </p:nvSpPr>
              <p:spPr>
                <a:xfrm rot="16200000">
                  <a:off x="2863127" y="1196785"/>
                  <a:ext cx="58919" cy="72008"/>
                </a:xfrm>
                <a:prstGeom prst="triangle">
                  <a:avLst/>
                </a:prstGeom>
                <a:solidFill>
                  <a:schemeClr val="bg1"/>
                </a:solidFill>
                <a:ln>
                  <a:solidFill>
                    <a:srgbClr val="7B7B7B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latin typeface="+mj-lt"/>
                  </a:endParaRPr>
                </a:p>
              </p:txBody>
            </p:sp>
          </p:grpSp>
        </p:grpSp>
        <p:cxnSp>
          <p:nvCxnSpPr>
            <p:cNvPr id="71" name="Connettore 1 70"/>
            <p:cNvCxnSpPr/>
            <p:nvPr/>
          </p:nvCxnSpPr>
          <p:spPr>
            <a:xfrm>
              <a:off x="2846274" y="1124744"/>
              <a:ext cx="0" cy="108012"/>
            </a:xfrm>
            <a:prstGeom prst="line">
              <a:avLst/>
            </a:prstGeom>
            <a:ln w="12700">
              <a:solidFill>
                <a:srgbClr val="7B7B7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9" name="Gruppo 78"/>
          <p:cNvGrpSpPr/>
          <p:nvPr/>
        </p:nvGrpSpPr>
        <p:grpSpPr>
          <a:xfrm>
            <a:off x="1641331" y="5197052"/>
            <a:ext cx="203249" cy="197318"/>
            <a:chOff x="2751792" y="1064930"/>
            <a:chExt cx="203249" cy="197318"/>
          </a:xfrm>
        </p:grpSpPr>
        <p:grpSp>
          <p:nvGrpSpPr>
            <p:cNvPr id="80" name="Gruppo 79"/>
            <p:cNvGrpSpPr/>
            <p:nvPr/>
          </p:nvGrpSpPr>
          <p:grpSpPr>
            <a:xfrm>
              <a:off x="2751792" y="1064930"/>
              <a:ext cx="203249" cy="197318"/>
              <a:chOff x="2751792" y="1064930"/>
              <a:chExt cx="203249" cy="197318"/>
            </a:xfrm>
          </p:grpSpPr>
          <p:grpSp>
            <p:nvGrpSpPr>
              <p:cNvPr id="82" name="Gruppo 81"/>
              <p:cNvGrpSpPr/>
              <p:nvPr/>
            </p:nvGrpSpPr>
            <p:grpSpPr>
              <a:xfrm>
                <a:off x="2751792" y="1064930"/>
                <a:ext cx="203249" cy="144016"/>
                <a:chOff x="2928591" y="908720"/>
                <a:chExt cx="203249" cy="144016"/>
              </a:xfrm>
            </p:grpSpPr>
            <p:sp>
              <p:nvSpPr>
                <p:cNvPr id="86" name="Ovale 85"/>
                <p:cNvSpPr/>
                <p:nvPr/>
              </p:nvSpPr>
              <p:spPr>
                <a:xfrm>
                  <a:off x="2987824" y="908720"/>
                  <a:ext cx="72008" cy="14401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rgbClr val="7B7B7B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latin typeface="+mj-lt"/>
                  </a:endParaRPr>
                </a:p>
              </p:txBody>
            </p:sp>
            <p:sp>
              <p:nvSpPr>
                <p:cNvPr id="87" name="Rettangolo 86"/>
                <p:cNvSpPr/>
                <p:nvPr/>
              </p:nvSpPr>
              <p:spPr>
                <a:xfrm>
                  <a:off x="2928591" y="980728"/>
                  <a:ext cx="203249" cy="72008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latin typeface="+mj-lt"/>
                  </a:endParaRPr>
                </a:p>
              </p:txBody>
            </p:sp>
            <p:cxnSp>
              <p:nvCxnSpPr>
                <p:cNvPr id="88" name="Connettore 1 87"/>
                <p:cNvCxnSpPr/>
                <p:nvPr/>
              </p:nvCxnSpPr>
              <p:spPr>
                <a:xfrm>
                  <a:off x="2979278" y="971719"/>
                  <a:ext cx="90000" cy="0"/>
                </a:xfrm>
                <a:prstGeom prst="line">
                  <a:avLst/>
                </a:prstGeom>
                <a:ln w="12700">
                  <a:solidFill>
                    <a:srgbClr val="7B7B7B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3" name="Gruppo 82"/>
              <p:cNvGrpSpPr/>
              <p:nvPr/>
            </p:nvGrpSpPr>
            <p:grpSpPr>
              <a:xfrm>
                <a:off x="2765256" y="1203296"/>
                <a:ext cx="163335" cy="58952"/>
                <a:chOff x="2765256" y="1203296"/>
                <a:chExt cx="163335" cy="58952"/>
              </a:xfrm>
            </p:grpSpPr>
            <p:sp>
              <p:nvSpPr>
                <p:cNvPr id="84" name="Triangolo isoscele 83"/>
                <p:cNvSpPr/>
                <p:nvPr/>
              </p:nvSpPr>
              <p:spPr>
                <a:xfrm rot="5400000">
                  <a:off x="2771800" y="1196752"/>
                  <a:ext cx="58919" cy="72008"/>
                </a:xfrm>
                <a:prstGeom prst="triangle">
                  <a:avLst/>
                </a:prstGeom>
                <a:solidFill>
                  <a:schemeClr val="bg1"/>
                </a:solidFill>
                <a:ln>
                  <a:solidFill>
                    <a:srgbClr val="7B7B7B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latin typeface="+mj-lt"/>
                  </a:endParaRPr>
                </a:p>
              </p:txBody>
            </p:sp>
            <p:sp>
              <p:nvSpPr>
                <p:cNvPr id="85" name="Triangolo isoscele 84"/>
                <p:cNvSpPr/>
                <p:nvPr/>
              </p:nvSpPr>
              <p:spPr>
                <a:xfrm rot="16200000">
                  <a:off x="2863127" y="1196785"/>
                  <a:ext cx="58919" cy="72008"/>
                </a:xfrm>
                <a:prstGeom prst="triangle">
                  <a:avLst/>
                </a:prstGeom>
                <a:solidFill>
                  <a:schemeClr val="bg1"/>
                </a:solidFill>
                <a:ln>
                  <a:solidFill>
                    <a:srgbClr val="7B7B7B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latin typeface="+mj-lt"/>
                  </a:endParaRPr>
                </a:p>
              </p:txBody>
            </p:sp>
          </p:grpSp>
        </p:grpSp>
        <p:cxnSp>
          <p:nvCxnSpPr>
            <p:cNvPr id="81" name="Connettore 1 80"/>
            <p:cNvCxnSpPr/>
            <p:nvPr/>
          </p:nvCxnSpPr>
          <p:spPr>
            <a:xfrm>
              <a:off x="2846274" y="1124744"/>
              <a:ext cx="0" cy="108012"/>
            </a:xfrm>
            <a:prstGeom prst="line">
              <a:avLst/>
            </a:prstGeom>
            <a:ln w="12700">
              <a:solidFill>
                <a:srgbClr val="7B7B7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9" name="Ovale 88"/>
          <p:cNvSpPr/>
          <p:nvPr/>
        </p:nvSpPr>
        <p:spPr>
          <a:xfrm>
            <a:off x="2030545" y="5344914"/>
            <a:ext cx="45719" cy="45719"/>
          </a:xfrm>
          <a:prstGeom prst="ellipse">
            <a:avLst/>
          </a:prstGeom>
          <a:solidFill>
            <a:srgbClr val="7B7B7B"/>
          </a:solidFill>
          <a:ln>
            <a:solidFill>
              <a:srgbClr val="7B7B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j-lt"/>
            </a:endParaRPr>
          </a:p>
        </p:txBody>
      </p:sp>
      <p:cxnSp>
        <p:nvCxnSpPr>
          <p:cNvPr id="90" name="Connettore 1 89"/>
          <p:cNvCxnSpPr>
            <a:stCxn id="100" idx="2"/>
          </p:cNvCxnSpPr>
          <p:nvPr/>
        </p:nvCxnSpPr>
        <p:spPr>
          <a:xfrm flipH="1" flipV="1">
            <a:off x="2051044" y="5367775"/>
            <a:ext cx="10061" cy="1079772"/>
          </a:xfrm>
          <a:prstGeom prst="line">
            <a:avLst/>
          </a:prstGeom>
          <a:ln w="12700">
            <a:solidFill>
              <a:srgbClr val="7B7B7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Ovale 90"/>
          <p:cNvSpPr/>
          <p:nvPr/>
        </p:nvSpPr>
        <p:spPr>
          <a:xfrm>
            <a:off x="1864094" y="3228660"/>
            <a:ext cx="45719" cy="45719"/>
          </a:xfrm>
          <a:prstGeom prst="ellipse">
            <a:avLst/>
          </a:prstGeom>
          <a:solidFill>
            <a:srgbClr val="7B7B7B"/>
          </a:solidFill>
          <a:ln>
            <a:solidFill>
              <a:srgbClr val="7B7B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j-lt"/>
            </a:endParaRPr>
          </a:p>
        </p:txBody>
      </p:sp>
      <p:cxnSp>
        <p:nvCxnSpPr>
          <p:cNvPr id="92" name="Connettore 1 91"/>
          <p:cNvCxnSpPr/>
          <p:nvPr/>
        </p:nvCxnSpPr>
        <p:spPr>
          <a:xfrm>
            <a:off x="1884154" y="1496233"/>
            <a:ext cx="2342" cy="1748937"/>
          </a:xfrm>
          <a:prstGeom prst="line">
            <a:avLst/>
          </a:prstGeom>
          <a:ln w="12700">
            <a:solidFill>
              <a:srgbClr val="7B7B7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Ovale 92"/>
          <p:cNvSpPr/>
          <p:nvPr/>
        </p:nvSpPr>
        <p:spPr>
          <a:xfrm>
            <a:off x="1972632" y="2545355"/>
            <a:ext cx="45719" cy="45719"/>
          </a:xfrm>
          <a:prstGeom prst="ellipse">
            <a:avLst/>
          </a:prstGeom>
          <a:solidFill>
            <a:srgbClr val="7B7B7B"/>
          </a:solidFill>
          <a:ln>
            <a:solidFill>
              <a:srgbClr val="7B7B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j-lt"/>
            </a:endParaRPr>
          </a:p>
        </p:txBody>
      </p:sp>
      <p:cxnSp>
        <p:nvCxnSpPr>
          <p:cNvPr id="94" name="Connettore 1 93"/>
          <p:cNvCxnSpPr/>
          <p:nvPr/>
        </p:nvCxnSpPr>
        <p:spPr>
          <a:xfrm flipH="1">
            <a:off x="1995035" y="1375399"/>
            <a:ext cx="9638" cy="1192816"/>
          </a:xfrm>
          <a:prstGeom prst="line">
            <a:avLst/>
          </a:prstGeom>
          <a:ln w="12700">
            <a:solidFill>
              <a:srgbClr val="7B7B7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CasellaDiTesto 94"/>
          <p:cNvSpPr txBox="1"/>
          <p:nvPr/>
        </p:nvSpPr>
        <p:spPr>
          <a:xfrm>
            <a:off x="1586187" y="845220"/>
            <a:ext cx="13556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mtClean="0">
                <a:latin typeface="+mj-lt"/>
              </a:rPr>
              <a:t>COLD BOX</a:t>
            </a:r>
            <a:endParaRPr lang="en-GB">
              <a:latin typeface="+mj-lt"/>
            </a:endParaRPr>
          </a:p>
        </p:txBody>
      </p:sp>
      <p:sp>
        <p:nvSpPr>
          <p:cNvPr id="96" name="Ovale 95"/>
          <p:cNvSpPr/>
          <p:nvPr/>
        </p:nvSpPr>
        <p:spPr>
          <a:xfrm>
            <a:off x="1931375" y="4591498"/>
            <a:ext cx="45719" cy="45719"/>
          </a:xfrm>
          <a:prstGeom prst="ellipse">
            <a:avLst/>
          </a:prstGeom>
          <a:solidFill>
            <a:srgbClr val="7B7B7B"/>
          </a:solidFill>
          <a:ln>
            <a:solidFill>
              <a:srgbClr val="7B7B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j-lt"/>
            </a:endParaRPr>
          </a:p>
        </p:txBody>
      </p:sp>
      <p:cxnSp>
        <p:nvCxnSpPr>
          <p:cNvPr id="97" name="Connettore 1 96"/>
          <p:cNvCxnSpPr>
            <a:stCxn id="99" idx="2"/>
          </p:cNvCxnSpPr>
          <p:nvPr/>
        </p:nvCxnSpPr>
        <p:spPr>
          <a:xfrm flipH="1" flipV="1">
            <a:off x="1953778" y="4614359"/>
            <a:ext cx="313" cy="2036904"/>
          </a:xfrm>
          <a:prstGeom prst="line">
            <a:avLst/>
          </a:prstGeom>
          <a:ln w="12700">
            <a:solidFill>
              <a:srgbClr val="7B7B7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CasellaDiTesto 97"/>
          <p:cNvSpPr txBox="1"/>
          <p:nvPr/>
        </p:nvSpPr>
        <p:spPr>
          <a:xfrm>
            <a:off x="1866997" y="1262714"/>
            <a:ext cx="292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smtClean="0">
                <a:solidFill>
                  <a:srgbClr val="7B7B7B"/>
                </a:solidFill>
                <a:latin typeface="+mj-lt"/>
              </a:rPr>
              <a:t>z</a:t>
            </a:r>
            <a:endParaRPr lang="en-GB" sz="2000">
              <a:solidFill>
                <a:srgbClr val="7B7B7B"/>
              </a:solidFill>
              <a:latin typeface="+mj-lt"/>
            </a:endParaRPr>
          </a:p>
        </p:txBody>
      </p:sp>
      <p:sp>
        <p:nvSpPr>
          <p:cNvPr id="99" name="CasellaDiTesto 98"/>
          <p:cNvSpPr txBox="1"/>
          <p:nvPr/>
        </p:nvSpPr>
        <p:spPr>
          <a:xfrm>
            <a:off x="1808057" y="6251153"/>
            <a:ext cx="292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smtClean="0">
                <a:solidFill>
                  <a:srgbClr val="7B7B7B"/>
                </a:solidFill>
                <a:latin typeface="+mj-lt"/>
              </a:rPr>
              <a:t>z</a:t>
            </a:r>
            <a:endParaRPr lang="en-GB" sz="2000">
              <a:solidFill>
                <a:srgbClr val="7B7B7B"/>
              </a:solidFill>
              <a:latin typeface="+mj-lt"/>
            </a:endParaRPr>
          </a:p>
        </p:txBody>
      </p:sp>
      <p:sp>
        <p:nvSpPr>
          <p:cNvPr id="100" name="CasellaDiTesto 99"/>
          <p:cNvSpPr txBox="1"/>
          <p:nvPr/>
        </p:nvSpPr>
        <p:spPr>
          <a:xfrm>
            <a:off x="1915071" y="6047437"/>
            <a:ext cx="292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smtClean="0">
                <a:solidFill>
                  <a:srgbClr val="7B7B7B"/>
                </a:solidFill>
                <a:latin typeface="+mj-lt"/>
              </a:rPr>
              <a:t>z</a:t>
            </a:r>
            <a:endParaRPr lang="en-GB" sz="2000">
              <a:solidFill>
                <a:srgbClr val="7B7B7B"/>
              </a:solidFill>
              <a:latin typeface="+mj-lt"/>
            </a:endParaRPr>
          </a:p>
        </p:txBody>
      </p:sp>
      <p:grpSp>
        <p:nvGrpSpPr>
          <p:cNvPr id="101" name="Gruppo 100"/>
          <p:cNvGrpSpPr/>
          <p:nvPr/>
        </p:nvGrpSpPr>
        <p:grpSpPr>
          <a:xfrm>
            <a:off x="1998779" y="1668113"/>
            <a:ext cx="250621" cy="58952"/>
            <a:chOff x="1035266" y="6750677"/>
            <a:chExt cx="250621" cy="58952"/>
          </a:xfrm>
        </p:grpSpPr>
        <p:cxnSp>
          <p:nvCxnSpPr>
            <p:cNvPr id="102" name="Connettore 1 101"/>
            <p:cNvCxnSpPr/>
            <p:nvPr/>
          </p:nvCxnSpPr>
          <p:spPr>
            <a:xfrm flipH="1">
              <a:off x="1035266" y="6782807"/>
              <a:ext cx="250621" cy="1"/>
            </a:xfrm>
            <a:prstGeom prst="line">
              <a:avLst/>
            </a:prstGeom>
            <a:ln w="12700">
              <a:solidFill>
                <a:srgbClr val="7B7B7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3" name="Gruppo 102"/>
            <p:cNvGrpSpPr/>
            <p:nvPr/>
          </p:nvGrpSpPr>
          <p:grpSpPr>
            <a:xfrm>
              <a:off x="1077178" y="6750677"/>
              <a:ext cx="163335" cy="58952"/>
              <a:chOff x="2765256" y="1203296"/>
              <a:chExt cx="163335" cy="58952"/>
            </a:xfrm>
          </p:grpSpPr>
          <p:sp>
            <p:nvSpPr>
              <p:cNvPr id="104" name="Triangolo isoscele 103"/>
              <p:cNvSpPr/>
              <p:nvPr/>
            </p:nvSpPr>
            <p:spPr>
              <a:xfrm rot="5400000">
                <a:off x="2771800" y="1196752"/>
                <a:ext cx="58919" cy="72008"/>
              </a:xfrm>
              <a:prstGeom prst="triangle">
                <a:avLst/>
              </a:prstGeom>
              <a:solidFill>
                <a:schemeClr val="bg1"/>
              </a:solidFill>
              <a:ln>
                <a:solidFill>
                  <a:srgbClr val="7B7B7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+mj-lt"/>
                </a:endParaRPr>
              </a:p>
            </p:txBody>
          </p:sp>
          <p:sp>
            <p:nvSpPr>
              <p:cNvPr id="105" name="Triangolo isoscele 104"/>
              <p:cNvSpPr/>
              <p:nvPr/>
            </p:nvSpPr>
            <p:spPr>
              <a:xfrm rot="16200000">
                <a:off x="2863127" y="1196785"/>
                <a:ext cx="58919" cy="72008"/>
              </a:xfrm>
              <a:prstGeom prst="triangle">
                <a:avLst/>
              </a:prstGeom>
              <a:solidFill>
                <a:schemeClr val="bg1"/>
              </a:solidFill>
              <a:ln>
                <a:solidFill>
                  <a:srgbClr val="7B7B7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+mj-lt"/>
                </a:endParaRPr>
              </a:p>
            </p:txBody>
          </p:sp>
        </p:grpSp>
      </p:grpSp>
      <p:grpSp>
        <p:nvGrpSpPr>
          <p:cNvPr id="106" name="Gruppo 105"/>
          <p:cNvGrpSpPr/>
          <p:nvPr/>
        </p:nvGrpSpPr>
        <p:grpSpPr>
          <a:xfrm>
            <a:off x="2048285" y="6078496"/>
            <a:ext cx="250621" cy="58952"/>
            <a:chOff x="1035266" y="6750677"/>
            <a:chExt cx="250621" cy="58952"/>
          </a:xfrm>
        </p:grpSpPr>
        <p:cxnSp>
          <p:nvCxnSpPr>
            <p:cNvPr id="107" name="Connettore 1 106"/>
            <p:cNvCxnSpPr/>
            <p:nvPr/>
          </p:nvCxnSpPr>
          <p:spPr>
            <a:xfrm flipH="1">
              <a:off x="1035266" y="6782807"/>
              <a:ext cx="250621" cy="1"/>
            </a:xfrm>
            <a:prstGeom prst="line">
              <a:avLst/>
            </a:prstGeom>
            <a:ln w="12700">
              <a:solidFill>
                <a:srgbClr val="7B7B7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8" name="Gruppo 107"/>
            <p:cNvGrpSpPr/>
            <p:nvPr/>
          </p:nvGrpSpPr>
          <p:grpSpPr>
            <a:xfrm>
              <a:off x="1077178" y="6750677"/>
              <a:ext cx="163335" cy="58952"/>
              <a:chOff x="2765256" y="1203296"/>
              <a:chExt cx="163335" cy="58952"/>
            </a:xfrm>
          </p:grpSpPr>
          <p:sp>
            <p:nvSpPr>
              <p:cNvPr id="109" name="Triangolo isoscele 108"/>
              <p:cNvSpPr/>
              <p:nvPr/>
            </p:nvSpPr>
            <p:spPr>
              <a:xfrm rot="5400000">
                <a:off x="2771800" y="1196752"/>
                <a:ext cx="58919" cy="72008"/>
              </a:xfrm>
              <a:prstGeom prst="triangle">
                <a:avLst/>
              </a:prstGeom>
              <a:solidFill>
                <a:schemeClr val="bg1"/>
              </a:solidFill>
              <a:ln>
                <a:solidFill>
                  <a:srgbClr val="7B7B7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+mj-lt"/>
                </a:endParaRPr>
              </a:p>
            </p:txBody>
          </p:sp>
          <p:sp>
            <p:nvSpPr>
              <p:cNvPr id="110" name="Triangolo isoscele 109"/>
              <p:cNvSpPr/>
              <p:nvPr/>
            </p:nvSpPr>
            <p:spPr>
              <a:xfrm rot="16200000">
                <a:off x="2863127" y="1196785"/>
                <a:ext cx="58919" cy="72008"/>
              </a:xfrm>
              <a:prstGeom prst="triangle">
                <a:avLst/>
              </a:prstGeom>
              <a:solidFill>
                <a:schemeClr val="bg1"/>
              </a:solidFill>
              <a:ln>
                <a:solidFill>
                  <a:srgbClr val="7B7B7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+mj-lt"/>
                </a:endParaRPr>
              </a:p>
            </p:txBody>
          </p:sp>
        </p:grpSp>
      </p:grpSp>
      <p:grpSp>
        <p:nvGrpSpPr>
          <p:cNvPr id="111" name="Gruppo 110"/>
          <p:cNvGrpSpPr/>
          <p:nvPr/>
        </p:nvGrpSpPr>
        <p:grpSpPr>
          <a:xfrm>
            <a:off x="1696175" y="6247492"/>
            <a:ext cx="250621" cy="58952"/>
            <a:chOff x="1035266" y="6750677"/>
            <a:chExt cx="250621" cy="58952"/>
          </a:xfrm>
        </p:grpSpPr>
        <p:cxnSp>
          <p:nvCxnSpPr>
            <p:cNvPr id="112" name="Connettore 1 111"/>
            <p:cNvCxnSpPr/>
            <p:nvPr/>
          </p:nvCxnSpPr>
          <p:spPr>
            <a:xfrm flipH="1">
              <a:off x="1035266" y="6782807"/>
              <a:ext cx="250621" cy="1"/>
            </a:xfrm>
            <a:prstGeom prst="line">
              <a:avLst/>
            </a:prstGeom>
            <a:ln w="12700">
              <a:solidFill>
                <a:srgbClr val="7B7B7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3" name="Gruppo 112"/>
            <p:cNvGrpSpPr/>
            <p:nvPr/>
          </p:nvGrpSpPr>
          <p:grpSpPr>
            <a:xfrm>
              <a:off x="1077178" y="6750677"/>
              <a:ext cx="163335" cy="58952"/>
              <a:chOff x="2765256" y="1203296"/>
              <a:chExt cx="163335" cy="58952"/>
            </a:xfrm>
          </p:grpSpPr>
          <p:sp>
            <p:nvSpPr>
              <p:cNvPr id="114" name="Triangolo isoscele 113"/>
              <p:cNvSpPr/>
              <p:nvPr/>
            </p:nvSpPr>
            <p:spPr>
              <a:xfrm rot="5400000">
                <a:off x="2771800" y="1196752"/>
                <a:ext cx="58919" cy="72008"/>
              </a:xfrm>
              <a:prstGeom prst="triangle">
                <a:avLst/>
              </a:prstGeom>
              <a:solidFill>
                <a:schemeClr val="bg1"/>
              </a:solidFill>
              <a:ln>
                <a:solidFill>
                  <a:srgbClr val="7B7B7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+mj-lt"/>
                </a:endParaRPr>
              </a:p>
            </p:txBody>
          </p:sp>
          <p:sp>
            <p:nvSpPr>
              <p:cNvPr id="115" name="Triangolo isoscele 114"/>
              <p:cNvSpPr/>
              <p:nvPr/>
            </p:nvSpPr>
            <p:spPr>
              <a:xfrm rot="16200000">
                <a:off x="2863127" y="1196785"/>
                <a:ext cx="58919" cy="72008"/>
              </a:xfrm>
              <a:prstGeom prst="triangle">
                <a:avLst/>
              </a:prstGeom>
              <a:solidFill>
                <a:schemeClr val="bg1"/>
              </a:solidFill>
              <a:ln>
                <a:solidFill>
                  <a:srgbClr val="7B7B7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+mj-lt"/>
                </a:endParaRPr>
              </a:p>
            </p:txBody>
          </p:sp>
        </p:grpSp>
      </p:grpSp>
      <p:grpSp>
        <p:nvGrpSpPr>
          <p:cNvPr id="116" name="Gruppo 115"/>
          <p:cNvGrpSpPr/>
          <p:nvPr/>
        </p:nvGrpSpPr>
        <p:grpSpPr>
          <a:xfrm>
            <a:off x="1633533" y="1808803"/>
            <a:ext cx="250621" cy="58952"/>
            <a:chOff x="1035266" y="6750677"/>
            <a:chExt cx="250621" cy="58952"/>
          </a:xfrm>
        </p:grpSpPr>
        <p:cxnSp>
          <p:nvCxnSpPr>
            <p:cNvPr id="117" name="Connettore 1 116"/>
            <p:cNvCxnSpPr/>
            <p:nvPr/>
          </p:nvCxnSpPr>
          <p:spPr>
            <a:xfrm flipH="1">
              <a:off x="1035266" y="6782807"/>
              <a:ext cx="250621" cy="1"/>
            </a:xfrm>
            <a:prstGeom prst="line">
              <a:avLst/>
            </a:prstGeom>
            <a:ln w="12700">
              <a:solidFill>
                <a:srgbClr val="7B7B7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8" name="Gruppo 117"/>
            <p:cNvGrpSpPr/>
            <p:nvPr/>
          </p:nvGrpSpPr>
          <p:grpSpPr>
            <a:xfrm>
              <a:off x="1077178" y="6750677"/>
              <a:ext cx="163335" cy="58952"/>
              <a:chOff x="2765256" y="1203296"/>
              <a:chExt cx="163335" cy="58952"/>
            </a:xfrm>
          </p:grpSpPr>
          <p:sp>
            <p:nvSpPr>
              <p:cNvPr id="119" name="Triangolo isoscele 118"/>
              <p:cNvSpPr/>
              <p:nvPr/>
            </p:nvSpPr>
            <p:spPr>
              <a:xfrm rot="5400000">
                <a:off x="2771800" y="1196752"/>
                <a:ext cx="58919" cy="72008"/>
              </a:xfrm>
              <a:prstGeom prst="triangle">
                <a:avLst/>
              </a:prstGeom>
              <a:solidFill>
                <a:schemeClr val="bg1"/>
              </a:solidFill>
              <a:ln>
                <a:solidFill>
                  <a:srgbClr val="7B7B7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+mj-lt"/>
                </a:endParaRPr>
              </a:p>
            </p:txBody>
          </p:sp>
          <p:sp>
            <p:nvSpPr>
              <p:cNvPr id="120" name="Triangolo isoscele 119"/>
              <p:cNvSpPr/>
              <p:nvPr/>
            </p:nvSpPr>
            <p:spPr>
              <a:xfrm rot="16200000">
                <a:off x="2863127" y="1196785"/>
                <a:ext cx="58919" cy="72008"/>
              </a:xfrm>
              <a:prstGeom prst="triangle">
                <a:avLst/>
              </a:prstGeom>
              <a:solidFill>
                <a:schemeClr val="bg1"/>
              </a:solidFill>
              <a:ln>
                <a:solidFill>
                  <a:srgbClr val="7B7B7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+mj-lt"/>
                </a:endParaRPr>
              </a:p>
            </p:txBody>
          </p:sp>
        </p:grpSp>
      </p:grpSp>
      <p:sp>
        <p:nvSpPr>
          <p:cNvPr id="121" name="Ovale 120"/>
          <p:cNvSpPr/>
          <p:nvPr/>
        </p:nvSpPr>
        <p:spPr>
          <a:xfrm>
            <a:off x="5697308" y="3223958"/>
            <a:ext cx="45719" cy="45719"/>
          </a:xfrm>
          <a:prstGeom prst="ellipse">
            <a:avLst/>
          </a:prstGeom>
          <a:solidFill>
            <a:srgbClr val="7B7B7B"/>
          </a:solidFill>
          <a:ln>
            <a:solidFill>
              <a:srgbClr val="7B7B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j-lt"/>
            </a:endParaRPr>
          </a:p>
        </p:txBody>
      </p:sp>
      <p:grpSp>
        <p:nvGrpSpPr>
          <p:cNvPr id="122" name="Gruppo 1045"/>
          <p:cNvGrpSpPr/>
          <p:nvPr/>
        </p:nvGrpSpPr>
        <p:grpSpPr>
          <a:xfrm rot="16200000">
            <a:off x="4419476" y="4538836"/>
            <a:ext cx="288032" cy="144016"/>
            <a:chOff x="611560" y="3068960"/>
            <a:chExt cx="288032" cy="144016"/>
          </a:xfrm>
        </p:grpSpPr>
        <p:sp>
          <p:nvSpPr>
            <p:cNvPr id="123" name="Ovale 1043"/>
            <p:cNvSpPr/>
            <p:nvPr/>
          </p:nvSpPr>
          <p:spPr>
            <a:xfrm>
              <a:off x="683568" y="3068960"/>
              <a:ext cx="144016" cy="144016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7B7B7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+mj-lt"/>
              </a:endParaRPr>
            </a:p>
          </p:txBody>
        </p:sp>
        <p:sp>
          <p:nvSpPr>
            <p:cNvPr id="124" name="Rettangolo 1044"/>
            <p:cNvSpPr/>
            <p:nvPr/>
          </p:nvSpPr>
          <p:spPr>
            <a:xfrm>
              <a:off x="611560" y="3140968"/>
              <a:ext cx="288032" cy="7200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+mj-lt"/>
              </a:endParaRPr>
            </a:p>
          </p:txBody>
        </p:sp>
      </p:grpSp>
      <p:cxnSp>
        <p:nvCxnSpPr>
          <p:cNvPr id="125" name="Connettore 1 124"/>
          <p:cNvCxnSpPr>
            <a:stCxn id="75" idx="3"/>
          </p:cNvCxnSpPr>
          <p:nvPr/>
        </p:nvCxnSpPr>
        <p:spPr>
          <a:xfrm>
            <a:off x="1821486" y="4608311"/>
            <a:ext cx="3695041" cy="8864"/>
          </a:xfrm>
          <a:prstGeom prst="line">
            <a:avLst/>
          </a:prstGeom>
          <a:ln w="12700">
            <a:solidFill>
              <a:srgbClr val="7B7B7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Connettore 1 125"/>
          <p:cNvCxnSpPr/>
          <p:nvPr/>
        </p:nvCxnSpPr>
        <p:spPr>
          <a:xfrm flipH="1">
            <a:off x="4550792" y="3318892"/>
            <a:ext cx="979" cy="1212133"/>
          </a:xfrm>
          <a:prstGeom prst="line">
            <a:avLst/>
          </a:prstGeom>
          <a:ln w="12700">
            <a:solidFill>
              <a:srgbClr val="7B7B7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Connettore 1 85"/>
          <p:cNvCxnSpPr/>
          <p:nvPr/>
        </p:nvCxnSpPr>
        <p:spPr>
          <a:xfrm>
            <a:off x="4550792" y="4687044"/>
            <a:ext cx="0" cy="694680"/>
          </a:xfrm>
          <a:prstGeom prst="line">
            <a:avLst/>
          </a:prstGeom>
          <a:ln w="12700">
            <a:solidFill>
              <a:srgbClr val="7B7B7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Connettore 1 143"/>
          <p:cNvCxnSpPr/>
          <p:nvPr/>
        </p:nvCxnSpPr>
        <p:spPr>
          <a:xfrm>
            <a:off x="8511232" y="2069356"/>
            <a:ext cx="0" cy="3746539"/>
          </a:xfrm>
          <a:prstGeom prst="line">
            <a:avLst/>
          </a:prstGeom>
          <a:ln>
            <a:solidFill>
              <a:srgbClr val="7B7B7B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9" name="Gruppo 128"/>
          <p:cNvGrpSpPr/>
          <p:nvPr/>
        </p:nvGrpSpPr>
        <p:grpSpPr>
          <a:xfrm>
            <a:off x="4849139" y="4568291"/>
            <a:ext cx="360040" cy="113820"/>
            <a:chOff x="6504311" y="3139248"/>
            <a:chExt cx="360040" cy="113820"/>
          </a:xfrm>
        </p:grpSpPr>
        <p:cxnSp>
          <p:nvCxnSpPr>
            <p:cNvPr id="130" name="Connettore 1 129"/>
            <p:cNvCxnSpPr>
              <a:stCxn id="136" idx="1"/>
            </p:cNvCxnSpPr>
            <p:nvPr/>
          </p:nvCxnSpPr>
          <p:spPr>
            <a:xfrm>
              <a:off x="6557038" y="3155917"/>
              <a:ext cx="28923" cy="55339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Connettore 1 130"/>
            <p:cNvCxnSpPr/>
            <p:nvPr/>
          </p:nvCxnSpPr>
          <p:spPr>
            <a:xfrm flipV="1">
              <a:off x="6585961" y="3168525"/>
              <a:ext cx="50289" cy="42731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Connettore 1 131"/>
            <p:cNvCxnSpPr/>
            <p:nvPr/>
          </p:nvCxnSpPr>
          <p:spPr>
            <a:xfrm>
              <a:off x="6636250" y="3167062"/>
              <a:ext cx="50289" cy="42731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Connettore 1 132"/>
            <p:cNvCxnSpPr/>
            <p:nvPr/>
          </p:nvCxnSpPr>
          <p:spPr>
            <a:xfrm flipV="1">
              <a:off x="6684913" y="3168525"/>
              <a:ext cx="50289" cy="42731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Connettore 1 133"/>
            <p:cNvCxnSpPr/>
            <p:nvPr/>
          </p:nvCxnSpPr>
          <p:spPr>
            <a:xfrm>
              <a:off x="6735202" y="3167062"/>
              <a:ext cx="50289" cy="42731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Connettore 1 134"/>
            <p:cNvCxnSpPr>
              <a:stCxn id="136" idx="7"/>
            </p:cNvCxnSpPr>
            <p:nvPr/>
          </p:nvCxnSpPr>
          <p:spPr>
            <a:xfrm flipH="1">
              <a:off x="6785491" y="3155917"/>
              <a:ext cx="26133" cy="55339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6" name="Ovale 135"/>
            <p:cNvSpPr/>
            <p:nvPr/>
          </p:nvSpPr>
          <p:spPr>
            <a:xfrm>
              <a:off x="6504311" y="3139248"/>
              <a:ext cx="360040" cy="113820"/>
            </a:xfrm>
            <a:prstGeom prst="ellipse">
              <a:avLst/>
            </a:prstGeom>
            <a:noFill/>
            <a:ln w="952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+mj-lt"/>
              </a:endParaRPr>
            </a:p>
          </p:txBody>
        </p:sp>
      </p:grpSp>
      <p:sp>
        <p:nvSpPr>
          <p:cNvPr id="137" name="CasellaDiTesto 136"/>
          <p:cNvSpPr txBox="1"/>
          <p:nvPr/>
        </p:nvSpPr>
        <p:spPr>
          <a:xfrm>
            <a:off x="4723213" y="4309647"/>
            <a:ext cx="7933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smtClean="0">
                <a:solidFill>
                  <a:srgbClr val="002060"/>
                </a:solidFill>
                <a:latin typeface="+mj-lt"/>
              </a:rPr>
              <a:t>heater</a:t>
            </a:r>
            <a:endParaRPr lang="en-GB" sz="1200" b="1">
              <a:solidFill>
                <a:srgbClr val="002060"/>
              </a:solidFill>
              <a:latin typeface="+mj-lt"/>
            </a:endParaRPr>
          </a:p>
        </p:txBody>
      </p:sp>
      <p:cxnSp>
        <p:nvCxnSpPr>
          <p:cNvPr id="138" name="Connettore 1 137"/>
          <p:cNvCxnSpPr/>
          <p:nvPr/>
        </p:nvCxnSpPr>
        <p:spPr>
          <a:xfrm>
            <a:off x="6899150" y="3245170"/>
            <a:ext cx="0" cy="1387994"/>
          </a:xfrm>
          <a:prstGeom prst="line">
            <a:avLst/>
          </a:prstGeom>
          <a:ln w="12700">
            <a:solidFill>
              <a:srgbClr val="7B7B7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9" name="CasellaDiTesto 138"/>
          <p:cNvSpPr txBox="1"/>
          <p:nvPr/>
        </p:nvSpPr>
        <p:spPr>
          <a:xfrm>
            <a:off x="6049100" y="4192657"/>
            <a:ext cx="724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smtClean="0">
                <a:solidFill>
                  <a:srgbClr val="002060"/>
                </a:solidFill>
                <a:latin typeface="+mj-lt"/>
              </a:rPr>
              <a:t>Weka</a:t>
            </a:r>
          </a:p>
          <a:p>
            <a:pPr algn="ctr"/>
            <a:r>
              <a:rPr lang="en-GB" sz="1200" b="1" smtClean="0">
                <a:solidFill>
                  <a:srgbClr val="002060"/>
                </a:solidFill>
                <a:latin typeface="+mj-lt"/>
              </a:rPr>
              <a:t>MFM</a:t>
            </a:r>
            <a:endParaRPr lang="en-GB" sz="1200" b="1">
              <a:solidFill>
                <a:srgbClr val="002060"/>
              </a:solidFill>
              <a:latin typeface="+mj-lt"/>
            </a:endParaRPr>
          </a:p>
        </p:txBody>
      </p:sp>
      <p:sp>
        <p:nvSpPr>
          <p:cNvPr id="140" name="Rettangolo 139"/>
          <p:cNvSpPr/>
          <p:nvPr/>
        </p:nvSpPr>
        <p:spPr>
          <a:xfrm>
            <a:off x="6249267" y="4583531"/>
            <a:ext cx="292857" cy="72008"/>
          </a:xfrm>
          <a:prstGeom prst="rect">
            <a:avLst/>
          </a:prstGeom>
          <a:solidFill>
            <a:schemeClr val="bg1"/>
          </a:solidFill>
          <a:ln w="12700">
            <a:solidFill>
              <a:srgbClr val="7B7B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j-lt"/>
            </a:endParaRPr>
          </a:p>
        </p:txBody>
      </p:sp>
      <p:sp>
        <p:nvSpPr>
          <p:cNvPr id="141" name="Ovale 140"/>
          <p:cNvSpPr/>
          <p:nvPr/>
        </p:nvSpPr>
        <p:spPr>
          <a:xfrm>
            <a:off x="6157138" y="4593211"/>
            <a:ext cx="45719" cy="45719"/>
          </a:xfrm>
          <a:prstGeom prst="ellipse">
            <a:avLst/>
          </a:prstGeom>
          <a:solidFill>
            <a:srgbClr val="7B7B7B"/>
          </a:solidFill>
          <a:ln>
            <a:solidFill>
              <a:srgbClr val="7B7B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j-lt"/>
            </a:endParaRPr>
          </a:p>
        </p:txBody>
      </p:sp>
      <p:sp>
        <p:nvSpPr>
          <p:cNvPr id="142" name="Ovale 141"/>
          <p:cNvSpPr/>
          <p:nvPr/>
        </p:nvSpPr>
        <p:spPr>
          <a:xfrm>
            <a:off x="6580019" y="4595187"/>
            <a:ext cx="45719" cy="45719"/>
          </a:xfrm>
          <a:prstGeom prst="ellipse">
            <a:avLst/>
          </a:prstGeom>
          <a:solidFill>
            <a:srgbClr val="7B7B7B"/>
          </a:solidFill>
          <a:ln>
            <a:solidFill>
              <a:srgbClr val="7B7B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j-lt"/>
            </a:endParaRPr>
          </a:p>
        </p:txBody>
      </p:sp>
      <p:sp>
        <p:nvSpPr>
          <p:cNvPr id="143" name="Ovale 142"/>
          <p:cNvSpPr/>
          <p:nvPr/>
        </p:nvSpPr>
        <p:spPr>
          <a:xfrm>
            <a:off x="5887812" y="4592110"/>
            <a:ext cx="45719" cy="45719"/>
          </a:xfrm>
          <a:prstGeom prst="ellipse">
            <a:avLst/>
          </a:prstGeom>
          <a:solidFill>
            <a:srgbClr val="7B7B7B"/>
          </a:solidFill>
          <a:ln>
            <a:solidFill>
              <a:srgbClr val="7B7B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77785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Connettore 1 11"/>
          <p:cNvCxnSpPr/>
          <p:nvPr/>
        </p:nvCxnSpPr>
        <p:spPr>
          <a:xfrm>
            <a:off x="1259632" y="6317828"/>
            <a:ext cx="7602663" cy="0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asellaDiTesto 14"/>
          <p:cNvSpPr txBox="1"/>
          <p:nvPr/>
        </p:nvSpPr>
        <p:spPr>
          <a:xfrm>
            <a:off x="1574784" y="6334780"/>
            <a:ext cx="69723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400" b="1" dirty="0" smtClean="0">
                <a:solidFill>
                  <a:schemeClr val="accent6">
                    <a:lumMod val="75000"/>
                  </a:schemeClr>
                </a:solidFill>
              </a:rPr>
              <a:t>Domenico D’Agostino </a:t>
            </a:r>
            <a:r>
              <a:rPr lang="it-IT" sz="1400" dirty="0" smtClean="0">
                <a:solidFill>
                  <a:schemeClr val="accent6">
                    <a:lumMod val="75000"/>
                  </a:schemeClr>
                </a:solidFill>
              </a:rPr>
              <a:t>– 3rd </a:t>
            </a:r>
            <a:r>
              <a:rPr lang="it-IT" sz="1400" dirty="0" err="1" smtClean="0">
                <a:solidFill>
                  <a:schemeClr val="accent6">
                    <a:lumMod val="75000"/>
                  </a:schemeClr>
                </a:solidFill>
              </a:rPr>
              <a:t>Int</a:t>
            </a:r>
            <a:r>
              <a:rPr lang="it-IT" sz="1400" dirty="0" smtClean="0">
                <a:solidFill>
                  <a:schemeClr val="accent6">
                    <a:lumMod val="75000"/>
                  </a:schemeClr>
                </a:solidFill>
              </a:rPr>
              <a:t>. Workshop of the </a:t>
            </a:r>
            <a:r>
              <a:rPr lang="it-IT" sz="1400" dirty="0" err="1" smtClean="0">
                <a:solidFill>
                  <a:schemeClr val="accent6">
                    <a:lumMod val="75000"/>
                  </a:schemeClr>
                </a:solidFill>
              </a:rPr>
              <a:t>Superconducting</a:t>
            </a:r>
            <a:r>
              <a:rPr lang="it-IT" sz="14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it-IT" sz="1400" dirty="0" err="1" smtClean="0">
                <a:solidFill>
                  <a:schemeClr val="accent6">
                    <a:lumMod val="75000"/>
                  </a:schemeClr>
                </a:solidFill>
              </a:rPr>
              <a:t>Magnets</a:t>
            </a:r>
            <a:r>
              <a:rPr lang="it-IT" sz="1400" dirty="0" smtClean="0">
                <a:solidFill>
                  <a:schemeClr val="accent6">
                    <a:lumMod val="75000"/>
                  </a:schemeClr>
                </a:solidFill>
              </a:rPr>
              <a:t> Test </a:t>
            </a:r>
            <a:r>
              <a:rPr lang="it-IT" sz="1400" dirty="0" err="1" smtClean="0">
                <a:solidFill>
                  <a:schemeClr val="accent6">
                    <a:lumMod val="75000"/>
                  </a:schemeClr>
                </a:solidFill>
              </a:rPr>
              <a:t>Stands</a:t>
            </a:r>
            <a:r>
              <a:rPr lang="it-IT" sz="1400" dirty="0" smtClean="0">
                <a:solidFill>
                  <a:schemeClr val="accent6">
                    <a:lumMod val="75000"/>
                  </a:schemeClr>
                </a:solidFill>
              </a:rPr>
              <a:t> – </a:t>
            </a:r>
            <a:br>
              <a:rPr lang="it-IT" sz="14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it-IT" sz="1400" dirty="0" smtClean="0">
                <a:solidFill>
                  <a:schemeClr val="accent6">
                    <a:lumMod val="75000"/>
                  </a:schemeClr>
                </a:solidFill>
              </a:rPr>
              <a:t>Uppsala 11-12 </a:t>
            </a:r>
            <a:r>
              <a:rPr lang="it-IT" sz="1400" dirty="0" err="1" smtClean="0">
                <a:solidFill>
                  <a:schemeClr val="accent6">
                    <a:lumMod val="75000"/>
                  </a:schemeClr>
                </a:solidFill>
              </a:rPr>
              <a:t>June</a:t>
            </a:r>
            <a:r>
              <a:rPr lang="it-IT" sz="1400" dirty="0" smtClean="0">
                <a:solidFill>
                  <a:schemeClr val="accent6">
                    <a:lumMod val="75000"/>
                  </a:schemeClr>
                </a:solidFill>
              </a:rPr>
              <a:t> 2019</a:t>
            </a:r>
            <a:endParaRPr lang="it-IT" sz="1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92C5E-D2BC-4E74-ABCB-C7BF26D15679}" type="slidenum">
              <a:rPr lang="it-IT" smtClean="0">
                <a:latin typeface="+mj-lt"/>
              </a:rPr>
              <a:t>13</a:t>
            </a:fld>
            <a:endParaRPr lang="it-IT">
              <a:latin typeface="+mj-lt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688599"/>
            <a:ext cx="5544616" cy="6186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asellaDiTesto 7"/>
          <p:cNvSpPr txBox="1"/>
          <p:nvPr/>
        </p:nvSpPr>
        <p:spPr>
          <a:xfrm>
            <a:off x="3635896" y="5877272"/>
            <a:ext cx="129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err="1" smtClean="0">
                <a:solidFill>
                  <a:srgbClr val="002060"/>
                </a:solidFill>
                <a:latin typeface="+mj-lt"/>
              </a:rPr>
              <a:t>heater</a:t>
            </a:r>
            <a:endParaRPr lang="it-IT" sz="24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5940152" y="4005064"/>
            <a:ext cx="27302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solidFill>
                  <a:srgbClr val="002060"/>
                </a:solidFill>
                <a:latin typeface="+mj-lt"/>
              </a:rPr>
              <a:t>Emerson </a:t>
            </a:r>
            <a:r>
              <a:rPr lang="it-IT" sz="2400" b="1" i="1" dirty="0" err="1" smtClean="0">
                <a:solidFill>
                  <a:srgbClr val="002060"/>
                </a:solidFill>
                <a:latin typeface="+mj-lt"/>
              </a:rPr>
              <a:t>Coriolis</a:t>
            </a:r>
            <a:r>
              <a:rPr lang="it-IT" sz="2400" b="1" dirty="0" smtClean="0">
                <a:solidFill>
                  <a:srgbClr val="002060"/>
                </a:solidFill>
                <a:latin typeface="+mj-lt"/>
              </a:rPr>
              <a:t> MFM</a:t>
            </a:r>
            <a:endParaRPr lang="it-IT" sz="2400" b="1" dirty="0">
              <a:solidFill>
                <a:srgbClr val="002060"/>
              </a:solidFill>
              <a:latin typeface="+mj-lt"/>
            </a:endParaRPr>
          </a:p>
        </p:txBody>
      </p:sp>
      <p:cxnSp>
        <p:nvCxnSpPr>
          <p:cNvPr id="7" name="Connettore 2 6"/>
          <p:cNvCxnSpPr>
            <a:stCxn id="9" idx="1"/>
          </p:cNvCxnSpPr>
          <p:nvPr/>
        </p:nvCxnSpPr>
        <p:spPr>
          <a:xfrm flipH="1">
            <a:off x="4572000" y="4420563"/>
            <a:ext cx="1368152" cy="304581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sellaDiTesto 12"/>
          <p:cNvSpPr txBox="1"/>
          <p:nvPr/>
        </p:nvSpPr>
        <p:spPr>
          <a:xfrm>
            <a:off x="6127820" y="2955436"/>
            <a:ext cx="27302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solidFill>
                  <a:srgbClr val="002060"/>
                </a:solidFill>
                <a:latin typeface="+mj-lt"/>
              </a:rPr>
              <a:t>WEKA </a:t>
            </a:r>
            <a:r>
              <a:rPr lang="it-IT" sz="2400" b="1" dirty="0" err="1" smtClean="0">
                <a:solidFill>
                  <a:srgbClr val="002060"/>
                </a:solidFill>
                <a:latin typeface="+mj-lt"/>
              </a:rPr>
              <a:t>Sense</a:t>
            </a:r>
            <a:r>
              <a:rPr lang="it-IT" sz="2400" b="1" dirty="0" smtClean="0">
                <a:solidFill>
                  <a:srgbClr val="002060"/>
                </a:solidFill>
                <a:latin typeface="+mj-lt"/>
              </a:rPr>
              <a:t/>
            </a:r>
            <a:br>
              <a:rPr lang="it-IT" sz="2400" b="1" dirty="0" smtClean="0">
                <a:solidFill>
                  <a:srgbClr val="002060"/>
                </a:solidFill>
                <a:latin typeface="+mj-lt"/>
              </a:rPr>
            </a:br>
            <a:r>
              <a:rPr lang="it-IT" sz="2400" b="1" dirty="0" smtClean="0">
                <a:solidFill>
                  <a:srgbClr val="002060"/>
                </a:solidFill>
                <a:latin typeface="+mj-lt"/>
              </a:rPr>
              <a:t>MFM</a:t>
            </a:r>
            <a:endParaRPr lang="it-IT" sz="2400" b="1" dirty="0">
              <a:solidFill>
                <a:srgbClr val="002060"/>
              </a:solidFill>
              <a:latin typeface="+mj-lt"/>
            </a:endParaRPr>
          </a:p>
        </p:txBody>
      </p:sp>
      <p:cxnSp>
        <p:nvCxnSpPr>
          <p:cNvPr id="14" name="Connettore 2 13"/>
          <p:cNvCxnSpPr/>
          <p:nvPr/>
        </p:nvCxnSpPr>
        <p:spPr>
          <a:xfrm flipH="1">
            <a:off x="3779912" y="3370934"/>
            <a:ext cx="2880320" cy="778146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asellaDiTesto 11"/>
          <p:cNvSpPr txBox="1"/>
          <p:nvPr/>
        </p:nvSpPr>
        <p:spPr>
          <a:xfrm>
            <a:off x="1403648" y="269254"/>
            <a:ext cx="42704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b="1" dirty="0">
                <a:solidFill>
                  <a:srgbClr val="002060"/>
                </a:solidFill>
                <a:latin typeface="+mj-lt"/>
              </a:rPr>
              <a:t>Feed-box Top Flange</a:t>
            </a:r>
            <a:endParaRPr lang="it-IT" sz="24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6218618" y="-5391"/>
            <a:ext cx="29240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spc="3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mbria" pitchFamily="18" charset="0"/>
                <a:cs typeface="Times New Roman" pitchFamily="18" charset="0"/>
              </a:rPr>
              <a:t>Preliminary tests</a:t>
            </a:r>
            <a:endParaRPr lang="en-GB" sz="2400" spc="300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Cambria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2291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Connettore 1 11"/>
          <p:cNvCxnSpPr/>
          <p:nvPr/>
        </p:nvCxnSpPr>
        <p:spPr>
          <a:xfrm>
            <a:off x="1259632" y="6317828"/>
            <a:ext cx="7602663" cy="0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asellaDiTesto 14"/>
          <p:cNvSpPr txBox="1"/>
          <p:nvPr/>
        </p:nvSpPr>
        <p:spPr>
          <a:xfrm>
            <a:off x="1574784" y="6334780"/>
            <a:ext cx="69723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400" b="1" dirty="0" smtClean="0">
                <a:solidFill>
                  <a:schemeClr val="accent6">
                    <a:lumMod val="75000"/>
                  </a:schemeClr>
                </a:solidFill>
              </a:rPr>
              <a:t>Domenico D’Agostino </a:t>
            </a:r>
            <a:r>
              <a:rPr lang="it-IT" sz="1400" dirty="0" smtClean="0">
                <a:solidFill>
                  <a:schemeClr val="accent6">
                    <a:lumMod val="75000"/>
                  </a:schemeClr>
                </a:solidFill>
              </a:rPr>
              <a:t>– 3rd </a:t>
            </a:r>
            <a:r>
              <a:rPr lang="it-IT" sz="1400" dirty="0" err="1" smtClean="0">
                <a:solidFill>
                  <a:schemeClr val="accent6">
                    <a:lumMod val="75000"/>
                  </a:schemeClr>
                </a:solidFill>
              </a:rPr>
              <a:t>Int</a:t>
            </a:r>
            <a:r>
              <a:rPr lang="it-IT" sz="1400" dirty="0" smtClean="0">
                <a:solidFill>
                  <a:schemeClr val="accent6">
                    <a:lumMod val="75000"/>
                  </a:schemeClr>
                </a:solidFill>
              </a:rPr>
              <a:t>. Workshop of the </a:t>
            </a:r>
            <a:r>
              <a:rPr lang="it-IT" sz="1400" dirty="0" err="1" smtClean="0">
                <a:solidFill>
                  <a:schemeClr val="accent6">
                    <a:lumMod val="75000"/>
                  </a:schemeClr>
                </a:solidFill>
              </a:rPr>
              <a:t>Superconducting</a:t>
            </a:r>
            <a:r>
              <a:rPr lang="it-IT" sz="14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it-IT" sz="1400" dirty="0" err="1" smtClean="0">
                <a:solidFill>
                  <a:schemeClr val="accent6">
                    <a:lumMod val="75000"/>
                  </a:schemeClr>
                </a:solidFill>
              </a:rPr>
              <a:t>Magnets</a:t>
            </a:r>
            <a:r>
              <a:rPr lang="it-IT" sz="1400" dirty="0" smtClean="0">
                <a:solidFill>
                  <a:schemeClr val="accent6">
                    <a:lumMod val="75000"/>
                  </a:schemeClr>
                </a:solidFill>
              </a:rPr>
              <a:t> Test </a:t>
            </a:r>
            <a:r>
              <a:rPr lang="it-IT" sz="1400" dirty="0" err="1" smtClean="0">
                <a:solidFill>
                  <a:schemeClr val="accent6">
                    <a:lumMod val="75000"/>
                  </a:schemeClr>
                </a:solidFill>
              </a:rPr>
              <a:t>Stands</a:t>
            </a:r>
            <a:r>
              <a:rPr lang="it-IT" sz="1400" dirty="0" smtClean="0">
                <a:solidFill>
                  <a:schemeClr val="accent6">
                    <a:lumMod val="75000"/>
                  </a:schemeClr>
                </a:solidFill>
              </a:rPr>
              <a:t> – </a:t>
            </a:r>
            <a:br>
              <a:rPr lang="it-IT" sz="14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it-IT" sz="1400" dirty="0" smtClean="0">
                <a:solidFill>
                  <a:schemeClr val="accent6">
                    <a:lumMod val="75000"/>
                  </a:schemeClr>
                </a:solidFill>
              </a:rPr>
              <a:t>Uppsala 11-12 </a:t>
            </a:r>
            <a:r>
              <a:rPr lang="it-IT" sz="1400" dirty="0" err="1" smtClean="0">
                <a:solidFill>
                  <a:schemeClr val="accent6">
                    <a:lumMod val="75000"/>
                  </a:schemeClr>
                </a:solidFill>
              </a:rPr>
              <a:t>June</a:t>
            </a:r>
            <a:r>
              <a:rPr lang="it-IT" sz="1400" dirty="0" smtClean="0">
                <a:solidFill>
                  <a:schemeClr val="accent6">
                    <a:lumMod val="75000"/>
                  </a:schemeClr>
                </a:solidFill>
              </a:rPr>
              <a:t> 2019</a:t>
            </a:r>
            <a:endParaRPr lang="it-IT" sz="1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92C5E-D2BC-4E74-ABCB-C7BF26D15679}" type="slidenum">
              <a:rPr lang="it-IT" smtClean="0">
                <a:latin typeface="+mj-lt"/>
              </a:rPr>
              <a:t>14</a:t>
            </a:fld>
            <a:endParaRPr lang="it-IT">
              <a:latin typeface="+mj-lt"/>
            </a:endParaRPr>
          </a:p>
        </p:txBody>
      </p:sp>
      <p:sp>
        <p:nvSpPr>
          <p:cNvPr id="17" name="CasellaDiTesto 11"/>
          <p:cNvSpPr txBox="1"/>
          <p:nvPr/>
        </p:nvSpPr>
        <p:spPr>
          <a:xfrm>
            <a:off x="1403648" y="269254"/>
            <a:ext cx="42704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b="1" dirty="0">
                <a:solidFill>
                  <a:srgbClr val="002060"/>
                </a:solidFill>
                <a:latin typeface="+mj-lt"/>
              </a:rPr>
              <a:t>Feed-box Top Flange</a:t>
            </a:r>
            <a:endParaRPr lang="it-IT" sz="24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6218618" y="-5391"/>
            <a:ext cx="29240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spc="3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mbria" pitchFamily="18" charset="0"/>
                <a:cs typeface="Times New Roman" pitchFamily="18" charset="0"/>
              </a:rPr>
              <a:t>Preliminary tests</a:t>
            </a:r>
            <a:endParaRPr lang="en-GB" sz="2400" spc="300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Cambria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Domenico D'Agostino\Downloads\IMG-20190610-WA000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836712"/>
            <a:ext cx="3816424" cy="50885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8048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92C5E-D2BC-4E74-ABCB-C7BF26D15679}" type="slidenum">
              <a:rPr lang="it-IT" smtClean="0">
                <a:latin typeface="+mj-lt"/>
              </a:rPr>
              <a:t>15</a:t>
            </a:fld>
            <a:endParaRPr lang="it-IT">
              <a:latin typeface="+mj-lt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5461261" y="0"/>
            <a:ext cx="36827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spc="3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mbria" pitchFamily="18" charset="0"/>
                <a:cs typeface="Times New Roman" pitchFamily="18" charset="0"/>
              </a:rPr>
              <a:t>THor</a:t>
            </a:r>
            <a:r>
              <a:rPr lang="en-GB" sz="2400" spc="3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mbria" pitchFamily="18" charset="0"/>
                <a:cs typeface="Times New Roman" pitchFamily="18" charset="0"/>
              </a:rPr>
              <a:t> control system </a:t>
            </a:r>
            <a:endParaRPr lang="en-GB" sz="2400" spc="300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Cambria" pitchFamily="18" charset="0"/>
              <a:cs typeface="Times New Roman" pitchFamily="18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1259632" y="2734225"/>
            <a:ext cx="7560840" cy="302390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In order to:	</a:t>
            </a:r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GB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Increase reliability during operation</a:t>
            </a:r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GB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Speed up test procedure</a:t>
            </a:r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GB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Increase productivity</a:t>
            </a:r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GB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Format reports, data storage</a:t>
            </a:r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GB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…</a:t>
            </a:r>
          </a:p>
          <a:p>
            <a:pPr algn="ctr">
              <a:lnSpc>
                <a:spcPct val="150000"/>
              </a:lnSpc>
            </a:pPr>
            <a:r>
              <a:rPr lang="en-GB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 control system has been designed.</a:t>
            </a:r>
          </a:p>
        </p:txBody>
      </p:sp>
      <p:sp>
        <p:nvSpPr>
          <p:cNvPr id="4" name="Rettangolo 3"/>
          <p:cNvSpPr/>
          <p:nvPr/>
        </p:nvSpPr>
        <p:spPr>
          <a:xfrm>
            <a:off x="1259632" y="620152"/>
            <a:ext cx="7560840" cy="18004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Main tests:	</a:t>
            </a:r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GB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Local Current Leads heaters</a:t>
            </a:r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GB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Vacuum tightness</a:t>
            </a:r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GB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Electrical Insulation/sensor integrity</a:t>
            </a:r>
            <a:endParaRPr lang="en-GB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32411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92C5E-D2BC-4E74-ABCB-C7BF26D15679}" type="slidenum">
              <a:rPr lang="it-IT" smtClean="0">
                <a:latin typeface="+mj-lt"/>
              </a:rPr>
              <a:t>16</a:t>
            </a:fld>
            <a:endParaRPr lang="it-IT">
              <a:latin typeface="+mj-lt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8" y="1501676"/>
            <a:ext cx="9120077" cy="4519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asellaDiTesto 5"/>
          <p:cNvSpPr txBox="1"/>
          <p:nvPr/>
        </p:nvSpPr>
        <p:spPr>
          <a:xfrm>
            <a:off x="1763688" y="733174"/>
            <a:ext cx="54366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spc="30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mbria" pitchFamily="18" charset="0"/>
              </a:rPr>
              <a:t>Structure of the control system </a:t>
            </a:r>
            <a:endParaRPr lang="en-GB" sz="2400" spc="30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Cambria" pitchFamily="18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5461261" y="0"/>
            <a:ext cx="36827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spc="3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mbria" pitchFamily="18" charset="0"/>
                <a:cs typeface="Times New Roman" pitchFamily="18" charset="0"/>
              </a:rPr>
              <a:t>THor</a:t>
            </a:r>
            <a:r>
              <a:rPr lang="en-GB" sz="2400" spc="3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mbria" pitchFamily="18" charset="0"/>
                <a:cs typeface="Times New Roman" pitchFamily="18" charset="0"/>
              </a:rPr>
              <a:t> control system </a:t>
            </a:r>
            <a:endParaRPr lang="en-GB" sz="2400" spc="300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Cambria" pitchFamily="18" charset="0"/>
              <a:cs typeface="Times New Roman" pitchFamily="18" charset="0"/>
            </a:endParaRPr>
          </a:p>
        </p:txBody>
      </p:sp>
      <p:cxnSp>
        <p:nvCxnSpPr>
          <p:cNvPr id="8" name="Connettore 1 7"/>
          <p:cNvCxnSpPr/>
          <p:nvPr/>
        </p:nvCxnSpPr>
        <p:spPr>
          <a:xfrm>
            <a:off x="1259632" y="6317828"/>
            <a:ext cx="7602663" cy="0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sellaDiTesto 8"/>
          <p:cNvSpPr txBox="1"/>
          <p:nvPr/>
        </p:nvSpPr>
        <p:spPr>
          <a:xfrm>
            <a:off x="1574784" y="6334780"/>
            <a:ext cx="69723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400" b="1" dirty="0" smtClean="0">
                <a:solidFill>
                  <a:schemeClr val="accent6">
                    <a:lumMod val="75000"/>
                  </a:schemeClr>
                </a:solidFill>
              </a:rPr>
              <a:t>Domenico D’Agostino </a:t>
            </a:r>
            <a:r>
              <a:rPr lang="it-IT" sz="1400" dirty="0" smtClean="0">
                <a:solidFill>
                  <a:schemeClr val="accent6">
                    <a:lumMod val="75000"/>
                  </a:schemeClr>
                </a:solidFill>
              </a:rPr>
              <a:t>– 3rd </a:t>
            </a:r>
            <a:r>
              <a:rPr lang="it-IT" sz="1400" dirty="0" err="1" smtClean="0">
                <a:solidFill>
                  <a:schemeClr val="accent6">
                    <a:lumMod val="75000"/>
                  </a:schemeClr>
                </a:solidFill>
              </a:rPr>
              <a:t>Int</a:t>
            </a:r>
            <a:r>
              <a:rPr lang="it-IT" sz="1400" dirty="0" smtClean="0">
                <a:solidFill>
                  <a:schemeClr val="accent6">
                    <a:lumMod val="75000"/>
                  </a:schemeClr>
                </a:solidFill>
              </a:rPr>
              <a:t>. Workshop of the </a:t>
            </a:r>
            <a:r>
              <a:rPr lang="it-IT" sz="1400" dirty="0" err="1" smtClean="0">
                <a:solidFill>
                  <a:schemeClr val="accent6">
                    <a:lumMod val="75000"/>
                  </a:schemeClr>
                </a:solidFill>
              </a:rPr>
              <a:t>Superconducting</a:t>
            </a:r>
            <a:r>
              <a:rPr lang="it-IT" sz="14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it-IT" sz="1400" dirty="0" err="1" smtClean="0">
                <a:solidFill>
                  <a:schemeClr val="accent6">
                    <a:lumMod val="75000"/>
                  </a:schemeClr>
                </a:solidFill>
              </a:rPr>
              <a:t>Magnets</a:t>
            </a:r>
            <a:r>
              <a:rPr lang="it-IT" sz="1400" dirty="0" smtClean="0">
                <a:solidFill>
                  <a:schemeClr val="accent6">
                    <a:lumMod val="75000"/>
                  </a:schemeClr>
                </a:solidFill>
              </a:rPr>
              <a:t> Test </a:t>
            </a:r>
            <a:r>
              <a:rPr lang="it-IT" sz="1400" dirty="0" err="1" smtClean="0">
                <a:solidFill>
                  <a:schemeClr val="accent6">
                    <a:lumMod val="75000"/>
                  </a:schemeClr>
                </a:solidFill>
              </a:rPr>
              <a:t>Stands</a:t>
            </a:r>
            <a:r>
              <a:rPr lang="it-IT" sz="1400" dirty="0" smtClean="0">
                <a:solidFill>
                  <a:schemeClr val="accent6">
                    <a:lumMod val="75000"/>
                  </a:schemeClr>
                </a:solidFill>
              </a:rPr>
              <a:t> – </a:t>
            </a:r>
            <a:br>
              <a:rPr lang="it-IT" sz="14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it-IT" sz="1400" dirty="0" smtClean="0">
                <a:solidFill>
                  <a:schemeClr val="accent6">
                    <a:lumMod val="75000"/>
                  </a:schemeClr>
                </a:solidFill>
              </a:rPr>
              <a:t>Uppsala 11-12 </a:t>
            </a:r>
            <a:r>
              <a:rPr lang="it-IT" sz="1400" dirty="0" err="1" smtClean="0">
                <a:solidFill>
                  <a:schemeClr val="accent6">
                    <a:lumMod val="75000"/>
                  </a:schemeClr>
                </a:solidFill>
              </a:rPr>
              <a:t>June</a:t>
            </a:r>
            <a:r>
              <a:rPr lang="it-IT" sz="1400" dirty="0" smtClean="0">
                <a:solidFill>
                  <a:schemeClr val="accent6">
                    <a:lumMod val="75000"/>
                  </a:schemeClr>
                </a:solidFill>
              </a:rPr>
              <a:t> 2019</a:t>
            </a:r>
            <a:endParaRPr lang="it-IT" sz="14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2291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92C5E-D2BC-4E74-ABCB-C7BF26D15679}" type="slidenum">
              <a:rPr lang="it-IT" smtClean="0">
                <a:latin typeface="+mj-lt"/>
              </a:rPr>
              <a:t>17</a:t>
            </a:fld>
            <a:endParaRPr lang="it-IT">
              <a:latin typeface="+mj-lt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66" y="2991107"/>
            <a:ext cx="1928488" cy="1900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1907704" y="3452935"/>
            <a:ext cx="387477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mbria" pitchFamily="18" charset="0"/>
              </a:rPr>
              <a:t>PXIe-8880</a:t>
            </a:r>
          </a:p>
          <a:p>
            <a:r>
              <a:rPr lang="it-IT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mbria" pitchFamily="18" charset="0"/>
              </a:rPr>
              <a:t>Controller PXI</a:t>
            </a:r>
            <a:br>
              <a:rPr lang="it-IT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mbria" pitchFamily="18" charset="0"/>
              </a:rPr>
            </a:br>
            <a:r>
              <a:rPr lang="it-IT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mbria" pitchFamily="18" charset="0"/>
              </a:rPr>
              <a:t>Intel </a:t>
            </a:r>
            <a:r>
              <a:rPr lang="it-IT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mbria" pitchFamily="18" charset="0"/>
              </a:rPr>
              <a:t>Xeon</a:t>
            </a:r>
            <a:r>
              <a:rPr lang="it-IT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mbria" pitchFamily="18" charset="0"/>
              </a:rPr>
              <a:t> 8 core- </a:t>
            </a:r>
            <a:r>
              <a:rPr lang="it-IT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mbria" pitchFamily="18" charset="0"/>
              </a:rPr>
              <a:t>bandwith</a:t>
            </a:r>
            <a:r>
              <a:rPr lang="it-IT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mbria" pitchFamily="18" charset="0"/>
              </a:rPr>
              <a:t> 24GB/s</a:t>
            </a:r>
            <a:endParaRPr lang="it-IT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Cambria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7753" y="4437112"/>
            <a:ext cx="2019860" cy="1889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ttangolo 3"/>
          <p:cNvSpPr/>
          <p:nvPr/>
        </p:nvSpPr>
        <p:spPr>
          <a:xfrm>
            <a:off x="3779912" y="4429570"/>
            <a:ext cx="354135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it-IT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mbria" pitchFamily="18" charset="0"/>
              </a:rPr>
              <a:t>PXIe-6341</a:t>
            </a:r>
          </a:p>
          <a:p>
            <a:pPr algn="r"/>
            <a:r>
              <a:rPr lang="it-IT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mbria" pitchFamily="18" charset="0"/>
              </a:rPr>
              <a:t>Multifunctional</a:t>
            </a:r>
            <a:r>
              <a:rPr lang="it-IT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mbria" pitchFamily="18" charset="0"/>
              </a:rPr>
              <a:t> I/O </a:t>
            </a:r>
            <a:r>
              <a:rPr lang="it-IT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mbria" pitchFamily="18" charset="0"/>
              </a:rPr>
              <a:t>module</a:t>
            </a:r>
            <a:r>
              <a:rPr lang="it-IT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mbria" pitchFamily="18" charset="0"/>
              </a:rPr>
              <a:t/>
            </a:r>
            <a:br>
              <a:rPr lang="it-IT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mbria" pitchFamily="18" charset="0"/>
              </a:rPr>
            </a:br>
            <a:r>
              <a:rPr lang="it-IT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mbria" pitchFamily="18" charset="0"/>
              </a:rPr>
              <a:t>24 </a:t>
            </a:r>
            <a:r>
              <a:rPr lang="it-IT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mbria" pitchFamily="18" charset="0"/>
              </a:rPr>
              <a:t>Ch</a:t>
            </a:r>
            <a:r>
              <a:rPr lang="it-IT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mbria" pitchFamily="18" charset="0"/>
              </a:rPr>
              <a:t>, </a:t>
            </a:r>
            <a:r>
              <a:rPr lang="it-IT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mbria" pitchFamily="18" charset="0"/>
              </a:rPr>
              <a:t>max</a:t>
            </a:r>
            <a:r>
              <a:rPr lang="it-IT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mbria" pitchFamily="18" charset="0"/>
              </a:rPr>
              <a:t> </a:t>
            </a:r>
            <a:r>
              <a:rPr lang="it-IT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mbria" pitchFamily="18" charset="0"/>
              </a:rPr>
              <a:t>freq</a:t>
            </a:r>
            <a:r>
              <a:rPr lang="it-IT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mbria" pitchFamily="18" charset="0"/>
              </a:rPr>
              <a:t> 500 </a:t>
            </a:r>
            <a:r>
              <a:rPr lang="it-IT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mbria" pitchFamily="18" charset="0"/>
              </a:rPr>
              <a:t>kS</a:t>
            </a:r>
            <a:r>
              <a:rPr lang="it-IT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mbria" pitchFamily="18" charset="0"/>
              </a:rPr>
              <a:t>/s, 16 bit</a:t>
            </a:r>
            <a:endParaRPr lang="it-IT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Cambria" pitchFamily="18" charset="0"/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071268"/>
            <a:ext cx="1303837" cy="1480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CasellaDiTesto 9"/>
          <p:cNvSpPr txBox="1"/>
          <p:nvPr/>
        </p:nvSpPr>
        <p:spPr>
          <a:xfrm>
            <a:off x="1873460" y="5229200"/>
            <a:ext cx="141727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mbria" pitchFamily="18" charset="0"/>
              </a:rPr>
              <a:t>PXI-6512</a:t>
            </a:r>
          </a:p>
          <a:p>
            <a:r>
              <a:rPr lang="it-IT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mbria" pitchFamily="18" charset="0"/>
              </a:rPr>
              <a:t>I/O industrial</a:t>
            </a:r>
            <a:br>
              <a:rPr lang="it-IT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mbria" pitchFamily="18" charset="0"/>
              </a:rPr>
            </a:br>
            <a:r>
              <a:rPr lang="it-IT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mbria" pitchFamily="18" charset="0"/>
              </a:rPr>
              <a:t>64 </a:t>
            </a:r>
            <a:r>
              <a:rPr lang="it-IT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mbria" pitchFamily="18" charset="0"/>
              </a:rPr>
              <a:t>Channels</a:t>
            </a:r>
            <a:endParaRPr lang="it-IT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Cambria" pitchFamily="18" charset="0"/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1573162" y="510404"/>
            <a:ext cx="38619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spc="3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mbria" pitchFamily="18" charset="0"/>
              </a:rPr>
              <a:t>Controller H/W by NI</a:t>
            </a:r>
            <a:endParaRPr lang="it-IT" sz="2400" spc="3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Cambria" pitchFamily="18" charset="0"/>
            </a:endParaRPr>
          </a:p>
        </p:txBody>
      </p:sp>
      <p:pic>
        <p:nvPicPr>
          <p:cNvPr id="1026" name="Picture 2" descr="C:\Users\Physics\Downloads\advisorimag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8302" y="1123752"/>
            <a:ext cx="5233630" cy="2146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asellaDiTesto 13"/>
          <p:cNvSpPr txBox="1"/>
          <p:nvPr/>
        </p:nvSpPr>
        <p:spPr>
          <a:xfrm>
            <a:off x="5461261" y="0"/>
            <a:ext cx="36827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spc="3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mbria" pitchFamily="18" charset="0"/>
                <a:cs typeface="Times New Roman" pitchFamily="18" charset="0"/>
              </a:rPr>
              <a:t>THor</a:t>
            </a:r>
            <a:r>
              <a:rPr lang="en-GB" sz="2400" spc="3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mbria" pitchFamily="18" charset="0"/>
                <a:cs typeface="Times New Roman" pitchFamily="18" charset="0"/>
              </a:rPr>
              <a:t> control system </a:t>
            </a:r>
            <a:endParaRPr lang="en-GB" sz="2400" spc="300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Cambria" pitchFamily="18" charset="0"/>
              <a:cs typeface="Times New Roman" pitchFamily="18" charset="0"/>
            </a:endParaRPr>
          </a:p>
        </p:txBody>
      </p:sp>
      <p:cxnSp>
        <p:nvCxnSpPr>
          <p:cNvPr id="15" name="Connettore 1 14"/>
          <p:cNvCxnSpPr/>
          <p:nvPr/>
        </p:nvCxnSpPr>
        <p:spPr>
          <a:xfrm>
            <a:off x="1259632" y="6317828"/>
            <a:ext cx="7602663" cy="0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sellaDiTesto 15"/>
          <p:cNvSpPr txBox="1"/>
          <p:nvPr/>
        </p:nvSpPr>
        <p:spPr>
          <a:xfrm>
            <a:off x="1574784" y="6334780"/>
            <a:ext cx="69723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400" b="1" dirty="0" smtClean="0">
                <a:solidFill>
                  <a:schemeClr val="accent6">
                    <a:lumMod val="75000"/>
                  </a:schemeClr>
                </a:solidFill>
              </a:rPr>
              <a:t>Domenico D’Agostino </a:t>
            </a:r>
            <a:r>
              <a:rPr lang="it-IT" sz="1400" dirty="0" smtClean="0">
                <a:solidFill>
                  <a:schemeClr val="accent6">
                    <a:lumMod val="75000"/>
                  </a:schemeClr>
                </a:solidFill>
              </a:rPr>
              <a:t>– 3rd </a:t>
            </a:r>
            <a:r>
              <a:rPr lang="it-IT" sz="1400" dirty="0" err="1" smtClean="0">
                <a:solidFill>
                  <a:schemeClr val="accent6">
                    <a:lumMod val="75000"/>
                  </a:schemeClr>
                </a:solidFill>
              </a:rPr>
              <a:t>Int</a:t>
            </a:r>
            <a:r>
              <a:rPr lang="it-IT" sz="1400" dirty="0" smtClean="0">
                <a:solidFill>
                  <a:schemeClr val="accent6">
                    <a:lumMod val="75000"/>
                  </a:schemeClr>
                </a:solidFill>
              </a:rPr>
              <a:t>. Workshop of the </a:t>
            </a:r>
            <a:r>
              <a:rPr lang="it-IT" sz="1400" dirty="0" err="1" smtClean="0">
                <a:solidFill>
                  <a:schemeClr val="accent6">
                    <a:lumMod val="75000"/>
                  </a:schemeClr>
                </a:solidFill>
              </a:rPr>
              <a:t>Superconducting</a:t>
            </a:r>
            <a:r>
              <a:rPr lang="it-IT" sz="14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it-IT" sz="1400" dirty="0" err="1" smtClean="0">
                <a:solidFill>
                  <a:schemeClr val="accent6">
                    <a:lumMod val="75000"/>
                  </a:schemeClr>
                </a:solidFill>
              </a:rPr>
              <a:t>Magnets</a:t>
            </a:r>
            <a:r>
              <a:rPr lang="it-IT" sz="1400" dirty="0" smtClean="0">
                <a:solidFill>
                  <a:schemeClr val="accent6">
                    <a:lumMod val="75000"/>
                  </a:schemeClr>
                </a:solidFill>
              </a:rPr>
              <a:t> Test </a:t>
            </a:r>
            <a:r>
              <a:rPr lang="it-IT" sz="1400" dirty="0" err="1" smtClean="0">
                <a:solidFill>
                  <a:schemeClr val="accent6">
                    <a:lumMod val="75000"/>
                  </a:schemeClr>
                </a:solidFill>
              </a:rPr>
              <a:t>Stands</a:t>
            </a:r>
            <a:r>
              <a:rPr lang="it-IT" sz="1400" dirty="0" smtClean="0">
                <a:solidFill>
                  <a:schemeClr val="accent6">
                    <a:lumMod val="75000"/>
                  </a:schemeClr>
                </a:solidFill>
              </a:rPr>
              <a:t> – </a:t>
            </a:r>
            <a:br>
              <a:rPr lang="it-IT" sz="14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it-IT" sz="1400" dirty="0" smtClean="0">
                <a:solidFill>
                  <a:schemeClr val="accent6">
                    <a:lumMod val="75000"/>
                  </a:schemeClr>
                </a:solidFill>
              </a:rPr>
              <a:t>Uppsala 11-12 </a:t>
            </a:r>
            <a:r>
              <a:rPr lang="it-IT" sz="1400" dirty="0" err="1" smtClean="0">
                <a:solidFill>
                  <a:schemeClr val="accent6">
                    <a:lumMod val="75000"/>
                  </a:schemeClr>
                </a:solidFill>
              </a:rPr>
              <a:t>June</a:t>
            </a:r>
            <a:r>
              <a:rPr lang="it-IT" sz="1400" dirty="0" smtClean="0">
                <a:solidFill>
                  <a:schemeClr val="accent6">
                    <a:lumMod val="75000"/>
                  </a:schemeClr>
                </a:solidFill>
              </a:rPr>
              <a:t> 2019</a:t>
            </a:r>
            <a:endParaRPr lang="it-IT" sz="14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2291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92C5E-D2BC-4E74-ABCB-C7BF26D15679}" type="slidenum">
              <a:rPr lang="it-IT" smtClean="0">
                <a:latin typeface="+mj-lt"/>
              </a:rPr>
              <a:t>18</a:t>
            </a:fld>
            <a:endParaRPr lang="it-IT" dirty="0">
              <a:latin typeface="+mj-lt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1036303" y="1472084"/>
            <a:ext cx="2376264" cy="648072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j-lt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6724935" y="1486148"/>
            <a:ext cx="2376264" cy="634008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j-lt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3924243" y="1472084"/>
            <a:ext cx="2376264" cy="646014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j-lt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1022400" y="1472084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High Voltage</a:t>
            </a:r>
            <a:br>
              <a:rPr lang="en-GB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en-GB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(up to 3 kV)</a:t>
            </a:r>
            <a:endParaRPr lang="en-GB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3918541" y="1485162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Middle Voltage</a:t>
            </a:r>
          </a:p>
          <a:p>
            <a:pPr algn="ctr"/>
            <a:r>
              <a:rPr lang="en-GB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(up to 1.1 kV)</a:t>
            </a:r>
            <a:endParaRPr lang="en-GB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6724934" y="1489491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Low Voltage</a:t>
            </a:r>
            <a:br>
              <a:rPr lang="en-GB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en-GB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(up to 100 V)</a:t>
            </a:r>
            <a:endParaRPr lang="en-GB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cxnSp>
        <p:nvCxnSpPr>
          <p:cNvPr id="16" name="Connettore 2 15"/>
          <p:cNvCxnSpPr/>
          <p:nvPr/>
        </p:nvCxnSpPr>
        <p:spPr>
          <a:xfrm>
            <a:off x="1562460" y="3800723"/>
            <a:ext cx="0" cy="10365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2 16"/>
          <p:cNvCxnSpPr/>
          <p:nvPr/>
        </p:nvCxnSpPr>
        <p:spPr>
          <a:xfrm>
            <a:off x="4442780" y="3800723"/>
            <a:ext cx="0" cy="101749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2 17"/>
          <p:cNvCxnSpPr/>
          <p:nvPr/>
        </p:nvCxnSpPr>
        <p:spPr>
          <a:xfrm>
            <a:off x="7251092" y="3782303"/>
            <a:ext cx="0" cy="104724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asellaDiTesto 18"/>
          <p:cNvSpPr txBox="1"/>
          <p:nvPr/>
        </p:nvSpPr>
        <p:spPr>
          <a:xfrm>
            <a:off x="1022400" y="4839077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Isolation</a:t>
            </a:r>
            <a:endParaRPr lang="en-GB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3902720" y="4839370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Isolation</a:t>
            </a:r>
            <a:endParaRPr lang="en-GB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1" name="CasellaDiTesto 20"/>
          <p:cNvSpPr txBox="1"/>
          <p:nvPr/>
        </p:nvSpPr>
        <p:spPr>
          <a:xfrm>
            <a:off x="6711032" y="4839370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Isolation</a:t>
            </a:r>
            <a:endParaRPr lang="en-GB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cxnSp>
        <p:nvCxnSpPr>
          <p:cNvPr id="22" name="Connettore 2 21"/>
          <p:cNvCxnSpPr/>
          <p:nvPr/>
        </p:nvCxnSpPr>
        <p:spPr>
          <a:xfrm>
            <a:off x="2894075" y="3782303"/>
            <a:ext cx="0" cy="10457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asellaDiTesto 22"/>
          <p:cNvSpPr txBox="1"/>
          <p:nvPr/>
        </p:nvSpPr>
        <p:spPr>
          <a:xfrm>
            <a:off x="2354015" y="4829845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Integrity</a:t>
            </a:r>
            <a:endParaRPr lang="en-GB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cxnSp>
        <p:nvCxnSpPr>
          <p:cNvPr id="24" name="Connettore 2 23"/>
          <p:cNvCxnSpPr/>
          <p:nvPr/>
        </p:nvCxnSpPr>
        <p:spPr>
          <a:xfrm>
            <a:off x="5705624" y="3800723"/>
            <a:ext cx="0" cy="10273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asellaDiTesto 24"/>
          <p:cNvSpPr txBox="1"/>
          <p:nvPr/>
        </p:nvSpPr>
        <p:spPr>
          <a:xfrm>
            <a:off x="5165564" y="4829845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Integrity</a:t>
            </a:r>
            <a:endParaRPr lang="en-GB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cxnSp>
        <p:nvCxnSpPr>
          <p:cNvPr id="26" name="Connettore 2 25"/>
          <p:cNvCxnSpPr/>
          <p:nvPr/>
        </p:nvCxnSpPr>
        <p:spPr>
          <a:xfrm>
            <a:off x="8548563" y="3782303"/>
            <a:ext cx="0" cy="10475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asellaDiTesto 26"/>
          <p:cNvSpPr txBox="1"/>
          <p:nvPr/>
        </p:nvSpPr>
        <p:spPr>
          <a:xfrm>
            <a:off x="8008503" y="4839663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Integrity</a:t>
            </a:r>
            <a:endParaRPr lang="en-GB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cxnSp>
        <p:nvCxnSpPr>
          <p:cNvPr id="29" name="Connettore 2 28"/>
          <p:cNvCxnSpPr>
            <a:stCxn id="37" idx="2"/>
          </p:cNvCxnSpPr>
          <p:nvPr/>
        </p:nvCxnSpPr>
        <p:spPr>
          <a:xfrm flipH="1">
            <a:off x="7913067" y="3782303"/>
            <a:ext cx="3515" cy="190953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asellaDiTesto 29"/>
          <p:cNvSpPr txBox="1"/>
          <p:nvPr/>
        </p:nvSpPr>
        <p:spPr>
          <a:xfrm>
            <a:off x="7120979" y="5701739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Functionality</a:t>
            </a:r>
            <a:endParaRPr lang="en-GB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cxnSp>
        <p:nvCxnSpPr>
          <p:cNvPr id="32" name="Connettore 2 31"/>
          <p:cNvCxnSpPr>
            <a:stCxn id="4" idx="2"/>
          </p:cNvCxnSpPr>
          <p:nvPr/>
        </p:nvCxnSpPr>
        <p:spPr>
          <a:xfrm>
            <a:off x="2224435" y="2120156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ttore 2 32"/>
          <p:cNvCxnSpPr/>
          <p:nvPr/>
        </p:nvCxnSpPr>
        <p:spPr>
          <a:xfrm>
            <a:off x="5112375" y="2129448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ttore 2 33"/>
          <p:cNvCxnSpPr/>
          <p:nvPr/>
        </p:nvCxnSpPr>
        <p:spPr>
          <a:xfrm>
            <a:off x="7893484" y="2129448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CasellaDiTesto 34"/>
          <p:cNvSpPr txBox="1"/>
          <p:nvPr/>
        </p:nvSpPr>
        <p:spPr>
          <a:xfrm>
            <a:off x="1036303" y="2600394"/>
            <a:ext cx="2376264" cy="1200329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en-GB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Main bus-bars 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n-GB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QP coils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Related voltage taps</a:t>
            </a:r>
          </a:p>
        </p:txBody>
      </p:sp>
      <p:sp>
        <p:nvSpPr>
          <p:cNvPr id="36" name="CasellaDiTesto 35"/>
          <p:cNvSpPr txBox="1"/>
          <p:nvPr/>
        </p:nvSpPr>
        <p:spPr>
          <a:xfrm>
            <a:off x="3933767" y="2600394"/>
            <a:ext cx="2366739" cy="1200329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GB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Corrector bus-bars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Related voltage taps</a:t>
            </a:r>
          </a:p>
        </p:txBody>
      </p:sp>
      <p:sp>
        <p:nvSpPr>
          <p:cNvPr id="37" name="CasellaDiTesto 36"/>
          <p:cNvSpPr txBox="1"/>
          <p:nvPr/>
        </p:nvSpPr>
        <p:spPr>
          <a:xfrm>
            <a:off x="6724934" y="2581974"/>
            <a:ext cx="2383295" cy="1200329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en-GB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Temperature sensors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n-GB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Cryo</a:t>
            </a:r>
            <a:r>
              <a:rPr lang="en-GB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-heater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n-GB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LCL-heaters</a:t>
            </a:r>
          </a:p>
        </p:txBody>
      </p:sp>
      <p:sp>
        <p:nvSpPr>
          <p:cNvPr id="47" name="CasellaDiTesto 46"/>
          <p:cNvSpPr txBox="1"/>
          <p:nvPr/>
        </p:nvSpPr>
        <p:spPr>
          <a:xfrm>
            <a:off x="1691680" y="404664"/>
            <a:ext cx="28680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spc="3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mbria" pitchFamily="18" charset="0"/>
              </a:rPr>
              <a:t>Electrical</a:t>
            </a:r>
            <a:r>
              <a:rPr lang="it-IT" sz="2400" spc="3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mbria" pitchFamily="18" charset="0"/>
              </a:rPr>
              <a:t> </a:t>
            </a:r>
            <a:r>
              <a:rPr lang="it-IT" sz="2400" spc="3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mbria" pitchFamily="18" charset="0"/>
              </a:rPr>
              <a:t>tests</a:t>
            </a:r>
            <a:endParaRPr lang="it-IT" sz="2400" spc="3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Cambria" pitchFamily="18" charset="0"/>
            </a:endParaRPr>
          </a:p>
        </p:txBody>
      </p:sp>
      <p:sp>
        <p:nvSpPr>
          <p:cNvPr id="31" name="CasellaDiTesto 30"/>
          <p:cNvSpPr txBox="1"/>
          <p:nvPr/>
        </p:nvSpPr>
        <p:spPr>
          <a:xfrm>
            <a:off x="5461261" y="0"/>
            <a:ext cx="36827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spc="3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mbria" pitchFamily="18" charset="0"/>
                <a:cs typeface="Times New Roman" pitchFamily="18" charset="0"/>
              </a:rPr>
              <a:t>THor</a:t>
            </a:r>
            <a:r>
              <a:rPr lang="en-GB" sz="2400" spc="3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mbria" pitchFamily="18" charset="0"/>
                <a:cs typeface="Times New Roman" pitchFamily="18" charset="0"/>
              </a:rPr>
              <a:t> control system </a:t>
            </a:r>
            <a:endParaRPr lang="en-GB" sz="2400" spc="300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Cambria" pitchFamily="18" charset="0"/>
              <a:cs typeface="Times New Roman" pitchFamily="18" charset="0"/>
            </a:endParaRPr>
          </a:p>
        </p:txBody>
      </p:sp>
      <p:cxnSp>
        <p:nvCxnSpPr>
          <p:cNvPr id="38" name="Connettore 1 37"/>
          <p:cNvCxnSpPr/>
          <p:nvPr/>
        </p:nvCxnSpPr>
        <p:spPr>
          <a:xfrm>
            <a:off x="1259632" y="6317828"/>
            <a:ext cx="7602663" cy="0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CasellaDiTesto 38"/>
          <p:cNvSpPr txBox="1"/>
          <p:nvPr/>
        </p:nvSpPr>
        <p:spPr>
          <a:xfrm>
            <a:off x="1574784" y="6334780"/>
            <a:ext cx="69723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400" b="1" dirty="0" smtClean="0">
                <a:solidFill>
                  <a:schemeClr val="accent6">
                    <a:lumMod val="75000"/>
                  </a:schemeClr>
                </a:solidFill>
              </a:rPr>
              <a:t>Domenico D’Agostino </a:t>
            </a:r>
            <a:r>
              <a:rPr lang="it-IT" sz="1400" dirty="0" smtClean="0">
                <a:solidFill>
                  <a:schemeClr val="accent6">
                    <a:lumMod val="75000"/>
                  </a:schemeClr>
                </a:solidFill>
              </a:rPr>
              <a:t>– 3rd </a:t>
            </a:r>
            <a:r>
              <a:rPr lang="it-IT" sz="1400" dirty="0" err="1" smtClean="0">
                <a:solidFill>
                  <a:schemeClr val="accent6">
                    <a:lumMod val="75000"/>
                  </a:schemeClr>
                </a:solidFill>
              </a:rPr>
              <a:t>Int</a:t>
            </a:r>
            <a:r>
              <a:rPr lang="it-IT" sz="1400" dirty="0" smtClean="0">
                <a:solidFill>
                  <a:schemeClr val="accent6">
                    <a:lumMod val="75000"/>
                  </a:schemeClr>
                </a:solidFill>
              </a:rPr>
              <a:t>. Workshop of the </a:t>
            </a:r>
            <a:r>
              <a:rPr lang="it-IT" sz="1400" dirty="0" err="1" smtClean="0">
                <a:solidFill>
                  <a:schemeClr val="accent6">
                    <a:lumMod val="75000"/>
                  </a:schemeClr>
                </a:solidFill>
              </a:rPr>
              <a:t>Superconducting</a:t>
            </a:r>
            <a:r>
              <a:rPr lang="it-IT" sz="14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it-IT" sz="1400" dirty="0" err="1" smtClean="0">
                <a:solidFill>
                  <a:schemeClr val="accent6">
                    <a:lumMod val="75000"/>
                  </a:schemeClr>
                </a:solidFill>
              </a:rPr>
              <a:t>Magnets</a:t>
            </a:r>
            <a:r>
              <a:rPr lang="it-IT" sz="1400" dirty="0" smtClean="0">
                <a:solidFill>
                  <a:schemeClr val="accent6">
                    <a:lumMod val="75000"/>
                  </a:schemeClr>
                </a:solidFill>
              </a:rPr>
              <a:t> Test </a:t>
            </a:r>
            <a:r>
              <a:rPr lang="it-IT" sz="1400" dirty="0" err="1" smtClean="0">
                <a:solidFill>
                  <a:schemeClr val="accent6">
                    <a:lumMod val="75000"/>
                  </a:schemeClr>
                </a:solidFill>
              </a:rPr>
              <a:t>Stands</a:t>
            </a:r>
            <a:r>
              <a:rPr lang="it-IT" sz="1400" dirty="0" smtClean="0">
                <a:solidFill>
                  <a:schemeClr val="accent6">
                    <a:lumMod val="75000"/>
                  </a:schemeClr>
                </a:solidFill>
              </a:rPr>
              <a:t> – </a:t>
            </a:r>
            <a:br>
              <a:rPr lang="it-IT" sz="14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it-IT" sz="1400" dirty="0" smtClean="0">
                <a:solidFill>
                  <a:schemeClr val="accent6">
                    <a:lumMod val="75000"/>
                  </a:schemeClr>
                </a:solidFill>
              </a:rPr>
              <a:t>Uppsala 11-12 </a:t>
            </a:r>
            <a:r>
              <a:rPr lang="it-IT" sz="1400" dirty="0" err="1" smtClean="0">
                <a:solidFill>
                  <a:schemeClr val="accent6">
                    <a:lumMod val="75000"/>
                  </a:schemeClr>
                </a:solidFill>
              </a:rPr>
              <a:t>June</a:t>
            </a:r>
            <a:r>
              <a:rPr lang="it-IT" sz="1400" dirty="0" smtClean="0">
                <a:solidFill>
                  <a:schemeClr val="accent6">
                    <a:lumMod val="75000"/>
                  </a:schemeClr>
                </a:solidFill>
              </a:rPr>
              <a:t> 2019</a:t>
            </a:r>
            <a:endParaRPr lang="it-IT" sz="14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2291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92C5E-D2BC-4E74-ABCB-C7BF26D15679}" type="slidenum">
              <a:rPr lang="it-IT" smtClean="0">
                <a:latin typeface="+mj-lt"/>
              </a:rPr>
              <a:t>19</a:t>
            </a:fld>
            <a:endParaRPr lang="it-IT">
              <a:latin typeface="+mj-lt"/>
            </a:endParaRPr>
          </a:p>
        </p:txBody>
      </p:sp>
      <p:pic>
        <p:nvPicPr>
          <p:cNvPr id="1026" name="Picture 2" descr="C:\Users\Physics\Downloads\Block Diagra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424" y="955098"/>
            <a:ext cx="7560840" cy="5339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sellaDiTesto 5"/>
          <p:cNvSpPr txBox="1"/>
          <p:nvPr/>
        </p:nvSpPr>
        <p:spPr>
          <a:xfrm>
            <a:off x="3107102" y="476769"/>
            <a:ext cx="38234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spc="3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mbria" pitchFamily="18" charset="0"/>
              </a:rPr>
              <a:t>Switch boxes schema</a:t>
            </a:r>
            <a:endParaRPr lang="it-IT" sz="2400" spc="3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Cambria" pitchFamily="18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5461261" y="0"/>
            <a:ext cx="36827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spc="3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mbria" pitchFamily="18" charset="0"/>
                <a:cs typeface="Times New Roman" pitchFamily="18" charset="0"/>
              </a:rPr>
              <a:t>THor</a:t>
            </a:r>
            <a:r>
              <a:rPr lang="en-GB" sz="2400" spc="3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mbria" pitchFamily="18" charset="0"/>
                <a:cs typeface="Times New Roman" pitchFamily="18" charset="0"/>
              </a:rPr>
              <a:t> control system </a:t>
            </a:r>
            <a:endParaRPr lang="en-GB" sz="2400" spc="300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Cambria" pitchFamily="18" charset="0"/>
              <a:cs typeface="Times New Roman" pitchFamily="18" charset="0"/>
            </a:endParaRPr>
          </a:p>
        </p:txBody>
      </p:sp>
      <p:cxnSp>
        <p:nvCxnSpPr>
          <p:cNvPr id="8" name="Connettore 1 7"/>
          <p:cNvCxnSpPr/>
          <p:nvPr/>
        </p:nvCxnSpPr>
        <p:spPr>
          <a:xfrm>
            <a:off x="1259632" y="6317828"/>
            <a:ext cx="7602663" cy="0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sellaDiTesto 8"/>
          <p:cNvSpPr txBox="1"/>
          <p:nvPr/>
        </p:nvSpPr>
        <p:spPr>
          <a:xfrm>
            <a:off x="1574784" y="6334780"/>
            <a:ext cx="69723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400" b="1" dirty="0" smtClean="0">
                <a:solidFill>
                  <a:schemeClr val="accent6">
                    <a:lumMod val="75000"/>
                  </a:schemeClr>
                </a:solidFill>
              </a:rPr>
              <a:t>Domenico D’Agostino </a:t>
            </a:r>
            <a:r>
              <a:rPr lang="it-IT" sz="1400" dirty="0" smtClean="0">
                <a:solidFill>
                  <a:schemeClr val="accent6">
                    <a:lumMod val="75000"/>
                  </a:schemeClr>
                </a:solidFill>
              </a:rPr>
              <a:t>– 3rd </a:t>
            </a:r>
            <a:r>
              <a:rPr lang="it-IT" sz="1400" dirty="0" err="1" smtClean="0">
                <a:solidFill>
                  <a:schemeClr val="accent6">
                    <a:lumMod val="75000"/>
                  </a:schemeClr>
                </a:solidFill>
              </a:rPr>
              <a:t>Int</a:t>
            </a:r>
            <a:r>
              <a:rPr lang="it-IT" sz="1400" dirty="0" smtClean="0">
                <a:solidFill>
                  <a:schemeClr val="accent6">
                    <a:lumMod val="75000"/>
                  </a:schemeClr>
                </a:solidFill>
              </a:rPr>
              <a:t>. Workshop of the </a:t>
            </a:r>
            <a:r>
              <a:rPr lang="it-IT" sz="1400" dirty="0" err="1" smtClean="0">
                <a:solidFill>
                  <a:schemeClr val="accent6">
                    <a:lumMod val="75000"/>
                  </a:schemeClr>
                </a:solidFill>
              </a:rPr>
              <a:t>Superconducting</a:t>
            </a:r>
            <a:r>
              <a:rPr lang="it-IT" sz="14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it-IT" sz="1400" dirty="0" err="1" smtClean="0">
                <a:solidFill>
                  <a:schemeClr val="accent6">
                    <a:lumMod val="75000"/>
                  </a:schemeClr>
                </a:solidFill>
              </a:rPr>
              <a:t>Magnets</a:t>
            </a:r>
            <a:r>
              <a:rPr lang="it-IT" sz="1400" dirty="0" smtClean="0">
                <a:solidFill>
                  <a:schemeClr val="accent6">
                    <a:lumMod val="75000"/>
                  </a:schemeClr>
                </a:solidFill>
              </a:rPr>
              <a:t> Test </a:t>
            </a:r>
            <a:r>
              <a:rPr lang="it-IT" sz="1400" dirty="0" err="1" smtClean="0">
                <a:solidFill>
                  <a:schemeClr val="accent6">
                    <a:lumMod val="75000"/>
                  </a:schemeClr>
                </a:solidFill>
              </a:rPr>
              <a:t>Stands</a:t>
            </a:r>
            <a:r>
              <a:rPr lang="it-IT" sz="1400" dirty="0" smtClean="0">
                <a:solidFill>
                  <a:schemeClr val="accent6">
                    <a:lumMod val="75000"/>
                  </a:schemeClr>
                </a:solidFill>
              </a:rPr>
              <a:t> – </a:t>
            </a:r>
            <a:br>
              <a:rPr lang="it-IT" sz="14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it-IT" sz="1400" dirty="0" smtClean="0">
                <a:solidFill>
                  <a:schemeClr val="accent6">
                    <a:lumMod val="75000"/>
                  </a:schemeClr>
                </a:solidFill>
              </a:rPr>
              <a:t>Uppsala 11-12 </a:t>
            </a:r>
            <a:r>
              <a:rPr lang="it-IT" sz="1400" dirty="0" err="1" smtClean="0">
                <a:solidFill>
                  <a:schemeClr val="accent6">
                    <a:lumMod val="75000"/>
                  </a:schemeClr>
                </a:solidFill>
              </a:rPr>
              <a:t>June</a:t>
            </a:r>
            <a:r>
              <a:rPr lang="it-IT" sz="1400" dirty="0" smtClean="0">
                <a:solidFill>
                  <a:schemeClr val="accent6">
                    <a:lumMod val="75000"/>
                  </a:schemeClr>
                </a:solidFill>
              </a:rPr>
              <a:t> 2019</a:t>
            </a:r>
            <a:endParaRPr lang="it-IT" sz="14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2291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7122761" y="30803"/>
            <a:ext cx="20067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spc="3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mbria" pitchFamily="18" charset="0"/>
                <a:cs typeface="Times New Roman" pitchFamily="18" charset="0"/>
              </a:rPr>
              <a:t>Summary</a:t>
            </a:r>
            <a:endParaRPr lang="en-GB" sz="3200" spc="300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Cambria" pitchFamily="18" charset="0"/>
              <a:cs typeface="Times New Roman" pitchFamily="18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1186842" y="1628800"/>
            <a:ext cx="727359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300000"/>
              </a:lnSpc>
              <a:buFont typeface="Wingdings" pitchFamily="2" charset="2"/>
              <a:buChar char="Ø"/>
            </a:pPr>
            <a:r>
              <a:rPr lang="en-GB" sz="2400" spc="3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mbria" pitchFamily="18" charset="0"/>
              </a:rPr>
              <a:t>The </a:t>
            </a:r>
            <a:r>
              <a:rPr lang="en-GB" sz="2400" b="1" u="sng" spc="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mbria" pitchFamily="18" charset="0"/>
              </a:rPr>
              <a:t>THor</a:t>
            </a:r>
            <a:r>
              <a:rPr lang="en-GB" sz="2400" spc="3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mbria" pitchFamily="18" charset="0"/>
              </a:rPr>
              <a:t> project</a:t>
            </a:r>
          </a:p>
          <a:p>
            <a:pPr marL="285750" indent="-285750">
              <a:lnSpc>
                <a:spcPct val="300000"/>
              </a:lnSpc>
              <a:buFont typeface="Wingdings" pitchFamily="2" charset="2"/>
              <a:buChar char="Ø"/>
            </a:pPr>
            <a:r>
              <a:rPr lang="en-GB" sz="2400" spc="3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mbria" pitchFamily="18" charset="0"/>
              </a:rPr>
              <a:t>System design and preliminary tests</a:t>
            </a:r>
          </a:p>
          <a:p>
            <a:pPr marL="285750" indent="-285750">
              <a:lnSpc>
                <a:spcPct val="300000"/>
              </a:lnSpc>
              <a:buFont typeface="Wingdings" pitchFamily="2" charset="2"/>
              <a:buChar char="Ø"/>
            </a:pPr>
            <a:r>
              <a:rPr lang="en-GB" sz="2400" b="1" u="sng" spc="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mbria" pitchFamily="18" charset="0"/>
              </a:rPr>
              <a:t>THor</a:t>
            </a:r>
            <a:r>
              <a:rPr lang="en-GB" sz="2400" spc="3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mbria" pitchFamily="18" charset="0"/>
              </a:rPr>
              <a:t> Control System</a:t>
            </a: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92C5E-D2BC-4E74-ABCB-C7BF26D15679}" type="slidenum">
              <a:rPr lang="it-IT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2</a:t>
            </a:fld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cxnSp>
        <p:nvCxnSpPr>
          <p:cNvPr id="6" name="Connettore 1 5"/>
          <p:cNvCxnSpPr/>
          <p:nvPr/>
        </p:nvCxnSpPr>
        <p:spPr>
          <a:xfrm>
            <a:off x="1259632" y="6317828"/>
            <a:ext cx="7602663" cy="0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sellaDiTesto 6"/>
          <p:cNvSpPr txBox="1"/>
          <p:nvPr/>
        </p:nvSpPr>
        <p:spPr>
          <a:xfrm>
            <a:off x="1574784" y="6334780"/>
            <a:ext cx="69723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400" b="1" dirty="0" smtClean="0">
                <a:solidFill>
                  <a:schemeClr val="accent6">
                    <a:lumMod val="75000"/>
                  </a:schemeClr>
                </a:solidFill>
              </a:rPr>
              <a:t>Domenico D’Agostino </a:t>
            </a:r>
            <a:r>
              <a:rPr lang="it-IT" sz="1400" dirty="0" smtClean="0">
                <a:solidFill>
                  <a:schemeClr val="accent6">
                    <a:lumMod val="75000"/>
                  </a:schemeClr>
                </a:solidFill>
              </a:rPr>
              <a:t>– 3rd </a:t>
            </a:r>
            <a:r>
              <a:rPr lang="it-IT" sz="1400" dirty="0" err="1" smtClean="0">
                <a:solidFill>
                  <a:schemeClr val="accent6">
                    <a:lumMod val="75000"/>
                  </a:schemeClr>
                </a:solidFill>
              </a:rPr>
              <a:t>Int</a:t>
            </a:r>
            <a:r>
              <a:rPr lang="it-IT" sz="1400" dirty="0" smtClean="0">
                <a:solidFill>
                  <a:schemeClr val="accent6">
                    <a:lumMod val="75000"/>
                  </a:schemeClr>
                </a:solidFill>
              </a:rPr>
              <a:t>. Workshop of the </a:t>
            </a:r>
            <a:r>
              <a:rPr lang="it-IT" sz="1400" dirty="0" err="1" smtClean="0">
                <a:solidFill>
                  <a:schemeClr val="accent6">
                    <a:lumMod val="75000"/>
                  </a:schemeClr>
                </a:solidFill>
              </a:rPr>
              <a:t>Superconducting</a:t>
            </a:r>
            <a:r>
              <a:rPr lang="it-IT" sz="14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it-IT" sz="1400" dirty="0" err="1" smtClean="0">
                <a:solidFill>
                  <a:schemeClr val="accent6">
                    <a:lumMod val="75000"/>
                  </a:schemeClr>
                </a:solidFill>
              </a:rPr>
              <a:t>Magnets</a:t>
            </a:r>
            <a:r>
              <a:rPr lang="it-IT" sz="1400" dirty="0" smtClean="0">
                <a:solidFill>
                  <a:schemeClr val="accent6">
                    <a:lumMod val="75000"/>
                  </a:schemeClr>
                </a:solidFill>
              </a:rPr>
              <a:t> Test </a:t>
            </a:r>
            <a:r>
              <a:rPr lang="it-IT" sz="1400" dirty="0" err="1" smtClean="0">
                <a:solidFill>
                  <a:schemeClr val="accent6">
                    <a:lumMod val="75000"/>
                  </a:schemeClr>
                </a:solidFill>
              </a:rPr>
              <a:t>Stands</a:t>
            </a:r>
            <a:r>
              <a:rPr lang="it-IT" sz="1400" dirty="0" smtClean="0">
                <a:solidFill>
                  <a:schemeClr val="accent6">
                    <a:lumMod val="75000"/>
                  </a:schemeClr>
                </a:solidFill>
              </a:rPr>
              <a:t> – </a:t>
            </a:r>
            <a:br>
              <a:rPr lang="it-IT" sz="14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it-IT" sz="1400" dirty="0" smtClean="0">
                <a:solidFill>
                  <a:schemeClr val="accent6">
                    <a:lumMod val="75000"/>
                  </a:schemeClr>
                </a:solidFill>
              </a:rPr>
              <a:t>Uppsala 11-12 </a:t>
            </a:r>
            <a:r>
              <a:rPr lang="it-IT" sz="1400" dirty="0" err="1" smtClean="0">
                <a:solidFill>
                  <a:schemeClr val="accent6">
                    <a:lumMod val="75000"/>
                  </a:schemeClr>
                </a:solidFill>
              </a:rPr>
              <a:t>June</a:t>
            </a:r>
            <a:r>
              <a:rPr lang="it-IT" sz="1400" dirty="0" smtClean="0">
                <a:solidFill>
                  <a:schemeClr val="accent6">
                    <a:lumMod val="75000"/>
                  </a:schemeClr>
                </a:solidFill>
              </a:rPr>
              <a:t> 2019</a:t>
            </a:r>
            <a:endParaRPr lang="it-IT" sz="14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1938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92C5E-D2BC-4E74-ABCB-C7BF26D15679}" type="slidenum">
              <a:rPr lang="it-IT" smtClean="0">
                <a:latin typeface="+mj-lt"/>
              </a:rPr>
              <a:t>20</a:t>
            </a:fld>
            <a:endParaRPr lang="it-IT" dirty="0">
              <a:latin typeface="+mj-lt"/>
            </a:endParaRPr>
          </a:p>
        </p:txBody>
      </p:sp>
      <p:pic>
        <p:nvPicPr>
          <p:cNvPr id="1026" name="Picture 2" descr="C:\Users\Domenico D'Agostino\Downloads\IMG-20190531-WA002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908720"/>
            <a:ext cx="2517744" cy="3356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Domenico D'Agostino\Downloads\IMG-20190531-WA001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124744"/>
            <a:ext cx="3611893" cy="2708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Domenico D'Agostino\Downloads\IMG-20190531-WA002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276872"/>
            <a:ext cx="3165816" cy="4221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sellaDiTesto 6"/>
          <p:cNvSpPr txBox="1"/>
          <p:nvPr/>
        </p:nvSpPr>
        <p:spPr>
          <a:xfrm>
            <a:off x="3107102" y="476769"/>
            <a:ext cx="34843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spc="3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mbria" pitchFamily="18" charset="0"/>
              </a:rPr>
              <a:t>Switch boxes </a:t>
            </a:r>
            <a:r>
              <a:rPr lang="it-IT" sz="2400" spc="3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mbria" pitchFamily="18" charset="0"/>
              </a:rPr>
              <a:t>boards</a:t>
            </a:r>
            <a:endParaRPr lang="it-IT" sz="2400" spc="3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Cambria" pitchFamily="18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5461261" y="0"/>
            <a:ext cx="36827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spc="3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mbria" pitchFamily="18" charset="0"/>
                <a:cs typeface="Times New Roman" pitchFamily="18" charset="0"/>
              </a:rPr>
              <a:t>THor</a:t>
            </a:r>
            <a:r>
              <a:rPr lang="en-GB" sz="2400" spc="3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mbria" pitchFamily="18" charset="0"/>
                <a:cs typeface="Times New Roman" pitchFamily="18" charset="0"/>
              </a:rPr>
              <a:t> control system </a:t>
            </a:r>
            <a:endParaRPr lang="en-GB" sz="2400" spc="300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Cambria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2411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92C5E-D2BC-4E74-ABCB-C7BF26D15679}" type="slidenum">
              <a:rPr lang="it-IT" smtClean="0">
                <a:latin typeface="+mj-lt"/>
              </a:rPr>
              <a:t>21</a:t>
            </a:fld>
            <a:endParaRPr lang="it-IT" dirty="0">
              <a:latin typeface="+mj-lt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4279364" y="5588495"/>
            <a:ext cx="45134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spc="3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mbria" pitchFamily="18" charset="0"/>
              </a:rPr>
              <a:t>…thank you for your time!</a:t>
            </a:r>
            <a:endParaRPr lang="en-GB" sz="2400" spc="3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87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92C5E-D2BC-4E74-ABCB-C7BF26D15679}" type="slidenum">
              <a:rPr lang="it-IT" smtClean="0">
                <a:latin typeface="+mj-lt"/>
              </a:rPr>
              <a:t>3</a:t>
            </a:fld>
            <a:endParaRPr lang="it-IT">
              <a:latin typeface="+mj-lt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6132919" y="-1"/>
            <a:ext cx="30110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spc="3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mbria" pitchFamily="18" charset="0"/>
                <a:cs typeface="Times New Roman" pitchFamily="18" charset="0"/>
              </a:rPr>
              <a:t>The </a:t>
            </a:r>
            <a:r>
              <a:rPr lang="en-GB" sz="2400" spc="3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mbria" pitchFamily="18" charset="0"/>
                <a:cs typeface="Times New Roman" pitchFamily="18" charset="0"/>
              </a:rPr>
              <a:t>THor</a:t>
            </a:r>
            <a:r>
              <a:rPr lang="en-GB" sz="2400" spc="3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mbria" pitchFamily="18" charset="0"/>
                <a:cs typeface="Times New Roman" pitchFamily="18" charset="0"/>
              </a:rPr>
              <a:t> project</a:t>
            </a:r>
            <a:endParaRPr lang="en-GB" sz="2400" spc="300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Cambria" pitchFamily="18" charset="0"/>
              <a:cs typeface="Times New Roman" pitchFamily="18" charset="0"/>
            </a:endParaRPr>
          </a:p>
        </p:txBody>
      </p:sp>
      <p:grpSp>
        <p:nvGrpSpPr>
          <p:cNvPr id="4" name="Gruppo 3"/>
          <p:cNvGrpSpPr/>
          <p:nvPr/>
        </p:nvGrpSpPr>
        <p:grpSpPr>
          <a:xfrm>
            <a:off x="2195736" y="436673"/>
            <a:ext cx="6390456" cy="3636404"/>
            <a:chOff x="144016" y="692696"/>
            <a:chExt cx="8676456" cy="5130753"/>
          </a:xfrm>
        </p:grpSpPr>
        <p:pic>
          <p:nvPicPr>
            <p:cNvPr id="5" name="Picture 7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44016" y="692696"/>
              <a:ext cx="8676456" cy="51307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6" name="Gruppo 5"/>
            <p:cNvGrpSpPr/>
            <p:nvPr/>
          </p:nvGrpSpPr>
          <p:grpSpPr>
            <a:xfrm>
              <a:off x="1547663" y="2492895"/>
              <a:ext cx="5256584" cy="1584175"/>
              <a:chOff x="395536" y="764704"/>
              <a:chExt cx="6258205" cy="2115233"/>
            </a:xfrm>
          </p:grpSpPr>
          <p:pic>
            <p:nvPicPr>
              <p:cNvPr id="7" name="Picture 6" descr="Related image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203848" y="836712"/>
                <a:ext cx="2664296" cy="1776198"/>
              </a:xfrm>
              <a:prstGeom prst="rect">
                <a:avLst/>
              </a:prstGeom>
              <a:noFill/>
            </p:spPr>
          </p:pic>
          <p:pic>
            <p:nvPicPr>
              <p:cNvPr id="8" name="Immagine 7"/>
              <p:cNvPicPr>
                <a:picLocks noChangeAspect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4139952" y="1484784"/>
                <a:ext cx="2513789" cy="1395153"/>
              </a:xfrm>
              <a:prstGeom prst="rect">
                <a:avLst/>
              </a:prstGeom>
            </p:spPr>
          </p:pic>
          <p:pic>
            <p:nvPicPr>
              <p:cNvPr id="9" name="Picture 2"/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95536" y="764704"/>
                <a:ext cx="3848100" cy="857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10" name="CasellaDiTesto 17"/>
          <p:cNvSpPr txBox="1"/>
          <p:nvPr/>
        </p:nvSpPr>
        <p:spPr>
          <a:xfrm>
            <a:off x="1115616" y="4293096"/>
            <a:ext cx="7875748" cy="2346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GB" sz="2000" spc="300" dirty="0" err="1" smtClean="0">
                <a:solidFill>
                  <a:srgbClr val="06521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mbria" pitchFamily="18" charset="0"/>
                <a:cs typeface="Calibri" pitchFamily="34" charset="0"/>
              </a:rPr>
              <a:t>THor</a:t>
            </a:r>
            <a:r>
              <a:rPr lang="en-GB" sz="2000" spc="300" dirty="0" smtClean="0">
                <a:solidFill>
                  <a:srgbClr val="06521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mbria" pitchFamily="18" charset="0"/>
                <a:cs typeface="Calibri" pitchFamily="34" charset="0"/>
              </a:rPr>
              <a:t> </a:t>
            </a:r>
            <a:r>
              <a:rPr lang="en-GB" sz="2000" spc="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mbria" pitchFamily="18" charset="0"/>
                <a:cs typeface="Calibri" pitchFamily="34" charset="0"/>
              </a:rPr>
              <a:t>project (</a:t>
            </a:r>
            <a:r>
              <a:rPr lang="en-GB" sz="2000" u="sng" spc="300" dirty="0">
                <a:solidFill>
                  <a:srgbClr val="06521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mbria" pitchFamily="18" charset="0"/>
                <a:cs typeface="Calibri" pitchFamily="34" charset="0"/>
              </a:rPr>
              <a:t>T</a:t>
            </a:r>
            <a:r>
              <a:rPr lang="en-GB" sz="2000" spc="300" dirty="0">
                <a:solidFill>
                  <a:srgbClr val="06521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mbria" pitchFamily="18" charset="0"/>
                <a:cs typeface="Calibri" pitchFamily="34" charset="0"/>
              </a:rPr>
              <a:t>est</a:t>
            </a:r>
            <a:r>
              <a:rPr lang="en-GB" sz="2000" spc="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mbria" pitchFamily="18" charset="0"/>
                <a:cs typeface="Calibri" pitchFamily="34" charset="0"/>
              </a:rPr>
              <a:t> </a:t>
            </a:r>
            <a:r>
              <a:rPr lang="en-GB" sz="2000" spc="300" dirty="0">
                <a:solidFill>
                  <a:srgbClr val="06521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mbria" pitchFamily="18" charset="0"/>
                <a:cs typeface="Calibri" pitchFamily="34" charset="0"/>
              </a:rPr>
              <a:t>in</a:t>
            </a:r>
            <a:r>
              <a:rPr lang="en-GB" sz="2000" spc="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mbria" pitchFamily="18" charset="0"/>
                <a:cs typeface="Calibri" pitchFamily="34" charset="0"/>
              </a:rPr>
              <a:t> </a:t>
            </a:r>
            <a:r>
              <a:rPr lang="en-GB" sz="2000" u="sng" spc="300" dirty="0" smtClean="0">
                <a:solidFill>
                  <a:srgbClr val="06521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mbria" pitchFamily="18" charset="0"/>
                <a:cs typeface="Calibri" pitchFamily="34" charset="0"/>
              </a:rPr>
              <a:t>Hor</a:t>
            </a:r>
            <a:r>
              <a:rPr lang="en-GB" sz="2000" spc="300" dirty="0" smtClean="0">
                <a:solidFill>
                  <a:srgbClr val="06521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mbria" pitchFamily="18" charset="0"/>
                <a:cs typeface="Calibri" pitchFamily="34" charset="0"/>
              </a:rPr>
              <a:t>izontal</a:t>
            </a:r>
            <a:r>
              <a:rPr lang="en-GB" sz="2000" spc="3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mbria" pitchFamily="18" charset="0"/>
                <a:cs typeface="Calibri" pitchFamily="34" charset="0"/>
              </a:rPr>
              <a:t>) is based on the collaboration with GSI and it is devoted to the </a:t>
            </a:r>
            <a:r>
              <a:rPr lang="en-GB" sz="2000" spc="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mbria" pitchFamily="18" charset="0"/>
                <a:cs typeface="Calibri" pitchFamily="34" charset="0"/>
              </a:rPr>
              <a:t>test of 81 </a:t>
            </a:r>
            <a:r>
              <a:rPr lang="en-GB" sz="2000" spc="300" dirty="0" err="1">
                <a:solidFill>
                  <a:srgbClr val="06521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mbria" pitchFamily="18" charset="0"/>
                <a:cs typeface="Calibri" pitchFamily="34" charset="0"/>
              </a:rPr>
              <a:t>Quadrupole</a:t>
            </a:r>
            <a:r>
              <a:rPr lang="en-GB" sz="2000" spc="300" dirty="0">
                <a:solidFill>
                  <a:srgbClr val="06521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mbria" pitchFamily="18" charset="0"/>
                <a:cs typeface="Calibri" pitchFamily="34" charset="0"/>
              </a:rPr>
              <a:t> Doublet</a:t>
            </a:r>
            <a:r>
              <a:rPr lang="en-GB" sz="2000" spc="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mbria" pitchFamily="18" charset="0"/>
                <a:cs typeface="Calibri" pitchFamily="34" charset="0"/>
              </a:rPr>
              <a:t> </a:t>
            </a:r>
            <a:r>
              <a:rPr lang="en-GB" sz="2000" spc="300" dirty="0">
                <a:solidFill>
                  <a:srgbClr val="06521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mbria" pitchFamily="18" charset="0"/>
                <a:cs typeface="Calibri" pitchFamily="34" charset="0"/>
              </a:rPr>
              <a:t>Modules</a:t>
            </a:r>
            <a:r>
              <a:rPr lang="en-GB" sz="2000" spc="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mbria" pitchFamily="18" charset="0"/>
                <a:cs typeface="Calibri" pitchFamily="34" charset="0"/>
              </a:rPr>
              <a:t> (</a:t>
            </a:r>
            <a:r>
              <a:rPr lang="en-GB" sz="2000" spc="300" dirty="0">
                <a:solidFill>
                  <a:srgbClr val="06521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mbria" pitchFamily="18" charset="0"/>
                <a:cs typeface="Calibri" pitchFamily="34" charset="0"/>
              </a:rPr>
              <a:t>QDM</a:t>
            </a:r>
            <a:r>
              <a:rPr lang="en-GB" sz="2000" spc="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mbria" pitchFamily="18" charset="0"/>
                <a:cs typeface="Calibri" pitchFamily="34" charset="0"/>
              </a:rPr>
              <a:t>) for SIS-100 synchrotron of FAIR. These QDM are divided in </a:t>
            </a:r>
            <a:r>
              <a:rPr lang="en-GB" sz="2000" spc="300" dirty="0">
                <a:solidFill>
                  <a:srgbClr val="06521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mbria" pitchFamily="18" charset="0"/>
                <a:cs typeface="Calibri" pitchFamily="34" charset="0"/>
              </a:rPr>
              <a:t>54</a:t>
            </a:r>
            <a:r>
              <a:rPr lang="en-GB" sz="2000" spc="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mbria" pitchFamily="18" charset="0"/>
                <a:cs typeface="Calibri" pitchFamily="34" charset="0"/>
              </a:rPr>
              <a:t> </a:t>
            </a:r>
            <a:r>
              <a:rPr lang="en-GB" sz="2000" spc="300" dirty="0">
                <a:solidFill>
                  <a:srgbClr val="06521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mbria" pitchFamily="18" charset="0"/>
                <a:cs typeface="Calibri" pitchFamily="34" charset="0"/>
              </a:rPr>
              <a:t>arc</a:t>
            </a:r>
            <a:r>
              <a:rPr lang="en-GB" sz="2000" spc="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mbria" pitchFamily="18" charset="0"/>
                <a:cs typeface="Calibri" pitchFamily="34" charset="0"/>
              </a:rPr>
              <a:t> </a:t>
            </a:r>
            <a:r>
              <a:rPr lang="en-GB" sz="2000" spc="300" dirty="0">
                <a:solidFill>
                  <a:srgbClr val="06521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mbria" pitchFamily="18" charset="0"/>
                <a:cs typeface="Calibri" pitchFamily="34" charset="0"/>
              </a:rPr>
              <a:t>type</a:t>
            </a:r>
            <a:r>
              <a:rPr lang="en-GB" sz="2000" spc="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mbria" pitchFamily="18" charset="0"/>
                <a:cs typeface="Calibri" pitchFamily="34" charset="0"/>
              </a:rPr>
              <a:t> modules, and </a:t>
            </a:r>
            <a:r>
              <a:rPr lang="en-GB" sz="2000" spc="300" dirty="0">
                <a:solidFill>
                  <a:srgbClr val="06521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mbria" pitchFamily="18" charset="0"/>
                <a:cs typeface="Calibri" pitchFamily="34" charset="0"/>
              </a:rPr>
              <a:t>27</a:t>
            </a:r>
            <a:r>
              <a:rPr lang="en-GB" sz="2000" spc="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mbria" pitchFamily="18" charset="0"/>
                <a:cs typeface="Calibri" pitchFamily="34" charset="0"/>
              </a:rPr>
              <a:t> </a:t>
            </a:r>
            <a:r>
              <a:rPr lang="en-GB" sz="2000" spc="300" dirty="0">
                <a:solidFill>
                  <a:srgbClr val="06521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mbria" pitchFamily="18" charset="0"/>
                <a:cs typeface="Calibri" pitchFamily="34" charset="0"/>
              </a:rPr>
              <a:t>straight</a:t>
            </a:r>
            <a:r>
              <a:rPr lang="en-GB" sz="2000" spc="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mbria" pitchFamily="18" charset="0"/>
                <a:cs typeface="Calibri" pitchFamily="34" charset="0"/>
              </a:rPr>
              <a:t> </a:t>
            </a:r>
            <a:r>
              <a:rPr lang="en-GB" sz="2000" spc="300" dirty="0">
                <a:solidFill>
                  <a:srgbClr val="06521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mbria" pitchFamily="18" charset="0"/>
                <a:cs typeface="Calibri" pitchFamily="34" charset="0"/>
              </a:rPr>
              <a:t>modules</a:t>
            </a:r>
            <a:r>
              <a:rPr lang="en-GB" sz="2000" spc="3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mbria" pitchFamily="18" charset="0"/>
                <a:cs typeface="Calibri" pitchFamily="34" charset="0"/>
              </a:rPr>
              <a:t>.</a:t>
            </a:r>
            <a:endParaRPr lang="it-IT" sz="2400" spc="3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Cambria" pitchFamily="18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7785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92C5E-D2BC-4E74-ABCB-C7BF26D15679}" type="slidenum">
              <a:rPr lang="it-IT" smtClean="0">
                <a:latin typeface="+mj-lt"/>
              </a:rPr>
              <a:t>4</a:t>
            </a:fld>
            <a:endParaRPr lang="it-IT">
              <a:latin typeface="+mj-lt"/>
            </a:endParaRPr>
          </a:p>
        </p:txBody>
      </p:sp>
      <p:pic>
        <p:nvPicPr>
          <p:cNvPr id="11" name="Picture 2" descr="C:\Users\lenovo\Downloads\Da Phone\2016.jpg"/>
          <p:cNvPicPr>
            <a:picLocks noChangeAspect="1" noChangeArrowheads="1"/>
          </p:cNvPicPr>
          <p:nvPr/>
        </p:nvPicPr>
        <p:blipFill>
          <a:blip r:embed="rId2" cstate="print"/>
          <a:srcRect t="5246" b="18380"/>
          <a:stretch>
            <a:fillRect/>
          </a:stretch>
        </p:blipFill>
        <p:spPr bwMode="auto">
          <a:xfrm>
            <a:off x="714675" y="4460687"/>
            <a:ext cx="3722507" cy="21130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3" descr="C:\Users\lenovo\Downloads\Da Phone\8fa0707c-cce3-4a39-b6a9-3be6bfb83e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37182" y="4365104"/>
            <a:ext cx="4096456" cy="2304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285" y="502609"/>
            <a:ext cx="3400993" cy="33123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3709" y="620688"/>
            <a:ext cx="3649255" cy="35793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Freccia a destra 16"/>
          <p:cNvSpPr/>
          <p:nvPr/>
        </p:nvSpPr>
        <p:spPr>
          <a:xfrm rot="20204271">
            <a:off x="3089446" y="1754288"/>
            <a:ext cx="2385385" cy="334103"/>
          </a:xfrm>
          <a:prstGeom prst="rightArrow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CasellaDiTesto 8"/>
          <p:cNvSpPr txBox="1"/>
          <p:nvPr/>
        </p:nvSpPr>
        <p:spPr>
          <a:xfrm>
            <a:off x="6132919" y="-1"/>
            <a:ext cx="30110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spc="3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mbria" pitchFamily="18" charset="0"/>
                <a:cs typeface="Times New Roman" pitchFamily="18" charset="0"/>
              </a:rPr>
              <a:t>The </a:t>
            </a:r>
            <a:r>
              <a:rPr lang="en-GB" sz="2400" spc="3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mbria" pitchFamily="18" charset="0"/>
                <a:cs typeface="Times New Roman" pitchFamily="18" charset="0"/>
              </a:rPr>
              <a:t>THor</a:t>
            </a:r>
            <a:r>
              <a:rPr lang="en-GB" sz="2400" spc="3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mbria" pitchFamily="18" charset="0"/>
                <a:cs typeface="Times New Roman" pitchFamily="18" charset="0"/>
              </a:rPr>
              <a:t> project</a:t>
            </a:r>
            <a:endParaRPr lang="en-GB" sz="2400" spc="300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Cambria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7614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92C5E-D2BC-4E74-ABCB-C7BF26D15679}" type="slidenum">
              <a:rPr lang="it-IT" smtClean="0">
                <a:latin typeface="+mj-lt"/>
              </a:rPr>
              <a:t>5</a:t>
            </a:fld>
            <a:endParaRPr lang="it-IT">
              <a:latin typeface="+mj-lt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6593302" y="0"/>
            <a:ext cx="25506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spc="3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mbria" pitchFamily="18" charset="0"/>
                <a:cs typeface="Times New Roman" pitchFamily="18" charset="0"/>
              </a:rPr>
              <a:t>System design </a:t>
            </a:r>
            <a:endParaRPr lang="en-GB" sz="2400" spc="300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Cambria" pitchFamily="18" charset="0"/>
              <a:cs typeface="Times New Roman" pitchFamily="18" charset="0"/>
            </a:endParaRPr>
          </a:p>
        </p:txBody>
      </p:sp>
      <p:sp>
        <p:nvSpPr>
          <p:cNvPr id="6" name="CasellaDiTesto 11"/>
          <p:cNvSpPr txBox="1"/>
          <p:nvPr/>
        </p:nvSpPr>
        <p:spPr>
          <a:xfrm>
            <a:off x="5728552" y="2543115"/>
            <a:ext cx="30598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GB" sz="20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mbria" pitchFamily="18" charset="0"/>
              </a:rPr>
              <a:t>Ready within 6 month</a:t>
            </a:r>
            <a:endParaRPr lang="it-IT" sz="20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Cambria" pitchFamily="18" charset="0"/>
            </a:endParaRPr>
          </a:p>
        </p:txBody>
      </p:sp>
      <p:pic>
        <p:nvPicPr>
          <p:cNvPr id="5122" name="Picture 2" descr="C:\Users\Physics\Downloads\Design.png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22" r="10091"/>
          <a:stretch/>
        </p:blipFill>
        <p:spPr bwMode="auto">
          <a:xfrm>
            <a:off x="114300" y="502610"/>
            <a:ext cx="5220322" cy="5118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Connettore 1 7"/>
          <p:cNvCxnSpPr/>
          <p:nvPr/>
        </p:nvCxnSpPr>
        <p:spPr>
          <a:xfrm>
            <a:off x="1259632" y="6317828"/>
            <a:ext cx="7602663" cy="0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sellaDiTesto 8"/>
          <p:cNvSpPr txBox="1"/>
          <p:nvPr/>
        </p:nvSpPr>
        <p:spPr>
          <a:xfrm>
            <a:off x="1574784" y="6334780"/>
            <a:ext cx="69723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400" b="1" dirty="0" smtClean="0">
                <a:solidFill>
                  <a:schemeClr val="accent6">
                    <a:lumMod val="75000"/>
                  </a:schemeClr>
                </a:solidFill>
              </a:rPr>
              <a:t>Domenico D’Agostino </a:t>
            </a:r>
            <a:r>
              <a:rPr lang="it-IT" sz="1400" dirty="0" smtClean="0">
                <a:solidFill>
                  <a:schemeClr val="accent6">
                    <a:lumMod val="75000"/>
                  </a:schemeClr>
                </a:solidFill>
              </a:rPr>
              <a:t>– 3rd </a:t>
            </a:r>
            <a:r>
              <a:rPr lang="it-IT" sz="1400" dirty="0" err="1" smtClean="0">
                <a:solidFill>
                  <a:schemeClr val="accent6">
                    <a:lumMod val="75000"/>
                  </a:schemeClr>
                </a:solidFill>
              </a:rPr>
              <a:t>Int</a:t>
            </a:r>
            <a:r>
              <a:rPr lang="it-IT" sz="1400" dirty="0" smtClean="0">
                <a:solidFill>
                  <a:schemeClr val="accent6">
                    <a:lumMod val="75000"/>
                  </a:schemeClr>
                </a:solidFill>
              </a:rPr>
              <a:t>. Workshop of the </a:t>
            </a:r>
            <a:r>
              <a:rPr lang="it-IT" sz="1400" dirty="0" err="1" smtClean="0">
                <a:solidFill>
                  <a:schemeClr val="accent6">
                    <a:lumMod val="75000"/>
                  </a:schemeClr>
                </a:solidFill>
              </a:rPr>
              <a:t>Superconducting</a:t>
            </a:r>
            <a:r>
              <a:rPr lang="it-IT" sz="14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it-IT" sz="1400" dirty="0" err="1" smtClean="0">
                <a:solidFill>
                  <a:schemeClr val="accent6">
                    <a:lumMod val="75000"/>
                  </a:schemeClr>
                </a:solidFill>
              </a:rPr>
              <a:t>Magnets</a:t>
            </a:r>
            <a:r>
              <a:rPr lang="it-IT" sz="1400" dirty="0" smtClean="0">
                <a:solidFill>
                  <a:schemeClr val="accent6">
                    <a:lumMod val="75000"/>
                  </a:schemeClr>
                </a:solidFill>
              </a:rPr>
              <a:t> Test </a:t>
            </a:r>
            <a:r>
              <a:rPr lang="it-IT" sz="1400" dirty="0" err="1" smtClean="0">
                <a:solidFill>
                  <a:schemeClr val="accent6">
                    <a:lumMod val="75000"/>
                  </a:schemeClr>
                </a:solidFill>
              </a:rPr>
              <a:t>Stands</a:t>
            </a:r>
            <a:r>
              <a:rPr lang="it-IT" sz="1400" dirty="0" smtClean="0">
                <a:solidFill>
                  <a:schemeClr val="accent6">
                    <a:lumMod val="75000"/>
                  </a:schemeClr>
                </a:solidFill>
              </a:rPr>
              <a:t> – </a:t>
            </a:r>
            <a:br>
              <a:rPr lang="it-IT" sz="14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it-IT" sz="1400" dirty="0" smtClean="0">
                <a:solidFill>
                  <a:schemeClr val="accent6">
                    <a:lumMod val="75000"/>
                  </a:schemeClr>
                </a:solidFill>
              </a:rPr>
              <a:t>Uppsala 11-12 </a:t>
            </a:r>
            <a:r>
              <a:rPr lang="it-IT" sz="1400" dirty="0" err="1" smtClean="0">
                <a:solidFill>
                  <a:schemeClr val="accent6">
                    <a:lumMod val="75000"/>
                  </a:schemeClr>
                </a:solidFill>
              </a:rPr>
              <a:t>June</a:t>
            </a:r>
            <a:r>
              <a:rPr lang="it-IT" sz="1400" dirty="0" smtClean="0">
                <a:solidFill>
                  <a:schemeClr val="accent6">
                    <a:lumMod val="75000"/>
                  </a:schemeClr>
                </a:solidFill>
              </a:rPr>
              <a:t> 2019</a:t>
            </a:r>
            <a:endParaRPr lang="it-IT" sz="14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7" name="Immagine 6" descr="Figure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686656" y="3645024"/>
            <a:ext cx="4104456" cy="25202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877785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80208" y="620688"/>
            <a:ext cx="9063792" cy="590465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92C5E-D2BC-4E74-ABCB-C7BF26D15679}" type="slidenum">
              <a:rPr lang="it-IT" smtClean="0">
                <a:latin typeface="+mj-lt"/>
              </a:rPr>
              <a:t>6</a:t>
            </a:fld>
            <a:endParaRPr lang="it-IT" dirty="0">
              <a:latin typeface="+mj-lt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6593302" y="0"/>
            <a:ext cx="25506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spc="3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mbria" pitchFamily="18" charset="0"/>
                <a:cs typeface="Times New Roman" pitchFamily="18" charset="0"/>
              </a:rPr>
              <a:t>System design </a:t>
            </a:r>
            <a:endParaRPr lang="en-GB" sz="2400" spc="300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Cambria" pitchFamily="18" charset="0"/>
              <a:cs typeface="Times New Roman" pitchFamily="18" charset="0"/>
            </a:endParaRPr>
          </a:p>
        </p:txBody>
      </p:sp>
      <p:grpSp>
        <p:nvGrpSpPr>
          <p:cNvPr id="6" name="Gruppo 1045"/>
          <p:cNvGrpSpPr/>
          <p:nvPr/>
        </p:nvGrpSpPr>
        <p:grpSpPr>
          <a:xfrm rot="16200000">
            <a:off x="1594191" y="4424412"/>
            <a:ext cx="288032" cy="144016"/>
            <a:chOff x="611560" y="3068960"/>
            <a:chExt cx="288032" cy="144016"/>
          </a:xfrm>
        </p:grpSpPr>
        <p:sp>
          <p:nvSpPr>
            <p:cNvPr id="7" name="Ovale 1043"/>
            <p:cNvSpPr/>
            <p:nvPr/>
          </p:nvSpPr>
          <p:spPr>
            <a:xfrm>
              <a:off x="683568" y="3068960"/>
              <a:ext cx="144016" cy="144016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7B7B7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8" name="Rettangolo 1044"/>
            <p:cNvSpPr/>
            <p:nvPr/>
          </p:nvSpPr>
          <p:spPr>
            <a:xfrm>
              <a:off x="611560" y="3140968"/>
              <a:ext cx="288032" cy="7200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9" name="Gruppo 1045"/>
          <p:cNvGrpSpPr/>
          <p:nvPr/>
        </p:nvGrpSpPr>
        <p:grpSpPr>
          <a:xfrm rot="16200000">
            <a:off x="2166063" y="4437112"/>
            <a:ext cx="288032" cy="144016"/>
            <a:chOff x="611560" y="3068960"/>
            <a:chExt cx="288032" cy="144016"/>
          </a:xfrm>
        </p:grpSpPr>
        <p:sp>
          <p:nvSpPr>
            <p:cNvPr id="10" name="Ovale 1043"/>
            <p:cNvSpPr/>
            <p:nvPr/>
          </p:nvSpPr>
          <p:spPr>
            <a:xfrm>
              <a:off x="683568" y="3068960"/>
              <a:ext cx="144016" cy="144016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7B7B7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1" name="Rettangolo 1044"/>
            <p:cNvSpPr/>
            <p:nvPr/>
          </p:nvSpPr>
          <p:spPr>
            <a:xfrm>
              <a:off x="611560" y="3140968"/>
              <a:ext cx="288032" cy="7200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12" name="Gruppo 11"/>
          <p:cNvGrpSpPr/>
          <p:nvPr/>
        </p:nvGrpSpPr>
        <p:grpSpPr>
          <a:xfrm rot="16200000">
            <a:off x="2940985" y="2558000"/>
            <a:ext cx="288032" cy="144016"/>
            <a:chOff x="611560" y="3068960"/>
            <a:chExt cx="288032" cy="144016"/>
          </a:xfrm>
        </p:grpSpPr>
        <p:sp>
          <p:nvSpPr>
            <p:cNvPr id="13" name="Ovale 12"/>
            <p:cNvSpPr/>
            <p:nvPr/>
          </p:nvSpPr>
          <p:spPr>
            <a:xfrm>
              <a:off x="683568" y="3068960"/>
              <a:ext cx="144016" cy="144016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7B7B7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4" name="Rettangolo 13"/>
            <p:cNvSpPr/>
            <p:nvPr/>
          </p:nvSpPr>
          <p:spPr>
            <a:xfrm>
              <a:off x="611560" y="3140968"/>
              <a:ext cx="288032" cy="7200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15" name="Gruppo 14"/>
          <p:cNvGrpSpPr/>
          <p:nvPr/>
        </p:nvGrpSpPr>
        <p:grpSpPr>
          <a:xfrm rot="16200000">
            <a:off x="2940985" y="3234116"/>
            <a:ext cx="288032" cy="144016"/>
            <a:chOff x="611560" y="3068960"/>
            <a:chExt cx="288032" cy="144016"/>
          </a:xfrm>
        </p:grpSpPr>
        <p:sp>
          <p:nvSpPr>
            <p:cNvPr id="16" name="Ovale 15"/>
            <p:cNvSpPr/>
            <p:nvPr/>
          </p:nvSpPr>
          <p:spPr>
            <a:xfrm>
              <a:off x="683568" y="3068960"/>
              <a:ext cx="144016" cy="144016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7B7B7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7" name="Rettangolo 16"/>
            <p:cNvSpPr/>
            <p:nvPr/>
          </p:nvSpPr>
          <p:spPr>
            <a:xfrm>
              <a:off x="611560" y="3140968"/>
              <a:ext cx="288032" cy="7200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18" name="CasellaDiTesto 17"/>
          <p:cNvSpPr txBox="1"/>
          <p:nvPr/>
        </p:nvSpPr>
        <p:spPr>
          <a:xfrm>
            <a:off x="7884368" y="1628800"/>
            <a:ext cx="10318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END BOX</a:t>
            </a:r>
            <a:endParaRPr lang="it-IT" dirty="0"/>
          </a:p>
        </p:txBody>
      </p:sp>
      <p:cxnSp>
        <p:nvCxnSpPr>
          <p:cNvPr id="19" name="Connettore 1 18"/>
          <p:cNvCxnSpPr/>
          <p:nvPr/>
        </p:nvCxnSpPr>
        <p:spPr>
          <a:xfrm>
            <a:off x="611560" y="2633245"/>
            <a:ext cx="3144721" cy="3667"/>
          </a:xfrm>
          <a:prstGeom prst="line">
            <a:avLst/>
          </a:prstGeom>
          <a:ln w="12700">
            <a:solidFill>
              <a:srgbClr val="7B7B7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1 19"/>
          <p:cNvCxnSpPr/>
          <p:nvPr/>
        </p:nvCxnSpPr>
        <p:spPr>
          <a:xfrm flipV="1">
            <a:off x="717352" y="3302000"/>
            <a:ext cx="3137098" cy="2034"/>
          </a:xfrm>
          <a:prstGeom prst="line">
            <a:avLst/>
          </a:prstGeom>
          <a:ln w="12700">
            <a:solidFill>
              <a:srgbClr val="7B7B7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ttore 1 20"/>
          <p:cNvCxnSpPr/>
          <p:nvPr/>
        </p:nvCxnSpPr>
        <p:spPr>
          <a:xfrm flipV="1">
            <a:off x="683568" y="5625287"/>
            <a:ext cx="3128425" cy="4293"/>
          </a:xfrm>
          <a:prstGeom prst="line">
            <a:avLst/>
          </a:prstGeom>
          <a:ln w="12700">
            <a:solidFill>
              <a:srgbClr val="7B7B7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ttore 1 21"/>
          <p:cNvCxnSpPr/>
          <p:nvPr/>
        </p:nvCxnSpPr>
        <p:spPr>
          <a:xfrm flipV="1">
            <a:off x="2266950" y="5190067"/>
            <a:ext cx="1585383" cy="4233"/>
          </a:xfrm>
          <a:prstGeom prst="line">
            <a:avLst/>
          </a:prstGeom>
          <a:ln w="12700">
            <a:solidFill>
              <a:srgbClr val="7B7B7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ttore 1 22"/>
          <p:cNvCxnSpPr/>
          <p:nvPr/>
        </p:nvCxnSpPr>
        <p:spPr>
          <a:xfrm flipV="1">
            <a:off x="1969773" y="1428750"/>
            <a:ext cx="24127" cy="1208162"/>
          </a:xfrm>
          <a:prstGeom prst="line">
            <a:avLst/>
          </a:prstGeom>
          <a:ln w="12700">
            <a:solidFill>
              <a:srgbClr val="7B7B7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ttangolo 23"/>
          <p:cNvSpPr/>
          <p:nvPr/>
        </p:nvSpPr>
        <p:spPr>
          <a:xfrm>
            <a:off x="1944408" y="1747756"/>
            <a:ext cx="72008" cy="288032"/>
          </a:xfrm>
          <a:prstGeom prst="rect">
            <a:avLst/>
          </a:prstGeom>
          <a:solidFill>
            <a:schemeClr val="bg1"/>
          </a:solidFill>
          <a:ln>
            <a:solidFill>
              <a:srgbClr val="7B7B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5" name="CasellaDiTesto 24"/>
          <p:cNvSpPr txBox="1"/>
          <p:nvPr/>
        </p:nvSpPr>
        <p:spPr>
          <a:xfrm>
            <a:off x="1436365" y="1770129"/>
            <a:ext cx="56297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100" dirty="0" err="1" smtClean="0">
                <a:solidFill>
                  <a:srgbClr val="7B7B7B"/>
                </a:solidFill>
              </a:rPr>
              <a:t>heater</a:t>
            </a:r>
            <a:endParaRPr lang="it-IT" sz="1100" dirty="0">
              <a:solidFill>
                <a:srgbClr val="7B7B7B"/>
              </a:solidFill>
            </a:endParaRPr>
          </a:p>
        </p:txBody>
      </p:sp>
      <p:cxnSp>
        <p:nvCxnSpPr>
          <p:cNvPr id="26" name="Connettore 1 25"/>
          <p:cNvCxnSpPr/>
          <p:nvPr/>
        </p:nvCxnSpPr>
        <p:spPr>
          <a:xfrm flipH="1">
            <a:off x="1638979" y="1444526"/>
            <a:ext cx="349307" cy="0"/>
          </a:xfrm>
          <a:prstGeom prst="line">
            <a:avLst/>
          </a:prstGeom>
          <a:ln w="12700">
            <a:solidFill>
              <a:srgbClr val="7B7B7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uppo 26"/>
          <p:cNvGrpSpPr/>
          <p:nvPr/>
        </p:nvGrpSpPr>
        <p:grpSpPr>
          <a:xfrm>
            <a:off x="1730234" y="1412776"/>
            <a:ext cx="163335" cy="58952"/>
            <a:chOff x="2765256" y="1203296"/>
            <a:chExt cx="163335" cy="58952"/>
          </a:xfrm>
        </p:grpSpPr>
        <p:sp>
          <p:nvSpPr>
            <p:cNvPr id="28" name="Triangolo isoscele 27"/>
            <p:cNvSpPr/>
            <p:nvPr/>
          </p:nvSpPr>
          <p:spPr>
            <a:xfrm rot="5400000">
              <a:off x="2771800" y="1196752"/>
              <a:ext cx="58919" cy="72008"/>
            </a:xfrm>
            <a:prstGeom prst="triangle">
              <a:avLst/>
            </a:prstGeom>
            <a:solidFill>
              <a:schemeClr val="bg1"/>
            </a:solidFill>
            <a:ln>
              <a:solidFill>
                <a:srgbClr val="7B7B7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9" name="Triangolo isoscele 28"/>
            <p:cNvSpPr/>
            <p:nvPr/>
          </p:nvSpPr>
          <p:spPr>
            <a:xfrm rot="16200000">
              <a:off x="2863127" y="1196785"/>
              <a:ext cx="58919" cy="72008"/>
            </a:xfrm>
            <a:prstGeom prst="triangle">
              <a:avLst/>
            </a:prstGeom>
            <a:solidFill>
              <a:schemeClr val="bg1"/>
            </a:solidFill>
            <a:ln>
              <a:solidFill>
                <a:srgbClr val="7B7B7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cxnSp>
        <p:nvCxnSpPr>
          <p:cNvPr id="30" name="Connettore 1 29"/>
          <p:cNvCxnSpPr/>
          <p:nvPr/>
        </p:nvCxnSpPr>
        <p:spPr>
          <a:xfrm>
            <a:off x="80208" y="2132157"/>
            <a:ext cx="8992492" cy="12700"/>
          </a:xfrm>
          <a:prstGeom prst="line">
            <a:avLst/>
          </a:prstGeom>
          <a:ln>
            <a:solidFill>
              <a:srgbClr val="7B7B7B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CasellaDiTesto 30"/>
          <p:cNvSpPr txBox="1"/>
          <p:nvPr/>
        </p:nvSpPr>
        <p:spPr>
          <a:xfrm>
            <a:off x="1547664" y="980728"/>
            <a:ext cx="11007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FEED BOX</a:t>
            </a:r>
            <a:endParaRPr lang="it-IT" dirty="0"/>
          </a:p>
        </p:txBody>
      </p:sp>
      <p:cxnSp>
        <p:nvCxnSpPr>
          <p:cNvPr id="32" name="Connettore 1 31"/>
          <p:cNvCxnSpPr>
            <a:stCxn id="7" idx="2"/>
          </p:cNvCxnSpPr>
          <p:nvPr/>
        </p:nvCxnSpPr>
        <p:spPr>
          <a:xfrm flipH="1">
            <a:off x="1718595" y="4568428"/>
            <a:ext cx="19612" cy="1064022"/>
          </a:xfrm>
          <a:prstGeom prst="line">
            <a:avLst/>
          </a:prstGeom>
          <a:ln w="12700">
            <a:solidFill>
              <a:srgbClr val="7B7B7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Gruppo 32"/>
          <p:cNvGrpSpPr/>
          <p:nvPr/>
        </p:nvGrpSpPr>
        <p:grpSpPr>
          <a:xfrm rot="16200000">
            <a:off x="1563404" y="4872125"/>
            <a:ext cx="203249" cy="197318"/>
            <a:chOff x="2751792" y="1064930"/>
            <a:chExt cx="203249" cy="197318"/>
          </a:xfrm>
        </p:grpSpPr>
        <p:grpSp>
          <p:nvGrpSpPr>
            <p:cNvPr id="34" name="Gruppo 33"/>
            <p:cNvGrpSpPr/>
            <p:nvPr/>
          </p:nvGrpSpPr>
          <p:grpSpPr>
            <a:xfrm>
              <a:off x="2751792" y="1064930"/>
              <a:ext cx="203249" cy="197318"/>
              <a:chOff x="2751792" y="1064930"/>
              <a:chExt cx="203249" cy="197318"/>
            </a:xfrm>
          </p:grpSpPr>
          <p:grpSp>
            <p:nvGrpSpPr>
              <p:cNvPr id="36" name="Gruppo 35"/>
              <p:cNvGrpSpPr/>
              <p:nvPr/>
            </p:nvGrpSpPr>
            <p:grpSpPr>
              <a:xfrm>
                <a:off x="2751792" y="1064930"/>
                <a:ext cx="203249" cy="144016"/>
                <a:chOff x="2928591" y="908720"/>
                <a:chExt cx="203249" cy="144016"/>
              </a:xfrm>
            </p:grpSpPr>
            <p:sp>
              <p:nvSpPr>
                <p:cNvPr id="40" name="Ovale 39"/>
                <p:cNvSpPr/>
                <p:nvPr/>
              </p:nvSpPr>
              <p:spPr>
                <a:xfrm>
                  <a:off x="2987824" y="908720"/>
                  <a:ext cx="72008" cy="14401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rgbClr val="7B7B7B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1" name="Rettangolo 40"/>
                <p:cNvSpPr/>
                <p:nvPr/>
              </p:nvSpPr>
              <p:spPr>
                <a:xfrm>
                  <a:off x="2928591" y="980728"/>
                  <a:ext cx="203249" cy="72008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cxnSp>
              <p:nvCxnSpPr>
                <p:cNvPr id="42" name="Connettore 1 41"/>
                <p:cNvCxnSpPr/>
                <p:nvPr/>
              </p:nvCxnSpPr>
              <p:spPr>
                <a:xfrm>
                  <a:off x="2979278" y="971719"/>
                  <a:ext cx="90000" cy="0"/>
                </a:xfrm>
                <a:prstGeom prst="line">
                  <a:avLst/>
                </a:prstGeom>
                <a:ln w="12700">
                  <a:solidFill>
                    <a:srgbClr val="7B7B7B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7" name="Gruppo 36"/>
              <p:cNvGrpSpPr/>
              <p:nvPr/>
            </p:nvGrpSpPr>
            <p:grpSpPr>
              <a:xfrm>
                <a:off x="2765256" y="1203296"/>
                <a:ext cx="163335" cy="58952"/>
                <a:chOff x="2765256" y="1203296"/>
                <a:chExt cx="163335" cy="58952"/>
              </a:xfrm>
            </p:grpSpPr>
            <p:sp>
              <p:nvSpPr>
                <p:cNvPr id="38" name="Triangolo isoscele 37"/>
                <p:cNvSpPr/>
                <p:nvPr/>
              </p:nvSpPr>
              <p:spPr>
                <a:xfrm rot="5400000">
                  <a:off x="2771800" y="1196752"/>
                  <a:ext cx="58919" cy="72008"/>
                </a:xfrm>
                <a:prstGeom prst="triangle">
                  <a:avLst/>
                </a:prstGeom>
                <a:solidFill>
                  <a:schemeClr val="bg1"/>
                </a:solidFill>
                <a:ln>
                  <a:solidFill>
                    <a:srgbClr val="7B7B7B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9" name="Triangolo isoscele 38"/>
                <p:cNvSpPr/>
                <p:nvPr/>
              </p:nvSpPr>
              <p:spPr>
                <a:xfrm rot="16200000">
                  <a:off x="2863127" y="1196785"/>
                  <a:ext cx="58919" cy="72008"/>
                </a:xfrm>
                <a:prstGeom prst="triangle">
                  <a:avLst/>
                </a:prstGeom>
                <a:solidFill>
                  <a:schemeClr val="bg1"/>
                </a:solidFill>
                <a:ln>
                  <a:solidFill>
                    <a:srgbClr val="7B7B7B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</p:grpSp>
        <p:cxnSp>
          <p:nvCxnSpPr>
            <p:cNvPr id="35" name="Connettore 1 34"/>
            <p:cNvCxnSpPr/>
            <p:nvPr/>
          </p:nvCxnSpPr>
          <p:spPr>
            <a:xfrm>
              <a:off x="2846274" y="1124744"/>
              <a:ext cx="0" cy="108012"/>
            </a:xfrm>
            <a:prstGeom prst="line">
              <a:avLst/>
            </a:prstGeom>
            <a:ln w="12700">
              <a:solidFill>
                <a:srgbClr val="7B7B7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Gruppo 42"/>
          <p:cNvGrpSpPr/>
          <p:nvPr/>
        </p:nvGrpSpPr>
        <p:grpSpPr>
          <a:xfrm>
            <a:off x="2398429" y="5029972"/>
            <a:ext cx="203249" cy="197318"/>
            <a:chOff x="2751792" y="1064930"/>
            <a:chExt cx="203249" cy="197318"/>
          </a:xfrm>
        </p:grpSpPr>
        <p:grpSp>
          <p:nvGrpSpPr>
            <p:cNvPr id="44" name="Gruppo 43"/>
            <p:cNvGrpSpPr/>
            <p:nvPr/>
          </p:nvGrpSpPr>
          <p:grpSpPr>
            <a:xfrm>
              <a:off x="2751792" y="1064930"/>
              <a:ext cx="203249" cy="197318"/>
              <a:chOff x="2751792" y="1064930"/>
              <a:chExt cx="203249" cy="197318"/>
            </a:xfrm>
          </p:grpSpPr>
          <p:grpSp>
            <p:nvGrpSpPr>
              <p:cNvPr id="46" name="Gruppo 45"/>
              <p:cNvGrpSpPr/>
              <p:nvPr/>
            </p:nvGrpSpPr>
            <p:grpSpPr>
              <a:xfrm>
                <a:off x="2751792" y="1064930"/>
                <a:ext cx="203249" cy="144016"/>
                <a:chOff x="2928591" y="908720"/>
                <a:chExt cx="203249" cy="144016"/>
              </a:xfrm>
            </p:grpSpPr>
            <p:sp>
              <p:nvSpPr>
                <p:cNvPr id="50" name="Ovale 49"/>
                <p:cNvSpPr/>
                <p:nvPr/>
              </p:nvSpPr>
              <p:spPr>
                <a:xfrm>
                  <a:off x="2987824" y="908720"/>
                  <a:ext cx="72008" cy="14401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rgbClr val="7B7B7B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1" name="Rettangolo 50"/>
                <p:cNvSpPr/>
                <p:nvPr/>
              </p:nvSpPr>
              <p:spPr>
                <a:xfrm>
                  <a:off x="2928591" y="980728"/>
                  <a:ext cx="203249" cy="72008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cxnSp>
              <p:nvCxnSpPr>
                <p:cNvPr id="52" name="Connettore 1 51"/>
                <p:cNvCxnSpPr/>
                <p:nvPr/>
              </p:nvCxnSpPr>
              <p:spPr>
                <a:xfrm>
                  <a:off x="2979278" y="971719"/>
                  <a:ext cx="90000" cy="0"/>
                </a:xfrm>
                <a:prstGeom prst="line">
                  <a:avLst/>
                </a:prstGeom>
                <a:ln w="12700">
                  <a:solidFill>
                    <a:srgbClr val="7B7B7B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7" name="Gruppo 46"/>
              <p:cNvGrpSpPr/>
              <p:nvPr/>
            </p:nvGrpSpPr>
            <p:grpSpPr>
              <a:xfrm>
                <a:off x="2765256" y="1203296"/>
                <a:ext cx="163335" cy="58952"/>
                <a:chOff x="2765256" y="1203296"/>
                <a:chExt cx="163335" cy="58952"/>
              </a:xfrm>
            </p:grpSpPr>
            <p:sp>
              <p:nvSpPr>
                <p:cNvPr id="48" name="Triangolo isoscele 47"/>
                <p:cNvSpPr/>
                <p:nvPr/>
              </p:nvSpPr>
              <p:spPr>
                <a:xfrm rot="5400000">
                  <a:off x="2771800" y="1196752"/>
                  <a:ext cx="58919" cy="72008"/>
                </a:xfrm>
                <a:prstGeom prst="triangle">
                  <a:avLst/>
                </a:prstGeom>
                <a:solidFill>
                  <a:schemeClr val="bg1"/>
                </a:solidFill>
                <a:ln>
                  <a:solidFill>
                    <a:srgbClr val="7B7B7B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9" name="Triangolo isoscele 48"/>
                <p:cNvSpPr/>
                <p:nvPr/>
              </p:nvSpPr>
              <p:spPr>
                <a:xfrm rot="16200000">
                  <a:off x="2863127" y="1196785"/>
                  <a:ext cx="58919" cy="72008"/>
                </a:xfrm>
                <a:prstGeom prst="triangle">
                  <a:avLst/>
                </a:prstGeom>
                <a:solidFill>
                  <a:schemeClr val="bg1"/>
                </a:solidFill>
                <a:ln>
                  <a:solidFill>
                    <a:srgbClr val="7B7B7B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</p:grpSp>
        <p:cxnSp>
          <p:nvCxnSpPr>
            <p:cNvPr id="45" name="Connettore 1 44"/>
            <p:cNvCxnSpPr/>
            <p:nvPr/>
          </p:nvCxnSpPr>
          <p:spPr>
            <a:xfrm>
              <a:off x="2846274" y="1124744"/>
              <a:ext cx="0" cy="108012"/>
            </a:xfrm>
            <a:prstGeom prst="line">
              <a:avLst/>
            </a:prstGeom>
            <a:ln w="12700">
              <a:solidFill>
                <a:srgbClr val="7B7B7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Gruppo 52"/>
          <p:cNvGrpSpPr/>
          <p:nvPr/>
        </p:nvGrpSpPr>
        <p:grpSpPr>
          <a:xfrm>
            <a:off x="2735178" y="5173799"/>
            <a:ext cx="302880" cy="193067"/>
            <a:chOff x="2635474" y="4399206"/>
            <a:chExt cx="302880" cy="193067"/>
          </a:xfrm>
        </p:grpSpPr>
        <p:sp>
          <p:nvSpPr>
            <p:cNvPr id="54" name="Triangolo isoscele 53"/>
            <p:cNvSpPr/>
            <p:nvPr/>
          </p:nvSpPr>
          <p:spPr>
            <a:xfrm rot="10800000">
              <a:off x="2667465" y="4424607"/>
              <a:ext cx="229809" cy="167666"/>
            </a:xfrm>
            <a:prstGeom prst="triangle">
              <a:avLst/>
            </a:prstGeom>
            <a:solidFill>
              <a:schemeClr val="bg1"/>
            </a:solidFill>
            <a:ln>
              <a:solidFill>
                <a:srgbClr val="7B7B7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5" name="Ovale 54"/>
            <p:cNvSpPr/>
            <p:nvPr/>
          </p:nvSpPr>
          <p:spPr>
            <a:xfrm>
              <a:off x="2635474" y="4399207"/>
              <a:ext cx="45719" cy="45719"/>
            </a:xfrm>
            <a:prstGeom prst="ellipse">
              <a:avLst/>
            </a:prstGeom>
            <a:solidFill>
              <a:srgbClr val="7B7B7B"/>
            </a:solidFill>
            <a:ln>
              <a:solidFill>
                <a:srgbClr val="7B7B7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6" name="Ovale 55"/>
            <p:cNvSpPr/>
            <p:nvPr/>
          </p:nvSpPr>
          <p:spPr>
            <a:xfrm>
              <a:off x="2892635" y="4399206"/>
              <a:ext cx="45719" cy="45719"/>
            </a:xfrm>
            <a:prstGeom prst="ellipse">
              <a:avLst/>
            </a:prstGeom>
            <a:solidFill>
              <a:srgbClr val="7B7B7B"/>
            </a:solidFill>
            <a:ln>
              <a:solidFill>
                <a:srgbClr val="7B7B7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57" name="Gruppo 56"/>
          <p:cNvGrpSpPr/>
          <p:nvPr/>
        </p:nvGrpSpPr>
        <p:grpSpPr>
          <a:xfrm>
            <a:off x="2468920" y="3284984"/>
            <a:ext cx="302880" cy="193067"/>
            <a:chOff x="2635474" y="4399206"/>
            <a:chExt cx="302880" cy="193067"/>
          </a:xfrm>
        </p:grpSpPr>
        <p:sp>
          <p:nvSpPr>
            <p:cNvPr id="58" name="Triangolo isoscele 57"/>
            <p:cNvSpPr/>
            <p:nvPr/>
          </p:nvSpPr>
          <p:spPr>
            <a:xfrm rot="10800000">
              <a:off x="2667465" y="4424607"/>
              <a:ext cx="229809" cy="167666"/>
            </a:xfrm>
            <a:prstGeom prst="triangle">
              <a:avLst/>
            </a:prstGeom>
            <a:solidFill>
              <a:schemeClr val="bg1"/>
            </a:solidFill>
            <a:ln>
              <a:solidFill>
                <a:srgbClr val="7B7B7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9" name="Ovale 58"/>
            <p:cNvSpPr/>
            <p:nvPr/>
          </p:nvSpPr>
          <p:spPr>
            <a:xfrm>
              <a:off x="2635474" y="4399207"/>
              <a:ext cx="45719" cy="45719"/>
            </a:xfrm>
            <a:prstGeom prst="ellipse">
              <a:avLst/>
            </a:prstGeom>
            <a:solidFill>
              <a:srgbClr val="7B7B7B"/>
            </a:solidFill>
            <a:ln>
              <a:solidFill>
                <a:srgbClr val="7B7B7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0" name="Ovale 59"/>
            <p:cNvSpPr/>
            <p:nvPr/>
          </p:nvSpPr>
          <p:spPr>
            <a:xfrm>
              <a:off x="2892635" y="4399206"/>
              <a:ext cx="45719" cy="45719"/>
            </a:xfrm>
            <a:prstGeom prst="ellipse">
              <a:avLst/>
            </a:prstGeom>
            <a:solidFill>
              <a:srgbClr val="7B7B7B"/>
            </a:solidFill>
            <a:ln>
              <a:solidFill>
                <a:srgbClr val="7B7B7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61" name="Ovale 60"/>
          <p:cNvSpPr/>
          <p:nvPr/>
        </p:nvSpPr>
        <p:spPr>
          <a:xfrm>
            <a:off x="3049646" y="4479641"/>
            <a:ext cx="45719" cy="45719"/>
          </a:xfrm>
          <a:prstGeom prst="ellipse">
            <a:avLst/>
          </a:prstGeom>
          <a:solidFill>
            <a:srgbClr val="7B7B7B"/>
          </a:solidFill>
          <a:ln>
            <a:solidFill>
              <a:srgbClr val="7B7B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2" name="Ovale 61"/>
          <p:cNvSpPr/>
          <p:nvPr/>
        </p:nvSpPr>
        <p:spPr>
          <a:xfrm>
            <a:off x="3124968" y="3288985"/>
            <a:ext cx="45719" cy="45719"/>
          </a:xfrm>
          <a:prstGeom prst="ellipse">
            <a:avLst/>
          </a:prstGeom>
          <a:solidFill>
            <a:srgbClr val="7B7B7B"/>
          </a:solidFill>
          <a:ln>
            <a:solidFill>
              <a:srgbClr val="7B7B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63" name="Connettore 1 62"/>
          <p:cNvCxnSpPr>
            <a:endCxn id="61" idx="4"/>
          </p:cNvCxnSpPr>
          <p:nvPr/>
        </p:nvCxnSpPr>
        <p:spPr>
          <a:xfrm>
            <a:off x="3072504" y="3362645"/>
            <a:ext cx="2" cy="1162715"/>
          </a:xfrm>
          <a:prstGeom prst="line">
            <a:avLst/>
          </a:prstGeom>
          <a:ln w="12700">
            <a:solidFill>
              <a:srgbClr val="7B7B7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nettore 1 63"/>
          <p:cNvCxnSpPr/>
          <p:nvPr/>
        </p:nvCxnSpPr>
        <p:spPr>
          <a:xfrm>
            <a:off x="3071525" y="2690110"/>
            <a:ext cx="456" cy="558000"/>
          </a:xfrm>
          <a:prstGeom prst="line">
            <a:avLst/>
          </a:prstGeom>
          <a:ln w="12700">
            <a:solidFill>
              <a:srgbClr val="7B7B7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nettore 1 64"/>
          <p:cNvCxnSpPr/>
          <p:nvPr/>
        </p:nvCxnSpPr>
        <p:spPr>
          <a:xfrm>
            <a:off x="3076821" y="1911304"/>
            <a:ext cx="0" cy="656220"/>
          </a:xfrm>
          <a:prstGeom prst="line">
            <a:avLst/>
          </a:prstGeom>
          <a:ln w="12700">
            <a:solidFill>
              <a:srgbClr val="7B7B7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onnettore 1 65"/>
          <p:cNvCxnSpPr/>
          <p:nvPr/>
        </p:nvCxnSpPr>
        <p:spPr>
          <a:xfrm>
            <a:off x="3147370" y="1911634"/>
            <a:ext cx="0" cy="1400211"/>
          </a:xfrm>
          <a:prstGeom prst="line">
            <a:avLst/>
          </a:prstGeom>
          <a:ln w="12700">
            <a:solidFill>
              <a:srgbClr val="7B7B7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riangolo isoscele 66"/>
          <p:cNvSpPr/>
          <p:nvPr/>
        </p:nvSpPr>
        <p:spPr>
          <a:xfrm>
            <a:off x="2992062" y="1743274"/>
            <a:ext cx="229809" cy="167666"/>
          </a:xfrm>
          <a:prstGeom prst="triangle">
            <a:avLst/>
          </a:prstGeom>
          <a:solidFill>
            <a:schemeClr val="bg1"/>
          </a:solidFill>
          <a:ln>
            <a:solidFill>
              <a:srgbClr val="7B7B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68" name="Connettore 1 67"/>
          <p:cNvCxnSpPr/>
          <p:nvPr/>
        </p:nvCxnSpPr>
        <p:spPr>
          <a:xfrm flipH="1">
            <a:off x="2792456" y="2045795"/>
            <a:ext cx="279820" cy="0"/>
          </a:xfrm>
          <a:prstGeom prst="line">
            <a:avLst/>
          </a:prstGeom>
          <a:ln w="12700">
            <a:solidFill>
              <a:srgbClr val="7B7B7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Connettore 1 68"/>
          <p:cNvCxnSpPr/>
          <p:nvPr/>
        </p:nvCxnSpPr>
        <p:spPr>
          <a:xfrm flipV="1">
            <a:off x="2792456" y="1914809"/>
            <a:ext cx="0" cy="134163"/>
          </a:xfrm>
          <a:prstGeom prst="line">
            <a:avLst/>
          </a:prstGeom>
          <a:ln w="12700">
            <a:solidFill>
              <a:srgbClr val="7B7B7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Rettangolo 69"/>
          <p:cNvSpPr/>
          <p:nvPr/>
        </p:nvSpPr>
        <p:spPr>
          <a:xfrm>
            <a:off x="2683023" y="1780827"/>
            <a:ext cx="217444" cy="120952"/>
          </a:xfrm>
          <a:prstGeom prst="rect">
            <a:avLst/>
          </a:prstGeom>
          <a:solidFill>
            <a:schemeClr val="bg1"/>
          </a:solidFill>
          <a:ln>
            <a:solidFill>
              <a:srgbClr val="7B7B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1" name="CasellaDiTesto 70"/>
          <p:cNvSpPr txBox="1"/>
          <p:nvPr/>
        </p:nvSpPr>
        <p:spPr>
          <a:xfrm>
            <a:off x="2966156" y="1559733"/>
            <a:ext cx="30970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900" dirty="0" smtClean="0">
                <a:solidFill>
                  <a:srgbClr val="7B7B7B"/>
                </a:solidFill>
              </a:rPr>
              <a:t>Δ</a:t>
            </a:r>
            <a:r>
              <a:rPr lang="it-IT" sz="900" dirty="0" smtClean="0">
                <a:solidFill>
                  <a:srgbClr val="7B7B7B"/>
                </a:solidFill>
              </a:rPr>
              <a:t>P</a:t>
            </a:r>
            <a:endParaRPr lang="it-IT" sz="900" dirty="0">
              <a:solidFill>
                <a:srgbClr val="7B7B7B"/>
              </a:solidFill>
            </a:endParaRPr>
          </a:p>
        </p:txBody>
      </p:sp>
      <p:sp>
        <p:nvSpPr>
          <p:cNvPr id="72" name="CasellaDiTesto 71"/>
          <p:cNvSpPr txBox="1"/>
          <p:nvPr/>
        </p:nvSpPr>
        <p:spPr>
          <a:xfrm>
            <a:off x="2666846" y="1559733"/>
            <a:ext cx="26962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900" dirty="0">
                <a:solidFill>
                  <a:srgbClr val="7B7B7B"/>
                </a:solidFill>
              </a:rPr>
              <a:t> </a:t>
            </a:r>
            <a:r>
              <a:rPr lang="it-IT" sz="900" dirty="0" smtClean="0">
                <a:solidFill>
                  <a:srgbClr val="7B7B7B"/>
                </a:solidFill>
              </a:rPr>
              <a:t>P</a:t>
            </a:r>
            <a:endParaRPr lang="it-IT" sz="900" dirty="0">
              <a:solidFill>
                <a:srgbClr val="7B7B7B"/>
              </a:solidFill>
            </a:endParaRPr>
          </a:p>
        </p:txBody>
      </p:sp>
      <p:cxnSp>
        <p:nvCxnSpPr>
          <p:cNvPr id="73" name="Connettore 1 72"/>
          <p:cNvCxnSpPr/>
          <p:nvPr/>
        </p:nvCxnSpPr>
        <p:spPr>
          <a:xfrm>
            <a:off x="591369" y="2132159"/>
            <a:ext cx="0" cy="3746539"/>
          </a:xfrm>
          <a:prstGeom prst="line">
            <a:avLst/>
          </a:prstGeom>
          <a:ln>
            <a:solidFill>
              <a:srgbClr val="7B7B7B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4148" y="2514228"/>
            <a:ext cx="2476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4148" y="3185010"/>
            <a:ext cx="2476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6" name="Picture 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0662" y="4385962"/>
            <a:ext cx="2476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6423" y="5072608"/>
            <a:ext cx="2476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5997" y="5504656"/>
            <a:ext cx="2476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177630"/>
            <a:ext cx="2476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504656"/>
            <a:ext cx="2476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382201"/>
            <a:ext cx="2476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" name="Picture 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511946"/>
            <a:ext cx="2476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3" name="CasellaDiTesto 82"/>
          <p:cNvSpPr txBox="1"/>
          <p:nvPr/>
        </p:nvSpPr>
        <p:spPr>
          <a:xfrm>
            <a:off x="-17214" y="2492896"/>
            <a:ext cx="70078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 smtClean="0">
                <a:solidFill>
                  <a:srgbClr val="7B7B7B"/>
                </a:solidFill>
              </a:rPr>
              <a:t>60 K-&gt;</a:t>
            </a:r>
            <a:endParaRPr lang="it-IT" sz="1100" dirty="0">
              <a:solidFill>
                <a:srgbClr val="7B7B7B"/>
              </a:solidFill>
            </a:endParaRPr>
          </a:p>
        </p:txBody>
      </p:sp>
      <p:sp>
        <p:nvSpPr>
          <p:cNvPr id="84" name="CasellaDiTesto 83"/>
          <p:cNvSpPr txBox="1"/>
          <p:nvPr/>
        </p:nvSpPr>
        <p:spPr>
          <a:xfrm>
            <a:off x="-322" y="4365104"/>
            <a:ext cx="50667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100" dirty="0" smtClean="0">
                <a:solidFill>
                  <a:srgbClr val="7B7B7B"/>
                </a:solidFill>
              </a:rPr>
              <a:t>4 K &lt;-</a:t>
            </a:r>
            <a:endParaRPr lang="it-IT" sz="1100" dirty="0">
              <a:solidFill>
                <a:srgbClr val="7B7B7B"/>
              </a:solidFill>
            </a:endParaRPr>
          </a:p>
        </p:txBody>
      </p:sp>
      <p:sp>
        <p:nvSpPr>
          <p:cNvPr id="85" name="CasellaDiTesto 84"/>
          <p:cNvSpPr txBox="1"/>
          <p:nvPr/>
        </p:nvSpPr>
        <p:spPr>
          <a:xfrm>
            <a:off x="-15139" y="3153707"/>
            <a:ext cx="50667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100" dirty="0" smtClean="0">
                <a:solidFill>
                  <a:srgbClr val="7B7B7B"/>
                </a:solidFill>
              </a:rPr>
              <a:t>4 K -&gt;</a:t>
            </a:r>
            <a:endParaRPr lang="it-IT" sz="1100" dirty="0">
              <a:solidFill>
                <a:srgbClr val="7B7B7B"/>
              </a:solidFill>
            </a:endParaRPr>
          </a:p>
        </p:txBody>
      </p:sp>
      <p:sp>
        <p:nvSpPr>
          <p:cNvPr id="86" name="CasellaDiTesto 85"/>
          <p:cNvSpPr txBox="1"/>
          <p:nvPr/>
        </p:nvSpPr>
        <p:spPr>
          <a:xfrm>
            <a:off x="0" y="5468571"/>
            <a:ext cx="54628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100" dirty="0" smtClean="0">
                <a:solidFill>
                  <a:srgbClr val="7B7B7B"/>
                </a:solidFill>
              </a:rPr>
              <a:t>80K &lt;-</a:t>
            </a:r>
            <a:endParaRPr lang="it-IT" sz="1100" dirty="0">
              <a:solidFill>
                <a:srgbClr val="7B7B7B"/>
              </a:solidFill>
            </a:endParaRPr>
          </a:p>
        </p:txBody>
      </p:sp>
      <p:cxnSp>
        <p:nvCxnSpPr>
          <p:cNvPr id="87" name="Connettore 1 86"/>
          <p:cNvCxnSpPr>
            <a:endCxn id="122" idx="4"/>
          </p:cNvCxnSpPr>
          <p:nvPr/>
        </p:nvCxnSpPr>
        <p:spPr>
          <a:xfrm flipH="1">
            <a:off x="1341800" y="3311843"/>
            <a:ext cx="2889" cy="1209293"/>
          </a:xfrm>
          <a:prstGeom prst="line">
            <a:avLst/>
          </a:prstGeom>
          <a:ln w="12700">
            <a:solidFill>
              <a:srgbClr val="7B7B7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8" name="Gruppo 87"/>
          <p:cNvGrpSpPr/>
          <p:nvPr/>
        </p:nvGrpSpPr>
        <p:grpSpPr>
          <a:xfrm rot="16200000">
            <a:off x="1169101" y="3846569"/>
            <a:ext cx="203249" cy="197318"/>
            <a:chOff x="2751792" y="1064930"/>
            <a:chExt cx="203249" cy="197318"/>
          </a:xfrm>
        </p:grpSpPr>
        <p:grpSp>
          <p:nvGrpSpPr>
            <p:cNvPr id="89" name="Gruppo 88"/>
            <p:cNvGrpSpPr/>
            <p:nvPr/>
          </p:nvGrpSpPr>
          <p:grpSpPr>
            <a:xfrm>
              <a:off x="2751792" y="1064930"/>
              <a:ext cx="203249" cy="197318"/>
              <a:chOff x="2751792" y="1064930"/>
              <a:chExt cx="203249" cy="197318"/>
            </a:xfrm>
          </p:grpSpPr>
          <p:grpSp>
            <p:nvGrpSpPr>
              <p:cNvPr id="91" name="Gruppo 90"/>
              <p:cNvGrpSpPr/>
              <p:nvPr/>
            </p:nvGrpSpPr>
            <p:grpSpPr>
              <a:xfrm>
                <a:off x="2751792" y="1064930"/>
                <a:ext cx="203249" cy="144016"/>
                <a:chOff x="2928591" y="908720"/>
                <a:chExt cx="203249" cy="144016"/>
              </a:xfrm>
            </p:grpSpPr>
            <p:sp>
              <p:nvSpPr>
                <p:cNvPr id="95" name="Ovale 94"/>
                <p:cNvSpPr/>
                <p:nvPr/>
              </p:nvSpPr>
              <p:spPr>
                <a:xfrm>
                  <a:off x="2987824" y="908720"/>
                  <a:ext cx="72008" cy="14401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rgbClr val="7B7B7B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96" name="Rettangolo 95"/>
                <p:cNvSpPr/>
                <p:nvPr/>
              </p:nvSpPr>
              <p:spPr>
                <a:xfrm>
                  <a:off x="2928591" y="980728"/>
                  <a:ext cx="203249" cy="72008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cxnSp>
              <p:nvCxnSpPr>
                <p:cNvPr id="97" name="Connettore 1 96"/>
                <p:cNvCxnSpPr/>
                <p:nvPr/>
              </p:nvCxnSpPr>
              <p:spPr>
                <a:xfrm>
                  <a:off x="2979278" y="971719"/>
                  <a:ext cx="90000" cy="0"/>
                </a:xfrm>
                <a:prstGeom prst="line">
                  <a:avLst/>
                </a:prstGeom>
                <a:ln w="12700">
                  <a:solidFill>
                    <a:srgbClr val="7B7B7B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2" name="Gruppo 91"/>
              <p:cNvGrpSpPr/>
              <p:nvPr/>
            </p:nvGrpSpPr>
            <p:grpSpPr>
              <a:xfrm>
                <a:off x="2765256" y="1203296"/>
                <a:ext cx="163335" cy="58952"/>
                <a:chOff x="2765256" y="1203296"/>
                <a:chExt cx="163335" cy="58952"/>
              </a:xfrm>
            </p:grpSpPr>
            <p:sp>
              <p:nvSpPr>
                <p:cNvPr id="93" name="Triangolo isoscele 92"/>
                <p:cNvSpPr/>
                <p:nvPr/>
              </p:nvSpPr>
              <p:spPr>
                <a:xfrm rot="5400000">
                  <a:off x="2771800" y="1196752"/>
                  <a:ext cx="58919" cy="72008"/>
                </a:xfrm>
                <a:prstGeom prst="triangle">
                  <a:avLst/>
                </a:prstGeom>
                <a:solidFill>
                  <a:schemeClr val="bg1"/>
                </a:solidFill>
                <a:ln>
                  <a:solidFill>
                    <a:srgbClr val="7B7B7B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94" name="Triangolo isoscele 93"/>
                <p:cNvSpPr/>
                <p:nvPr/>
              </p:nvSpPr>
              <p:spPr>
                <a:xfrm rot="16200000">
                  <a:off x="2863127" y="1196785"/>
                  <a:ext cx="58919" cy="72008"/>
                </a:xfrm>
                <a:prstGeom prst="triangle">
                  <a:avLst/>
                </a:prstGeom>
                <a:solidFill>
                  <a:schemeClr val="bg1"/>
                </a:solidFill>
                <a:ln>
                  <a:solidFill>
                    <a:srgbClr val="7B7B7B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</p:grpSp>
        <p:cxnSp>
          <p:nvCxnSpPr>
            <p:cNvPr id="90" name="Connettore 1 89"/>
            <p:cNvCxnSpPr/>
            <p:nvPr/>
          </p:nvCxnSpPr>
          <p:spPr>
            <a:xfrm>
              <a:off x="2846274" y="1124744"/>
              <a:ext cx="0" cy="108012"/>
            </a:xfrm>
            <a:prstGeom prst="line">
              <a:avLst/>
            </a:prstGeom>
            <a:ln w="12700">
              <a:solidFill>
                <a:srgbClr val="7B7B7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8" name="CasellaDiTesto 97"/>
          <p:cNvSpPr txBox="1"/>
          <p:nvPr/>
        </p:nvSpPr>
        <p:spPr>
          <a:xfrm>
            <a:off x="1999340" y="1685491"/>
            <a:ext cx="48442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100" dirty="0" smtClean="0">
                <a:solidFill>
                  <a:srgbClr val="7B7B7B"/>
                </a:solidFill>
              </a:rPr>
              <a:t>60° C</a:t>
            </a:r>
            <a:br>
              <a:rPr lang="it-IT" sz="1100" dirty="0" smtClean="0">
                <a:solidFill>
                  <a:srgbClr val="7B7B7B"/>
                </a:solidFill>
              </a:rPr>
            </a:br>
            <a:r>
              <a:rPr lang="it-IT" sz="1100" dirty="0" err="1" smtClean="0">
                <a:solidFill>
                  <a:srgbClr val="7B7B7B"/>
                </a:solidFill>
              </a:rPr>
              <a:t>max</a:t>
            </a:r>
            <a:endParaRPr lang="it-IT" sz="1100" dirty="0">
              <a:solidFill>
                <a:srgbClr val="7B7B7B"/>
              </a:solidFill>
            </a:endParaRPr>
          </a:p>
        </p:txBody>
      </p:sp>
      <p:sp>
        <p:nvSpPr>
          <p:cNvPr id="99" name="CasellaDiTesto 98"/>
          <p:cNvSpPr txBox="1"/>
          <p:nvPr/>
        </p:nvSpPr>
        <p:spPr>
          <a:xfrm>
            <a:off x="2627784" y="4869160"/>
            <a:ext cx="54373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100" dirty="0" smtClean="0">
                <a:solidFill>
                  <a:srgbClr val="7B7B7B"/>
                </a:solidFill>
              </a:rPr>
              <a:t>WEKA</a:t>
            </a:r>
            <a:endParaRPr lang="it-IT" sz="1100" dirty="0">
              <a:solidFill>
                <a:srgbClr val="7B7B7B"/>
              </a:solidFill>
            </a:endParaRPr>
          </a:p>
        </p:txBody>
      </p:sp>
      <p:cxnSp>
        <p:nvCxnSpPr>
          <p:cNvPr id="100" name="Connettore 1 99"/>
          <p:cNvCxnSpPr/>
          <p:nvPr/>
        </p:nvCxnSpPr>
        <p:spPr>
          <a:xfrm>
            <a:off x="88716" y="5887180"/>
            <a:ext cx="8992492" cy="12700"/>
          </a:xfrm>
          <a:prstGeom prst="line">
            <a:avLst/>
          </a:prstGeom>
          <a:ln>
            <a:solidFill>
              <a:srgbClr val="7B7B7B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1" name="Gruppo 100"/>
          <p:cNvGrpSpPr/>
          <p:nvPr/>
        </p:nvGrpSpPr>
        <p:grpSpPr>
          <a:xfrm>
            <a:off x="827584" y="2473846"/>
            <a:ext cx="203249" cy="197318"/>
            <a:chOff x="2751792" y="1064930"/>
            <a:chExt cx="203249" cy="197318"/>
          </a:xfrm>
        </p:grpSpPr>
        <p:grpSp>
          <p:nvGrpSpPr>
            <p:cNvPr id="102" name="Gruppo 101"/>
            <p:cNvGrpSpPr/>
            <p:nvPr/>
          </p:nvGrpSpPr>
          <p:grpSpPr>
            <a:xfrm>
              <a:off x="2751792" y="1064930"/>
              <a:ext cx="203249" cy="197318"/>
              <a:chOff x="2751792" y="1064930"/>
              <a:chExt cx="203249" cy="197318"/>
            </a:xfrm>
          </p:grpSpPr>
          <p:grpSp>
            <p:nvGrpSpPr>
              <p:cNvPr id="104" name="Gruppo 103"/>
              <p:cNvGrpSpPr/>
              <p:nvPr/>
            </p:nvGrpSpPr>
            <p:grpSpPr>
              <a:xfrm>
                <a:off x="2751792" y="1064930"/>
                <a:ext cx="203249" cy="144016"/>
                <a:chOff x="2928591" y="908720"/>
                <a:chExt cx="203249" cy="144016"/>
              </a:xfrm>
            </p:grpSpPr>
            <p:sp>
              <p:nvSpPr>
                <p:cNvPr id="108" name="Ovale 107"/>
                <p:cNvSpPr/>
                <p:nvPr/>
              </p:nvSpPr>
              <p:spPr>
                <a:xfrm>
                  <a:off x="2987824" y="908720"/>
                  <a:ext cx="72008" cy="14401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rgbClr val="7B7B7B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09" name="Rettangolo 108"/>
                <p:cNvSpPr/>
                <p:nvPr/>
              </p:nvSpPr>
              <p:spPr>
                <a:xfrm>
                  <a:off x="2928591" y="980728"/>
                  <a:ext cx="203249" cy="72008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cxnSp>
              <p:nvCxnSpPr>
                <p:cNvPr id="110" name="Connettore 1 109"/>
                <p:cNvCxnSpPr/>
                <p:nvPr/>
              </p:nvCxnSpPr>
              <p:spPr>
                <a:xfrm>
                  <a:off x="2979278" y="971719"/>
                  <a:ext cx="90000" cy="0"/>
                </a:xfrm>
                <a:prstGeom prst="line">
                  <a:avLst/>
                </a:prstGeom>
                <a:ln w="12700">
                  <a:solidFill>
                    <a:srgbClr val="7B7B7B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5" name="Gruppo 104"/>
              <p:cNvGrpSpPr/>
              <p:nvPr/>
            </p:nvGrpSpPr>
            <p:grpSpPr>
              <a:xfrm>
                <a:off x="2765256" y="1203296"/>
                <a:ext cx="163335" cy="58952"/>
                <a:chOff x="2765256" y="1203296"/>
                <a:chExt cx="163335" cy="58952"/>
              </a:xfrm>
            </p:grpSpPr>
            <p:sp>
              <p:nvSpPr>
                <p:cNvPr id="106" name="Triangolo isoscele 105"/>
                <p:cNvSpPr/>
                <p:nvPr/>
              </p:nvSpPr>
              <p:spPr>
                <a:xfrm rot="5400000">
                  <a:off x="2771800" y="1196752"/>
                  <a:ext cx="58919" cy="72008"/>
                </a:xfrm>
                <a:prstGeom prst="triangle">
                  <a:avLst/>
                </a:prstGeom>
                <a:solidFill>
                  <a:schemeClr val="bg1"/>
                </a:solidFill>
                <a:ln>
                  <a:solidFill>
                    <a:srgbClr val="7B7B7B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07" name="Triangolo isoscele 106"/>
                <p:cNvSpPr/>
                <p:nvPr/>
              </p:nvSpPr>
              <p:spPr>
                <a:xfrm rot="16200000">
                  <a:off x="2863127" y="1196785"/>
                  <a:ext cx="58919" cy="72008"/>
                </a:xfrm>
                <a:prstGeom prst="triangle">
                  <a:avLst/>
                </a:prstGeom>
                <a:solidFill>
                  <a:schemeClr val="bg1"/>
                </a:solidFill>
                <a:ln>
                  <a:solidFill>
                    <a:srgbClr val="7B7B7B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</p:grpSp>
        <p:cxnSp>
          <p:nvCxnSpPr>
            <p:cNvPr id="103" name="Connettore 1 102"/>
            <p:cNvCxnSpPr/>
            <p:nvPr/>
          </p:nvCxnSpPr>
          <p:spPr>
            <a:xfrm>
              <a:off x="2846274" y="1124744"/>
              <a:ext cx="0" cy="108012"/>
            </a:xfrm>
            <a:prstGeom prst="line">
              <a:avLst/>
            </a:prstGeom>
            <a:ln w="12700">
              <a:solidFill>
                <a:srgbClr val="7B7B7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1" name="Gruppo 110"/>
          <p:cNvGrpSpPr/>
          <p:nvPr/>
        </p:nvGrpSpPr>
        <p:grpSpPr>
          <a:xfrm>
            <a:off x="827584" y="3140968"/>
            <a:ext cx="203249" cy="197318"/>
            <a:chOff x="2751792" y="1064930"/>
            <a:chExt cx="203249" cy="197318"/>
          </a:xfrm>
        </p:grpSpPr>
        <p:grpSp>
          <p:nvGrpSpPr>
            <p:cNvPr id="112" name="Gruppo 111"/>
            <p:cNvGrpSpPr/>
            <p:nvPr/>
          </p:nvGrpSpPr>
          <p:grpSpPr>
            <a:xfrm>
              <a:off x="2751792" y="1064930"/>
              <a:ext cx="203249" cy="197318"/>
              <a:chOff x="2751792" y="1064930"/>
              <a:chExt cx="203249" cy="197318"/>
            </a:xfrm>
          </p:grpSpPr>
          <p:grpSp>
            <p:nvGrpSpPr>
              <p:cNvPr id="114" name="Gruppo 113"/>
              <p:cNvGrpSpPr/>
              <p:nvPr/>
            </p:nvGrpSpPr>
            <p:grpSpPr>
              <a:xfrm>
                <a:off x="2751792" y="1064930"/>
                <a:ext cx="203249" cy="144016"/>
                <a:chOff x="2928591" y="908720"/>
                <a:chExt cx="203249" cy="144016"/>
              </a:xfrm>
            </p:grpSpPr>
            <p:sp>
              <p:nvSpPr>
                <p:cNvPr id="118" name="Ovale 117"/>
                <p:cNvSpPr/>
                <p:nvPr/>
              </p:nvSpPr>
              <p:spPr>
                <a:xfrm>
                  <a:off x="2987824" y="908720"/>
                  <a:ext cx="72008" cy="14401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rgbClr val="7B7B7B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19" name="Rettangolo 118"/>
                <p:cNvSpPr/>
                <p:nvPr/>
              </p:nvSpPr>
              <p:spPr>
                <a:xfrm>
                  <a:off x="2928591" y="980728"/>
                  <a:ext cx="203249" cy="72008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cxnSp>
              <p:nvCxnSpPr>
                <p:cNvPr id="120" name="Connettore 1 119"/>
                <p:cNvCxnSpPr/>
                <p:nvPr/>
              </p:nvCxnSpPr>
              <p:spPr>
                <a:xfrm>
                  <a:off x="2979278" y="971719"/>
                  <a:ext cx="90000" cy="0"/>
                </a:xfrm>
                <a:prstGeom prst="line">
                  <a:avLst/>
                </a:prstGeom>
                <a:ln w="12700">
                  <a:solidFill>
                    <a:srgbClr val="7B7B7B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15" name="Gruppo 114"/>
              <p:cNvGrpSpPr/>
              <p:nvPr/>
            </p:nvGrpSpPr>
            <p:grpSpPr>
              <a:xfrm>
                <a:off x="2765256" y="1203296"/>
                <a:ext cx="163335" cy="58952"/>
                <a:chOff x="2765256" y="1203296"/>
                <a:chExt cx="163335" cy="58952"/>
              </a:xfrm>
            </p:grpSpPr>
            <p:sp>
              <p:nvSpPr>
                <p:cNvPr id="116" name="Triangolo isoscele 115"/>
                <p:cNvSpPr/>
                <p:nvPr/>
              </p:nvSpPr>
              <p:spPr>
                <a:xfrm rot="5400000">
                  <a:off x="2771800" y="1196752"/>
                  <a:ext cx="58919" cy="72008"/>
                </a:xfrm>
                <a:prstGeom prst="triangle">
                  <a:avLst/>
                </a:prstGeom>
                <a:solidFill>
                  <a:schemeClr val="bg1"/>
                </a:solidFill>
                <a:ln>
                  <a:solidFill>
                    <a:srgbClr val="7B7B7B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17" name="Triangolo isoscele 116"/>
                <p:cNvSpPr/>
                <p:nvPr/>
              </p:nvSpPr>
              <p:spPr>
                <a:xfrm rot="16200000">
                  <a:off x="2863127" y="1196785"/>
                  <a:ext cx="58919" cy="72008"/>
                </a:xfrm>
                <a:prstGeom prst="triangle">
                  <a:avLst/>
                </a:prstGeom>
                <a:solidFill>
                  <a:schemeClr val="bg1"/>
                </a:solidFill>
                <a:ln>
                  <a:solidFill>
                    <a:srgbClr val="7B7B7B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</p:grpSp>
        <p:cxnSp>
          <p:nvCxnSpPr>
            <p:cNvPr id="113" name="Connettore 1 112"/>
            <p:cNvCxnSpPr/>
            <p:nvPr/>
          </p:nvCxnSpPr>
          <p:spPr>
            <a:xfrm>
              <a:off x="2846274" y="1124744"/>
              <a:ext cx="0" cy="108012"/>
            </a:xfrm>
            <a:prstGeom prst="line">
              <a:avLst/>
            </a:prstGeom>
            <a:ln w="12700">
              <a:solidFill>
                <a:srgbClr val="7B7B7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1" name="Ovale 120"/>
          <p:cNvSpPr/>
          <p:nvPr/>
        </p:nvSpPr>
        <p:spPr>
          <a:xfrm>
            <a:off x="3053482" y="2020590"/>
            <a:ext cx="45719" cy="45719"/>
          </a:xfrm>
          <a:prstGeom prst="ellipse">
            <a:avLst/>
          </a:prstGeom>
          <a:solidFill>
            <a:srgbClr val="7B7B7B"/>
          </a:solidFill>
          <a:ln>
            <a:solidFill>
              <a:srgbClr val="7B7B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2" name="Ovale 121"/>
          <p:cNvSpPr/>
          <p:nvPr/>
        </p:nvSpPr>
        <p:spPr>
          <a:xfrm>
            <a:off x="1318940" y="4475417"/>
            <a:ext cx="45719" cy="45719"/>
          </a:xfrm>
          <a:prstGeom prst="ellipse">
            <a:avLst/>
          </a:prstGeom>
          <a:solidFill>
            <a:srgbClr val="7B7B7B"/>
          </a:solidFill>
          <a:ln>
            <a:solidFill>
              <a:srgbClr val="7B7B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123" name="Gruppo 122"/>
          <p:cNvGrpSpPr/>
          <p:nvPr/>
        </p:nvGrpSpPr>
        <p:grpSpPr>
          <a:xfrm rot="5400000">
            <a:off x="8137685" y="3836992"/>
            <a:ext cx="203249" cy="197318"/>
            <a:chOff x="2751792" y="1064930"/>
            <a:chExt cx="203249" cy="197318"/>
          </a:xfrm>
        </p:grpSpPr>
        <p:grpSp>
          <p:nvGrpSpPr>
            <p:cNvPr id="124" name="Gruppo 123"/>
            <p:cNvGrpSpPr/>
            <p:nvPr/>
          </p:nvGrpSpPr>
          <p:grpSpPr>
            <a:xfrm>
              <a:off x="2751792" y="1064930"/>
              <a:ext cx="203249" cy="197318"/>
              <a:chOff x="2751792" y="1064930"/>
              <a:chExt cx="203249" cy="197318"/>
            </a:xfrm>
          </p:grpSpPr>
          <p:grpSp>
            <p:nvGrpSpPr>
              <p:cNvPr id="126" name="Gruppo 125"/>
              <p:cNvGrpSpPr/>
              <p:nvPr/>
            </p:nvGrpSpPr>
            <p:grpSpPr>
              <a:xfrm>
                <a:off x="2751792" y="1064930"/>
                <a:ext cx="203249" cy="144016"/>
                <a:chOff x="2928591" y="908720"/>
                <a:chExt cx="203249" cy="144016"/>
              </a:xfrm>
            </p:grpSpPr>
            <p:sp>
              <p:nvSpPr>
                <p:cNvPr id="130" name="Ovale 129"/>
                <p:cNvSpPr/>
                <p:nvPr/>
              </p:nvSpPr>
              <p:spPr>
                <a:xfrm>
                  <a:off x="2987824" y="908720"/>
                  <a:ext cx="72008" cy="14401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rgbClr val="7B7B7B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31" name="Rettangolo 130"/>
                <p:cNvSpPr/>
                <p:nvPr/>
              </p:nvSpPr>
              <p:spPr>
                <a:xfrm>
                  <a:off x="2928591" y="980728"/>
                  <a:ext cx="203249" cy="72008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cxnSp>
              <p:nvCxnSpPr>
                <p:cNvPr id="132" name="Connettore 1 131"/>
                <p:cNvCxnSpPr/>
                <p:nvPr/>
              </p:nvCxnSpPr>
              <p:spPr>
                <a:xfrm>
                  <a:off x="2979278" y="971719"/>
                  <a:ext cx="90000" cy="0"/>
                </a:xfrm>
                <a:prstGeom prst="line">
                  <a:avLst/>
                </a:prstGeom>
                <a:ln w="12700">
                  <a:solidFill>
                    <a:srgbClr val="7B7B7B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7" name="Gruppo 126"/>
              <p:cNvGrpSpPr/>
              <p:nvPr/>
            </p:nvGrpSpPr>
            <p:grpSpPr>
              <a:xfrm>
                <a:off x="2765256" y="1203296"/>
                <a:ext cx="163335" cy="58952"/>
                <a:chOff x="2765256" y="1203296"/>
                <a:chExt cx="163335" cy="58952"/>
              </a:xfrm>
            </p:grpSpPr>
            <p:sp>
              <p:nvSpPr>
                <p:cNvPr id="128" name="Triangolo isoscele 127"/>
                <p:cNvSpPr/>
                <p:nvPr/>
              </p:nvSpPr>
              <p:spPr>
                <a:xfrm rot="5400000">
                  <a:off x="2771800" y="1196752"/>
                  <a:ext cx="58919" cy="72008"/>
                </a:xfrm>
                <a:prstGeom prst="triangle">
                  <a:avLst/>
                </a:prstGeom>
                <a:solidFill>
                  <a:schemeClr val="bg1"/>
                </a:solidFill>
                <a:ln>
                  <a:solidFill>
                    <a:srgbClr val="7B7B7B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29" name="Triangolo isoscele 128"/>
                <p:cNvSpPr/>
                <p:nvPr/>
              </p:nvSpPr>
              <p:spPr>
                <a:xfrm rot="16200000">
                  <a:off x="2863127" y="1196785"/>
                  <a:ext cx="58919" cy="72008"/>
                </a:xfrm>
                <a:prstGeom prst="triangle">
                  <a:avLst/>
                </a:prstGeom>
                <a:solidFill>
                  <a:schemeClr val="bg1"/>
                </a:solidFill>
                <a:ln>
                  <a:solidFill>
                    <a:srgbClr val="7B7B7B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</p:grpSp>
        <p:cxnSp>
          <p:nvCxnSpPr>
            <p:cNvPr id="125" name="Connettore 1 124"/>
            <p:cNvCxnSpPr/>
            <p:nvPr/>
          </p:nvCxnSpPr>
          <p:spPr>
            <a:xfrm>
              <a:off x="2846274" y="1124744"/>
              <a:ext cx="0" cy="108012"/>
            </a:xfrm>
            <a:prstGeom prst="line">
              <a:avLst/>
            </a:prstGeom>
            <a:ln w="12700">
              <a:solidFill>
                <a:srgbClr val="7B7B7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3" name="Ovale 132"/>
          <p:cNvSpPr/>
          <p:nvPr/>
        </p:nvSpPr>
        <p:spPr>
          <a:xfrm>
            <a:off x="1951193" y="2609354"/>
            <a:ext cx="45719" cy="45719"/>
          </a:xfrm>
          <a:prstGeom prst="ellipse">
            <a:avLst/>
          </a:prstGeom>
          <a:solidFill>
            <a:srgbClr val="7B7B7B"/>
          </a:solidFill>
          <a:ln>
            <a:solidFill>
              <a:srgbClr val="7B7B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4" name="CasellaDiTesto 133"/>
          <p:cNvSpPr txBox="1"/>
          <p:nvPr/>
        </p:nvSpPr>
        <p:spPr>
          <a:xfrm>
            <a:off x="971600" y="1340768"/>
            <a:ext cx="2856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smtClean="0">
                <a:solidFill>
                  <a:srgbClr val="7B7B7B"/>
                </a:solidFill>
              </a:rPr>
              <a:t>z</a:t>
            </a:r>
            <a:endParaRPr lang="it-IT" sz="2000" dirty="0">
              <a:solidFill>
                <a:srgbClr val="7B7B7B"/>
              </a:solidFill>
            </a:endParaRPr>
          </a:p>
        </p:txBody>
      </p:sp>
      <p:cxnSp>
        <p:nvCxnSpPr>
          <p:cNvPr id="135" name="Connettore 1 134"/>
          <p:cNvCxnSpPr/>
          <p:nvPr/>
        </p:nvCxnSpPr>
        <p:spPr>
          <a:xfrm flipH="1">
            <a:off x="1099638" y="1453453"/>
            <a:ext cx="9638" cy="1192816"/>
          </a:xfrm>
          <a:prstGeom prst="line">
            <a:avLst/>
          </a:prstGeom>
          <a:ln w="12700">
            <a:solidFill>
              <a:srgbClr val="7B7B7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6" name="Gruppo 135"/>
          <p:cNvGrpSpPr/>
          <p:nvPr/>
        </p:nvGrpSpPr>
        <p:grpSpPr>
          <a:xfrm>
            <a:off x="861492" y="1746167"/>
            <a:ext cx="250621" cy="58952"/>
            <a:chOff x="1035266" y="6750677"/>
            <a:chExt cx="250621" cy="58952"/>
          </a:xfrm>
        </p:grpSpPr>
        <p:cxnSp>
          <p:nvCxnSpPr>
            <p:cNvPr id="137" name="Connettore 1 136"/>
            <p:cNvCxnSpPr/>
            <p:nvPr/>
          </p:nvCxnSpPr>
          <p:spPr>
            <a:xfrm flipH="1">
              <a:off x="1035266" y="6782807"/>
              <a:ext cx="250621" cy="1"/>
            </a:xfrm>
            <a:prstGeom prst="line">
              <a:avLst/>
            </a:prstGeom>
            <a:ln w="12700">
              <a:solidFill>
                <a:srgbClr val="7B7B7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8" name="Gruppo 137"/>
            <p:cNvGrpSpPr/>
            <p:nvPr/>
          </p:nvGrpSpPr>
          <p:grpSpPr>
            <a:xfrm>
              <a:off x="1077178" y="6750677"/>
              <a:ext cx="163335" cy="58952"/>
              <a:chOff x="2765256" y="1203296"/>
              <a:chExt cx="163335" cy="58952"/>
            </a:xfrm>
          </p:grpSpPr>
          <p:sp>
            <p:nvSpPr>
              <p:cNvPr id="139" name="Triangolo isoscele 138"/>
              <p:cNvSpPr/>
              <p:nvPr/>
            </p:nvSpPr>
            <p:spPr>
              <a:xfrm rot="5400000">
                <a:off x="2771800" y="1196752"/>
                <a:ext cx="58919" cy="72008"/>
              </a:xfrm>
              <a:prstGeom prst="triangle">
                <a:avLst/>
              </a:prstGeom>
              <a:solidFill>
                <a:schemeClr val="bg1"/>
              </a:solidFill>
              <a:ln>
                <a:solidFill>
                  <a:srgbClr val="7B7B7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40" name="Triangolo isoscele 139"/>
              <p:cNvSpPr/>
              <p:nvPr/>
            </p:nvSpPr>
            <p:spPr>
              <a:xfrm rot="16200000">
                <a:off x="2863127" y="1196785"/>
                <a:ext cx="58919" cy="72008"/>
              </a:xfrm>
              <a:prstGeom prst="triangle">
                <a:avLst/>
              </a:prstGeom>
              <a:solidFill>
                <a:schemeClr val="bg1"/>
              </a:solidFill>
              <a:ln>
                <a:solidFill>
                  <a:srgbClr val="7B7B7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sp>
        <p:nvSpPr>
          <p:cNvPr id="141" name="Ovale 140"/>
          <p:cNvSpPr/>
          <p:nvPr/>
        </p:nvSpPr>
        <p:spPr>
          <a:xfrm>
            <a:off x="1075358" y="2617862"/>
            <a:ext cx="45719" cy="45719"/>
          </a:xfrm>
          <a:prstGeom prst="ellipse">
            <a:avLst/>
          </a:prstGeom>
          <a:solidFill>
            <a:srgbClr val="7B7B7B"/>
          </a:solidFill>
          <a:ln>
            <a:solidFill>
              <a:srgbClr val="7B7B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2" name="Ovale 141"/>
          <p:cNvSpPr/>
          <p:nvPr/>
        </p:nvSpPr>
        <p:spPr>
          <a:xfrm>
            <a:off x="1306240" y="5608290"/>
            <a:ext cx="45719" cy="45719"/>
          </a:xfrm>
          <a:prstGeom prst="ellipse">
            <a:avLst/>
          </a:prstGeom>
          <a:solidFill>
            <a:srgbClr val="7B7B7B"/>
          </a:solidFill>
          <a:ln>
            <a:solidFill>
              <a:srgbClr val="7B7B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3" name="Ovale 142"/>
          <p:cNvSpPr/>
          <p:nvPr/>
        </p:nvSpPr>
        <p:spPr>
          <a:xfrm>
            <a:off x="2267744" y="3284984"/>
            <a:ext cx="45719" cy="45719"/>
          </a:xfrm>
          <a:prstGeom prst="ellipse">
            <a:avLst/>
          </a:prstGeom>
          <a:solidFill>
            <a:srgbClr val="7B7B7B"/>
          </a:solidFill>
          <a:ln>
            <a:solidFill>
              <a:srgbClr val="7B7B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44" name="Connettore 1 15"/>
          <p:cNvCxnSpPr/>
          <p:nvPr/>
        </p:nvCxnSpPr>
        <p:spPr>
          <a:xfrm>
            <a:off x="611560" y="4494467"/>
            <a:ext cx="3133518" cy="4736"/>
          </a:xfrm>
          <a:prstGeom prst="line">
            <a:avLst/>
          </a:prstGeom>
          <a:ln w="12700">
            <a:solidFill>
              <a:srgbClr val="7B7B7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5" name="Ovale 194"/>
          <p:cNvSpPr/>
          <p:nvPr/>
        </p:nvSpPr>
        <p:spPr>
          <a:xfrm>
            <a:off x="1325290" y="3278634"/>
            <a:ext cx="45719" cy="45719"/>
          </a:xfrm>
          <a:prstGeom prst="ellipse">
            <a:avLst/>
          </a:prstGeom>
          <a:solidFill>
            <a:srgbClr val="7B7B7B"/>
          </a:solidFill>
          <a:ln>
            <a:solidFill>
              <a:srgbClr val="7B7B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146" name="Gruppo 133"/>
          <p:cNvGrpSpPr/>
          <p:nvPr/>
        </p:nvGrpSpPr>
        <p:grpSpPr>
          <a:xfrm>
            <a:off x="827584" y="4331401"/>
            <a:ext cx="203249" cy="197318"/>
            <a:chOff x="2751792" y="1064930"/>
            <a:chExt cx="203249" cy="197318"/>
          </a:xfrm>
        </p:grpSpPr>
        <p:grpSp>
          <p:nvGrpSpPr>
            <p:cNvPr id="147" name="Gruppo 135"/>
            <p:cNvGrpSpPr/>
            <p:nvPr/>
          </p:nvGrpSpPr>
          <p:grpSpPr>
            <a:xfrm>
              <a:off x="2751792" y="1064930"/>
              <a:ext cx="203249" cy="197318"/>
              <a:chOff x="2751792" y="1064930"/>
              <a:chExt cx="203249" cy="197318"/>
            </a:xfrm>
          </p:grpSpPr>
          <p:grpSp>
            <p:nvGrpSpPr>
              <p:cNvPr id="149" name="Gruppo 137"/>
              <p:cNvGrpSpPr/>
              <p:nvPr/>
            </p:nvGrpSpPr>
            <p:grpSpPr>
              <a:xfrm>
                <a:off x="2751792" y="1064930"/>
                <a:ext cx="203249" cy="144016"/>
                <a:chOff x="2928591" y="908720"/>
                <a:chExt cx="203249" cy="144016"/>
              </a:xfrm>
            </p:grpSpPr>
            <p:sp>
              <p:nvSpPr>
                <p:cNvPr id="153" name="Ovale 142"/>
                <p:cNvSpPr/>
                <p:nvPr/>
              </p:nvSpPr>
              <p:spPr>
                <a:xfrm>
                  <a:off x="2987824" y="908720"/>
                  <a:ext cx="72008" cy="14401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rgbClr val="7B7B7B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54" name="Rettangolo 144"/>
                <p:cNvSpPr/>
                <p:nvPr/>
              </p:nvSpPr>
              <p:spPr>
                <a:xfrm>
                  <a:off x="2928591" y="980728"/>
                  <a:ext cx="203249" cy="72008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cxnSp>
              <p:nvCxnSpPr>
                <p:cNvPr id="155" name="Connettore 1 145"/>
                <p:cNvCxnSpPr/>
                <p:nvPr/>
              </p:nvCxnSpPr>
              <p:spPr>
                <a:xfrm>
                  <a:off x="2979278" y="971719"/>
                  <a:ext cx="90000" cy="0"/>
                </a:xfrm>
                <a:prstGeom prst="line">
                  <a:avLst/>
                </a:prstGeom>
                <a:ln w="12700">
                  <a:solidFill>
                    <a:srgbClr val="7B7B7B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50" name="Gruppo 139"/>
              <p:cNvGrpSpPr/>
              <p:nvPr/>
            </p:nvGrpSpPr>
            <p:grpSpPr>
              <a:xfrm>
                <a:off x="2765256" y="1203296"/>
                <a:ext cx="163335" cy="58952"/>
                <a:chOff x="2765256" y="1203296"/>
                <a:chExt cx="163335" cy="58952"/>
              </a:xfrm>
            </p:grpSpPr>
            <p:sp>
              <p:nvSpPr>
                <p:cNvPr id="151" name="Triangolo isoscele 140"/>
                <p:cNvSpPr/>
                <p:nvPr/>
              </p:nvSpPr>
              <p:spPr>
                <a:xfrm rot="5400000">
                  <a:off x="2771800" y="1196752"/>
                  <a:ext cx="58919" cy="72008"/>
                </a:xfrm>
                <a:prstGeom prst="triangle">
                  <a:avLst/>
                </a:prstGeom>
                <a:solidFill>
                  <a:schemeClr val="bg1"/>
                </a:solidFill>
                <a:ln>
                  <a:solidFill>
                    <a:srgbClr val="7B7B7B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52" name="Triangolo isoscele 141"/>
                <p:cNvSpPr/>
                <p:nvPr/>
              </p:nvSpPr>
              <p:spPr>
                <a:xfrm rot="16200000">
                  <a:off x="2863127" y="1196785"/>
                  <a:ext cx="58919" cy="72008"/>
                </a:xfrm>
                <a:prstGeom prst="triangle">
                  <a:avLst/>
                </a:prstGeom>
                <a:solidFill>
                  <a:schemeClr val="bg1"/>
                </a:solidFill>
                <a:ln>
                  <a:solidFill>
                    <a:srgbClr val="7B7B7B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</p:grpSp>
        <p:cxnSp>
          <p:nvCxnSpPr>
            <p:cNvPr id="148" name="Connettore 1 136"/>
            <p:cNvCxnSpPr/>
            <p:nvPr/>
          </p:nvCxnSpPr>
          <p:spPr>
            <a:xfrm>
              <a:off x="2846274" y="1124744"/>
              <a:ext cx="0" cy="108012"/>
            </a:xfrm>
            <a:prstGeom prst="line">
              <a:avLst/>
            </a:prstGeom>
            <a:ln w="12700">
              <a:solidFill>
                <a:srgbClr val="7B7B7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6" name="Gruppo 133"/>
          <p:cNvGrpSpPr/>
          <p:nvPr/>
        </p:nvGrpSpPr>
        <p:grpSpPr>
          <a:xfrm>
            <a:off x="755576" y="5468571"/>
            <a:ext cx="203249" cy="197318"/>
            <a:chOff x="2751792" y="1064930"/>
            <a:chExt cx="203249" cy="197318"/>
          </a:xfrm>
        </p:grpSpPr>
        <p:grpSp>
          <p:nvGrpSpPr>
            <p:cNvPr id="157" name="Gruppo 135"/>
            <p:cNvGrpSpPr/>
            <p:nvPr/>
          </p:nvGrpSpPr>
          <p:grpSpPr>
            <a:xfrm>
              <a:off x="2751792" y="1064930"/>
              <a:ext cx="203249" cy="197318"/>
              <a:chOff x="2751792" y="1064930"/>
              <a:chExt cx="203249" cy="197318"/>
            </a:xfrm>
          </p:grpSpPr>
          <p:grpSp>
            <p:nvGrpSpPr>
              <p:cNvPr id="159" name="Gruppo 137"/>
              <p:cNvGrpSpPr/>
              <p:nvPr/>
            </p:nvGrpSpPr>
            <p:grpSpPr>
              <a:xfrm>
                <a:off x="2751792" y="1064930"/>
                <a:ext cx="203249" cy="144016"/>
                <a:chOff x="2928591" y="908720"/>
                <a:chExt cx="203249" cy="144016"/>
              </a:xfrm>
            </p:grpSpPr>
            <p:sp>
              <p:nvSpPr>
                <p:cNvPr id="163" name="Ovale 142"/>
                <p:cNvSpPr/>
                <p:nvPr/>
              </p:nvSpPr>
              <p:spPr>
                <a:xfrm>
                  <a:off x="2987824" y="908720"/>
                  <a:ext cx="72008" cy="14401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rgbClr val="7B7B7B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64" name="Rettangolo 144"/>
                <p:cNvSpPr/>
                <p:nvPr/>
              </p:nvSpPr>
              <p:spPr>
                <a:xfrm>
                  <a:off x="2928591" y="980728"/>
                  <a:ext cx="203249" cy="72008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cxnSp>
              <p:nvCxnSpPr>
                <p:cNvPr id="165" name="Connettore 1 145"/>
                <p:cNvCxnSpPr/>
                <p:nvPr/>
              </p:nvCxnSpPr>
              <p:spPr>
                <a:xfrm>
                  <a:off x="2979278" y="971719"/>
                  <a:ext cx="90000" cy="0"/>
                </a:xfrm>
                <a:prstGeom prst="line">
                  <a:avLst/>
                </a:prstGeom>
                <a:ln w="12700">
                  <a:solidFill>
                    <a:srgbClr val="7B7B7B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60" name="Gruppo 139"/>
              <p:cNvGrpSpPr/>
              <p:nvPr/>
            </p:nvGrpSpPr>
            <p:grpSpPr>
              <a:xfrm>
                <a:off x="2765256" y="1203296"/>
                <a:ext cx="163335" cy="58952"/>
                <a:chOff x="2765256" y="1203296"/>
                <a:chExt cx="163335" cy="58952"/>
              </a:xfrm>
            </p:grpSpPr>
            <p:sp>
              <p:nvSpPr>
                <p:cNvPr id="161" name="Triangolo isoscele 140"/>
                <p:cNvSpPr/>
                <p:nvPr/>
              </p:nvSpPr>
              <p:spPr>
                <a:xfrm rot="5400000">
                  <a:off x="2771800" y="1196752"/>
                  <a:ext cx="58919" cy="72008"/>
                </a:xfrm>
                <a:prstGeom prst="triangle">
                  <a:avLst/>
                </a:prstGeom>
                <a:solidFill>
                  <a:schemeClr val="bg1"/>
                </a:solidFill>
                <a:ln>
                  <a:solidFill>
                    <a:srgbClr val="7B7B7B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62" name="Triangolo isoscele 141"/>
                <p:cNvSpPr/>
                <p:nvPr/>
              </p:nvSpPr>
              <p:spPr>
                <a:xfrm rot="16200000">
                  <a:off x="2863127" y="1196785"/>
                  <a:ext cx="58919" cy="72008"/>
                </a:xfrm>
                <a:prstGeom prst="triangle">
                  <a:avLst/>
                </a:prstGeom>
                <a:solidFill>
                  <a:schemeClr val="bg1"/>
                </a:solidFill>
                <a:ln>
                  <a:solidFill>
                    <a:srgbClr val="7B7B7B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</p:grpSp>
        <p:cxnSp>
          <p:nvCxnSpPr>
            <p:cNvPr id="158" name="Connettore 1 136"/>
            <p:cNvCxnSpPr/>
            <p:nvPr/>
          </p:nvCxnSpPr>
          <p:spPr>
            <a:xfrm>
              <a:off x="2846274" y="1124744"/>
              <a:ext cx="0" cy="108012"/>
            </a:xfrm>
            <a:prstGeom prst="line">
              <a:avLst/>
            </a:prstGeom>
            <a:ln w="12700">
              <a:solidFill>
                <a:srgbClr val="7B7B7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66" name="Connettore 1 143"/>
          <p:cNvCxnSpPr/>
          <p:nvPr/>
        </p:nvCxnSpPr>
        <p:spPr>
          <a:xfrm>
            <a:off x="3491880" y="2132856"/>
            <a:ext cx="0" cy="3746539"/>
          </a:xfrm>
          <a:prstGeom prst="line">
            <a:avLst/>
          </a:prstGeom>
          <a:ln>
            <a:solidFill>
              <a:srgbClr val="7B7B7B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Connettore 1 143"/>
          <p:cNvCxnSpPr/>
          <p:nvPr/>
        </p:nvCxnSpPr>
        <p:spPr>
          <a:xfrm>
            <a:off x="7884368" y="2132856"/>
            <a:ext cx="0" cy="3746539"/>
          </a:xfrm>
          <a:prstGeom prst="line">
            <a:avLst/>
          </a:prstGeom>
          <a:ln>
            <a:solidFill>
              <a:srgbClr val="7B7B7B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8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9912" y="3140968"/>
            <a:ext cx="3744416" cy="2088232"/>
          </a:xfrm>
          <a:prstGeom prst="rect">
            <a:avLst/>
          </a:prstGeom>
        </p:spPr>
      </p:pic>
      <p:cxnSp>
        <p:nvCxnSpPr>
          <p:cNvPr id="169" name="Connettore 1 110"/>
          <p:cNvCxnSpPr/>
          <p:nvPr/>
        </p:nvCxnSpPr>
        <p:spPr>
          <a:xfrm>
            <a:off x="2295302" y="3284984"/>
            <a:ext cx="2" cy="1162715"/>
          </a:xfrm>
          <a:prstGeom prst="line">
            <a:avLst/>
          </a:prstGeom>
          <a:ln w="12700">
            <a:solidFill>
              <a:srgbClr val="7B7B7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Connettore 1 110"/>
          <p:cNvCxnSpPr/>
          <p:nvPr/>
        </p:nvCxnSpPr>
        <p:spPr>
          <a:xfrm flipH="1">
            <a:off x="2279650" y="4581128"/>
            <a:ext cx="7144" cy="606822"/>
          </a:xfrm>
          <a:prstGeom prst="line">
            <a:avLst/>
          </a:prstGeom>
          <a:ln w="12700">
            <a:solidFill>
              <a:srgbClr val="7B7B7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1" name="CasellaDiTesto 19"/>
          <p:cNvSpPr txBox="1"/>
          <p:nvPr/>
        </p:nvSpPr>
        <p:spPr>
          <a:xfrm>
            <a:off x="1240582" y="1340768"/>
            <a:ext cx="2856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smtClean="0">
                <a:solidFill>
                  <a:srgbClr val="7B7B7B"/>
                </a:solidFill>
              </a:rPr>
              <a:t>z</a:t>
            </a:r>
            <a:endParaRPr lang="it-IT" sz="2000" dirty="0">
              <a:solidFill>
                <a:srgbClr val="7B7B7B"/>
              </a:solidFill>
            </a:endParaRPr>
          </a:p>
        </p:txBody>
      </p:sp>
      <p:cxnSp>
        <p:nvCxnSpPr>
          <p:cNvPr id="172" name="Connettore 1 197"/>
          <p:cNvCxnSpPr/>
          <p:nvPr/>
        </p:nvCxnSpPr>
        <p:spPr>
          <a:xfrm flipH="1">
            <a:off x="1351959" y="1453453"/>
            <a:ext cx="26299" cy="1848041"/>
          </a:xfrm>
          <a:prstGeom prst="line">
            <a:avLst/>
          </a:prstGeom>
          <a:ln w="12700">
            <a:solidFill>
              <a:srgbClr val="7B7B7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3" name="Gruppo 51"/>
          <p:cNvGrpSpPr/>
          <p:nvPr/>
        </p:nvGrpSpPr>
        <p:grpSpPr>
          <a:xfrm>
            <a:off x="1372364" y="1746167"/>
            <a:ext cx="250621" cy="58952"/>
            <a:chOff x="1035266" y="6750677"/>
            <a:chExt cx="250621" cy="58952"/>
          </a:xfrm>
        </p:grpSpPr>
        <p:cxnSp>
          <p:nvCxnSpPr>
            <p:cNvPr id="174" name="Connettore 1 213"/>
            <p:cNvCxnSpPr/>
            <p:nvPr/>
          </p:nvCxnSpPr>
          <p:spPr>
            <a:xfrm flipH="1">
              <a:off x="1035266" y="6782807"/>
              <a:ext cx="250621" cy="1"/>
            </a:xfrm>
            <a:prstGeom prst="line">
              <a:avLst/>
            </a:prstGeom>
            <a:ln w="12700">
              <a:solidFill>
                <a:srgbClr val="7B7B7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5" name="Gruppo 218"/>
            <p:cNvGrpSpPr/>
            <p:nvPr/>
          </p:nvGrpSpPr>
          <p:grpSpPr>
            <a:xfrm>
              <a:off x="1077178" y="6750677"/>
              <a:ext cx="163335" cy="58952"/>
              <a:chOff x="2765256" y="1203296"/>
              <a:chExt cx="163335" cy="58952"/>
            </a:xfrm>
          </p:grpSpPr>
          <p:sp>
            <p:nvSpPr>
              <p:cNvPr id="176" name="Triangolo isoscele 219"/>
              <p:cNvSpPr/>
              <p:nvPr/>
            </p:nvSpPr>
            <p:spPr>
              <a:xfrm rot="5400000">
                <a:off x="2771800" y="1196752"/>
                <a:ext cx="58919" cy="72008"/>
              </a:xfrm>
              <a:prstGeom prst="triangle">
                <a:avLst/>
              </a:prstGeom>
              <a:solidFill>
                <a:schemeClr val="bg1"/>
              </a:solidFill>
              <a:ln>
                <a:solidFill>
                  <a:srgbClr val="7B7B7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77" name="Triangolo isoscele 220"/>
              <p:cNvSpPr/>
              <p:nvPr/>
            </p:nvSpPr>
            <p:spPr>
              <a:xfrm rot="16200000">
                <a:off x="2863127" y="1196785"/>
                <a:ext cx="58919" cy="72008"/>
              </a:xfrm>
              <a:prstGeom prst="triangle">
                <a:avLst/>
              </a:prstGeom>
              <a:solidFill>
                <a:schemeClr val="bg1"/>
              </a:solidFill>
              <a:ln>
                <a:solidFill>
                  <a:srgbClr val="7B7B7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cxnSp>
        <p:nvCxnSpPr>
          <p:cNvPr id="178" name="Connettore 1 12"/>
          <p:cNvCxnSpPr/>
          <p:nvPr/>
        </p:nvCxnSpPr>
        <p:spPr>
          <a:xfrm>
            <a:off x="3779912" y="2636912"/>
            <a:ext cx="4680520" cy="0"/>
          </a:xfrm>
          <a:prstGeom prst="line">
            <a:avLst/>
          </a:prstGeom>
          <a:ln w="12700">
            <a:solidFill>
              <a:srgbClr val="7B7B7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Connettore 1 110"/>
          <p:cNvCxnSpPr/>
          <p:nvPr/>
        </p:nvCxnSpPr>
        <p:spPr>
          <a:xfrm flipH="1">
            <a:off x="8458200" y="2636912"/>
            <a:ext cx="2232" cy="2995538"/>
          </a:xfrm>
          <a:prstGeom prst="line">
            <a:avLst/>
          </a:prstGeom>
          <a:ln w="12700">
            <a:solidFill>
              <a:srgbClr val="7B7B7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Connettore 1 12"/>
          <p:cNvCxnSpPr/>
          <p:nvPr/>
        </p:nvCxnSpPr>
        <p:spPr>
          <a:xfrm>
            <a:off x="3707904" y="5623148"/>
            <a:ext cx="4750296" cy="9302"/>
          </a:xfrm>
          <a:prstGeom prst="line">
            <a:avLst/>
          </a:prstGeom>
          <a:ln w="12700">
            <a:solidFill>
              <a:srgbClr val="7B7B7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Connettore 1 15"/>
          <p:cNvCxnSpPr/>
          <p:nvPr/>
        </p:nvCxnSpPr>
        <p:spPr>
          <a:xfrm>
            <a:off x="7092280" y="3304034"/>
            <a:ext cx="1080120" cy="0"/>
          </a:xfrm>
          <a:prstGeom prst="line">
            <a:avLst/>
          </a:prstGeom>
          <a:ln w="12700">
            <a:solidFill>
              <a:srgbClr val="7B7B7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Connettore 1 110"/>
          <p:cNvCxnSpPr/>
          <p:nvPr/>
        </p:nvCxnSpPr>
        <p:spPr>
          <a:xfrm>
            <a:off x="8166050" y="3304034"/>
            <a:ext cx="50" cy="1204466"/>
          </a:xfrm>
          <a:prstGeom prst="line">
            <a:avLst/>
          </a:prstGeom>
          <a:ln w="12700">
            <a:solidFill>
              <a:srgbClr val="7B7B7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Connettore 1 15"/>
          <p:cNvCxnSpPr/>
          <p:nvPr/>
        </p:nvCxnSpPr>
        <p:spPr>
          <a:xfrm>
            <a:off x="7164288" y="4496420"/>
            <a:ext cx="1008112" cy="6350"/>
          </a:xfrm>
          <a:prstGeom prst="line">
            <a:avLst/>
          </a:prstGeom>
          <a:ln w="12700">
            <a:solidFill>
              <a:srgbClr val="7B7B7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3052" y="2511946"/>
            <a:ext cx="2476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3052" y="3172718"/>
            <a:ext cx="2476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6702" y="4371454"/>
            <a:ext cx="2476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3052" y="5508724"/>
            <a:ext cx="2476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8" name="CasellaDiTesto 131"/>
          <p:cNvSpPr txBox="1"/>
          <p:nvPr/>
        </p:nvSpPr>
        <p:spPr>
          <a:xfrm>
            <a:off x="2306557" y="2996952"/>
            <a:ext cx="61013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100" dirty="0" err="1" smtClean="0">
                <a:solidFill>
                  <a:srgbClr val="7B7B7B"/>
                </a:solidFill>
              </a:rPr>
              <a:t>Coriolis</a:t>
            </a:r>
            <a:endParaRPr lang="it-IT" sz="1100" dirty="0">
              <a:solidFill>
                <a:srgbClr val="7B7B7B"/>
              </a:solidFill>
            </a:endParaRPr>
          </a:p>
        </p:txBody>
      </p:sp>
      <p:sp>
        <p:nvSpPr>
          <p:cNvPr id="189" name="TextBox 84"/>
          <p:cNvSpPr txBox="1"/>
          <p:nvPr/>
        </p:nvSpPr>
        <p:spPr>
          <a:xfrm>
            <a:off x="683568" y="2132856"/>
            <a:ext cx="3471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V</a:t>
            </a:r>
            <a:r>
              <a:rPr lang="en-US" sz="1400" baseline="-25000" dirty="0" smtClean="0"/>
              <a:t>1</a:t>
            </a:r>
            <a:endParaRPr lang="en-US" sz="1400" dirty="0"/>
          </a:p>
        </p:txBody>
      </p:sp>
      <p:sp>
        <p:nvSpPr>
          <p:cNvPr id="190" name="TextBox 297"/>
          <p:cNvSpPr txBox="1"/>
          <p:nvPr/>
        </p:nvSpPr>
        <p:spPr>
          <a:xfrm>
            <a:off x="755576" y="2852936"/>
            <a:ext cx="3513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V</a:t>
            </a:r>
            <a:r>
              <a:rPr lang="en-US" sz="1400" baseline="-25000" dirty="0"/>
              <a:t>2</a:t>
            </a:r>
            <a:endParaRPr lang="en-US" sz="1400" dirty="0"/>
          </a:p>
        </p:txBody>
      </p:sp>
      <p:sp>
        <p:nvSpPr>
          <p:cNvPr id="191" name="TextBox 298"/>
          <p:cNvSpPr txBox="1"/>
          <p:nvPr/>
        </p:nvSpPr>
        <p:spPr>
          <a:xfrm>
            <a:off x="755576" y="4005064"/>
            <a:ext cx="3471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V</a:t>
            </a:r>
            <a:r>
              <a:rPr lang="en-US" sz="1400" baseline="-25000" dirty="0"/>
              <a:t>3</a:t>
            </a:r>
            <a:endParaRPr lang="en-US" sz="1400" dirty="0"/>
          </a:p>
        </p:txBody>
      </p:sp>
      <p:sp>
        <p:nvSpPr>
          <p:cNvPr id="192" name="TextBox 299"/>
          <p:cNvSpPr txBox="1"/>
          <p:nvPr/>
        </p:nvSpPr>
        <p:spPr>
          <a:xfrm>
            <a:off x="755576" y="5157192"/>
            <a:ext cx="3513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V</a:t>
            </a:r>
            <a:r>
              <a:rPr lang="en-US" sz="1400" baseline="-25000" dirty="0"/>
              <a:t>4</a:t>
            </a:r>
            <a:endParaRPr lang="en-US" sz="1400" dirty="0"/>
          </a:p>
        </p:txBody>
      </p:sp>
      <p:sp>
        <p:nvSpPr>
          <p:cNvPr id="193" name="TextBox 300"/>
          <p:cNvSpPr txBox="1"/>
          <p:nvPr/>
        </p:nvSpPr>
        <p:spPr>
          <a:xfrm>
            <a:off x="971600" y="3573016"/>
            <a:ext cx="3471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V</a:t>
            </a:r>
            <a:r>
              <a:rPr lang="en-US" sz="1400" baseline="-25000" dirty="0" smtClean="0"/>
              <a:t>5</a:t>
            </a:r>
            <a:endParaRPr lang="en-US" sz="1400" dirty="0"/>
          </a:p>
        </p:txBody>
      </p:sp>
      <p:sp>
        <p:nvSpPr>
          <p:cNvPr id="194" name="TextBox 301"/>
          <p:cNvSpPr txBox="1"/>
          <p:nvPr/>
        </p:nvSpPr>
        <p:spPr>
          <a:xfrm>
            <a:off x="1691680" y="4797152"/>
            <a:ext cx="3471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V</a:t>
            </a:r>
            <a:r>
              <a:rPr lang="en-US" sz="1400" baseline="-25000" dirty="0"/>
              <a:t>6</a:t>
            </a:r>
            <a:endParaRPr lang="en-US" sz="1400" dirty="0"/>
          </a:p>
        </p:txBody>
      </p:sp>
      <p:sp>
        <p:nvSpPr>
          <p:cNvPr id="195" name="TextBox 302"/>
          <p:cNvSpPr txBox="1"/>
          <p:nvPr/>
        </p:nvSpPr>
        <p:spPr>
          <a:xfrm>
            <a:off x="2339752" y="4725144"/>
            <a:ext cx="3471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V</a:t>
            </a:r>
            <a:r>
              <a:rPr lang="en-US" sz="1400" baseline="-25000" dirty="0"/>
              <a:t>7</a:t>
            </a:r>
            <a:endParaRPr lang="en-US" sz="1400" dirty="0"/>
          </a:p>
        </p:txBody>
      </p:sp>
      <p:sp>
        <p:nvSpPr>
          <p:cNvPr id="196" name="TextBox 303"/>
          <p:cNvSpPr txBox="1"/>
          <p:nvPr/>
        </p:nvSpPr>
        <p:spPr>
          <a:xfrm>
            <a:off x="8100392" y="3501008"/>
            <a:ext cx="3471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V</a:t>
            </a:r>
            <a:r>
              <a:rPr lang="en-US" sz="1400" baseline="-25000" dirty="0"/>
              <a:t>8</a:t>
            </a:r>
            <a:endParaRPr lang="en-US" sz="1400" dirty="0"/>
          </a:p>
        </p:txBody>
      </p:sp>
      <p:cxnSp>
        <p:nvCxnSpPr>
          <p:cNvPr id="197" name="Connettore 1 110"/>
          <p:cNvCxnSpPr/>
          <p:nvPr/>
        </p:nvCxnSpPr>
        <p:spPr>
          <a:xfrm>
            <a:off x="1725588" y="3304034"/>
            <a:ext cx="2" cy="1162715"/>
          </a:xfrm>
          <a:prstGeom prst="line">
            <a:avLst/>
          </a:prstGeom>
          <a:ln w="12700">
            <a:solidFill>
              <a:srgbClr val="7B7B7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8" name="TextBox 1"/>
          <p:cNvSpPr txBox="1"/>
          <p:nvPr/>
        </p:nvSpPr>
        <p:spPr>
          <a:xfrm>
            <a:off x="4572000" y="1628800"/>
            <a:ext cx="24211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QUADRUPOLE MODULE</a:t>
            </a:r>
            <a:endParaRPr lang="en-US" dirty="0"/>
          </a:p>
        </p:txBody>
      </p:sp>
      <p:sp>
        <p:nvSpPr>
          <p:cNvPr id="199" name="TextBox 2"/>
          <p:cNvSpPr txBox="1"/>
          <p:nvPr/>
        </p:nvSpPr>
        <p:spPr>
          <a:xfrm rot="16200000">
            <a:off x="-361632" y="1233841"/>
            <a:ext cx="13076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Transferline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8859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92C5E-D2BC-4E74-ABCB-C7BF26D15679}" type="slidenum">
              <a:rPr lang="it-IT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7</a:t>
            </a:fld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4" name="Picture 4" descr="C:\Users\lenovo\Downloads\Da Phone\bd9e9778-8a52-43b6-88ab-482d092670c4.jpg"/>
          <p:cNvPicPr>
            <a:picLocks noChangeAspect="1" noChangeArrowheads="1"/>
          </p:cNvPicPr>
          <p:nvPr/>
        </p:nvPicPr>
        <p:blipFill>
          <a:blip r:embed="rId2" cstate="print"/>
          <a:srcRect b="9177"/>
          <a:stretch>
            <a:fillRect/>
          </a:stretch>
        </p:blipFill>
        <p:spPr bwMode="auto">
          <a:xfrm>
            <a:off x="215516" y="856615"/>
            <a:ext cx="4248472" cy="51447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CasellaDiTesto 11"/>
          <p:cNvSpPr txBox="1"/>
          <p:nvPr/>
        </p:nvSpPr>
        <p:spPr>
          <a:xfrm>
            <a:off x="4680012" y="1720711"/>
            <a:ext cx="424847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GB" sz="2000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mbria" pitchFamily="18" charset="0"/>
              </a:rPr>
              <a:t>Linde</a:t>
            </a:r>
            <a:r>
              <a:rPr lang="en-GB" sz="20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mbria" pitchFamily="18" charset="0"/>
              </a:rPr>
              <a:t> </a:t>
            </a:r>
            <a:r>
              <a:rPr lang="en-GB" sz="20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mbria" pitchFamily="18" charset="0"/>
              </a:rPr>
              <a:t>LR280R refrigerator is equipped with He </a:t>
            </a:r>
            <a:r>
              <a:rPr lang="en-GB" sz="2000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mbria" pitchFamily="18" charset="0"/>
              </a:rPr>
              <a:t>subcooler</a:t>
            </a:r>
            <a:r>
              <a:rPr lang="en-GB" sz="20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mbria" pitchFamily="18" charset="0"/>
              </a:rPr>
              <a:t> stage for single phase stream at 4.5 K up to 7 bar, a separate J-T liquid port, an internal purifier and a 80 K </a:t>
            </a:r>
            <a:r>
              <a:rPr lang="en-GB" sz="2000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mbria" pitchFamily="18" charset="0"/>
              </a:rPr>
              <a:t>adsorber</a:t>
            </a:r>
            <a:r>
              <a:rPr lang="en-GB" sz="20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mbria" pitchFamily="18" charset="0"/>
              </a:rPr>
              <a:t>. </a:t>
            </a:r>
            <a:endParaRPr lang="en-GB" sz="2000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Cambria" pitchFamily="18" charset="0"/>
            </a:endParaRPr>
          </a:p>
          <a:p>
            <a:pPr algn="just"/>
            <a:endParaRPr lang="en-GB" sz="20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Cambria" pitchFamily="18" charset="0"/>
            </a:endParaRPr>
          </a:p>
          <a:p>
            <a:pPr algn="just"/>
            <a:r>
              <a:rPr lang="en-GB" sz="20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mbria" pitchFamily="18" charset="0"/>
              </a:rPr>
              <a:t>In </a:t>
            </a:r>
            <a:r>
              <a:rPr lang="en-GB" sz="20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mbria" pitchFamily="18" charset="0"/>
              </a:rPr>
              <a:t>refrigeration mode the maximum </a:t>
            </a:r>
            <a:r>
              <a:rPr lang="en-GB" sz="20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mbria" pitchFamily="18" charset="0"/>
              </a:rPr>
              <a:t/>
            </a:r>
            <a:br>
              <a:rPr lang="en-GB" sz="20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mbria" pitchFamily="18" charset="0"/>
              </a:rPr>
            </a:br>
            <a:r>
              <a:rPr lang="en-GB" sz="20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mbria" pitchFamily="18" charset="0"/>
              </a:rPr>
              <a:t>4.5 </a:t>
            </a:r>
            <a:r>
              <a:rPr lang="en-GB" sz="20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mbria" pitchFamily="18" charset="0"/>
              </a:rPr>
              <a:t>K flow is about 15 g/s, thus the refrigerator can deliver an isobaric power of 200 W (4.5K-6K), plus additional 500 W (60K-80K) in refrigeration </a:t>
            </a:r>
            <a:r>
              <a:rPr lang="en-GB" sz="20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mbria" pitchFamily="18" charset="0"/>
              </a:rPr>
              <a:t>mode</a:t>
            </a:r>
            <a:r>
              <a:rPr lang="en-GB" sz="20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mbria" pitchFamily="18" charset="0"/>
              </a:rPr>
              <a:t>.</a:t>
            </a:r>
            <a:endParaRPr lang="it-IT" sz="20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Cambria" pitchFamily="18" charset="0"/>
            </a:endParaRPr>
          </a:p>
        </p:txBody>
      </p:sp>
      <p:cxnSp>
        <p:nvCxnSpPr>
          <p:cNvPr id="8" name="Connettore 1 7"/>
          <p:cNvCxnSpPr/>
          <p:nvPr/>
        </p:nvCxnSpPr>
        <p:spPr>
          <a:xfrm>
            <a:off x="1259632" y="6317828"/>
            <a:ext cx="7602663" cy="0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sellaDiTesto 8"/>
          <p:cNvSpPr txBox="1"/>
          <p:nvPr/>
        </p:nvSpPr>
        <p:spPr>
          <a:xfrm>
            <a:off x="1574784" y="6334780"/>
            <a:ext cx="69723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400" b="1" dirty="0" smtClean="0">
                <a:solidFill>
                  <a:schemeClr val="accent6">
                    <a:lumMod val="75000"/>
                  </a:schemeClr>
                </a:solidFill>
              </a:rPr>
              <a:t>Domenico D’Agostino </a:t>
            </a:r>
            <a:r>
              <a:rPr lang="it-IT" sz="1400" dirty="0" smtClean="0">
                <a:solidFill>
                  <a:schemeClr val="accent6">
                    <a:lumMod val="75000"/>
                  </a:schemeClr>
                </a:solidFill>
              </a:rPr>
              <a:t>– 3rd </a:t>
            </a:r>
            <a:r>
              <a:rPr lang="it-IT" sz="1400" dirty="0" err="1" smtClean="0">
                <a:solidFill>
                  <a:schemeClr val="accent6">
                    <a:lumMod val="75000"/>
                  </a:schemeClr>
                </a:solidFill>
              </a:rPr>
              <a:t>Int</a:t>
            </a:r>
            <a:r>
              <a:rPr lang="it-IT" sz="1400" dirty="0" smtClean="0">
                <a:solidFill>
                  <a:schemeClr val="accent6">
                    <a:lumMod val="75000"/>
                  </a:schemeClr>
                </a:solidFill>
              </a:rPr>
              <a:t>. Workshop of the </a:t>
            </a:r>
            <a:r>
              <a:rPr lang="it-IT" sz="1400" dirty="0" err="1" smtClean="0">
                <a:solidFill>
                  <a:schemeClr val="accent6">
                    <a:lumMod val="75000"/>
                  </a:schemeClr>
                </a:solidFill>
              </a:rPr>
              <a:t>Superconducting</a:t>
            </a:r>
            <a:r>
              <a:rPr lang="it-IT" sz="14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it-IT" sz="1400" dirty="0" err="1" smtClean="0">
                <a:solidFill>
                  <a:schemeClr val="accent6">
                    <a:lumMod val="75000"/>
                  </a:schemeClr>
                </a:solidFill>
              </a:rPr>
              <a:t>Magnets</a:t>
            </a:r>
            <a:r>
              <a:rPr lang="it-IT" sz="1400" dirty="0" smtClean="0">
                <a:solidFill>
                  <a:schemeClr val="accent6">
                    <a:lumMod val="75000"/>
                  </a:schemeClr>
                </a:solidFill>
              </a:rPr>
              <a:t> Test </a:t>
            </a:r>
            <a:r>
              <a:rPr lang="it-IT" sz="1400" dirty="0" err="1" smtClean="0">
                <a:solidFill>
                  <a:schemeClr val="accent6">
                    <a:lumMod val="75000"/>
                  </a:schemeClr>
                </a:solidFill>
              </a:rPr>
              <a:t>Stands</a:t>
            </a:r>
            <a:r>
              <a:rPr lang="it-IT" sz="1400" dirty="0" smtClean="0">
                <a:solidFill>
                  <a:schemeClr val="accent6">
                    <a:lumMod val="75000"/>
                  </a:schemeClr>
                </a:solidFill>
              </a:rPr>
              <a:t> – </a:t>
            </a:r>
            <a:br>
              <a:rPr lang="it-IT" sz="14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it-IT" sz="1400" dirty="0" smtClean="0">
                <a:solidFill>
                  <a:schemeClr val="accent6">
                    <a:lumMod val="75000"/>
                  </a:schemeClr>
                </a:solidFill>
              </a:rPr>
              <a:t>Uppsala 11-12 </a:t>
            </a:r>
            <a:r>
              <a:rPr lang="it-IT" sz="1400" dirty="0" err="1" smtClean="0">
                <a:solidFill>
                  <a:schemeClr val="accent6">
                    <a:lumMod val="75000"/>
                  </a:schemeClr>
                </a:solidFill>
              </a:rPr>
              <a:t>June</a:t>
            </a:r>
            <a:r>
              <a:rPr lang="it-IT" sz="1400" dirty="0" smtClean="0">
                <a:solidFill>
                  <a:schemeClr val="accent6">
                    <a:lumMod val="75000"/>
                  </a:schemeClr>
                </a:solidFill>
              </a:rPr>
              <a:t> 2019</a:t>
            </a:r>
            <a:endParaRPr lang="it-IT" sz="1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6593302" y="0"/>
            <a:ext cx="25506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spc="3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mbria" pitchFamily="18" charset="0"/>
                <a:cs typeface="Times New Roman" pitchFamily="18" charset="0"/>
              </a:rPr>
              <a:t>System design </a:t>
            </a:r>
            <a:endParaRPr lang="en-GB" sz="2400" spc="300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Cambria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7785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92C5E-D2BC-4E74-ABCB-C7BF26D15679}" type="slidenum">
              <a:rPr lang="it-IT" smtClean="0">
                <a:latin typeface="+mj-lt"/>
              </a:rPr>
              <a:t>8</a:t>
            </a:fld>
            <a:endParaRPr lang="it-IT">
              <a:latin typeface="+mj-lt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2051720" y="521140"/>
            <a:ext cx="34579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spc="3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mbria" pitchFamily="18" charset="0"/>
              </a:rPr>
              <a:t>BP vacuum tightness</a:t>
            </a:r>
            <a:endParaRPr lang="en-GB" sz="2400" spc="3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Cambria" pitchFamily="18" charset="0"/>
            </a:endParaRPr>
          </a:p>
        </p:txBody>
      </p:sp>
      <p:grpSp>
        <p:nvGrpSpPr>
          <p:cNvPr id="7" name="Gruppo 6"/>
          <p:cNvGrpSpPr/>
          <p:nvPr/>
        </p:nvGrpSpPr>
        <p:grpSpPr>
          <a:xfrm>
            <a:off x="1018101" y="3429000"/>
            <a:ext cx="3948309" cy="2847402"/>
            <a:chOff x="3948430" y="3327154"/>
            <a:chExt cx="5195570" cy="3512185"/>
          </a:xfrm>
        </p:grpSpPr>
        <p:pic>
          <p:nvPicPr>
            <p:cNvPr id="8" name="Picture 5" descr="MBP HD:Users:Umberto:ownCloud:GSI activity:CDR:BeamPipe_Analysis.jpg"/>
            <p:cNvPicPr/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48430" y="3327154"/>
              <a:ext cx="5195570" cy="351218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" name="CasellaDiTesto 8"/>
            <p:cNvSpPr txBox="1"/>
            <p:nvPr/>
          </p:nvSpPr>
          <p:spPr>
            <a:xfrm>
              <a:off x="5795009" y="4732074"/>
              <a:ext cx="1631769" cy="3866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100" dirty="0" smtClean="0"/>
                <a:t>CWT</a:t>
              </a:r>
              <a:endParaRPr lang="it-IT" sz="1100" dirty="0"/>
            </a:p>
          </p:txBody>
        </p:sp>
      </p:grpSp>
      <p:sp>
        <p:nvSpPr>
          <p:cNvPr id="11" name="Rettangolo 10"/>
          <p:cNvSpPr/>
          <p:nvPr/>
        </p:nvSpPr>
        <p:spPr>
          <a:xfrm>
            <a:off x="1018101" y="982805"/>
            <a:ext cx="6723824" cy="2890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  <a:tabLst>
                <a:tab pos="1980565" algn="l"/>
              </a:tabLst>
            </a:pPr>
            <a:r>
              <a:rPr lang="en-GB" dirty="0" smtClean="0">
                <a:solidFill>
                  <a:schemeClr val="tx2"/>
                </a:solidFill>
                <a:ea typeface="Times New Roman" charset="0"/>
                <a:cs typeface="Times New Roman" charset="0"/>
              </a:rPr>
              <a:t>  </a:t>
            </a:r>
            <a:r>
              <a:rPr lang="en-GB" dirty="0" smtClean="0">
                <a:solidFill>
                  <a:schemeClr val="accent6">
                    <a:lumMod val="75000"/>
                  </a:schemeClr>
                </a:solidFill>
                <a:ea typeface="Times New Roman" charset="0"/>
                <a:cs typeface="Times New Roman" charset="0"/>
              </a:rPr>
              <a:t>- Oil free leak detector </a:t>
            </a:r>
            <a:r>
              <a:rPr lang="en-GB" b="1" dirty="0" smtClean="0">
                <a:solidFill>
                  <a:schemeClr val="accent6">
                    <a:lumMod val="75000"/>
                  </a:schemeClr>
                </a:solidFill>
                <a:ea typeface="Times New Roman" charset="0"/>
                <a:cs typeface="Times New Roman" charset="0"/>
              </a:rPr>
              <a:t>Pfeiffer ASM 390</a:t>
            </a:r>
            <a:r>
              <a:rPr lang="en-GB" dirty="0" smtClean="0">
                <a:solidFill>
                  <a:schemeClr val="accent6">
                    <a:lumMod val="75000"/>
                  </a:schemeClr>
                </a:solidFill>
                <a:ea typeface="Times New Roman" charset="0"/>
                <a:cs typeface="Times New Roman" charset="0"/>
              </a:rPr>
              <a:t>:</a:t>
            </a:r>
          </a:p>
          <a:p>
            <a:pPr marL="285750" indent="-285750" algn="just">
              <a:lnSpc>
                <a:spcPct val="150000"/>
              </a:lnSpc>
              <a:spcAft>
                <a:spcPts val="600"/>
              </a:spcAft>
              <a:buFont typeface="Wingdings" charset="2"/>
              <a:buChar char="Ø"/>
              <a:tabLst>
                <a:tab pos="1980565" algn="l"/>
              </a:tabLst>
            </a:pPr>
            <a:r>
              <a:rPr lang="en-GB" sz="1400" dirty="0" smtClean="0">
                <a:solidFill>
                  <a:schemeClr val="accent6">
                    <a:lumMod val="75000"/>
                  </a:schemeClr>
                </a:solidFill>
                <a:ea typeface="Times New Roman" charset="0"/>
                <a:cs typeface="Times New Roman" charset="0"/>
              </a:rPr>
              <a:t> Oil free roots pump/TMP system;</a:t>
            </a:r>
          </a:p>
          <a:p>
            <a:pPr marL="285750" indent="-285750" algn="just">
              <a:lnSpc>
                <a:spcPct val="150000"/>
              </a:lnSpc>
              <a:spcAft>
                <a:spcPts val="600"/>
              </a:spcAft>
              <a:buFont typeface="Wingdings" charset="2"/>
              <a:buChar char="Ø"/>
              <a:tabLst>
                <a:tab pos="1980565" algn="l"/>
              </a:tabLst>
            </a:pPr>
            <a:r>
              <a:rPr lang="en-GB" sz="1400" dirty="0">
                <a:solidFill>
                  <a:schemeClr val="accent6">
                    <a:lumMod val="75000"/>
                  </a:schemeClr>
                </a:solidFill>
                <a:ea typeface="Times New Roman" charset="0"/>
                <a:cs typeface="Times New Roman" charset="0"/>
              </a:rPr>
              <a:t> </a:t>
            </a:r>
            <a:r>
              <a:rPr lang="en-GB" sz="1400" dirty="0" smtClean="0">
                <a:solidFill>
                  <a:schemeClr val="accent6">
                    <a:lumMod val="75000"/>
                  </a:schemeClr>
                </a:solidFill>
                <a:ea typeface="Times New Roman" charset="0"/>
                <a:cs typeface="Times New Roman" charset="0"/>
              </a:rPr>
              <a:t>Minimum detectable leak of 5 x 10</a:t>
            </a:r>
            <a:r>
              <a:rPr lang="en-GB" sz="1400" baseline="30000" dirty="0" smtClean="0">
                <a:solidFill>
                  <a:schemeClr val="accent6">
                    <a:lumMod val="75000"/>
                  </a:schemeClr>
                </a:solidFill>
                <a:ea typeface="Times New Roman" charset="0"/>
                <a:cs typeface="Times New Roman" charset="0"/>
              </a:rPr>
              <a:t>-12</a:t>
            </a:r>
            <a:r>
              <a:rPr lang="en-GB" sz="1400" dirty="0" smtClean="0">
                <a:solidFill>
                  <a:schemeClr val="accent6">
                    <a:lumMod val="75000"/>
                  </a:schemeClr>
                </a:solidFill>
                <a:ea typeface="Times New Roman" charset="0"/>
                <a:cs typeface="Times New Roman" charset="0"/>
              </a:rPr>
              <a:t> mbar l/s;</a:t>
            </a:r>
          </a:p>
          <a:p>
            <a:pPr marL="285750" indent="-285750" algn="just">
              <a:lnSpc>
                <a:spcPct val="150000"/>
              </a:lnSpc>
              <a:spcAft>
                <a:spcPts val="600"/>
              </a:spcAft>
              <a:buFont typeface="Wingdings" charset="2"/>
              <a:buChar char="Ø"/>
              <a:tabLst>
                <a:tab pos="1980565" algn="l"/>
              </a:tabLst>
            </a:pPr>
            <a:r>
              <a:rPr lang="en-GB" sz="1400" dirty="0">
                <a:solidFill>
                  <a:schemeClr val="accent6">
                    <a:lumMod val="75000"/>
                  </a:schemeClr>
                </a:solidFill>
                <a:ea typeface="Times New Roman" charset="0"/>
                <a:cs typeface="Times New Roman" charset="0"/>
              </a:rPr>
              <a:t> </a:t>
            </a:r>
            <a:r>
              <a:rPr lang="en-GB" sz="1400" dirty="0" smtClean="0">
                <a:solidFill>
                  <a:schemeClr val="accent6">
                    <a:lumMod val="75000"/>
                  </a:schemeClr>
                </a:solidFill>
                <a:ea typeface="Times New Roman" charset="0"/>
                <a:cs typeface="Times New Roman" charset="0"/>
              </a:rPr>
              <a:t>Internal calibrated leak 10</a:t>
            </a:r>
            <a:r>
              <a:rPr lang="en-GB" sz="1400" baseline="30000" dirty="0" smtClean="0">
                <a:solidFill>
                  <a:schemeClr val="accent6">
                    <a:lumMod val="75000"/>
                  </a:schemeClr>
                </a:solidFill>
                <a:ea typeface="Times New Roman" charset="0"/>
                <a:cs typeface="Times New Roman" charset="0"/>
              </a:rPr>
              <a:t>-7</a:t>
            </a:r>
            <a:r>
              <a:rPr lang="en-GB" sz="1400" dirty="0" smtClean="0">
                <a:solidFill>
                  <a:schemeClr val="accent6">
                    <a:lumMod val="75000"/>
                  </a:schemeClr>
                </a:solidFill>
                <a:ea typeface="Times New Roman" charset="0"/>
                <a:cs typeface="Times New Roman" charset="0"/>
              </a:rPr>
              <a:t> mbar l/s;</a:t>
            </a:r>
          </a:p>
          <a:p>
            <a:pPr marL="285750" indent="-285750" algn="just">
              <a:lnSpc>
                <a:spcPct val="150000"/>
              </a:lnSpc>
              <a:spcAft>
                <a:spcPts val="600"/>
              </a:spcAft>
              <a:buFont typeface="Wingdings" charset="2"/>
              <a:buChar char="Ø"/>
              <a:tabLst>
                <a:tab pos="1980565" algn="l"/>
              </a:tabLst>
            </a:pPr>
            <a:r>
              <a:rPr lang="en-GB" sz="1400" dirty="0" err="1" smtClean="0">
                <a:solidFill>
                  <a:schemeClr val="accent6">
                    <a:lumMod val="75000"/>
                  </a:schemeClr>
                </a:solidFill>
                <a:ea typeface="Times New Roman" charset="0"/>
                <a:cs typeface="Times New Roman" charset="0"/>
              </a:rPr>
              <a:t>ethernet</a:t>
            </a:r>
            <a:r>
              <a:rPr lang="en-GB" sz="1400" dirty="0" smtClean="0">
                <a:solidFill>
                  <a:schemeClr val="accent6">
                    <a:lumMod val="75000"/>
                  </a:schemeClr>
                </a:solidFill>
                <a:ea typeface="Times New Roman" charset="0"/>
                <a:cs typeface="Times New Roman" charset="0"/>
              </a:rPr>
              <a:t> interface</a:t>
            </a:r>
          </a:p>
          <a:p>
            <a:pPr marL="285750" indent="-285750" algn="just">
              <a:lnSpc>
                <a:spcPct val="150000"/>
              </a:lnSpc>
              <a:spcAft>
                <a:spcPts val="600"/>
              </a:spcAft>
              <a:buFont typeface="Wingdings" charset="2"/>
              <a:buChar char="Ø"/>
              <a:tabLst>
                <a:tab pos="1980565" algn="l"/>
              </a:tabLst>
            </a:pPr>
            <a:r>
              <a:rPr lang="en-GB" sz="1400" dirty="0" smtClean="0">
                <a:solidFill>
                  <a:schemeClr val="accent6">
                    <a:lumMod val="75000"/>
                  </a:schemeClr>
                </a:solidFill>
                <a:ea typeface="Times New Roman" charset="0"/>
                <a:cs typeface="Times New Roman" charset="0"/>
              </a:rPr>
              <a:t>Sniffing probe.</a:t>
            </a:r>
          </a:p>
          <a:p>
            <a:pPr marL="285750" indent="-285750" algn="just">
              <a:lnSpc>
                <a:spcPct val="150000"/>
              </a:lnSpc>
              <a:spcAft>
                <a:spcPts val="600"/>
              </a:spcAft>
              <a:buFont typeface="Wingdings" charset="2"/>
              <a:buChar char="Ø"/>
              <a:tabLst>
                <a:tab pos="1980565" algn="l"/>
              </a:tabLst>
            </a:pPr>
            <a:endParaRPr lang="en-GB" sz="1400" dirty="0" smtClean="0">
              <a:solidFill>
                <a:schemeClr val="bg2">
                  <a:lumMod val="25000"/>
                </a:schemeClr>
              </a:solidFill>
              <a:ea typeface="Times New Roman" charset="0"/>
              <a:cs typeface="Times New Roman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6712" y="488001"/>
            <a:ext cx="1895333" cy="2397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 descr="C:\Users\Physics\Downloads\IMG-20190522-WA0006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150"/>
          <a:stretch/>
        </p:blipFill>
        <p:spPr bwMode="auto">
          <a:xfrm>
            <a:off x="5796136" y="2879355"/>
            <a:ext cx="2613578" cy="38494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asellaDiTesto 13"/>
          <p:cNvSpPr txBox="1"/>
          <p:nvPr/>
        </p:nvSpPr>
        <p:spPr>
          <a:xfrm>
            <a:off x="6593302" y="0"/>
            <a:ext cx="25506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spc="3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mbria" pitchFamily="18" charset="0"/>
                <a:cs typeface="Times New Roman" pitchFamily="18" charset="0"/>
              </a:rPr>
              <a:t>System design </a:t>
            </a:r>
            <a:endParaRPr lang="en-GB" sz="2400" spc="300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Cambria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238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0517" y="521140"/>
            <a:ext cx="3324225" cy="59436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92C5E-D2BC-4E74-ABCB-C7BF26D15679}" type="slidenum">
              <a:rPr lang="it-IT" smtClean="0">
                <a:latin typeface="+mj-lt"/>
              </a:rPr>
              <a:t>9</a:t>
            </a:fld>
            <a:endParaRPr lang="it-IT">
              <a:latin typeface="+mj-lt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2051720" y="521140"/>
            <a:ext cx="46313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spc="3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mbria" pitchFamily="18" charset="0"/>
              </a:rPr>
              <a:t>Insulation vacuum tightness</a:t>
            </a:r>
            <a:endParaRPr lang="en-GB" sz="2400" spc="3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Cambria" pitchFamily="18" charset="0"/>
            </a:endParaRPr>
          </a:p>
        </p:txBody>
      </p:sp>
      <p:pic>
        <p:nvPicPr>
          <p:cNvPr id="13" name="Immagine 1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9608" y="4293096"/>
            <a:ext cx="3000424" cy="2615755"/>
          </a:xfrm>
          <a:prstGeom prst="rect">
            <a:avLst/>
          </a:prstGeom>
          <a:ln>
            <a:noFill/>
          </a:ln>
        </p:spPr>
      </p:pic>
      <p:sp>
        <p:nvSpPr>
          <p:cNvPr id="14" name="Rettangolo 13"/>
          <p:cNvSpPr/>
          <p:nvPr/>
        </p:nvSpPr>
        <p:spPr>
          <a:xfrm>
            <a:off x="1269157" y="2636891"/>
            <a:ext cx="3775736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  <a:tabLst>
                <a:tab pos="1980565" algn="l"/>
              </a:tabLst>
            </a:pPr>
            <a:r>
              <a:rPr lang="en-GB" dirty="0" smtClean="0">
                <a:solidFill>
                  <a:schemeClr val="accent6">
                    <a:lumMod val="75000"/>
                  </a:schemeClr>
                </a:solidFill>
                <a:ea typeface="Times New Roman" charset="0"/>
                <a:cs typeface="Times New Roman" charset="0"/>
              </a:rPr>
              <a:t>  - Differential vacuum:</a:t>
            </a:r>
          </a:p>
          <a:p>
            <a:pPr marL="285750" indent="-285750" algn="just">
              <a:lnSpc>
                <a:spcPct val="150000"/>
              </a:lnSpc>
              <a:spcAft>
                <a:spcPts val="600"/>
              </a:spcAft>
              <a:buFont typeface="Wingdings" charset="2"/>
              <a:buChar char="Ø"/>
              <a:tabLst>
                <a:tab pos="1980565" algn="l"/>
              </a:tabLst>
            </a:pPr>
            <a:r>
              <a:rPr lang="en-GB" sz="1400" dirty="0" smtClean="0">
                <a:solidFill>
                  <a:schemeClr val="accent6">
                    <a:lumMod val="75000"/>
                  </a:schemeClr>
                </a:solidFill>
                <a:ea typeface="Times New Roman" charset="0"/>
                <a:cs typeface="Times New Roman" charset="0"/>
              </a:rPr>
              <a:t>Oil free scroll pump </a:t>
            </a:r>
            <a:r>
              <a:rPr lang="en-GB" sz="1400" b="1" dirty="0" smtClean="0">
                <a:solidFill>
                  <a:schemeClr val="accent6">
                    <a:lumMod val="75000"/>
                  </a:schemeClr>
                </a:solidFill>
                <a:ea typeface="Times New Roman" charset="0"/>
                <a:cs typeface="Times New Roman" charset="0"/>
              </a:rPr>
              <a:t>Agilent IDP 3 </a:t>
            </a:r>
            <a:r>
              <a:rPr lang="en-GB" sz="1400" dirty="0" smtClean="0">
                <a:solidFill>
                  <a:schemeClr val="accent6">
                    <a:lumMod val="75000"/>
                  </a:schemeClr>
                </a:solidFill>
                <a:ea typeface="Times New Roman" charset="0"/>
                <a:cs typeface="Times New Roman" charset="0"/>
              </a:rPr>
              <a:t>(3 m</a:t>
            </a:r>
            <a:r>
              <a:rPr lang="en-GB" sz="1400" baseline="30000" dirty="0" smtClean="0">
                <a:solidFill>
                  <a:schemeClr val="accent6">
                    <a:lumMod val="75000"/>
                  </a:schemeClr>
                </a:solidFill>
                <a:ea typeface="Times New Roman" charset="0"/>
                <a:cs typeface="Times New Roman" charset="0"/>
              </a:rPr>
              <a:t>3</a:t>
            </a:r>
            <a:r>
              <a:rPr lang="en-GB" sz="1400" dirty="0" smtClean="0">
                <a:solidFill>
                  <a:schemeClr val="accent6">
                    <a:lumMod val="75000"/>
                  </a:schemeClr>
                </a:solidFill>
                <a:ea typeface="Times New Roman" charset="0"/>
                <a:cs typeface="Times New Roman" charset="0"/>
              </a:rPr>
              <a:t>/h);</a:t>
            </a:r>
          </a:p>
          <a:p>
            <a:pPr marL="285750" indent="-285750" algn="just">
              <a:lnSpc>
                <a:spcPct val="150000"/>
              </a:lnSpc>
              <a:spcAft>
                <a:spcPts val="600"/>
              </a:spcAft>
              <a:buFont typeface="Wingdings" charset="2"/>
              <a:buChar char="Ø"/>
              <a:tabLst>
                <a:tab pos="1980565" algn="l"/>
              </a:tabLst>
            </a:pPr>
            <a:r>
              <a:rPr lang="en-GB" sz="1400" dirty="0" smtClean="0">
                <a:solidFill>
                  <a:schemeClr val="accent6">
                    <a:lumMod val="75000"/>
                  </a:schemeClr>
                </a:solidFill>
                <a:ea typeface="Times New Roman" charset="0"/>
                <a:cs typeface="Times New Roman" charset="0"/>
              </a:rPr>
              <a:t>TMP </a:t>
            </a:r>
            <a:r>
              <a:rPr lang="en-GB" sz="1400" b="1" dirty="0" smtClean="0">
                <a:solidFill>
                  <a:schemeClr val="accent6">
                    <a:lumMod val="75000"/>
                  </a:schemeClr>
                </a:solidFill>
                <a:ea typeface="Times New Roman" charset="0"/>
                <a:cs typeface="Times New Roman" charset="0"/>
              </a:rPr>
              <a:t>Agilent 74 FS </a:t>
            </a:r>
            <a:r>
              <a:rPr lang="en-GB" sz="1400" dirty="0" smtClean="0">
                <a:solidFill>
                  <a:schemeClr val="accent6">
                    <a:lumMod val="75000"/>
                  </a:schemeClr>
                </a:solidFill>
                <a:ea typeface="Times New Roman" charset="0"/>
                <a:cs typeface="Times New Roman" charset="0"/>
              </a:rPr>
              <a:t>(80 l/s);</a:t>
            </a:r>
          </a:p>
          <a:p>
            <a:pPr marL="285750" indent="-285750" algn="just">
              <a:lnSpc>
                <a:spcPct val="150000"/>
              </a:lnSpc>
              <a:spcAft>
                <a:spcPts val="600"/>
              </a:spcAft>
              <a:buFont typeface="Wingdings" charset="2"/>
              <a:buChar char="Ø"/>
              <a:tabLst>
                <a:tab pos="1980565" algn="l"/>
              </a:tabLst>
            </a:pPr>
            <a:r>
              <a:rPr lang="en-GB" sz="1400" dirty="0" smtClean="0">
                <a:solidFill>
                  <a:schemeClr val="accent6">
                    <a:lumMod val="75000"/>
                  </a:schemeClr>
                </a:solidFill>
                <a:ea typeface="Times New Roman" charset="0"/>
                <a:cs typeface="Times New Roman" charset="0"/>
              </a:rPr>
              <a:t>Multi-range gauge </a:t>
            </a:r>
            <a:r>
              <a:rPr lang="en-GB" sz="1400" b="1" dirty="0" smtClean="0">
                <a:solidFill>
                  <a:schemeClr val="accent6">
                    <a:lumMod val="75000"/>
                  </a:schemeClr>
                </a:solidFill>
                <a:ea typeface="Times New Roman" charset="0"/>
                <a:cs typeface="Times New Roman" charset="0"/>
              </a:rPr>
              <a:t>Agilent FR 700</a:t>
            </a:r>
            <a:r>
              <a:rPr lang="en-GB" sz="1400" dirty="0" smtClean="0">
                <a:solidFill>
                  <a:schemeClr val="accent6">
                    <a:lumMod val="75000"/>
                  </a:schemeClr>
                </a:solidFill>
                <a:ea typeface="Times New Roman" charset="0"/>
                <a:cs typeface="Times New Roman" charset="0"/>
              </a:rPr>
              <a:t>.</a:t>
            </a:r>
          </a:p>
        </p:txBody>
      </p:sp>
      <p:sp>
        <p:nvSpPr>
          <p:cNvPr id="15" name="Rettangolo 14"/>
          <p:cNvSpPr/>
          <p:nvPr/>
        </p:nvSpPr>
        <p:spPr>
          <a:xfrm>
            <a:off x="1224235" y="1004931"/>
            <a:ext cx="5719953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  <a:tabLst>
                <a:tab pos="1980565" algn="l"/>
              </a:tabLst>
            </a:pPr>
            <a:r>
              <a:rPr lang="en-GB" dirty="0" smtClean="0">
                <a:solidFill>
                  <a:schemeClr val="accent6">
                    <a:lumMod val="75000"/>
                  </a:schemeClr>
                </a:solidFill>
                <a:ea typeface="Times New Roman" charset="0"/>
                <a:cs typeface="Times New Roman" charset="0"/>
              </a:rPr>
              <a:t>  - RGA </a:t>
            </a:r>
            <a:r>
              <a:rPr lang="en-GB" b="1" dirty="0" smtClean="0">
                <a:solidFill>
                  <a:schemeClr val="accent6">
                    <a:lumMod val="75000"/>
                  </a:schemeClr>
                </a:solidFill>
                <a:ea typeface="Times New Roman" charset="0"/>
                <a:cs typeface="Times New Roman" charset="0"/>
              </a:rPr>
              <a:t>SRS 100 </a:t>
            </a:r>
            <a:r>
              <a:rPr lang="en-GB" dirty="0" smtClean="0">
                <a:solidFill>
                  <a:schemeClr val="accent6">
                    <a:lumMod val="75000"/>
                  </a:schemeClr>
                </a:solidFill>
                <a:ea typeface="Times New Roman" charset="0"/>
                <a:cs typeface="Times New Roman" charset="0"/>
              </a:rPr>
              <a:t>(Faraday cup):</a:t>
            </a:r>
          </a:p>
          <a:p>
            <a:pPr marL="285750" indent="-285750" algn="just">
              <a:lnSpc>
                <a:spcPct val="150000"/>
              </a:lnSpc>
              <a:spcAft>
                <a:spcPts val="600"/>
              </a:spcAft>
              <a:buFont typeface="Wingdings" charset="2"/>
              <a:buChar char="Ø"/>
              <a:tabLst>
                <a:tab pos="1980565" algn="l"/>
              </a:tabLst>
            </a:pPr>
            <a:r>
              <a:rPr lang="en-GB" sz="1400" dirty="0" smtClean="0">
                <a:solidFill>
                  <a:schemeClr val="accent6">
                    <a:lumMod val="75000"/>
                  </a:schemeClr>
                </a:solidFill>
                <a:ea typeface="Times New Roman" charset="0"/>
                <a:cs typeface="Times New Roman" charset="0"/>
              </a:rPr>
              <a:t> 1 to 100 </a:t>
            </a:r>
            <a:r>
              <a:rPr lang="en-GB" sz="1400" dirty="0" err="1" smtClean="0">
                <a:solidFill>
                  <a:schemeClr val="accent6">
                    <a:lumMod val="75000"/>
                  </a:schemeClr>
                </a:solidFill>
                <a:ea typeface="Times New Roman" charset="0"/>
                <a:cs typeface="Times New Roman" charset="0"/>
              </a:rPr>
              <a:t>amu</a:t>
            </a:r>
            <a:r>
              <a:rPr lang="en-GB" sz="1400" dirty="0" smtClean="0">
                <a:solidFill>
                  <a:schemeClr val="accent6">
                    <a:lumMod val="75000"/>
                  </a:schemeClr>
                </a:solidFill>
                <a:ea typeface="Times New Roman" charset="0"/>
                <a:cs typeface="Times New Roman" charset="0"/>
              </a:rPr>
              <a:t>, with resolution better than 0.5 </a:t>
            </a:r>
            <a:r>
              <a:rPr lang="en-GB" sz="1400" dirty="0" err="1" smtClean="0">
                <a:solidFill>
                  <a:schemeClr val="accent6">
                    <a:lumMod val="75000"/>
                  </a:schemeClr>
                </a:solidFill>
                <a:ea typeface="Times New Roman" charset="0"/>
                <a:cs typeface="Times New Roman" charset="0"/>
              </a:rPr>
              <a:t>amu</a:t>
            </a:r>
            <a:r>
              <a:rPr lang="en-GB" sz="1400" dirty="0" smtClean="0">
                <a:solidFill>
                  <a:schemeClr val="accent6">
                    <a:lumMod val="75000"/>
                  </a:schemeClr>
                </a:solidFill>
                <a:ea typeface="Times New Roman" charset="0"/>
                <a:cs typeface="Times New Roman" charset="0"/>
              </a:rPr>
              <a:t> @ 10% peak height;</a:t>
            </a:r>
          </a:p>
          <a:p>
            <a:pPr marL="285750" indent="-285750" algn="just">
              <a:lnSpc>
                <a:spcPct val="150000"/>
              </a:lnSpc>
              <a:spcAft>
                <a:spcPts val="600"/>
              </a:spcAft>
              <a:buFont typeface="Wingdings" charset="2"/>
              <a:buChar char="Ø"/>
              <a:tabLst>
                <a:tab pos="1980565" algn="l"/>
              </a:tabLst>
            </a:pPr>
            <a:r>
              <a:rPr lang="en-GB" sz="1400" dirty="0">
                <a:solidFill>
                  <a:schemeClr val="accent6">
                    <a:lumMod val="75000"/>
                  </a:schemeClr>
                </a:solidFill>
                <a:ea typeface="Times New Roman" charset="0"/>
                <a:cs typeface="Times New Roman" charset="0"/>
              </a:rPr>
              <a:t> </a:t>
            </a:r>
            <a:r>
              <a:rPr lang="en-GB" sz="1400" dirty="0" smtClean="0">
                <a:solidFill>
                  <a:schemeClr val="accent6">
                    <a:lumMod val="75000"/>
                  </a:schemeClr>
                </a:solidFill>
                <a:ea typeface="Times New Roman" charset="0"/>
                <a:cs typeface="Times New Roman" charset="0"/>
              </a:rPr>
              <a:t>Minimum detectable partial pressure of 5 x 10</a:t>
            </a:r>
            <a:r>
              <a:rPr lang="en-GB" sz="1400" baseline="30000" dirty="0" smtClean="0">
                <a:solidFill>
                  <a:schemeClr val="accent6">
                    <a:lumMod val="75000"/>
                  </a:schemeClr>
                </a:solidFill>
                <a:ea typeface="Times New Roman" charset="0"/>
                <a:cs typeface="Times New Roman" charset="0"/>
              </a:rPr>
              <a:t>-11</a:t>
            </a:r>
            <a:r>
              <a:rPr lang="en-GB" sz="1400" dirty="0" smtClean="0">
                <a:solidFill>
                  <a:schemeClr val="accent6">
                    <a:lumMod val="75000"/>
                  </a:schemeClr>
                </a:solidFill>
                <a:ea typeface="Times New Roman" charset="0"/>
                <a:cs typeface="Times New Roman" charset="0"/>
              </a:rPr>
              <a:t> mbar;</a:t>
            </a:r>
          </a:p>
          <a:p>
            <a:pPr marL="285750" indent="-285750" algn="just">
              <a:lnSpc>
                <a:spcPct val="150000"/>
              </a:lnSpc>
              <a:spcAft>
                <a:spcPts val="600"/>
              </a:spcAft>
              <a:buFont typeface="Wingdings" charset="2"/>
              <a:buChar char="Ø"/>
              <a:tabLst>
                <a:tab pos="1980565" algn="l"/>
              </a:tabLst>
            </a:pPr>
            <a:r>
              <a:rPr lang="en-GB" sz="1400" dirty="0">
                <a:solidFill>
                  <a:schemeClr val="accent6">
                    <a:lumMod val="75000"/>
                  </a:schemeClr>
                </a:solidFill>
                <a:ea typeface="Times New Roman" charset="0"/>
                <a:cs typeface="Times New Roman" charset="0"/>
              </a:rPr>
              <a:t> </a:t>
            </a:r>
            <a:r>
              <a:rPr lang="en-GB" sz="1400" dirty="0" smtClean="0">
                <a:solidFill>
                  <a:schemeClr val="accent6">
                    <a:lumMod val="75000"/>
                  </a:schemeClr>
                </a:solidFill>
                <a:ea typeface="Times New Roman" charset="0"/>
                <a:cs typeface="Times New Roman" charset="0"/>
              </a:rPr>
              <a:t>Maximum operating pressure 10</a:t>
            </a:r>
            <a:r>
              <a:rPr lang="en-GB" sz="1400" baseline="30000" dirty="0" smtClean="0">
                <a:solidFill>
                  <a:schemeClr val="accent6">
                    <a:lumMod val="75000"/>
                  </a:schemeClr>
                </a:solidFill>
                <a:ea typeface="Times New Roman" charset="0"/>
                <a:cs typeface="Times New Roman" charset="0"/>
              </a:rPr>
              <a:t>-5</a:t>
            </a:r>
            <a:r>
              <a:rPr lang="en-GB" sz="1400" dirty="0" smtClean="0">
                <a:solidFill>
                  <a:schemeClr val="accent6">
                    <a:lumMod val="75000"/>
                  </a:schemeClr>
                </a:solidFill>
                <a:ea typeface="Times New Roman" charset="0"/>
                <a:cs typeface="Times New Roman" charset="0"/>
              </a:rPr>
              <a:t> mbar.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6593302" y="0"/>
            <a:ext cx="25506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spc="3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mbria" pitchFamily="18" charset="0"/>
                <a:cs typeface="Times New Roman" pitchFamily="18" charset="0"/>
              </a:rPr>
              <a:t>System design </a:t>
            </a:r>
            <a:endParaRPr lang="en-GB" sz="2400" spc="300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Cambria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652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zio">
  <a:themeElements>
    <a:clrScheme name="Solstizio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zio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zio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677</TotalTime>
  <Words>746</Words>
  <Application>Microsoft Office PowerPoint</Application>
  <PresentationFormat>Presentazione su schermo (4:3)</PresentationFormat>
  <Paragraphs>186</Paragraphs>
  <Slides>21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21</vt:i4>
      </vt:variant>
    </vt:vector>
  </HeadingPairs>
  <TitlesOfParts>
    <vt:vector size="22" baseType="lpstr">
      <vt:lpstr>Solstizio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Physics</dc:creator>
  <cp:lastModifiedBy>Hiram Yaeger</cp:lastModifiedBy>
  <cp:revision>63</cp:revision>
  <dcterms:created xsi:type="dcterms:W3CDTF">2019-05-27T07:13:54Z</dcterms:created>
  <dcterms:modified xsi:type="dcterms:W3CDTF">2019-06-11T06:59:47Z</dcterms:modified>
</cp:coreProperties>
</file>