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3" r:id="rId6"/>
    <p:sldId id="264" r:id="rId7"/>
    <p:sldId id="265" r:id="rId8"/>
    <p:sldId id="260" r:id="rId9"/>
    <p:sldId id="261" r:id="rId10"/>
    <p:sldId id="262" r:id="rId11"/>
    <p:sldId id="267" r:id="rId12"/>
    <p:sldId id="268" r:id="rId13"/>
    <p:sldId id="266" r:id="rId14"/>
    <p:sldId id="269" r:id="rId15"/>
    <p:sldId id="27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A628F-24C3-4B94-9D90-37EF83DB661C}" v="32" dt="2019-06-11T07:07:16.266"/>
  </p1510:revLst>
</p1510:revInfo>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8"/>
    <p:restoredTop sz="86133" autoAdjust="0"/>
  </p:normalViewPr>
  <p:slideViewPr>
    <p:cSldViewPr snapToGrid="0">
      <p:cViewPr>
        <p:scale>
          <a:sx n="79" d="100"/>
          <a:sy n="79" d="100"/>
        </p:scale>
        <p:origin x="495"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56E3F-AF75-4BAC-A569-8DA08B41654B}" type="datetimeFigureOut">
              <a:rPr lang="zh-CN" altLang="en-US" smtClean="0"/>
              <a:t>2019/6/11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07F24-333E-47E5-8574-1F5EDF55CC64}" type="slidenum">
              <a:rPr lang="zh-CN" altLang="en-US" smtClean="0"/>
              <a:t>‹#›</a:t>
            </a:fld>
            <a:endParaRPr lang="zh-CN" altLang="en-US"/>
          </a:p>
        </p:txBody>
      </p:sp>
    </p:spTree>
    <p:extLst>
      <p:ext uri="{BB962C8B-B14F-4D97-AF65-F5344CB8AC3E}">
        <p14:creationId xmlns:p14="http://schemas.microsoft.com/office/powerpoint/2010/main" val="2674306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noon everyone. I come from the superconducting magnet group of IMP, CAS. We are part of the HL-LHC Chinese  team which is steered by IHEP, CAS. Today I would like to introduce the General information of the IMP test stand and</a:t>
            </a:r>
            <a:r>
              <a:rPr lang="zh-CN" altLang="en-US" dirty="0"/>
              <a:t> </a:t>
            </a:r>
            <a:r>
              <a:rPr lang="en-US" altLang="zh-CN" dirty="0"/>
              <a:t>the</a:t>
            </a:r>
            <a:r>
              <a:rPr lang="zh-CN" altLang="en-US" dirty="0"/>
              <a:t> </a:t>
            </a:r>
            <a:r>
              <a:rPr lang="en-US" altLang="zh-CN" dirty="0"/>
              <a:t>upgrade</a:t>
            </a:r>
            <a:r>
              <a:rPr lang="zh-CN" altLang="en-US" dirty="0"/>
              <a:t> </a:t>
            </a:r>
            <a:r>
              <a:rPr lang="en-US" altLang="zh-CN" dirty="0"/>
              <a:t>project for MCBRD testing .</a:t>
            </a:r>
            <a:endParaRPr lang="zh-CN" altLang="en-US" dirty="0"/>
          </a:p>
        </p:txBody>
      </p:sp>
      <p:sp>
        <p:nvSpPr>
          <p:cNvPr id="4" name="灯片编号占位符 3"/>
          <p:cNvSpPr>
            <a:spLocks noGrp="1"/>
          </p:cNvSpPr>
          <p:nvPr>
            <p:ph type="sldNum" sz="quarter" idx="5"/>
          </p:nvPr>
        </p:nvSpPr>
        <p:spPr/>
        <p:txBody>
          <a:bodyPr/>
          <a:lstStyle/>
          <a:p>
            <a:fld id="{36B07F24-333E-47E5-8574-1F5EDF55CC64}" type="slidenum">
              <a:rPr lang="zh-CN" altLang="en-US" smtClean="0"/>
              <a:t>1</a:t>
            </a:fld>
            <a:endParaRPr lang="zh-CN" altLang="en-US"/>
          </a:p>
        </p:txBody>
      </p:sp>
    </p:spTree>
    <p:extLst>
      <p:ext uri="{BB962C8B-B14F-4D97-AF65-F5344CB8AC3E}">
        <p14:creationId xmlns:p14="http://schemas.microsoft.com/office/powerpoint/2010/main" val="251695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design the quench protection circuit and the system based on our experience with referring to CERN’s test results. We will check and debug the system during the test of the 0.5m prototype.</a:t>
            </a:r>
            <a:endParaRPr lang="zh-CN" altLang="en-US" dirty="0"/>
          </a:p>
        </p:txBody>
      </p:sp>
      <p:sp>
        <p:nvSpPr>
          <p:cNvPr id="4" name="灯片编号占位符 3"/>
          <p:cNvSpPr>
            <a:spLocks noGrp="1"/>
          </p:cNvSpPr>
          <p:nvPr>
            <p:ph type="sldNum" sz="quarter" idx="5"/>
          </p:nvPr>
        </p:nvSpPr>
        <p:spPr/>
        <p:txBody>
          <a:bodyPr/>
          <a:lstStyle/>
          <a:p>
            <a:fld id="{36B07F24-333E-47E5-8574-1F5EDF55CC64}" type="slidenum">
              <a:rPr lang="zh-CN" altLang="en-US" smtClean="0"/>
              <a:t>10</a:t>
            </a:fld>
            <a:endParaRPr lang="zh-CN" altLang="en-US"/>
          </a:p>
        </p:txBody>
      </p:sp>
    </p:spTree>
    <p:extLst>
      <p:ext uri="{BB962C8B-B14F-4D97-AF65-F5344CB8AC3E}">
        <p14:creationId xmlns:p14="http://schemas.microsoft.com/office/powerpoint/2010/main" val="424420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Besides the existing magnet test stand we also plan a new one for the HIAF</a:t>
            </a:r>
            <a:r>
              <a:rPr lang="zh-CN" altLang="en-US" dirty="0"/>
              <a:t>（</a:t>
            </a:r>
            <a:r>
              <a:rPr lang="en-US" altLang="zh-CN" dirty="0"/>
              <a:t>High Intensity Heavy-ion Accelerator Facility</a:t>
            </a:r>
            <a:r>
              <a:rPr lang="zh-CN" altLang="en-US" dirty="0"/>
              <a:t>）</a:t>
            </a:r>
            <a:r>
              <a:rPr lang="en-US" altLang="zh-CN" dirty="0"/>
              <a:t> project which is a new heavy ion accelerator facility in China. The HFRS</a:t>
            </a:r>
            <a:r>
              <a:rPr lang="zh-CN" altLang="en-US" dirty="0"/>
              <a:t>（</a:t>
            </a:r>
            <a:r>
              <a:rPr lang="en-US" altLang="zh-CN" dirty="0"/>
              <a:t>HIAF Fragmentation Separator</a:t>
            </a:r>
            <a:r>
              <a:rPr lang="zh-CN" altLang="en-US" dirty="0"/>
              <a:t>）</a:t>
            </a:r>
            <a:r>
              <a:rPr lang="en-US" altLang="zh-CN" dirty="0"/>
              <a:t>is a fragmentation separator like the </a:t>
            </a:r>
            <a:r>
              <a:rPr lang="en-US" altLang="zh-CN" dirty="0" err="1"/>
              <a:t>SuperFRS</a:t>
            </a:r>
            <a:r>
              <a:rPr lang="en-US" altLang="zh-CN" dirty="0"/>
              <a:t>. Unlike the </a:t>
            </a:r>
            <a:r>
              <a:rPr lang="en-US" altLang="zh-CN" dirty="0" err="1"/>
              <a:t>SuperFRS</a:t>
            </a:r>
            <a:r>
              <a:rPr lang="en-US" altLang="zh-CN" dirty="0"/>
              <a:t>, the HFRS employs coil</a:t>
            </a:r>
            <a:r>
              <a:rPr lang="zh-CN" altLang="en-US" dirty="0"/>
              <a:t> </a:t>
            </a:r>
            <a:r>
              <a:rPr lang="en-US" altLang="zh-CN" dirty="0"/>
              <a:t>dominated</a:t>
            </a:r>
            <a:r>
              <a:rPr lang="zh-CN" altLang="en-US" dirty="0"/>
              <a:t> </a:t>
            </a:r>
            <a:r>
              <a:rPr lang="en-US" altLang="zh-CN" dirty="0"/>
              <a:t>CCT magnets. All the CCTs need to be vertical tested alone and horizontal tested after</a:t>
            </a:r>
            <a:r>
              <a:rPr lang="zh-CN" altLang="en-US" dirty="0"/>
              <a:t> </a:t>
            </a:r>
            <a:r>
              <a:rPr lang="en-US" altLang="zh-CN" dirty="0"/>
              <a:t>integrated</a:t>
            </a:r>
            <a:r>
              <a:rPr lang="zh-CN" altLang="en-US" dirty="0"/>
              <a:t> </a:t>
            </a:r>
            <a:r>
              <a:rPr lang="en-US" altLang="zh-CN" dirty="0"/>
              <a:t>into</a:t>
            </a:r>
            <a:r>
              <a:rPr lang="zh-CN" altLang="en-US" dirty="0"/>
              <a:t> </a:t>
            </a:r>
            <a:r>
              <a:rPr lang="en-US" altLang="zh-CN" dirty="0"/>
              <a:t>modules. That means we need a much larger test stand.</a:t>
            </a:r>
            <a:endParaRPr lang="zh-CN" altLang="en-US" dirty="0"/>
          </a:p>
        </p:txBody>
      </p:sp>
      <p:sp>
        <p:nvSpPr>
          <p:cNvPr id="4" name="灯片编号占位符 3"/>
          <p:cNvSpPr>
            <a:spLocks noGrp="1"/>
          </p:cNvSpPr>
          <p:nvPr>
            <p:ph type="sldNum" sz="quarter" idx="5"/>
          </p:nvPr>
        </p:nvSpPr>
        <p:spPr/>
        <p:txBody>
          <a:bodyPr/>
          <a:lstStyle/>
          <a:p>
            <a:fld id="{36B07F24-333E-47E5-8574-1F5EDF55CC64}" type="slidenum">
              <a:rPr lang="zh-CN" altLang="en-US" smtClean="0"/>
              <a:t>11</a:t>
            </a:fld>
            <a:endParaRPr lang="zh-CN" altLang="en-US"/>
          </a:p>
        </p:txBody>
      </p:sp>
    </p:spTree>
    <p:extLst>
      <p:ext uri="{BB962C8B-B14F-4D97-AF65-F5344CB8AC3E}">
        <p14:creationId xmlns:p14="http://schemas.microsoft.com/office/powerpoint/2010/main" val="177152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Summary, after we upgrade the whole test system, it will satisfy the requirement of the MCBRDs. And the whole system will be available in July, then the 0.5 meter prototype will be tested to debug the system.</a:t>
            </a:r>
            <a:endParaRPr lang="zh-CN" altLang="en-US" dirty="0"/>
          </a:p>
        </p:txBody>
      </p:sp>
      <p:sp>
        <p:nvSpPr>
          <p:cNvPr id="4" name="灯片编号占位符 3"/>
          <p:cNvSpPr>
            <a:spLocks noGrp="1"/>
          </p:cNvSpPr>
          <p:nvPr>
            <p:ph type="sldNum" sz="quarter" idx="5"/>
          </p:nvPr>
        </p:nvSpPr>
        <p:spPr/>
        <p:txBody>
          <a:bodyPr/>
          <a:lstStyle/>
          <a:p>
            <a:fld id="{36B07F24-333E-47E5-8574-1F5EDF55CC64}" type="slidenum">
              <a:rPr lang="zh-CN" altLang="en-US" smtClean="0"/>
              <a:t>12</a:t>
            </a:fld>
            <a:endParaRPr lang="zh-CN" altLang="en-US"/>
          </a:p>
        </p:txBody>
      </p:sp>
    </p:spTree>
    <p:extLst>
      <p:ext uri="{BB962C8B-B14F-4D97-AF65-F5344CB8AC3E}">
        <p14:creationId xmlns:p14="http://schemas.microsoft.com/office/powerpoint/2010/main" val="335979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will begin by giving you an overview of the test stand. Then I will summarize the test requirements of the MCBRD. After that I will introduce the upgrade project and show you the measurement and data systems. In the end I will give you a short message of the test stand for our HIAF project and a short summary.</a:t>
            </a:r>
            <a:endParaRPr lang="zh-CN" altLang="en-US" dirty="0"/>
          </a:p>
        </p:txBody>
      </p:sp>
      <p:sp>
        <p:nvSpPr>
          <p:cNvPr id="4" name="灯片编号占位符 3"/>
          <p:cNvSpPr>
            <a:spLocks noGrp="1"/>
          </p:cNvSpPr>
          <p:nvPr>
            <p:ph type="sldNum" sz="quarter" idx="5"/>
          </p:nvPr>
        </p:nvSpPr>
        <p:spPr/>
        <p:txBody>
          <a:bodyPr/>
          <a:lstStyle/>
          <a:p>
            <a:fld id="{36B07F24-333E-47E5-8574-1F5EDF55CC64}" type="slidenum">
              <a:rPr lang="zh-CN" altLang="en-US" smtClean="0"/>
              <a:t>2</a:t>
            </a:fld>
            <a:endParaRPr lang="zh-CN" altLang="en-US"/>
          </a:p>
        </p:txBody>
      </p:sp>
    </p:spTree>
    <p:extLst>
      <p:ext uri="{BB962C8B-B14F-4D97-AF65-F5344CB8AC3E}">
        <p14:creationId xmlns:p14="http://schemas.microsoft.com/office/powerpoint/2010/main" val="232408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2015 we started to build the test stand systematically by moving an old TCF10 liquefier to a new magnet testing building. The test stand is working in an open loop. The helium gas produced in the testing process is recovered by a piston compressor. Then the gas will be purified and liquefied again by TCF10 unit. There are three vertical test cryostats in this test station. The diameters of the cryostats are 300,500,700mm. The useful depths of the cryostats are all about 1 meter.</a:t>
            </a:r>
            <a:endParaRPr lang="zh-CN" altLang="en-US" dirty="0"/>
          </a:p>
        </p:txBody>
      </p:sp>
      <p:sp>
        <p:nvSpPr>
          <p:cNvPr id="4" name="灯片编号占位符 3"/>
          <p:cNvSpPr>
            <a:spLocks noGrp="1"/>
          </p:cNvSpPr>
          <p:nvPr>
            <p:ph type="sldNum" sz="quarter" idx="5"/>
          </p:nvPr>
        </p:nvSpPr>
        <p:spPr/>
        <p:txBody>
          <a:bodyPr/>
          <a:lstStyle/>
          <a:p>
            <a:fld id="{36B07F24-333E-47E5-8574-1F5EDF55CC64}" type="slidenum">
              <a:rPr lang="zh-CN" altLang="en-US" smtClean="0"/>
              <a:t>3</a:t>
            </a:fld>
            <a:endParaRPr lang="zh-CN" altLang="en-US"/>
          </a:p>
        </p:txBody>
      </p:sp>
    </p:spTree>
    <p:extLst>
      <p:ext uri="{BB962C8B-B14F-4D97-AF65-F5344CB8AC3E}">
        <p14:creationId xmlns:p14="http://schemas.microsoft.com/office/powerpoint/2010/main" val="347654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Up to now, almost 100 magnets has been tested at IMP. About half of them was tested at this test stand or with the TCF10 liquefier earlier. As you seen from the table on the previous page , the capability of the test stand is limited. It is only suitable for small magnet or magnet with a small energy storage. </a:t>
            </a:r>
            <a:endParaRPr lang="zh-CN" altLang="en-US" dirty="0"/>
          </a:p>
        </p:txBody>
      </p:sp>
      <p:sp>
        <p:nvSpPr>
          <p:cNvPr id="4" name="灯片编号占位符 3"/>
          <p:cNvSpPr>
            <a:spLocks noGrp="1"/>
          </p:cNvSpPr>
          <p:nvPr>
            <p:ph type="sldNum" sz="quarter" idx="5"/>
          </p:nvPr>
        </p:nvSpPr>
        <p:spPr/>
        <p:txBody>
          <a:bodyPr/>
          <a:lstStyle/>
          <a:p>
            <a:fld id="{36B07F24-333E-47E5-8574-1F5EDF55CC64}" type="slidenum">
              <a:rPr lang="zh-CN" altLang="en-US" smtClean="0"/>
              <a:t>4</a:t>
            </a:fld>
            <a:endParaRPr lang="zh-CN" altLang="en-US"/>
          </a:p>
        </p:txBody>
      </p:sp>
    </p:spTree>
    <p:extLst>
      <p:ext uri="{BB962C8B-B14F-4D97-AF65-F5344CB8AC3E}">
        <p14:creationId xmlns:p14="http://schemas.microsoft.com/office/powerpoint/2010/main" val="180469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MCBRDs must be tested to ensure that they are up to standard before shipping to CERN. There are 14 magnets need to be tested totally. The main test tasks are the training and the integral multipoles measurement at 4.5K. The detailed test will be processed at 1.9K when they arrive CERN.</a:t>
            </a:r>
            <a:endParaRPr lang="zh-CN" altLang="en-US" dirty="0"/>
          </a:p>
        </p:txBody>
      </p:sp>
      <p:sp>
        <p:nvSpPr>
          <p:cNvPr id="4" name="灯片编号占位符 3"/>
          <p:cNvSpPr>
            <a:spLocks noGrp="1"/>
          </p:cNvSpPr>
          <p:nvPr>
            <p:ph type="sldNum" sz="quarter" idx="5"/>
          </p:nvPr>
        </p:nvSpPr>
        <p:spPr/>
        <p:txBody>
          <a:bodyPr/>
          <a:lstStyle/>
          <a:p>
            <a:fld id="{36B07F24-333E-47E5-8574-1F5EDF55CC64}" type="slidenum">
              <a:rPr lang="zh-CN" altLang="en-US" smtClean="0"/>
              <a:t>5</a:t>
            </a:fld>
            <a:endParaRPr lang="zh-CN" altLang="en-US"/>
          </a:p>
        </p:txBody>
      </p:sp>
    </p:spTree>
    <p:extLst>
      <p:ext uri="{BB962C8B-B14F-4D97-AF65-F5344CB8AC3E}">
        <p14:creationId xmlns:p14="http://schemas.microsoft.com/office/powerpoint/2010/main" val="70375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Because the MCBRD has relatively large cold mass and large dimensions, we made an upgrade plan for the test stand which is divided into two stages. First, we upgrade the helium recovery system , add an external purifier and an 800mm </a:t>
            </a:r>
            <a:r>
              <a:rPr lang="en-US" altLang="zh-CN" dirty="0" err="1"/>
              <a:t>dewar</a:t>
            </a:r>
            <a:r>
              <a:rPr lang="en-US" altLang="zh-CN" dirty="0"/>
              <a:t>/ˈ</a:t>
            </a:r>
            <a:r>
              <a:rPr lang="en-US" altLang="zh-CN" dirty="0" err="1"/>
              <a:t>dju:ə</a:t>
            </a:r>
            <a:r>
              <a:rPr lang="en-US" altLang="zh-CN" dirty="0"/>
              <a:t>/. After the first stage, the test stand will satisfy the requirement for cooling down the MCBRD. At the second stage we will install a valve box and a pre-cooler to the test </a:t>
            </a:r>
            <a:r>
              <a:rPr lang="en-US" altLang="zh-CN" dirty="0" err="1"/>
              <a:t>dewar</a:t>
            </a:r>
            <a:r>
              <a:rPr lang="en-US" altLang="zh-CN" dirty="0"/>
              <a:t> to improve efficiency. The first stage has been started in January 2019.</a:t>
            </a:r>
            <a:endParaRPr lang="zh-CN" altLang="en-US" dirty="0"/>
          </a:p>
        </p:txBody>
      </p:sp>
      <p:sp>
        <p:nvSpPr>
          <p:cNvPr id="4" name="灯片编号占位符 3"/>
          <p:cNvSpPr>
            <a:spLocks noGrp="1"/>
          </p:cNvSpPr>
          <p:nvPr>
            <p:ph type="sldNum" sz="quarter" idx="5"/>
          </p:nvPr>
        </p:nvSpPr>
        <p:spPr/>
        <p:txBody>
          <a:bodyPr/>
          <a:lstStyle/>
          <a:p>
            <a:fld id="{36B07F24-333E-47E5-8574-1F5EDF55CC64}" type="slidenum">
              <a:rPr lang="zh-CN" altLang="en-US" smtClean="0"/>
              <a:t>6</a:t>
            </a:fld>
            <a:endParaRPr lang="zh-CN" altLang="en-US"/>
          </a:p>
        </p:txBody>
      </p:sp>
    </p:spTree>
    <p:extLst>
      <p:ext uri="{BB962C8B-B14F-4D97-AF65-F5344CB8AC3E}">
        <p14:creationId xmlns:p14="http://schemas.microsoft.com/office/powerpoint/2010/main" val="141404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most of the works are in the final steps. All upgrades in stage 1 will be finished before July, then the 0.5meter prototype will be tested.</a:t>
            </a:r>
            <a:endParaRPr lang="zh-CN" altLang="en-US" dirty="0"/>
          </a:p>
        </p:txBody>
      </p:sp>
      <p:sp>
        <p:nvSpPr>
          <p:cNvPr id="4" name="灯片编号占位符 3"/>
          <p:cNvSpPr>
            <a:spLocks noGrp="1"/>
          </p:cNvSpPr>
          <p:nvPr>
            <p:ph type="sldNum" sz="quarter" idx="5"/>
          </p:nvPr>
        </p:nvSpPr>
        <p:spPr/>
        <p:txBody>
          <a:bodyPr/>
          <a:lstStyle/>
          <a:p>
            <a:fld id="{36B07F24-333E-47E5-8574-1F5EDF55CC64}" type="slidenum">
              <a:rPr lang="zh-CN" altLang="en-US" smtClean="0"/>
              <a:t>7</a:t>
            </a:fld>
            <a:endParaRPr lang="zh-CN" altLang="en-US"/>
          </a:p>
        </p:txBody>
      </p:sp>
    </p:spTree>
    <p:extLst>
      <p:ext uri="{BB962C8B-B14F-4D97-AF65-F5344CB8AC3E}">
        <p14:creationId xmlns:p14="http://schemas.microsoft.com/office/powerpoint/2010/main" val="203623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tailor made or improve the measurement and</a:t>
            </a:r>
            <a:r>
              <a:rPr lang="zh-CN" altLang="en-US" dirty="0"/>
              <a:t> </a:t>
            </a:r>
            <a:r>
              <a:rPr lang="en-US" altLang="zh-CN" dirty="0"/>
              <a:t>date systems. The magnetic field is measured by a rotating coil. The coil works in a warm bore. The field measurement devices are under fabrication in the</a:t>
            </a:r>
            <a:r>
              <a:rPr lang="zh-CN" altLang="en-US" dirty="0"/>
              <a:t> </a:t>
            </a:r>
            <a:r>
              <a:rPr lang="en-US" altLang="zh-CN" dirty="0"/>
              <a:t>factory and will be finished at the end of June.</a:t>
            </a:r>
            <a:endParaRPr lang="zh-CN" altLang="en-US" dirty="0"/>
          </a:p>
        </p:txBody>
      </p:sp>
      <p:sp>
        <p:nvSpPr>
          <p:cNvPr id="4" name="灯片编号占位符 3"/>
          <p:cNvSpPr>
            <a:spLocks noGrp="1"/>
          </p:cNvSpPr>
          <p:nvPr>
            <p:ph type="sldNum" sz="quarter" idx="5"/>
          </p:nvPr>
        </p:nvSpPr>
        <p:spPr/>
        <p:txBody>
          <a:bodyPr/>
          <a:lstStyle/>
          <a:p>
            <a:fld id="{36B07F24-333E-47E5-8574-1F5EDF55CC64}" type="slidenum">
              <a:rPr lang="zh-CN" altLang="en-US" smtClean="0"/>
              <a:t>8</a:t>
            </a:fld>
            <a:endParaRPr lang="zh-CN" altLang="en-US"/>
          </a:p>
        </p:txBody>
      </p:sp>
    </p:spTree>
    <p:extLst>
      <p:ext uri="{BB962C8B-B14F-4D97-AF65-F5344CB8AC3E}">
        <p14:creationId xmlns:p14="http://schemas.microsoft.com/office/powerpoint/2010/main" val="2919604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data acquisition system has been successfully applied to the test of many different magnets in recent years. This time we purchased some new equipment and build a new system for exclusive use.</a:t>
            </a:r>
            <a:endParaRPr lang="zh-CN" altLang="en-US" dirty="0"/>
          </a:p>
        </p:txBody>
      </p:sp>
      <p:sp>
        <p:nvSpPr>
          <p:cNvPr id="4" name="灯片编号占位符 3"/>
          <p:cNvSpPr>
            <a:spLocks noGrp="1"/>
          </p:cNvSpPr>
          <p:nvPr>
            <p:ph type="sldNum" sz="quarter" idx="5"/>
          </p:nvPr>
        </p:nvSpPr>
        <p:spPr/>
        <p:txBody>
          <a:bodyPr/>
          <a:lstStyle/>
          <a:p>
            <a:fld id="{36B07F24-333E-47E5-8574-1F5EDF55CC64}" type="slidenum">
              <a:rPr lang="zh-CN" altLang="en-US" smtClean="0"/>
              <a:t>9</a:t>
            </a:fld>
            <a:endParaRPr lang="zh-CN" altLang="en-US"/>
          </a:p>
        </p:txBody>
      </p:sp>
    </p:spTree>
    <p:extLst>
      <p:ext uri="{BB962C8B-B14F-4D97-AF65-F5344CB8AC3E}">
        <p14:creationId xmlns:p14="http://schemas.microsoft.com/office/powerpoint/2010/main" val="2627103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828800" y="2819400"/>
            <a:ext cx="9600000" cy="1800000"/>
          </a:xfrm>
        </p:spPr>
        <p:txBody>
          <a:bodyPr lIns="0" tIns="0" rIns="0" bIns="0" anchor="t" anchorCtr="0">
            <a:noAutofit/>
          </a:bodyPr>
          <a:lstStyle>
            <a:lvl1pPr algn="l">
              <a:defRPr sz="2800" b="1" baseline="0">
                <a:solidFill>
                  <a:schemeClr val="tx1"/>
                </a:solidFill>
                <a:latin typeface="Book Antiqua"/>
                <a:cs typeface="Book Antiqua"/>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828800" y="4800600"/>
            <a:ext cx="8640000" cy="990600"/>
          </a:xfrm>
        </p:spPr>
        <p:txBody>
          <a:bodyPr lIns="0" tIns="0" rIns="0" bIns="0">
            <a:normAutofit/>
          </a:bodyPr>
          <a:lstStyle>
            <a:lvl1pPr marL="0" indent="0" algn="l">
              <a:buNone/>
              <a:defRPr sz="2000" b="0" baseline="0">
                <a:solidFill>
                  <a:srgbClr val="000000"/>
                </a:solidFill>
                <a:latin typeface="Book Antiqua"/>
                <a:cs typeface="Book Antiqu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828800" y="6356350"/>
            <a:ext cx="8412000" cy="360000"/>
          </a:xfrm>
        </p:spPr>
        <p:txBody>
          <a:bodyPr lIns="0" tIns="0" rIns="0" bIns="0" anchor="b" anchorCtr="0"/>
          <a:lstStyle>
            <a:lvl1pPr algn="r">
              <a:defRPr>
                <a:solidFill>
                  <a:schemeClr val="accent1"/>
                </a:solidFill>
              </a:defRPr>
            </a:lvl1pPr>
          </a:lstStyle>
          <a:p>
            <a:endParaRPr lang="zh-CN" altLang="en-US"/>
          </a:p>
        </p:txBody>
      </p:sp>
      <p:sp>
        <p:nvSpPr>
          <p:cNvPr id="6" name="Espace réservé du numéro de diapositive 5"/>
          <p:cNvSpPr>
            <a:spLocks noGrp="1"/>
          </p:cNvSpPr>
          <p:nvPr>
            <p:ph type="sldNum" sz="quarter" idx="12"/>
          </p:nvPr>
        </p:nvSpPr>
        <p:spPr>
          <a:xfrm>
            <a:off x="11582400" y="6356350"/>
            <a:ext cx="480000" cy="360000"/>
          </a:xfrm>
          <a:ln>
            <a:solidFill>
              <a:srgbClr val="2BABAD"/>
            </a:solidFill>
          </a:ln>
        </p:spPr>
        <p:txBody>
          <a:bodyPr lIns="0" tIns="0" rIns="0" bIns="0" anchor="b" anchorCtr="0"/>
          <a:lstStyle>
            <a:lvl1pPr>
              <a:defRPr>
                <a:solidFill>
                  <a:schemeClr val="accent1"/>
                </a:solidFill>
              </a:defRPr>
            </a:lvl1pPr>
          </a:lstStyle>
          <a:p>
            <a:fld id="{EF84CAE5-B8F9-4029-82F6-9436EDCBD634}" type="slidenum">
              <a:rPr lang="zh-CN" altLang="en-US" smtClean="0"/>
              <a:t>‹#›</a:t>
            </a:fld>
            <a:endParaRPr lang="zh-CN" altLang="en-US"/>
          </a:p>
        </p:txBody>
      </p:sp>
      <p:pic>
        <p:nvPicPr>
          <p:cNvPr id="12" name="Image 11" descr="HLU-logoN-title.png"/>
          <p:cNvPicPr>
            <a:picLocks noChangeAspect="1"/>
          </p:cNvPicPr>
          <p:nvPr/>
        </p:nvPicPr>
        <p:blipFill>
          <a:blip r:embed="rId3"/>
          <a:stretch>
            <a:fillRect/>
          </a:stretch>
        </p:blipFill>
        <p:spPr>
          <a:xfrm>
            <a:off x="1828800" y="673710"/>
            <a:ext cx="5047152" cy="1534388"/>
          </a:xfrm>
          <a:prstGeom prst="rect">
            <a:avLst/>
          </a:prstGeom>
        </p:spPr>
      </p:pic>
      <p:sp>
        <p:nvSpPr>
          <p:cNvPr id="15" name="Espace réservé du texte 14"/>
          <p:cNvSpPr>
            <a:spLocks noGrp="1"/>
          </p:cNvSpPr>
          <p:nvPr>
            <p:ph type="body" sz="quarter" idx="14" hasCustomPrompt="1"/>
          </p:nvPr>
        </p:nvSpPr>
        <p:spPr>
          <a:xfrm>
            <a:off x="1828800" y="5899150"/>
            <a:ext cx="864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grpSp>
        <p:nvGrpSpPr>
          <p:cNvPr id="10" name="Grouper 9"/>
          <p:cNvGrpSpPr/>
          <p:nvPr/>
        </p:nvGrpSpPr>
        <p:grpSpPr>
          <a:xfrm>
            <a:off x="609600" y="6071400"/>
            <a:ext cx="609600" cy="457200"/>
            <a:chOff x="1462200" y="4620913"/>
            <a:chExt cx="457200" cy="457200"/>
          </a:xfrm>
        </p:grpSpPr>
        <p:sp>
          <p:nvSpPr>
            <p:cNvPr id="11" name="Rectangle 10"/>
            <p:cNvSpPr/>
            <p:nvPr/>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3" name="ZoneTexte 12"/>
            <p:cNvSpPr txBox="1"/>
            <p:nvPr/>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7" name="Image 4" descr="CERN-logo_outline.jpg"/>
          <p:cNvPicPr>
            <a:picLocks noChangeAspect="1"/>
          </p:cNvPicPr>
          <p:nvPr/>
        </p:nvPicPr>
        <p:blipFill>
          <a:blip r:embed="rId4"/>
          <a:stretch>
            <a:fillRect/>
          </a:stretch>
        </p:blipFill>
        <p:spPr>
          <a:xfrm>
            <a:off x="502920" y="5946775"/>
            <a:ext cx="817880" cy="603250"/>
          </a:xfrm>
          <a:prstGeom prst="rect">
            <a:avLst/>
          </a:prstGeom>
        </p:spPr>
      </p:pic>
    </p:spTree>
    <p:extLst>
      <p:ext uri="{BB962C8B-B14F-4D97-AF65-F5344CB8AC3E}">
        <p14:creationId xmlns:p14="http://schemas.microsoft.com/office/powerpoint/2010/main" val="126838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lvl1pPr>
              <a:defRPr>
                <a:latin typeface="Book Antiqua"/>
                <a:cs typeface="Book Antiqua"/>
              </a:defRPr>
            </a:lvl1pPr>
          </a:lstStyle>
          <a:p>
            <a:r>
              <a:rPr lang="en-GB" noProof="0" dirty="0"/>
              <a:t>Slide title – line 1 – Arial 30 </a:t>
            </a:r>
            <a:r>
              <a:rPr lang="en-GB" noProof="0" dirty="0" err="1"/>
              <a:t>pt</a:t>
            </a:r>
            <a:r>
              <a:rPr lang="en-GB" noProof="0" dirty="0"/>
              <a:t> – </a:t>
            </a:r>
            <a:r>
              <a:rPr lang="en-GB" noProof="0" dirty="0" err="1"/>
              <a:t>HiLumi</a:t>
            </a:r>
            <a:r>
              <a:rPr lang="en-GB" noProof="0" dirty="0"/>
              <a:t> blue</a:t>
            </a:r>
          </a:p>
        </p:txBody>
      </p:sp>
      <p:sp>
        <p:nvSpPr>
          <p:cNvPr id="3" name="Espace réservé du contenu 2"/>
          <p:cNvSpPr>
            <a:spLocks noGrp="1"/>
          </p:cNvSpPr>
          <p:nvPr>
            <p:ph idx="1" hasCustomPrompt="1"/>
          </p:nvPr>
        </p:nvSpPr>
        <p:spPr>
          <a:xfrm>
            <a:off x="816000" y="1219203"/>
            <a:ext cx="10560000" cy="4906963"/>
          </a:xfrm>
        </p:spPr>
        <p:txBody>
          <a:bodyPr lIns="0" tIns="0" rIns="0" bIns="0"/>
          <a:lstStyle>
            <a:lvl1pPr>
              <a:defRPr sz="2400">
                <a:solidFill>
                  <a:schemeClr val="tx1"/>
                </a:solidFill>
                <a:latin typeface="Book Antiqua"/>
                <a:cs typeface="Book Antiqua"/>
              </a:defRPr>
            </a:lvl1pPr>
            <a:lvl2pPr>
              <a:defRPr sz="2000">
                <a:solidFill>
                  <a:schemeClr val="tx1"/>
                </a:solidFill>
                <a:latin typeface="Book Antiqua"/>
                <a:cs typeface="Book Antiqua"/>
              </a:defRPr>
            </a:lvl2pPr>
            <a:lvl3pPr>
              <a:defRPr sz="1800">
                <a:solidFill>
                  <a:schemeClr val="tx1"/>
                </a:solidFill>
                <a:latin typeface="Book Antiqua"/>
                <a:cs typeface="Book Antiqua"/>
              </a:defRPr>
            </a:lvl3pPr>
            <a:lvl4pPr>
              <a:defRPr sz="1600">
                <a:solidFill>
                  <a:schemeClr val="tx1"/>
                </a:solidFill>
                <a:latin typeface="Book Antiqua"/>
                <a:cs typeface="Book Antiqua"/>
              </a:defRPr>
            </a:lvl4pPr>
            <a:lvl5pPr>
              <a:defRPr>
                <a:solidFill>
                  <a:schemeClr val="tx1"/>
                </a:solidFill>
              </a:defRPr>
            </a:lvl5pPr>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p:txBody>
      </p:sp>
      <p:sp>
        <p:nvSpPr>
          <p:cNvPr id="5" name="Espace réservé du pied de page 4"/>
          <p:cNvSpPr>
            <a:spLocks noGrp="1"/>
          </p:cNvSpPr>
          <p:nvPr>
            <p:ph type="ftr" sz="quarter" idx="11"/>
          </p:nvPr>
        </p:nvSpPr>
        <p:spPr>
          <a:xfrm>
            <a:off x="2540000" y="6356350"/>
            <a:ext cx="8836000" cy="360000"/>
          </a:xfrm>
        </p:spPr>
        <p:txBody>
          <a:bodyPr/>
          <a:lstStyle/>
          <a:p>
            <a:endParaRPr lang="zh-CN" altLang="en-US"/>
          </a:p>
        </p:txBody>
      </p:sp>
      <p:sp>
        <p:nvSpPr>
          <p:cNvPr id="6" name="Espace réservé du numéro de diapositive 5"/>
          <p:cNvSpPr>
            <a:spLocks noGrp="1"/>
          </p:cNvSpPr>
          <p:nvPr>
            <p:ph type="sldNum" sz="quarter" idx="12"/>
          </p:nvPr>
        </p:nvSpPr>
        <p:spPr/>
        <p:txBody>
          <a:bodyPr/>
          <a:lstStyle/>
          <a:p>
            <a:fld id="{EF84CAE5-B8F9-4029-82F6-9436EDCBD634}" type="slidenum">
              <a:rPr lang="zh-CN" altLang="en-US" smtClean="0"/>
              <a:t>‹#›</a:t>
            </a:fld>
            <a:endParaRPr lang="zh-CN" altLang="en-US"/>
          </a:p>
        </p:txBody>
      </p:sp>
    </p:spTree>
    <p:extLst>
      <p:ext uri="{BB962C8B-B14F-4D97-AF65-F5344CB8AC3E}">
        <p14:creationId xmlns:p14="http://schemas.microsoft.com/office/powerpoint/2010/main" val="283688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609600" y="1215232"/>
            <a:ext cx="5386917"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609600" y="20574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6193369" y="1215232"/>
            <a:ext cx="5389033"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6193369" y="20574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2540000" y="6356350"/>
            <a:ext cx="8836000" cy="360000"/>
          </a:xfrm>
        </p:spPr>
        <p:txBody>
          <a:bodyPr/>
          <a:lstStyle/>
          <a:p>
            <a:endParaRPr lang="zh-CN" altLang="en-US"/>
          </a:p>
        </p:txBody>
      </p:sp>
      <p:sp>
        <p:nvSpPr>
          <p:cNvPr id="9" name="Espace réservé du numéro de diapositive 8"/>
          <p:cNvSpPr>
            <a:spLocks noGrp="1"/>
          </p:cNvSpPr>
          <p:nvPr>
            <p:ph type="sldNum" sz="quarter" idx="12"/>
          </p:nvPr>
        </p:nvSpPr>
        <p:spPr/>
        <p:txBody>
          <a:bodyPr/>
          <a:lstStyle/>
          <a:p>
            <a:fld id="{EF84CAE5-B8F9-4029-82F6-9436EDCBD634}" type="slidenum">
              <a:rPr lang="zh-CN" altLang="en-US" smtClean="0"/>
              <a:t>‹#›</a:t>
            </a:fld>
            <a:endParaRPr lang="zh-CN" altLang="en-US"/>
          </a:p>
        </p:txBody>
      </p:sp>
    </p:spTree>
    <p:extLst>
      <p:ext uri="{BB962C8B-B14F-4D97-AF65-F5344CB8AC3E}">
        <p14:creationId xmlns:p14="http://schemas.microsoft.com/office/powerpoint/2010/main" val="421146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2540000" y="6356350"/>
            <a:ext cx="8836000" cy="360000"/>
          </a:xfrm>
        </p:spPr>
        <p:txBody>
          <a:bodyPr/>
          <a:lstStyle/>
          <a:p>
            <a:endParaRPr lang="zh-CN" altLang="en-US"/>
          </a:p>
        </p:txBody>
      </p:sp>
      <p:sp>
        <p:nvSpPr>
          <p:cNvPr id="5" name="Espace réservé du numéro de diapositive 4"/>
          <p:cNvSpPr>
            <a:spLocks noGrp="1"/>
          </p:cNvSpPr>
          <p:nvPr>
            <p:ph type="sldNum" sz="quarter" idx="12"/>
          </p:nvPr>
        </p:nvSpPr>
        <p:spPr/>
        <p:txBody>
          <a:bodyPr/>
          <a:lstStyle/>
          <a:p>
            <a:fld id="{EF84CAE5-B8F9-4029-82F6-9436EDCBD634}" type="slidenum">
              <a:rPr lang="zh-CN" altLang="en-US" smtClean="0"/>
              <a:t>‹#›</a:t>
            </a:fld>
            <a:endParaRPr lang="zh-CN" altLang="en-US"/>
          </a:p>
        </p:txBody>
      </p:sp>
      <p:grpSp>
        <p:nvGrpSpPr>
          <p:cNvPr id="7" name="Grouper 6"/>
          <p:cNvGrpSpPr/>
          <p:nvPr/>
        </p:nvGrpSpPr>
        <p:grpSpPr>
          <a:xfrm>
            <a:off x="1920000" y="6300000"/>
            <a:ext cx="609600" cy="457200"/>
            <a:chOff x="1462200" y="4620913"/>
            <a:chExt cx="457200" cy="457200"/>
          </a:xfrm>
        </p:grpSpPr>
        <p:sp>
          <p:nvSpPr>
            <p:cNvPr id="8" name="Rectangle 7"/>
            <p:cNvSpPr/>
            <p:nvPr/>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ZoneTexte 8"/>
            <p:cNvSpPr txBox="1"/>
            <p:nvPr/>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0" name="Image 5" descr="CERN-logo_outline.jpg"/>
          <p:cNvPicPr>
            <a:picLocks noChangeAspect="1"/>
          </p:cNvPicPr>
          <p:nvPr/>
        </p:nvPicPr>
        <p:blipFill>
          <a:blip r:embed="rId2"/>
          <a:stretch>
            <a:fillRect/>
          </a:stretch>
        </p:blipFill>
        <p:spPr>
          <a:xfrm>
            <a:off x="1896002" y="6282000"/>
            <a:ext cx="658913" cy="486000"/>
          </a:xfrm>
          <a:prstGeom prst="rect">
            <a:avLst/>
          </a:prstGeom>
        </p:spPr>
      </p:pic>
    </p:spTree>
    <p:extLst>
      <p:ext uri="{BB962C8B-B14F-4D97-AF65-F5344CB8AC3E}">
        <p14:creationId xmlns:p14="http://schemas.microsoft.com/office/powerpoint/2010/main" val="87647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2641600" y="6356350"/>
            <a:ext cx="8737600" cy="360000"/>
          </a:xfrm>
        </p:spPr>
        <p:txBody>
          <a:bodyPr/>
          <a:lstStyle/>
          <a:p>
            <a:endParaRPr lang="zh-CN" altLang="en-US"/>
          </a:p>
        </p:txBody>
      </p:sp>
      <p:sp>
        <p:nvSpPr>
          <p:cNvPr id="4" name="Espace réservé du numéro de diapositive 3"/>
          <p:cNvSpPr>
            <a:spLocks noGrp="1"/>
          </p:cNvSpPr>
          <p:nvPr>
            <p:ph type="sldNum" sz="quarter" idx="12"/>
          </p:nvPr>
        </p:nvSpPr>
        <p:spPr/>
        <p:txBody>
          <a:bodyPr/>
          <a:lstStyle/>
          <a:p>
            <a:fld id="{EF84CAE5-B8F9-4029-82F6-9436EDCBD634}" type="slidenum">
              <a:rPr lang="zh-CN" altLang="en-US" smtClean="0"/>
              <a:t>‹#›</a:t>
            </a:fld>
            <a:endParaRPr lang="zh-CN" altLang="en-US"/>
          </a:p>
        </p:txBody>
      </p:sp>
    </p:spTree>
    <p:extLst>
      <p:ext uri="{BB962C8B-B14F-4D97-AF65-F5344CB8AC3E}">
        <p14:creationId xmlns:p14="http://schemas.microsoft.com/office/powerpoint/2010/main" val="18788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816000" y="457200"/>
            <a:ext cx="1056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noProof="0"/>
              <a:t>单击图标添加图片</a:t>
            </a:r>
            <a:endParaRPr lang="en-GB" noProof="0"/>
          </a:p>
        </p:txBody>
      </p:sp>
      <p:sp>
        <p:nvSpPr>
          <p:cNvPr id="4" name="Espace réservé du texte 3"/>
          <p:cNvSpPr>
            <a:spLocks noGrp="1"/>
          </p:cNvSpPr>
          <p:nvPr>
            <p:ph type="body" sz="half" idx="2" hasCustomPrompt="1"/>
          </p:nvPr>
        </p:nvSpPr>
        <p:spPr>
          <a:xfrm>
            <a:off x="816000" y="5105400"/>
            <a:ext cx="1056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6" name="Espace réservé du pied de page 5"/>
          <p:cNvSpPr>
            <a:spLocks noGrp="1"/>
          </p:cNvSpPr>
          <p:nvPr>
            <p:ph type="ftr" sz="quarter" idx="11"/>
          </p:nvPr>
        </p:nvSpPr>
        <p:spPr>
          <a:xfrm>
            <a:off x="2641600" y="6356350"/>
            <a:ext cx="8734400" cy="360000"/>
          </a:xfrm>
        </p:spPr>
        <p:txBody>
          <a:bodyPr/>
          <a:lstStyle/>
          <a:p>
            <a:endParaRPr lang="zh-CN" altLang="en-US"/>
          </a:p>
        </p:txBody>
      </p:sp>
      <p:sp>
        <p:nvSpPr>
          <p:cNvPr id="7" name="Espace réservé du numéro de diapositive 6"/>
          <p:cNvSpPr>
            <a:spLocks noGrp="1"/>
          </p:cNvSpPr>
          <p:nvPr>
            <p:ph type="sldNum" sz="quarter" idx="12"/>
          </p:nvPr>
        </p:nvSpPr>
        <p:spPr/>
        <p:txBody>
          <a:bodyPr/>
          <a:lstStyle/>
          <a:p>
            <a:fld id="{EF84CAE5-B8F9-4029-82F6-9436EDCBD634}" type="slidenum">
              <a:rPr lang="zh-CN" altLang="en-US" smtClean="0"/>
              <a:t>‹#›</a:t>
            </a:fld>
            <a:endParaRPr lang="zh-CN" altLang="en-US"/>
          </a:p>
        </p:txBody>
      </p:sp>
      <p:sp>
        <p:nvSpPr>
          <p:cNvPr id="9" name="Espace réservé du contenu 8"/>
          <p:cNvSpPr>
            <a:spLocks noGrp="1"/>
          </p:cNvSpPr>
          <p:nvPr>
            <p:ph sz="quarter" idx="14" hasCustomPrompt="1"/>
          </p:nvPr>
        </p:nvSpPr>
        <p:spPr>
          <a:xfrm>
            <a:off x="818068" y="4648200"/>
            <a:ext cx="10557933"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p:nvGrpSpPr>
        <p:grpSpPr>
          <a:xfrm>
            <a:off x="1920000" y="6300000"/>
            <a:ext cx="609600" cy="457200"/>
            <a:chOff x="1462200" y="4620913"/>
            <a:chExt cx="457200" cy="457200"/>
          </a:xfrm>
        </p:grpSpPr>
        <p:sp>
          <p:nvSpPr>
            <p:cNvPr id="11" name="Rectangle 10"/>
            <p:cNvSpPr/>
            <p:nvPr/>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2" name="ZoneTexte 11"/>
            <p:cNvSpPr txBox="1"/>
            <p:nvPr/>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3" name="Image 5" descr="CERN-logo_outline.jpg"/>
          <p:cNvPicPr>
            <a:picLocks noChangeAspect="1"/>
          </p:cNvPicPr>
          <p:nvPr/>
        </p:nvPicPr>
        <p:blipFill>
          <a:blip r:embed="rId2"/>
          <a:stretch>
            <a:fillRect/>
          </a:stretch>
        </p:blipFill>
        <p:spPr>
          <a:xfrm>
            <a:off x="1896002" y="6282000"/>
            <a:ext cx="658913" cy="486000"/>
          </a:xfrm>
          <a:prstGeom prst="rect">
            <a:avLst/>
          </a:prstGeom>
        </p:spPr>
      </p:pic>
    </p:spTree>
    <p:extLst>
      <p:ext uri="{BB962C8B-B14F-4D97-AF65-F5344CB8AC3E}">
        <p14:creationId xmlns:p14="http://schemas.microsoft.com/office/powerpoint/2010/main" val="7081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sposition personnalisé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802400" y="2709000"/>
            <a:ext cx="8587200" cy="1634400"/>
          </a:xfrm>
        </p:spPr>
        <p:txBody>
          <a:bodyPr/>
          <a:lstStyle>
            <a:lvl1pPr>
              <a:defRPr b="1" i="1">
                <a:solidFill>
                  <a:schemeClr val="tx2"/>
                </a:solidFill>
              </a:defRPr>
            </a:lvl1pPr>
          </a:lstStyle>
          <a:p>
            <a:r>
              <a:rPr lang="en-GB" noProof="0"/>
              <a:t>Thank you message....</a:t>
            </a:r>
          </a:p>
        </p:txBody>
      </p:sp>
      <p:sp>
        <p:nvSpPr>
          <p:cNvPr id="4" name="Espace réservé du pied de page 3"/>
          <p:cNvSpPr>
            <a:spLocks noGrp="1"/>
          </p:cNvSpPr>
          <p:nvPr>
            <p:ph type="ftr" sz="quarter" idx="11"/>
          </p:nvPr>
        </p:nvSpPr>
        <p:spPr>
          <a:xfrm>
            <a:off x="1802400" y="6356350"/>
            <a:ext cx="8587200" cy="360000"/>
          </a:xfrm>
        </p:spPr>
        <p:txBody>
          <a:bodyPr/>
          <a:lstStyle/>
          <a:p>
            <a:endParaRPr lang="zh-CN" altLang="en-US"/>
          </a:p>
        </p:txBody>
      </p:sp>
      <p:sp>
        <p:nvSpPr>
          <p:cNvPr id="5" name="Espace réservé du numéro de diapositive 4"/>
          <p:cNvSpPr>
            <a:spLocks noGrp="1"/>
          </p:cNvSpPr>
          <p:nvPr>
            <p:ph type="sldNum" sz="quarter" idx="12"/>
          </p:nvPr>
        </p:nvSpPr>
        <p:spPr/>
        <p:txBody>
          <a:bodyPr/>
          <a:lstStyle/>
          <a:p>
            <a:fld id="{EF84CAE5-B8F9-4029-82F6-9436EDCBD634}" type="slidenum">
              <a:rPr lang="zh-CN" altLang="en-US" smtClean="0"/>
              <a:t>‹#›</a:t>
            </a:fld>
            <a:endParaRPr lang="zh-CN" altLang="en-US"/>
          </a:p>
        </p:txBody>
      </p:sp>
      <p:pic>
        <p:nvPicPr>
          <p:cNvPr id="12" name="Image 11" descr="HLU-logoN-title.png"/>
          <p:cNvPicPr>
            <a:picLocks noChangeAspect="1"/>
          </p:cNvPicPr>
          <p:nvPr/>
        </p:nvPicPr>
        <p:blipFill>
          <a:blip r:embed="rId3"/>
          <a:stretch>
            <a:fillRect/>
          </a:stretch>
        </p:blipFill>
        <p:spPr>
          <a:xfrm>
            <a:off x="1828800" y="673710"/>
            <a:ext cx="5047152" cy="1534388"/>
          </a:xfrm>
          <a:prstGeom prst="rect">
            <a:avLst/>
          </a:prstGeom>
        </p:spPr>
      </p:pic>
      <p:sp>
        <p:nvSpPr>
          <p:cNvPr id="8" name="Espace réservé du texte 7"/>
          <p:cNvSpPr>
            <a:spLocks noGrp="1"/>
          </p:cNvSpPr>
          <p:nvPr>
            <p:ph type="body" sz="quarter" idx="14" hasCustomPrompt="1"/>
          </p:nvPr>
        </p:nvSpPr>
        <p:spPr>
          <a:xfrm>
            <a:off x="1802400" y="4953000"/>
            <a:ext cx="8587200" cy="1219200"/>
          </a:xfrm>
        </p:spPr>
        <p:txBody>
          <a:bodyPr anchor="b">
            <a:noAutofit/>
          </a:bodyPr>
          <a:lstStyle>
            <a:lvl1pPr>
              <a:buFontTx/>
              <a:buNone/>
              <a:defRPr sz="1200" baseline="0">
                <a:solidFill>
                  <a:schemeClr val="tx2"/>
                </a:solidFill>
              </a:defRPr>
            </a:lvl1pPr>
            <a:lvl2pPr>
              <a:buFontTx/>
              <a:buNone/>
              <a:defRPr sz="1400"/>
            </a:lvl2pPr>
            <a:lvl3pPr>
              <a:buFontTx/>
              <a:buNone/>
              <a:defRPr sz="1400"/>
            </a:lvl3pPr>
            <a:lvl4pPr>
              <a:buFontTx/>
              <a:buNone/>
              <a:defRPr sz="1400"/>
            </a:lvl4pPr>
            <a:lvl5pPr>
              <a:buFontTx/>
              <a:buNone/>
              <a:defRPr sz="1400"/>
            </a:lvl5pPr>
          </a:lstStyle>
          <a:p>
            <a:pPr lvl="0"/>
            <a:r>
              <a:rPr lang="en-GB" noProof="0"/>
              <a:t>Credits if needed: reference 1, reference 2 ...</a:t>
            </a:r>
          </a:p>
        </p:txBody>
      </p:sp>
    </p:spTree>
    <p:extLst>
      <p:ext uri="{BB962C8B-B14F-4D97-AF65-F5344CB8AC3E}">
        <p14:creationId xmlns:p14="http://schemas.microsoft.com/office/powerpoint/2010/main" val="279590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0EFD4E-4B90-4E96-A69A-C1291C552F8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E87A8E7-CD8B-4491-B7D1-360B09EE8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31DE5A4-DC8F-437F-9B5F-733985EE0E8C}"/>
              </a:ext>
            </a:extLst>
          </p:cNvPr>
          <p:cNvSpPr>
            <a:spLocks noGrp="1"/>
          </p:cNvSpPr>
          <p:nvPr>
            <p:ph type="dt" sz="half" idx="10"/>
          </p:nvPr>
        </p:nvSpPr>
        <p:spPr/>
        <p:txBody>
          <a:bodyPr/>
          <a:lstStyle/>
          <a:p>
            <a:fld id="{ED7ECC93-CD40-443D-807A-E5FFBEEF8780}" type="datetimeFigureOut">
              <a:rPr lang="zh-CN" altLang="en-US" smtClean="0"/>
              <a:t>2019/6/11</a:t>
            </a:fld>
            <a:endParaRPr lang="zh-CN" altLang="en-US"/>
          </a:p>
        </p:txBody>
      </p:sp>
      <p:sp>
        <p:nvSpPr>
          <p:cNvPr id="5" name="页脚占位符 4">
            <a:extLst>
              <a:ext uri="{FF2B5EF4-FFF2-40B4-BE49-F238E27FC236}">
                <a16:creationId xmlns:a16="http://schemas.microsoft.com/office/drawing/2014/main" id="{997650A7-80EA-4995-8871-56E2B10808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4CA621-738C-41FE-B3F3-0297D0D03DFD}"/>
              </a:ext>
            </a:extLst>
          </p:cNvPr>
          <p:cNvSpPr>
            <a:spLocks noGrp="1"/>
          </p:cNvSpPr>
          <p:nvPr>
            <p:ph type="sldNum" sz="quarter" idx="12"/>
          </p:nvPr>
        </p:nvSpPr>
        <p:spPr/>
        <p:txBody>
          <a:bodyPr/>
          <a:lstStyle/>
          <a:p>
            <a:fld id="{EF84CAE5-B8F9-4029-82F6-9436EDCBD634}" type="slidenum">
              <a:rPr lang="zh-CN" altLang="en-US" smtClean="0"/>
              <a:t>‹#›</a:t>
            </a:fld>
            <a:endParaRPr lang="zh-CN" altLang="en-US"/>
          </a:p>
        </p:txBody>
      </p:sp>
    </p:spTree>
    <p:extLst>
      <p:ext uri="{BB962C8B-B14F-4D97-AF65-F5344CB8AC3E}">
        <p14:creationId xmlns:p14="http://schemas.microsoft.com/office/powerpoint/2010/main" val="83388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16000" y="180000"/>
            <a:ext cx="1056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816000" y="1371601"/>
            <a:ext cx="1056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2641600" y="6356350"/>
            <a:ext cx="8734400" cy="360000"/>
          </a:xfrm>
          <a:prstGeom prst="rect">
            <a:avLst/>
          </a:prstGeom>
        </p:spPr>
        <p:txBody>
          <a:bodyPr vert="horz" lIns="0" tIns="0" rIns="0" bIns="0" rtlCol="0" anchor="b"/>
          <a:lstStyle>
            <a:lvl1pPr algn="r">
              <a:defRPr sz="1200">
                <a:solidFill>
                  <a:schemeClr val="accent1"/>
                </a:solidFill>
              </a:defRPr>
            </a:lvl1pPr>
          </a:lstStyle>
          <a:p>
            <a:endParaRPr lang="zh-CN" altLang="en-US"/>
          </a:p>
        </p:txBody>
      </p:sp>
      <p:sp>
        <p:nvSpPr>
          <p:cNvPr id="6" name="Espace réservé du numéro de diapositive 5"/>
          <p:cNvSpPr>
            <a:spLocks noGrp="1"/>
          </p:cNvSpPr>
          <p:nvPr>
            <p:ph type="sldNum" sz="quarter" idx="4"/>
          </p:nvPr>
        </p:nvSpPr>
        <p:spPr>
          <a:xfrm>
            <a:off x="11582400" y="6356350"/>
            <a:ext cx="480000" cy="360000"/>
          </a:xfrm>
          <a:prstGeom prst="rect">
            <a:avLst/>
          </a:prstGeom>
        </p:spPr>
        <p:txBody>
          <a:bodyPr vert="horz" lIns="0" tIns="0" rIns="0" bIns="0" rtlCol="0" anchor="b"/>
          <a:lstStyle>
            <a:lvl1pPr algn="r">
              <a:defRPr sz="1200">
                <a:solidFill>
                  <a:schemeClr val="accent1"/>
                </a:solidFill>
              </a:defRPr>
            </a:lvl1pPr>
          </a:lstStyle>
          <a:p>
            <a:fld id="{EF84CAE5-B8F9-4029-82F6-9436EDCBD634}" type="slidenum">
              <a:rPr lang="zh-CN" altLang="en-US" smtClean="0"/>
              <a:t>‹#›</a:t>
            </a:fld>
            <a:endParaRPr lang="zh-CN" altLang="en-US"/>
          </a:p>
        </p:txBody>
      </p:sp>
    </p:spTree>
    <p:extLst>
      <p:ext uri="{BB962C8B-B14F-4D97-AF65-F5344CB8AC3E}">
        <p14:creationId xmlns:p14="http://schemas.microsoft.com/office/powerpoint/2010/main" val="3594045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5.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141969C3-0F02-409B-BD9E-C487862B5C7D}"/>
              </a:ext>
            </a:extLst>
          </p:cNvPr>
          <p:cNvSpPr>
            <a:spLocks noGrp="1"/>
          </p:cNvSpPr>
          <p:nvPr>
            <p:ph type="ctrTitle"/>
          </p:nvPr>
        </p:nvSpPr>
        <p:spPr>
          <a:xfrm>
            <a:off x="2411687" y="3093280"/>
            <a:ext cx="7474226" cy="1426755"/>
          </a:xfrm>
        </p:spPr>
        <p:txBody>
          <a:bodyPr/>
          <a:lstStyle/>
          <a:p>
            <a:r>
              <a:rPr lang="en-US" altLang="zh-CN" dirty="0"/>
              <a:t>News From IMP Magnet Test Stand</a:t>
            </a:r>
            <a:endParaRPr lang="zh-CN" altLang="en-US" dirty="0"/>
          </a:p>
        </p:txBody>
      </p:sp>
      <p:sp>
        <p:nvSpPr>
          <p:cNvPr id="10" name="副标题 9">
            <a:extLst>
              <a:ext uri="{FF2B5EF4-FFF2-40B4-BE49-F238E27FC236}">
                <a16:creationId xmlns:a16="http://schemas.microsoft.com/office/drawing/2014/main" id="{4EA9CF02-99D9-4487-86D7-EB531DE4F55F}"/>
              </a:ext>
            </a:extLst>
          </p:cNvPr>
          <p:cNvSpPr>
            <a:spLocks noGrp="1"/>
          </p:cNvSpPr>
          <p:nvPr>
            <p:ph type="subTitle" idx="1"/>
          </p:nvPr>
        </p:nvSpPr>
        <p:spPr>
          <a:xfrm>
            <a:off x="2389601" y="4096409"/>
            <a:ext cx="7005983" cy="1113183"/>
          </a:xfrm>
        </p:spPr>
        <p:txBody>
          <a:bodyPr>
            <a:normAutofit fontScale="92500" lnSpcReduction="20000"/>
          </a:bodyPr>
          <a:lstStyle/>
          <a:p>
            <a:r>
              <a:rPr lang="en-US" altLang="zh-CN" dirty="0"/>
              <a:t>Dongsheng Ni, Wenjie Yang, </a:t>
            </a:r>
            <a:r>
              <a:rPr lang="en-US" altLang="zh-CN" dirty="0" err="1"/>
              <a:t>Xudong</a:t>
            </a:r>
            <a:r>
              <a:rPr lang="en-US" altLang="zh-CN" dirty="0"/>
              <a:t> Wang</a:t>
            </a:r>
          </a:p>
          <a:p>
            <a:r>
              <a:rPr lang="en-US" altLang="zh-CN" dirty="0"/>
              <a:t>Superconducting magnet Group,</a:t>
            </a:r>
          </a:p>
          <a:p>
            <a:r>
              <a:rPr lang="en-US" altLang="zh-CN" dirty="0"/>
              <a:t>Magnet Division,</a:t>
            </a:r>
          </a:p>
          <a:p>
            <a:r>
              <a:rPr lang="en-US" altLang="zh-CN" dirty="0"/>
              <a:t>Institute of Modern Physics, Chinese Academy of Sciences</a:t>
            </a:r>
          </a:p>
        </p:txBody>
      </p:sp>
      <p:sp>
        <p:nvSpPr>
          <p:cNvPr id="11" name="文本占位符 10">
            <a:extLst>
              <a:ext uri="{FF2B5EF4-FFF2-40B4-BE49-F238E27FC236}">
                <a16:creationId xmlns:a16="http://schemas.microsoft.com/office/drawing/2014/main" id="{FFEDDD2B-0A96-44F2-BAF4-80C94A4F4B1D}"/>
              </a:ext>
            </a:extLst>
          </p:cNvPr>
          <p:cNvSpPr>
            <a:spLocks noGrp="1"/>
          </p:cNvSpPr>
          <p:nvPr>
            <p:ph type="body" sz="quarter" idx="14"/>
          </p:nvPr>
        </p:nvSpPr>
        <p:spPr/>
        <p:txBody>
          <a:bodyPr>
            <a:normAutofit/>
          </a:bodyPr>
          <a:lstStyle/>
          <a:p>
            <a:r>
              <a:rPr lang="en-US" altLang="zh-CN" dirty="0"/>
              <a:t>3</a:t>
            </a:r>
            <a:r>
              <a:rPr lang="en-US" altLang="zh-CN" baseline="30000" dirty="0"/>
              <a:t>rd</a:t>
            </a:r>
            <a:r>
              <a:rPr lang="en-US" altLang="zh-CN" dirty="0"/>
              <a:t> International Magnet Test Stand Workshop, Uppsala University, 11-12 June 2019</a:t>
            </a:r>
            <a:endParaRPr lang="zh-CN" altLang="en-US" dirty="0"/>
          </a:p>
        </p:txBody>
      </p:sp>
      <p:pic>
        <p:nvPicPr>
          <p:cNvPr id="12" name="Picture 7">
            <a:extLst>
              <a:ext uri="{FF2B5EF4-FFF2-40B4-BE49-F238E27FC236}">
                <a16:creationId xmlns:a16="http://schemas.microsoft.com/office/drawing/2014/main" id="{98471C59-F8AD-44DA-83AA-FB63AF0CE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377" y="548334"/>
            <a:ext cx="1682251" cy="1682251"/>
          </a:xfrm>
          <a:prstGeom prst="rect">
            <a:avLst/>
          </a:prstGeom>
        </p:spPr>
      </p:pic>
      <p:pic>
        <p:nvPicPr>
          <p:cNvPr id="13" name="Picture 11">
            <a:extLst>
              <a:ext uri="{FF2B5EF4-FFF2-40B4-BE49-F238E27FC236}">
                <a16:creationId xmlns:a16="http://schemas.microsoft.com/office/drawing/2014/main" id="{B690CE35-9903-458C-8EA8-FD963B8F66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3101" y="720613"/>
            <a:ext cx="1598394" cy="1426755"/>
          </a:xfrm>
          <a:prstGeom prst="rect">
            <a:avLst/>
          </a:prstGeom>
        </p:spPr>
      </p:pic>
    </p:spTree>
    <p:extLst>
      <p:ext uri="{BB962C8B-B14F-4D97-AF65-F5344CB8AC3E}">
        <p14:creationId xmlns:p14="http://schemas.microsoft.com/office/powerpoint/2010/main" val="332007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5D1F19-65A5-429B-8BCE-CD1AC42FE175}"/>
              </a:ext>
            </a:extLst>
          </p:cNvPr>
          <p:cNvSpPr>
            <a:spLocks noGrp="1"/>
          </p:cNvSpPr>
          <p:nvPr>
            <p:ph type="title"/>
          </p:nvPr>
        </p:nvSpPr>
        <p:spPr/>
        <p:txBody>
          <a:bodyPr/>
          <a:lstStyle/>
          <a:p>
            <a:r>
              <a:rPr lang="en-US" altLang="zh-CN" dirty="0"/>
              <a:t>Quench detection</a:t>
            </a:r>
            <a:endParaRPr lang="zh-CN" altLang="en-US" dirty="0"/>
          </a:p>
        </p:txBody>
      </p:sp>
      <p:sp>
        <p:nvSpPr>
          <p:cNvPr id="4" name="标题 1">
            <a:extLst>
              <a:ext uri="{FF2B5EF4-FFF2-40B4-BE49-F238E27FC236}">
                <a16:creationId xmlns:a16="http://schemas.microsoft.com/office/drawing/2014/main" id="{51DBAE7D-A206-4261-B518-898546BDD52D}"/>
              </a:ext>
            </a:extLst>
          </p:cNvPr>
          <p:cNvSpPr txBox="1">
            <a:spLocks/>
          </p:cNvSpPr>
          <p:nvPr/>
        </p:nvSpPr>
        <p:spPr>
          <a:xfrm>
            <a:off x="1055433" y="526786"/>
            <a:ext cx="10515600" cy="1325563"/>
          </a:xfrm>
          <a:prstGeom prst="rect">
            <a:avLst/>
          </a:prstGeom>
        </p:spPr>
        <p:txBody>
          <a:bodyPr vert="horz" lIns="0" tIns="0" rIns="0" bIns="0" rtlCol="0" anchor="ctr" anchorCtr="1">
            <a:noAutofit/>
          </a:bodyPr>
          <a:lstStyle>
            <a:lvl1pPr algn="ctr" defTabSz="457200" rtl="0" eaLnBrk="1" latinLnBrk="0" hangingPunct="1">
              <a:spcBef>
                <a:spcPct val="0"/>
              </a:spcBef>
              <a:buNone/>
              <a:defRPr sz="2800" b="1" kern="1200">
                <a:solidFill>
                  <a:schemeClr val="bg2"/>
                </a:solidFill>
                <a:latin typeface="Book Antiqua"/>
                <a:ea typeface="+mj-ea"/>
                <a:cs typeface="Book Antiqua"/>
              </a:defRPr>
            </a:lvl1pPr>
          </a:lstStyle>
          <a:p>
            <a:endParaRPr lang="zh-CN" altLang="en-US" dirty="0"/>
          </a:p>
        </p:txBody>
      </p:sp>
      <p:sp>
        <p:nvSpPr>
          <p:cNvPr id="5" name="内容占位符 2">
            <a:extLst>
              <a:ext uri="{FF2B5EF4-FFF2-40B4-BE49-F238E27FC236}">
                <a16:creationId xmlns:a16="http://schemas.microsoft.com/office/drawing/2014/main" id="{81CD3197-EDE1-487E-B341-EDA49DEA8084}"/>
              </a:ext>
            </a:extLst>
          </p:cNvPr>
          <p:cNvSpPr txBox="1">
            <a:spLocks/>
          </p:cNvSpPr>
          <p:nvPr/>
        </p:nvSpPr>
        <p:spPr>
          <a:xfrm>
            <a:off x="7573810" y="1253331"/>
            <a:ext cx="3997223" cy="4351338"/>
          </a:xfrm>
          <a:prstGeom prst="rect">
            <a:avLst/>
          </a:prstGeom>
        </p:spPr>
        <p:txBody>
          <a:bodyPr vert="horz" lIns="0" tIns="0" rIns="0" bIns="0" rtlCol="0">
            <a:normAutofit fontScale="85000" lnSpcReduction="10000"/>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Book Antiqua"/>
                <a:ea typeface="+mn-ea"/>
                <a:cs typeface="Book Antiqua"/>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Book Antiqua"/>
                <a:ea typeface="+mn-ea"/>
                <a:cs typeface="Book Antiqua"/>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Book Antiqua"/>
                <a:ea typeface="+mn-ea"/>
                <a:cs typeface="Book Antiqua"/>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Book Antiqua"/>
                <a:ea typeface="+mn-ea"/>
                <a:cs typeface="Book Antiqua"/>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altLang="zh-CN" dirty="0"/>
              <a:t>The quench detection system is based on the NI-</a:t>
            </a:r>
            <a:r>
              <a:rPr lang="en-US" altLang="zh-CN" dirty="0" err="1"/>
              <a:t>cRIO</a:t>
            </a:r>
            <a:r>
              <a:rPr lang="en-US" altLang="zh-CN" dirty="0"/>
              <a:t>  platform.</a:t>
            </a:r>
          </a:p>
          <a:p>
            <a:pPr>
              <a:lnSpc>
                <a:spcPct val="120000"/>
              </a:lnSpc>
            </a:pPr>
            <a:r>
              <a:rPr lang="en-US" altLang="zh-CN" dirty="0"/>
              <a:t>The outlet voltages of SC coils are used as judgement signal.</a:t>
            </a:r>
          </a:p>
          <a:p>
            <a:pPr>
              <a:lnSpc>
                <a:spcPct val="120000"/>
              </a:lnSpc>
            </a:pPr>
            <a:r>
              <a:rPr lang="en-US" altLang="zh-CN" dirty="0"/>
              <a:t> The logical calculus is carried out by FPGA. </a:t>
            </a:r>
          </a:p>
          <a:p>
            <a:pPr>
              <a:lnSpc>
                <a:spcPct val="120000"/>
              </a:lnSpc>
            </a:pPr>
            <a:r>
              <a:rPr lang="en-US" altLang="zh-CN" dirty="0"/>
              <a:t>The isolation module is used to protect the electronic equipment.</a:t>
            </a:r>
          </a:p>
          <a:p>
            <a:pPr>
              <a:lnSpc>
                <a:spcPct val="120000"/>
              </a:lnSpc>
            </a:pPr>
            <a:r>
              <a:rPr lang="en-US" altLang="zh-CN" dirty="0"/>
              <a:t>When the quench is detected, a 24V quench signal will be sent to the power supply and the data acquisition system.</a:t>
            </a:r>
          </a:p>
        </p:txBody>
      </p:sp>
      <p:pic>
        <p:nvPicPr>
          <p:cNvPr id="6" name="图片 5">
            <a:extLst>
              <a:ext uri="{FF2B5EF4-FFF2-40B4-BE49-F238E27FC236}">
                <a16:creationId xmlns:a16="http://schemas.microsoft.com/office/drawing/2014/main" id="{02B0F85B-918F-4701-9D72-3A4361E5A07E}"/>
              </a:ext>
            </a:extLst>
          </p:cNvPr>
          <p:cNvPicPr>
            <a:picLocks noChangeAspect="1"/>
          </p:cNvPicPr>
          <p:nvPr/>
        </p:nvPicPr>
        <p:blipFill rotWithShape="1">
          <a:blip r:embed="rId4"/>
          <a:srcRect r="49927"/>
          <a:stretch/>
        </p:blipFill>
        <p:spPr>
          <a:xfrm>
            <a:off x="515480" y="3429000"/>
            <a:ext cx="3689205" cy="2462134"/>
          </a:xfrm>
          <a:prstGeom prst="rect">
            <a:avLst/>
          </a:prstGeom>
        </p:spPr>
      </p:pic>
      <p:pic>
        <p:nvPicPr>
          <p:cNvPr id="7" name="图片 6">
            <a:extLst>
              <a:ext uri="{FF2B5EF4-FFF2-40B4-BE49-F238E27FC236}">
                <a16:creationId xmlns:a16="http://schemas.microsoft.com/office/drawing/2014/main" id="{79140910-3BF6-48B5-892B-4330365EE597}"/>
              </a:ext>
            </a:extLst>
          </p:cNvPr>
          <p:cNvPicPr/>
          <p:nvPr/>
        </p:nvPicPr>
        <p:blipFill>
          <a:blip r:embed="rId5"/>
          <a:stretch>
            <a:fillRect/>
          </a:stretch>
        </p:blipFill>
        <p:spPr>
          <a:xfrm>
            <a:off x="681594" y="707457"/>
            <a:ext cx="3059061" cy="2564814"/>
          </a:xfrm>
          <a:prstGeom prst="rect">
            <a:avLst/>
          </a:prstGeom>
        </p:spPr>
      </p:pic>
      <p:sp>
        <p:nvSpPr>
          <p:cNvPr id="8" name="Rectangle 2">
            <a:extLst>
              <a:ext uri="{FF2B5EF4-FFF2-40B4-BE49-F238E27FC236}">
                <a16:creationId xmlns:a16="http://schemas.microsoft.com/office/drawing/2014/main" id="{FEE82C4C-1D24-41CF-8E03-B0E8753028D2}"/>
              </a:ext>
            </a:extLst>
          </p:cNvPr>
          <p:cNvSpPr>
            <a:spLocks noChangeArrowheads="1"/>
          </p:cNvSpPr>
          <p:nvPr/>
        </p:nvSpPr>
        <p:spPr bwMode="auto">
          <a:xfrm flipV="1">
            <a:off x="11446175" y="-3857080"/>
            <a:ext cx="16698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a16="http://schemas.microsoft.com/office/drawing/2014/main" id="{BF831701-EC60-4AFA-8B48-10645356CC1C}"/>
              </a:ext>
            </a:extLst>
          </p:cNvPr>
          <p:cNvGraphicFramePr>
            <a:graphicFrameLocks noChangeAspect="1"/>
          </p:cNvGraphicFramePr>
          <p:nvPr>
            <p:extLst>
              <p:ext uri="{D42A27DB-BD31-4B8C-83A1-F6EECF244321}">
                <p14:modId xmlns:p14="http://schemas.microsoft.com/office/powerpoint/2010/main" val="953599307"/>
              </p:ext>
            </p:extLst>
          </p:nvPr>
        </p:nvGraphicFramePr>
        <p:xfrm>
          <a:off x="4185494" y="1113862"/>
          <a:ext cx="3372833" cy="4923748"/>
        </p:xfrm>
        <a:graphic>
          <a:graphicData uri="http://schemas.openxmlformats.org/presentationml/2006/ole">
            <mc:AlternateContent xmlns:mc="http://schemas.openxmlformats.org/markup-compatibility/2006">
              <mc:Choice xmlns:v="urn:schemas-microsoft-com:vml" Requires="v">
                <p:oleObj spid="_x0000_s2053" r:id="rId6" imgW="2079684" imgH="3038120" progId="Visio.Drawing.11">
                  <p:embed/>
                </p:oleObj>
              </mc:Choice>
              <mc:Fallback>
                <p:oleObj r:id="rId6" imgW="2079684" imgH="3038120" progId="Visio.Drawing.11">
                  <p:embed/>
                  <p:pic>
                    <p:nvPicPr>
                      <p:cNvPr id="9" name="对象 8">
                        <a:extLst>
                          <a:ext uri="{FF2B5EF4-FFF2-40B4-BE49-F238E27FC236}">
                            <a16:creationId xmlns:a16="http://schemas.microsoft.com/office/drawing/2014/main" id="{BF831701-EC60-4AFA-8B48-10645356CC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5494" y="1113862"/>
                        <a:ext cx="3372833" cy="4923748"/>
                      </a:xfrm>
                      <a:prstGeom prst="rect">
                        <a:avLst/>
                      </a:prstGeom>
                      <a:noFill/>
                    </p:spPr>
                  </p:pic>
                </p:oleObj>
              </mc:Fallback>
            </mc:AlternateContent>
          </a:graphicData>
        </a:graphic>
      </p:graphicFrame>
    </p:spTree>
    <p:extLst>
      <p:ext uri="{BB962C8B-B14F-4D97-AF65-F5344CB8AC3E}">
        <p14:creationId xmlns:p14="http://schemas.microsoft.com/office/powerpoint/2010/main" val="56691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BBD34A-D78C-48AA-87AB-D969F44D976B}"/>
              </a:ext>
            </a:extLst>
          </p:cNvPr>
          <p:cNvSpPr>
            <a:spLocks noGrp="1"/>
          </p:cNvSpPr>
          <p:nvPr>
            <p:ph type="title"/>
          </p:nvPr>
        </p:nvSpPr>
        <p:spPr/>
        <p:txBody>
          <a:bodyPr/>
          <a:lstStyle/>
          <a:p>
            <a:r>
              <a:rPr lang="en-US" altLang="zh-CN" dirty="0"/>
              <a:t>Future plan for</a:t>
            </a:r>
            <a:r>
              <a:rPr lang="zh-CN" altLang="en-US" dirty="0"/>
              <a:t> </a:t>
            </a:r>
            <a:r>
              <a:rPr lang="en-US" altLang="zh-CN" dirty="0"/>
              <a:t>HIAF</a:t>
            </a:r>
            <a:r>
              <a:rPr lang="zh-CN" altLang="en-US" dirty="0"/>
              <a:t> </a:t>
            </a:r>
            <a:r>
              <a:rPr lang="en-US" altLang="zh-CN" dirty="0"/>
              <a:t>project</a:t>
            </a:r>
            <a:endParaRPr lang="zh-CN" altLang="en-US" dirty="0"/>
          </a:p>
        </p:txBody>
      </p:sp>
      <p:pic>
        <p:nvPicPr>
          <p:cNvPr id="4" name="内容占位符 3">
            <a:extLst>
              <a:ext uri="{FF2B5EF4-FFF2-40B4-BE49-F238E27FC236}">
                <a16:creationId xmlns:a16="http://schemas.microsoft.com/office/drawing/2014/main" id="{8970A8EB-403C-4D27-923A-F39CD7585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19" r="11954"/>
          <a:stretch>
            <a:fillRect/>
          </a:stretch>
        </p:blipFill>
        <p:spPr bwMode="auto">
          <a:xfrm>
            <a:off x="3114435" y="1578253"/>
            <a:ext cx="7688919"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88C310A5-642B-43FE-A7F8-90D8B043DA24}"/>
              </a:ext>
            </a:extLst>
          </p:cNvPr>
          <p:cNvSpPr txBox="1"/>
          <p:nvPr/>
        </p:nvSpPr>
        <p:spPr>
          <a:xfrm>
            <a:off x="8273713" y="5095081"/>
            <a:ext cx="1992853" cy="369332"/>
          </a:xfrm>
          <a:prstGeom prst="rect">
            <a:avLst/>
          </a:prstGeom>
          <a:noFill/>
          <a:ln>
            <a:solidFill>
              <a:schemeClr val="accent1"/>
            </a:solidFill>
          </a:ln>
        </p:spPr>
        <p:txBody>
          <a:bodyPr wrap="none" rtlCol="0">
            <a:spAutoFit/>
          </a:bodyPr>
          <a:lstStyle/>
          <a:p>
            <a:r>
              <a:rPr lang="en-US" altLang="zh-CN" b="1" dirty="0"/>
              <a:t>45 SC Solenoids</a:t>
            </a:r>
            <a:endParaRPr lang="zh-CN" altLang="en-US" b="1" dirty="0"/>
          </a:p>
        </p:txBody>
      </p:sp>
      <p:graphicFrame>
        <p:nvGraphicFramePr>
          <p:cNvPr id="6" name="表格 5">
            <a:extLst>
              <a:ext uri="{FF2B5EF4-FFF2-40B4-BE49-F238E27FC236}">
                <a16:creationId xmlns:a16="http://schemas.microsoft.com/office/drawing/2014/main" id="{36AF5978-9F3A-42D5-A4C7-EE9709896E18}"/>
              </a:ext>
            </a:extLst>
          </p:cNvPr>
          <p:cNvGraphicFramePr>
            <a:graphicFrameLocks noGrp="1"/>
          </p:cNvGraphicFramePr>
          <p:nvPr>
            <p:extLst>
              <p:ext uri="{D42A27DB-BD31-4B8C-83A1-F6EECF244321}">
                <p14:modId xmlns:p14="http://schemas.microsoft.com/office/powerpoint/2010/main" val="1718021300"/>
              </p:ext>
            </p:extLst>
          </p:nvPr>
        </p:nvGraphicFramePr>
        <p:xfrm>
          <a:off x="9270139" y="1224237"/>
          <a:ext cx="2799542" cy="1219200"/>
        </p:xfrm>
        <a:graphic>
          <a:graphicData uri="http://schemas.openxmlformats.org/drawingml/2006/table">
            <a:tbl>
              <a:tblPr firstRow="1" bandRow="1">
                <a:tableStyleId>{8A107856-5554-42FB-B03E-39F5DBC370BA}</a:tableStyleId>
              </a:tblPr>
              <a:tblGrid>
                <a:gridCol w="1834182">
                  <a:extLst>
                    <a:ext uri="{9D8B030D-6E8A-4147-A177-3AD203B41FA5}">
                      <a16:colId xmlns:a16="http://schemas.microsoft.com/office/drawing/2014/main" val="3264411117"/>
                    </a:ext>
                  </a:extLst>
                </a:gridCol>
                <a:gridCol w="965360">
                  <a:extLst>
                    <a:ext uri="{9D8B030D-6E8A-4147-A177-3AD203B41FA5}">
                      <a16:colId xmlns:a16="http://schemas.microsoft.com/office/drawing/2014/main" val="272463216"/>
                    </a:ext>
                  </a:extLst>
                </a:gridCol>
              </a:tblGrid>
              <a:tr h="236867">
                <a:tc>
                  <a:txBody>
                    <a:bodyPr/>
                    <a:lstStyle/>
                    <a:p>
                      <a:r>
                        <a:rPr lang="en-US" altLang="zh-CN" sz="1400" b="0" dirty="0"/>
                        <a:t>Dipole</a:t>
                      </a:r>
                      <a:endParaRPr lang="zh-CN" altLang="en-US" sz="1400" b="0" dirty="0"/>
                    </a:p>
                  </a:txBody>
                  <a:tcPr/>
                </a:tc>
                <a:tc>
                  <a:txBody>
                    <a:bodyPr/>
                    <a:lstStyle/>
                    <a:p>
                      <a:r>
                        <a:rPr lang="en-US" altLang="zh-CN" sz="1400" b="0" dirty="0"/>
                        <a:t>11</a:t>
                      </a:r>
                      <a:endParaRPr lang="zh-CN" altLang="en-US" sz="1400" b="0" dirty="0"/>
                    </a:p>
                  </a:txBody>
                  <a:tcPr/>
                </a:tc>
                <a:extLst>
                  <a:ext uri="{0D108BD9-81ED-4DB2-BD59-A6C34878D82A}">
                    <a16:rowId xmlns:a16="http://schemas.microsoft.com/office/drawing/2014/main" val="2732406219"/>
                  </a:ext>
                </a:extLst>
              </a:tr>
              <a:tr h="236867">
                <a:tc>
                  <a:txBody>
                    <a:bodyPr/>
                    <a:lstStyle/>
                    <a:p>
                      <a:r>
                        <a:rPr lang="en-US" altLang="zh-CN" sz="1400" dirty="0"/>
                        <a:t>Quadrupole</a:t>
                      </a:r>
                      <a:endParaRPr lang="zh-CN" altLang="en-US" sz="1400" dirty="0"/>
                    </a:p>
                  </a:txBody>
                  <a:tcPr/>
                </a:tc>
                <a:tc>
                  <a:txBody>
                    <a:bodyPr/>
                    <a:lstStyle/>
                    <a:p>
                      <a:r>
                        <a:rPr lang="en-US" altLang="zh-CN" sz="1400" dirty="0"/>
                        <a:t>39</a:t>
                      </a:r>
                      <a:endParaRPr lang="zh-CN" altLang="en-US" sz="1400" dirty="0"/>
                    </a:p>
                  </a:txBody>
                  <a:tcPr/>
                </a:tc>
                <a:extLst>
                  <a:ext uri="{0D108BD9-81ED-4DB2-BD59-A6C34878D82A}">
                    <a16:rowId xmlns:a16="http://schemas.microsoft.com/office/drawing/2014/main" val="1951373521"/>
                  </a:ext>
                </a:extLst>
              </a:tr>
              <a:tr h="236867">
                <a:tc>
                  <a:txBody>
                    <a:bodyPr/>
                    <a:lstStyle/>
                    <a:p>
                      <a:r>
                        <a:rPr lang="en-US" altLang="zh-CN" sz="1400" dirty="0" err="1"/>
                        <a:t>Sextupole</a:t>
                      </a:r>
                      <a:endParaRPr lang="zh-CN" altLang="en-US" sz="1400" dirty="0"/>
                    </a:p>
                  </a:txBody>
                  <a:tcPr/>
                </a:tc>
                <a:tc>
                  <a:txBody>
                    <a:bodyPr/>
                    <a:lstStyle/>
                    <a:p>
                      <a:r>
                        <a:rPr lang="en-US" altLang="zh-CN" sz="1400" dirty="0"/>
                        <a:t>21</a:t>
                      </a:r>
                      <a:endParaRPr lang="zh-CN" altLang="en-US" sz="1400" dirty="0"/>
                    </a:p>
                  </a:txBody>
                  <a:tcPr/>
                </a:tc>
                <a:extLst>
                  <a:ext uri="{0D108BD9-81ED-4DB2-BD59-A6C34878D82A}">
                    <a16:rowId xmlns:a16="http://schemas.microsoft.com/office/drawing/2014/main" val="3065945704"/>
                  </a:ext>
                </a:extLst>
              </a:tr>
              <a:tr h="236867">
                <a:tc>
                  <a:txBody>
                    <a:bodyPr/>
                    <a:lstStyle/>
                    <a:p>
                      <a:r>
                        <a:rPr lang="en-US" altLang="zh-CN" sz="1400" dirty="0"/>
                        <a:t>Total</a:t>
                      </a:r>
                      <a:endParaRPr lang="zh-CN" altLang="en-US" sz="1400" dirty="0"/>
                    </a:p>
                  </a:txBody>
                  <a:tcPr/>
                </a:tc>
                <a:tc>
                  <a:txBody>
                    <a:bodyPr/>
                    <a:lstStyle/>
                    <a:p>
                      <a:r>
                        <a:rPr lang="en-US" altLang="zh-CN" sz="1400" dirty="0"/>
                        <a:t>71</a:t>
                      </a:r>
                      <a:endParaRPr lang="zh-CN" altLang="en-US" sz="1400" dirty="0"/>
                    </a:p>
                  </a:txBody>
                  <a:tcPr/>
                </a:tc>
                <a:extLst>
                  <a:ext uri="{0D108BD9-81ED-4DB2-BD59-A6C34878D82A}">
                    <a16:rowId xmlns:a16="http://schemas.microsoft.com/office/drawing/2014/main" val="3067744879"/>
                  </a:ext>
                </a:extLst>
              </a:tr>
            </a:tbl>
          </a:graphicData>
        </a:graphic>
      </p:graphicFrame>
      <p:sp>
        <p:nvSpPr>
          <p:cNvPr id="7" name="文本框 6">
            <a:extLst>
              <a:ext uri="{FF2B5EF4-FFF2-40B4-BE49-F238E27FC236}">
                <a16:creationId xmlns:a16="http://schemas.microsoft.com/office/drawing/2014/main" id="{CF4AD246-2B6F-4934-9BF4-540CDF80DA83}"/>
              </a:ext>
            </a:extLst>
          </p:cNvPr>
          <p:cNvSpPr txBox="1"/>
          <p:nvPr/>
        </p:nvSpPr>
        <p:spPr>
          <a:xfrm>
            <a:off x="9270139" y="2598470"/>
            <a:ext cx="2878835" cy="830997"/>
          </a:xfrm>
          <a:prstGeom prst="rect">
            <a:avLst/>
          </a:prstGeom>
          <a:noFill/>
          <a:ln>
            <a:solidFill>
              <a:schemeClr val="accent1"/>
            </a:solidFill>
          </a:ln>
        </p:spPr>
        <p:txBody>
          <a:bodyPr wrap="square" rtlCol="0">
            <a:spAutoFit/>
          </a:bodyPr>
          <a:lstStyle/>
          <a:p>
            <a:r>
              <a:rPr lang="en-US" altLang="zh-CN" sz="1600" dirty="0">
                <a:latin typeface="Book Antiqua" panose="02040602050305030304" pitchFamily="18" charset="0"/>
              </a:rPr>
              <a:t>Octupoles and Correctors are integrated with other magnets.</a:t>
            </a:r>
          </a:p>
        </p:txBody>
      </p:sp>
      <p:graphicFrame>
        <p:nvGraphicFramePr>
          <p:cNvPr id="8" name="表格 7">
            <a:extLst>
              <a:ext uri="{FF2B5EF4-FFF2-40B4-BE49-F238E27FC236}">
                <a16:creationId xmlns:a16="http://schemas.microsoft.com/office/drawing/2014/main" id="{66BF88F6-BC1C-4140-AC20-0C838EB39BEC}"/>
              </a:ext>
            </a:extLst>
          </p:cNvPr>
          <p:cNvGraphicFramePr>
            <a:graphicFrameLocks noGrp="1"/>
          </p:cNvGraphicFramePr>
          <p:nvPr>
            <p:extLst>
              <p:ext uri="{D42A27DB-BD31-4B8C-83A1-F6EECF244321}">
                <p14:modId xmlns:p14="http://schemas.microsoft.com/office/powerpoint/2010/main" val="3288552558"/>
              </p:ext>
            </p:extLst>
          </p:nvPr>
        </p:nvGraphicFramePr>
        <p:xfrm>
          <a:off x="3469862" y="1993453"/>
          <a:ext cx="2283324" cy="609600"/>
        </p:xfrm>
        <a:graphic>
          <a:graphicData uri="http://schemas.openxmlformats.org/drawingml/2006/table">
            <a:tbl>
              <a:tblPr firstRow="1" bandRow="1">
                <a:tableStyleId>{69CF1AB2-1976-4502-BF36-3FF5EA218861}</a:tableStyleId>
              </a:tblPr>
              <a:tblGrid>
                <a:gridCol w="1628816">
                  <a:extLst>
                    <a:ext uri="{9D8B030D-6E8A-4147-A177-3AD203B41FA5}">
                      <a16:colId xmlns:a16="http://schemas.microsoft.com/office/drawing/2014/main" val="2387454150"/>
                    </a:ext>
                  </a:extLst>
                </a:gridCol>
                <a:gridCol w="654508">
                  <a:extLst>
                    <a:ext uri="{9D8B030D-6E8A-4147-A177-3AD203B41FA5}">
                      <a16:colId xmlns:a16="http://schemas.microsoft.com/office/drawing/2014/main" val="2910106476"/>
                    </a:ext>
                  </a:extLst>
                </a:gridCol>
              </a:tblGrid>
              <a:tr h="260202">
                <a:tc>
                  <a:txBody>
                    <a:bodyPr/>
                    <a:lstStyle/>
                    <a:p>
                      <a:r>
                        <a:rPr lang="en-US" altLang="zh-CN" sz="1400" b="0" dirty="0"/>
                        <a:t>Dipole Module</a:t>
                      </a:r>
                      <a:endParaRPr lang="zh-CN" altLang="en-US" sz="1400" b="0" dirty="0"/>
                    </a:p>
                  </a:txBody>
                  <a:tcPr/>
                </a:tc>
                <a:tc>
                  <a:txBody>
                    <a:bodyPr/>
                    <a:lstStyle/>
                    <a:p>
                      <a:r>
                        <a:rPr lang="en-US" altLang="zh-CN" sz="1400" b="0" dirty="0"/>
                        <a:t>11</a:t>
                      </a:r>
                      <a:endParaRPr lang="zh-CN" altLang="en-US" sz="1400" b="0" dirty="0"/>
                    </a:p>
                  </a:txBody>
                  <a:tcPr/>
                </a:tc>
                <a:extLst>
                  <a:ext uri="{0D108BD9-81ED-4DB2-BD59-A6C34878D82A}">
                    <a16:rowId xmlns:a16="http://schemas.microsoft.com/office/drawing/2014/main" val="1350943652"/>
                  </a:ext>
                </a:extLst>
              </a:tr>
              <a:tr h="260202">
                <a:tc>
                  <a:txBody>
                    <a:bodyPr/>
                    <a:lstStyle/>
                    <a:p>
                      <a:r>
                        <a:rPr lang="en-US" altLang="zh-CN" sz="1400"/>
                        <a:t>Multipole Module</a:t>
                      </a:r>
                      <a:endParaRPr lang="zh-CN" altLang="en-US" sz="1400" dirty="0"/>
                    </a:p>
                  </a:txBody>
                  <a:tcPr/>
                </a:tc>
                <a:tc>
                  <a:txBody>
                    <a:bodyPr/>
                    <a:lstStyle/>
                    <a:p>
                      <a:r>
                        <a:rPr lang="en-US" altLang="zh-CN" sz="1400" dirty="0"/>
                        <a:t>13</a:t>
                      </a:r>
                      <a:endParaRPr lang="zh-CN" altLang="en-US" sz="1400" dirty="0"/>
                    </a:p>
                  </a:txBody>
                  <a:tcPr/>
                </a:tc>
                <a:extLst>
                  <a:ext uri="{0D108BD9-81ED-4DB2-BD59-A6C34878D82A}">
                    <a16:rowId xmlns:a16="http://schemas.microsoft.com/office/drawing/2014/main" val="955259062"/>
                  </a:ext>
                </a:extLst>
              </a:tr>
            </a:tbl>
          </a:graphicData>
        </a:graphic>
      </p:graphicFrame>
      <p:sp>
        <p:nvSpPr>
          <p:cNvPr id="3" name="内容占位符 2">
            <a:extLst>
              <a:ext uri="{FF2B5EF4-FFF2-40B4-BE49-F238E27FC236}">
                <a16:creationId xmlns:a16="http://schemas.microsoft.com/office/drawing/2014/main" id="{CE5C0C8A-0BCA-4E70-9C53-2476B4B00F77}"/>
              </a:ext>
            </a:extLst>
          </p:cNvPr>
          <p:cNvSpPr>
            <a:spLocks noGrp="1"/>
          </p:cNvSpPr>
          <p:nvPr>
            <p:ph idx="1"/>
          </p:nvPr>
        </p:nvSpPr>
        <p:spPr>
          <a:xfrm>
            <a:off x="435048" y="1425599"/>
            <a:ext cx="2722216" cy="3481486"/>
          </a:xfrm>
        </p:spPr>
        <p:txBody>
          <a:bodyPr>
            <a:normAutofit/>
          </a:bodyPr>
          <a:lstStyle/>
          <a:p>
            <a:r>
              <a:rPr lang="en-US" altLang="zh-CN" sz="2000" dirty="0"/>
              <a:t>300-500W refrigerator is required.</a:t>
            </a:r>
          </a:p>
          <a:p>
            <a:r>
              <a:rPr lang="en-US" altLang="zh-CN" sz="2000" dirty="0"/>
              <a:t>1 horizontal test bench is required.</a:t>
            </a:r>
          </a:p>
          <a:p>
            <a:r>
              <a:rPr lang="en-US" altLang="zh-CN" sz="2000" dirty="0"/>
              <a:t>2 vertical test bench</a:t>
            </a:r>
          </a:p>
          <a:p>
            <a:r>
              <a:rPr lang="en-US" altLang="zh-CN" sz="2000" dirty="0"/>
              <a:t>10g/s recovery and purifier system</a:t>
            </a:r>
          </a:p>
          <a:p>
            <a:r>
              <a:rPr lang="en-US" altLang="zh-CN" sz="2000" dirty="0"/>
              <a:t>Plan to start testing in 2022.</a:t>
            </a:r>
            <a:endParaRPr lang="zh-CN" altLang="en-US" sz="2000" dirty="0"/>
          </a:p>
        </p:txBody>
      </p:sp>
      <p:pic>
        <p:nvPicPr>
          <p:cNvPr id="9" name="图片 8">
            <a:extLst>
              <a:ext uri="{FF2B5EF4-FFF2-40B4-BE49-F238E27FC236}">
                <a16:creationId xmlns:a16="http://schemas.microsoft.com/office/drawing/2014/main" id="{A98FDC76-055C-0A4D-B7C1-55E273B841CD}"/>
              </a:ext>
            </a:extLst>
          </p:cNvPr>
          <p:cNvPicPr>
            <a:picLocks noChangeAspect="1"/>
          </p:cNvPicPr>
          <p:nvPr/>
        </p:nvPicPr>
        <p:blipFill rotWithShape="1">
          <a:blip r:embed="rId4">
            <a:extLst>
              <a:ext uri="{28A0092B-C50C-407E-A947-70E740481C1C}">
                <a14:useLocalDpi xmlns:a14="http://schemas.microsoft.com/office/drawing/2010/main" val="0"/>
              </a:ext>
            </a:extLst>
          </a:blip>
          <a:srcRect r="19737" b="11642"/>
          <a:stretch/>
        </p:blipFill>
        <p:spPr>
          <a:xfrm>
            <a:off x="3243812" y="856877"/>
            <a:ext cx="1639524" cy="871811"/>
          </a:xfrm>
          <a:prstGeom prst="rect">
            <a:avLst/>
          </a:prstGeom>
        </p:spPr>
      </p:pic>
      <p:pic>
        <p:nvPicPr>
          <p:cNvPr id="10" name="图片 9">
            <a:extLst>
              <a:ext uri="{FF2B5EF4-FFF2-40B4-BE49-F238E27FC236}">
                <a16:creationId xmlns:a16="http://schemas.microsoft.com/office/drawing/2014/main" id="{0ACFDCA0-8167-D849-9F12-A18FE0B0C6AD}"/>
              </a:ext>
            </a:extLst>
          </p:cNvPr>
          <p:cNvPicPr/>
          <p:nvPr/>
        </p:nvPicPr>
        <p:blipFill>
          <a:blip r:embed="rId5"/>
          <a:stretch>
            <a:fillRect/>
          </a:stretch>
        </p:blipFill>
        <p:spPr>
          <a:xfrm>
            <a:off x="5011813" y="975569"/>
            <a:ext cx="1318270" cy="720000"/>
          </a:xfrm>
          <a:prstGeom prst="rect">
            <a:avLst/>
          </a:prstGeom>
        </p:spPr>
      </p:pic>
      <p:pic>
        <p:nvPicPr>
          <p:cNvPr id="11" name="图片 10">
            <a:extLst>
              <a:ext uri="{FF2B5EF4-FFF2-40B4-BE49-F238E27FC236}">
                <a16:creationId xmlns:a16="http://schemas.microsoft.com/office/drawing/2014/main" id="{80CF1667-AC87-3B4A-829E-E65968C4E689}"/>
              </a:ext>
            </a:extLst>
          </p:cNvPr>
          <p:cNvPicPr>
            <a:picLocks noChangeAspect="1"/>
          </p:cNvPicPr>
          <p:nvPr/>
        </p:nvPicPr>
        <p:blipFill>
          <a:blip r:embed="rId6"/>
          <a:stretch>
            <a:fillRect/>
          </a:stretch>
        </p:blipFill>
        <p:spPr>
          <a:xfrm>
            <a:off x="6521589" y="946271"/>
            <a:ext cx="1172621" cy="693021"/>
          </a:xfrm>
          <a:prstGeom prst="rect">
            <a:avLst/>
          </a:prstGeom>
        </p:spPr>
      </p:pic>
      <p:pic>
        <p:nvPicPr>
          <p:cNvPr id="12" name="图片 11">
            <a:extLst>
              <a:ext uri="{FF2B5EF4-FFF2-40B4-BE49-F238E27FC236}">
                <a16:creationId xmlns:a16="http://schemas.microsoft.com/office/drawing/2014/main" id="{C1AB58B4-5C50-FC4A-BF60-1BC27E669ADC}"/>
              </a:ext>
            </a:extLst>
          </p:cNvPr>
          <p:cNvPicPr>
            <a:picLocks noChangeAspect="1"/>
          </p:cNvPicPr>
          <p:nvPr/>
        </p:nvPicPr>
        <p:blipFill>
          <a:blip r:embed="rId7"/>
          <a:stretch>
            <a:fillRect/>
          </a:stretch>
        </p:blipFill>
        <p:spPr>
          <a:xfrm>
            <a:off x="7827932" y="967389"/>
            <a:ext cx="1177725" cy="660407"/>
          </a:xfrm>
          <a:prstGeom prst="rect">
            <a:avLst/>
          </a:prstGeom>
        </p:spPr>
      </p:pic>
      <p:sp>
        <p:nvSpPr>
          <p:cNvPr id="13" name="矩形 12">
            <a:extLst>
              <a:ext uri="{FF2B5EF4-FFF2-40B4-BE49-F238E27FC236}">
                <a16:creationId xmlns:a16="http://schemas.microsoft.com/office/drawing/2014/main" id="{251CD4AF-4B7C-9A49-B078-9F7E7033CF0C}"/>
              </a:ext>
            </a:extLst>
          </p:cNvPr>
          <p:cNvSpPr/>
          <p:nvPr/>
        </p:nvSpPr>
        <p:spPr>
          <a:xfrm>
            <a:off x="3679081" y="1655048"/>
            <a:ext cx="922047" cy="261610"/>
          </a:xfrm>
          <a:prstGeom prst="rect">
            <a:avLst/>
          </a:prstGeom>
        </p:spPr>
        <p:txBody>
          <a:bodyPr wrap="none">
            <a:spAutoFit/>
          </a:bodyPr>
          <a:lstStyle/>
          <a:p>
            <a:r>
              <a:rPr lang="en-US" altLang="zh-CN" sz="1100" dirty="0"/>
              <a:t>Quadrupole</a:t>
            </a:r>
            <a:endParaRPr lang="zh-CN" altLang="en-US" sz="1100" dirty="0"/>
          </a:p>
        </p:txBody>
      </p:sp>
      <p:sp>
        <p:nvSpPr>
          <p:cNvPr id="14" name="矩形 13">
            <a:extLst>
              <a:ext uri="{FF2B5EF4-FFF2-40B4-BE49-F238E27FC236}">
                <a16:creationId xmlns:a16="http://schemas.microsoft.com/office/drawing/2014/main" id="{B7A5D868-9CA3-4243-9284-7E70782EC957}"/>
              </a:ext>
            </a:extLst>
          </p:cNvPr>
          <p:cNvSpPr/>
          <p:nvPr/>
        </p:nvSpPr>
        <p:spPr>
          <a:xfrm>
            <a:off x="5241439" y="1678574"/>
            <a:ext cx="813043" cy="261610"/>
          </a:xfrm>
          <a:prstGeom prst="rect">
            <a:avLst/>
          </a:prstGeom>
        </p:spPr>
        <p:txBody>
          <a:bodyPr wrap="none">
            <a:spAutoFit/>
          </a:bodyPr>
          <a:lstStyle/>
          <a:p>
            <a:r>
              <a:rPr lang="en-US" altLang="zh-CN" sz="1100" dirty="0" err="1"/>
              <a:t>Sextupole</a:t>
            </a:r>
            <a:endParaRPr lang="zh-CN" altLang="en-US" sz="1100" dirty="0"/>
          </a:p>
        </p:txBody>
      </p:sp>
      <p:sp>
        <p:nvSpPr>
          <p:cNvPr id="15" name="矩形 14">
            <a:extLst>
              <a:ext uri="{FF2B5EF4-FFF2-40B4-BE49-F238E27FC236}">
                <a16:creationId xmlns:a16="http://schemas.microsoft.com/office/drawing/2014/main" id="{0FBFDE2F-22A8-C542-B06F-768B2E26F271}"/>
              </a:ext>
            </a:extLst>
          </p:cNvPr>
          <p:cNvSpPr/>
          <p:nvPr/>
        </p:nvSpPr>
        <p:spPr>
          <a:xfrm>
            <a:off x="6814527" y="1639292"/>
            <a:ext cx="748923" cy="261610"/>
          </a:xfrm>
          <a:prstGeom prst="rect">
            <a:avLst/>
          </a:prstGeom>
        </p:spPr>
        <p:txBody>
          <a:bodyPr wrap="none">
            <a:spAutoFit/>
          </a:bodyPr>
          <a:lstStyle/>
          <a:p>
            <a:r>
              <a:rPr lang="en-US" altLang="zh-CN" sz="1100" dirty="0"/>
              <a:t>Octupole</a:t>
            </a:r>
            <a:endParaRPr lang="zh-CN" altLang="en-US" sz="1100" dirty="0"/>
          </a:p>
        </p:txBody>
      </p:sp>
      <p:sp>
        <p:nvSpPr>
          <p:cNvPr id="16" name="矩形 15">
            <a:extLst>
              <a:ext uri="{FF2B5EF4-FFF2-40B4-BE49-F238E27FC236}">
                <a16:creationId xmlns:a16="http://schemas.microsoft.com/office/drawing/2014/main" id="{0B529DD4-E237-584A-A1E0-BE285FB1BAA3}"/>
              </a:ext>
            </a:extLst>
          </p:cNvPr>
          <p:cNvSpPr/>
          <p:nvPr/>
        </p:nvSpPr>
        <p:spPr>
          <a:xfrm>
            <a:off x="8266067" y="1641425"/>
            <a:ext cx="562975" cy="261610"/>
          </a:xfrm>
          <a:prstGeom prst="rect">
            <a:avLst/>
          </a:prstGeom>
        </p:spPr>
        <p:txBody>
          <a:bodyPr wrap="none">
            <a:spAutoFit/>
          </a:bodyPr>
          <a:lstStyle/>
          <a:p>
            <a:r>
              <a:rPr lang="en-US" altLang="zh-CN" sz="1100" dirty="0"/>
              <a:t>dipole</a:t>
            </a:r>
            <a:endParaRPr lang="zh-CN" altLang="en-US" sz="1100" dirty="0"/>
          </a:p>
        </p:txBody>
      </p:sp>
      <p:pic>
        <p:nvPicPr>
          <p:cNvPr id="17" name="图片 16">
            <a:extLst>
              <a:ext uri="{FF2B5EF4-FFF2-40B4-BE49-F238E27FC236}">
                <a16:creationId xmlns:a16="http://schemas.microsoft.com/office/drawing/2014/main" id="{43F31A08-DD96-314E-8F03-05D4C3C186CB}"/>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8633778" y="5625829"/>
            <a:ext cx="1272721" cy="878983"/>
          </a:xfrm>
          <a:prstGeom prst="rect">
            <a:avLst/>
          </a:prstGeom>
          <a:noFill/>
          <a:ln>
            <a:noFill/>
          </a:ln>
        </p:spPr>
      </p:pic>
      <p:sp>
        <p:nvSpPr>
          <p:cNvPr id="18" name="矩形 17">
            <a:extLst>
              <a:ext uri="{FF2B5EF4-FFF2-40B4-BE49-F238E27FC236}">
                <a16:creationId xmlns:a16="http://schemas.microsoft.com/office/drawing/2014/main" id="{D9ADB17F-303C-4FBF-938F-4D46E467DE4A}"/>
              </a:ext>
            </a:extLst>
          </p:cNvPr>
          <p:cNvSpPr/>
          <p:nvPr/>
        </p:nvSpPr>
        <p:spPr>
          <a:xfrm>
            <a:off x="8837296" y="672211"/>
            <a:ext cx="2858539" cy="369332"/>
          </a:xfrm>
          <a:prstGeom prst="rect">
            <a:avLst/>
          </a:prstGeom>
        </p:spPr>
        <p:txBody>
          <a:bodyPr wrap="none">
            <a:spAutoFit/>
          </a:bodyPr>
          <a:lstStyle/>
          <a:p>
            <a:r>
              <a:rPr lang="en-US" altLang="zh-CN" dirty="0">
                <a:latin typeface="Book Antiqua" panose="02040602050305030304" pitchFamily="18" charset="0"/>
              </a:rPr>
              <a:t>Total </a:t>
            </a:r>
            <a:r>
              <a:rPr lang="en-US" altLang="zh-CN" dirty="0" err="1">
                <a:latin typeface="Book Antiqua" panose="02040602050305030304" pitchFamily="18" charset="0"/>
              </a:rPr>
              <a:t>coldmass</a:t>
            </a:r>
            <a:r>
              <a:rPr lang="en-US" altLang="zh-CN" dirty="0">
                <a:latin typeface="Book Antiqua" panose="02040602050305030304" pitchFamily="18" charset="0"/>
              </a:rPr>
              <a:t> ~100 tons.</a:t>
            </a:r>
          </a:p>
        </p:txBody>
      </p:sp>
    </p:spTree>
    <p:extLst>
      <p:ext uri="{BB962C8B-B14F-4D97-AF65-F5344CB8AC3E}">
        <p14:creationId xmlns:p14="http://schemas.microsoft.com/office/powerpoint/2010/main" val="248982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7317FB-81A6-425F-B45C-E930986E32C0}"/>
              </a:ext>
            </a:extLst>
          </p:cNvPr>
          <p:cNvSpPr>
            <a:spLocks noGrp="1"/>
          </p:cNvSpPr>
          <p:nvPr>
            <p:ph type="title"/>
          </p:nvPr>
        </p:nvSpPr>
        <p:spPr/>
        <p:txBody>
          <a:bodyPr/>
          <a:lstStyle/>
          <a:p>
            <a:r>
              <a:rPr lang="en-US" altLang="zh-CN" dirty="0"/>
              <a:t>Summary</a:t>
            </a:r>
          </a:p>
        </p:txBody>
      </p:sp>
      <p:sp>
        <p:nvSpPr>
          <p:cNvPr id="3" name="内容占位符 2">
            <a:extLst>
              <a:ext uri="{FF2B5EF4-FFF2-40B4-BE49-F238E27FC236}">
                <a16:creationId xmlns:a16="http://schemas.microsoft.com/office/drawing/2014/main" id="{EB863795-AE82-4D31-ACE7-4E0FFDAB59FD}"/>
              </a:ext>
            </a:extLst>
          </p:cNvPr>
          <p:cNvSpPr>
            <a:spLocks noGrp="1"/>
          </p:cNvSpPr>
          <p:nvPr>
            <p:ph idx="1"/>
          </p:nvPr>
        </p:nvSpPr>
        <p:spPr/>
        <p:txBody>
          <a:bodyPr/>
          <a:lstStyle/>
          <a:p>
            <a:r>
              <a:rPr lang="en-US" altLang="zh-CN" dirty="0"/>
              <a:t>Cryogenic system: Capability will be improved.</a:t>
            </a:r>
          </a:p>
          <a:p>
            <a:pPr lvl="1"/>
            <a:r>
              <a:rPr lang="en-US" altLang="zh-CN" dirty="0"/>
              <a:t>The capability of helium recovery system will be improved.</a:t>
            </a:r>
          </a:p>
          <a:p>
            <a:pPr lvl="1"/>
            <a:r>
              <a:rPr lang="en-US" altLang="zh-CN" dirty="0"/>
              <a:t>The vertical </a:t>
            </a:r>
            <a:r>
              <a:rPr lang="en-US" altLang="zh-CN" dirty="0" err="1"/>
              <a:t>dewar</a:t>
            </a:r>
            <a:r>
              <a:rPr lang="en-US" altLang="zh-CN" dirty="0"/>
              <a:t>  for MCBRD</a:t>
            </a:r>
            <a:r>
              <a:rPr lang="zh-CN" altLang="en-US" dirty="0"/>
              <a:t> </a:t>
            </a:r>
            <a:r>
              <a:rPr lang="en-US" altLang="zh-CN" dirty="0"/>
              <a:t>has</a:t>
            </a:r>
            <a:r>
              <a:rPr lang="zh-CN" altLang="en-US" dirty="0"/>
              <a:t> </a:t>
            </a:r>
            <a:r>
              <a:rPr lang="en-US" altLang="zh-CN" dirty="0"/>
              <a:t>been</a:t>
            </a:r>
            <a:r>
              <a:rPr lang="zh-CN" altLang="en-US" dirty="0"/>
              <a:t> </a:t>
            </a:r>
            <a:r>
              <a:rPr lang="en-US" altLang="zh-CN" dirty="0"/>
              <a:t>installed.</a:t>
            </a:r>
          </a:p>
          <a:p>
            <a:r>
              <a:rPr lang="en-US" altLang="zh-CN" dirty="0"/>
              <a:t>Measurement and data system: Has been modified or tailor made.</a:t>
            </a:r>
          </a:p>
          <a:p>
            <a:pPr lvl="1"/>
            <a:r>
              <a:rPr lang="en-US" altLang="zh-CN" dirty="0"/>
              <a:t>Quench detection system  and data acquisition system are available.</a:t>
            </a:r>
          </a:p>
          <a:p>
            <a:pPr lvl="1"/>
            <a:r>
              <a:rPr lang="en-US" altLang="zh-CN" dirty="0"/>
              <a:t>Magnetic field measurement system is under construction.</a:t>
            </a:r>
          </a:p>
          <a:p>
            <a:r>
              <a:rPr lang="en-US" altLang="zh-CN" dirty="0"/>
              <a:t>The whole system will be ready in July and then the 0.5m prototype will be tested.</a:t>
            </a:r>
          </a:p>
          <a:p>
            <a:endParaRPr lang="en-US" altLang="zh-CN" dirty="0"/>
          </a:p>
          <a:p>
            <a:r>
              <a:rPr lang="en-US" altLang="zh-CN" dirty="0"/>
              <a:t>Wish we will perform the test of MCBRDs with high quality.</a:t>
            </a:r>
          </a:p>
          <a:p>
            <a:r>
              <a:rPr lang="en-US" altLang="zh-CN" dirty="0"/>
              <a:t>Wish the test stand for HIAF project will go on well step by step.</a:t>
            </a:r>
          </a:p>
        </p:txBody>
      </p:sp>
    </p:spTree>
    <p:extLst>
      <p:ext uri="{BB962C8B-B14F-4D97-AF65-F5344CB8AC3E}">
        <p14:creationId xmlns:p14="http://schemas.microsoft.com/office/powerpoint/2010/main" val="186026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B8FC9B8E-51E6-45EE-AFF1-9D3FCE9D957E}"/>
              </a:ext>
            </a:extLst>
          </p:cNvPr>
          <p:cNvSpPr>
            <a:spLocks noGrp="1"/>
          </p:cNvSpPr>
          <p:nvPr>
            <p:ph type="title"/>
          </p:nvPr>
        </p:nvSpPr>
        <p:spPr/>
        <p:txBody>
          <a:bodyPr/>
          <a:lstStyle/>
          <a:p>
            <a:r>
              <a:rPr lang="en-US" altLang="zh-CN" dirty="0"/>
              <a:t>THANKS FOR YOUR ATTENTION</a:t>
            </a:r>
            <a:endParaRPr lang="zh-CN" altLang="en-US" dirty="0"/>
          </a:p>
        </p:txBody>
      </p:sp>
      <p:sp>
        <p:nvSpPr>
          <p:cNvPr id="11" name="文本占位符 10">
            <a:extLst>
              <a:ext uri="{FF2B5EF4-FFF2-40B4-BE49-F238E27FC236}">
                <a16:creationId xmlns:a16="http://schemas.microsoft.com/office/drawing/2014/main" id="{373205E8-4823-4A46-9DF1-CB3B4A8B75DB}"/>
              </a:ext>
            </a:extLst>
          </p:cNvPr>
          <p:cNvSpPr>
            <a:spLocks noGrp="1"/>
          </p:cNvSpPr>
          <p:nvPr>
            <p:ph type="body" sz="quarter" idx="14"/>
          </p:nvPr>
        </p:nvSpPr>
        <p:spPr/>
        <p:txBody>
          <a:bodyPr/>
          <a:lstStyle/>
          <a:p>
            <a:endParaRPr lang="zh-CN" altLang="en-US" dirty="0"/>
          </a:p>
        </p:txBody>
      </p:sp>
    </p:spTree>
    <p:extLst>
      <p:ext uri="{BB962C8B-B14F-4D97-AF65-F5344CB8AC3E}">
        <p14:creationId xmlns:p14="http://schemas.microsoft.com/office/powerpoint/2010/main" val="2721057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4EB9E4C-F219-4305-9F11-E8E8FA3C74C9}"/>
              </a:ext>
            </a:extLst>
          </p:cNvPr>
          <p:cNvSpPr/>
          <p:nvPr/>
        </p:nvSpPr>
        <p:spPr>
          <a:xfrm>
            <a:off x="6096000" y="4841017"/>
            <a:ext cx="391886" cy="11030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DFB73206-D78F-4162-A2E7-33895B13C9AB}"/>
              </a:ext>
            </a:extLst>
          </p:cNvPr>
          <p:cNvSpPr/>
          <p:nvPr/>
        </p:nvSpPr>
        <p:spPr>
          <a:xfrm>
            <a:off x="6225306" y="4720236"/>
            <a:ext cx="391886" cy="870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B1754A17-A12E-49CE-B719-09D6ADF15FBC}"/>
              </a:ext>
            </a:extLst>
          </p:cNvPr>
          <p:cNvSpPr/>
          <p:nvPr/>
        </p:nvSpPr>
        <p:spPr>
          <a:xfrm>
            <a:off x="6237112" y="5958188"/>
            <a:ext cx="391886" cy="870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9617DC91-C8C7-496A-B9E0-5A5D0AA7C4D7}"/>
              </a:ext>
            </a:extLst>
          </p:cNvPr>
          <p:cNvSpPr/>
          <p:nvPr/>
        </p:nvSpPr>
        <p:spPr>
          <a:xfrm>
            <a:off x="7612743" y="4841017"/>
            <a:ext cx="391886" cy="11030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FF9E9241-12EA-418D-80EE-550A80C223A6}"/>
              </a:ext>
            </a:extLst>
          </p:cNvPr>
          <p:cNvSpPr/>
          <p:nvPr/>
        </p:nvSpPr>
        <p:spPr>
          <a:xfrm>
            <a:off x="7466855" y="4720236"/>
            <a:ext cx="391886" cy="870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BEB092A3-3490-42FE-8ADA-B85FD5907079}"/>
              </a:ext>
            </a:extLst>
          </p:cNvPr>
          <p:cNvSpPr/>
          <p:nvPr/>
        </p:nvSpPr>
        <p:spPr>
          <a:xfrm>
            <a:off x="7466855" y="5948756"/>
            <a:ext cx="391886" cy="87086"/>
          </a:xfrm>
          <a:prstGeom prst="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6925F4B1-5D8A-4AAA-9C76-1CEADDEEE600}"/>
              </a:ext>
            </a:extLst>
          </p:cNvPr>
          <p:cNvCxnSpPr>
            <a:cxnSpLocks/>
          </p:cNvCxnSpPr>
          <p:nvPr/>
        </p:nvCxnSpPr>
        <p:spPr>
          <a:xfrm>
            <a:off x="6673509" y="2152215"/>
            <a:ext cx="23021" cy="4236389"/>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29EC389E-F5C6-40B0-9762-B12EE500564D}"/>
              </a:ext>
            </a:extLst>
          </p:cNvPr>
          <p:cNvCxnSpPr>
            <a:cxnSpLocks/>
          </p:cNvCxnSpPr>
          <p:nvPr/>
        </p:nvCxnSpPr>
        <p:spPr>
          <a:xfrm>
            <a:off x="7416800" y="2120688"/>
            <a:ext cx="0" cy="4267914"/>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948CB205-CF7C-4020-90B9-EB0F9E3F84DD}"/>
              </a:ext>
            </a:extLst>
          </p:cNvPr>
          <p:cNvCxnSpPr/>
          <p:nvPr/>
        </p:nvCxnSpPr>
        <p:spPr>
          <a:xfrm>
            <a:off x="6683830" y="6388602"/>
            <a:ext cx="732971"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4E88A14E-03BD-4E73-B326-4E557A328527}"/>
              </a:ext>
            </a:extLst>
          </p:cNvPr>
          <p:cNvCxnSpPr>
            <a:cxnSpLocks/>
          </p:cNvCxnSpPr>
          <p:nvPr/>
        </p:nvCxnSpPr>
        <p:spPr>
          <a:xfrm flipH="1">
            <a:off x="6859032" y="1489746"/>
            <a:ext cx="5573" cy="4586801"/>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156B9569-00D9-4C7E-BDD1-EB31AC60DD32}"/>
              </a:ext>
            </a:extLst>
          </p:cNvPr>
          <p:cNvCxnSpPr>
            <a:cxnSpLocks/>
          </p:cNvCxnSpPr>
          <p:nvPr/>
        </p:nvCxnSpPr>
        <p:spPr>
          <a:xfrm flipH="1">
            <a:off x="7235651" y="1489746"/>
            <a:ext cx="372" cy="4586801"/>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39E8CB39-D5EB-4C6B-AE76-9D5AD921299B}"/>
              </a:ext>
            </a:extLst>
          </p:cNvPr>
          <p:cNvCxnSpPr/>
          <p:nvPr/>
        </p:nvCxnSpPr>
        <p:spPr>
          <a:xfrm>
            <a:off x="6859814" y="6076546"/>
            <a:ext cx="381000"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梯形 17">
            <a:extLst>
              <a:ext uri="{FF2B5EF4-FFF2-40B4-BE49-F238E27FC236}">
                <a16:creationId xmlns:a16="http://schemas.microsoft.com/office/drawing/2014/main" id="{F0D4DF00-2E1B-4745-982F-72F16B861B80}"/>
              </a:ext>
            </a:extLst>
          </p:cNvPr>
          <p:cNvSpPr/>
          <p:nvPr/>
        </p:nvSpPr>
        <p:spPr>
          <a:xfrm>
            <a:off x="6852337" y="6111595"/>
            <a:ext cx="371419" cy="255473"/>
          </a:xfrm>
          <a:prstGeom prst="trapezoid">
            <a:avLst/>
          </a:prstGeom>
          <a:no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半闭框 18">
            <a:extLst>
              <a:ext uri="{FF2B5EF4-FFF2-40B4-BE49-F238E27FC236}">
                <a16:creationId xmlns:a16="http://schemas.microsoft.com/office/drawing/2014/main" id="{43B80E1B-B25B-4989-9EEB-EBA8D4B3BE28}"/>
              </a:ext>
            </a:extLst>
          </p:cNvPr>
          <p:cNvSpPr/>
          <p:nvPr/>
        </p:nvSpPr>
        <p:spPr>
          <a:xfrm rot="7930857">
            <a:off x="6629449" y="3338330"/>
            <a:ext cx="203506" cy="188294"/>
          </a:xfrm>
          <a:prstGeom prst="halfFrame">
            <a:avLst>
              <a:gd name="adj1" fmla="val 24819"/>
              <a:gd name="adj2" fmla="val 21459"/>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半闭框 19">
            <a:extLst>
              <a:ext uri="{FF2B5EF4-FFF2-40B4-BE49-F238E27FC236}">
                <a16:creationId xmlns:a16="http://schemas.microsoft.com/office/drawing/2014/main" id="{08E6454A-9DC2-4A48-A367-E0BAAE2CA066}"/>
              </a:ext>
            </a:extLst>
          </p:cNvPr>
          <p:cNvSpPr/>
          <p:nvPr/>
        </p:nvSpPr>
        <p:spPr>
          <a:xfrm rot="18978708">
            <a:off x="7285047" y="3321134"/>
            <a:ext cx="200152" cy="208311"/>
          </a:xfrm>
          <a:prstGeom prst="halfFrame">
            <a:avLst>
              <a:gd name="adj1" fmla="val 21618"/>
              <a:gd name="adj2" fmla="val 21459"/>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a:extLst>
              <a:ext uri="{FF2B5EF4-FFF2-40B4-BE49-F238E27FC236}">
                <a16:creationId xmlns:a16="http://schemas.microsoft.com/office/drawing/2014/main" id="{6A1E2ABA-04AB-430E-A05C-A9D03B2E305E}"/>
              </a:ext>
            </a:extLst>
          </p:cNvPr>
          <p:cNvCxnSpPr>
            <a:cxnSpLocks/>
          </p:cNvCxnSpPr>
          <p:nvPr/>
        </p:nvCxnSpPr>
        <p:spPr>
          <a:xfrm>
            <a:off x="7235651" y="1489745"/>
            <a:ext cx="525410" cy="0"/>
          </a:xfrm>
          <a:prstGeom prst="line">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2042E5AF-A00F-4D37-8A8B-F563AF1588F4}"/>
              </a:ext>
            </a:extLst>
          </p:cNvPr>
          <p:cNvCxnSpPr>
            <a:cxnSpLocks/>
          </p:cNvCxnSpPr>
          <p:nvPr/>
        </p:nvCxnSpPr>
        <p:spPr>
          <a:xfrm>
            <a:off x="6365649" y="1489745"/>
            <a:ext cx="496168" cy="0"/>
          </a:xfrm>
          <a:prstGeom prst="line">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F6A7C6BF-966E-4392-A292-E2D98E20B760}"/>
              </a:ext>
            </a:extLst>
          </p:cNvPr>
          <p:cNvCxnSpPr/>
          <p:nvPr/>
        </p:nvCxnSpPr>
        <p:spPr>
          <a:xfrm>
            <a:off x="7424197" y="2152214"/>
            <a:ext cx="464002" cy="0"/>
          </a:xfrm>
          <a:prstGeom prst="line">
            <a:avLst/>
          </a:prstGeom>
          <a:ln w="635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731B1D5F-5EE5-484D-A338-DA59F58BF6C6}"/>
              </a:ext>
            </a:extLst>
          </p:cNvPr>
          <p:cNvCxnSpPr/>
          <p:nvPr/>
        </p:nvCxnSpPr>
        <p:spPr>
          <a:xfrm>
            <a:off x="7612743" y="2588725"/>
            <a:ext cx="1845660" cy="0"/>
          </a:xfrm>
          <a:prstGeom prst="line">
            <a:avLst/>
          </a:prstGeom>
          <a:ln w="1270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连接符: 肘形 24">
            <a:extLst>
              <a:ext uri="{FF2B5EF4-FFF2-40B4-BE49-F238E27FC236}">
                <a16:creationId xmlns:a16="http://schemas.microsoft.com/office/drawing/2014/main" id="{AB7B52F3-9E90-417C-84FF-8899B8CB599E}"/>
              </a:ext>
            </a:extLst>
          </p:cNvPr>
          <p:cNvCxnSpPr>
            <a:cxnSpLocks/>
          </p:cNvCxnSpPr>
          <p:nvPr/>
        </p:nvCxnSpPr>
        <p:spPr>
          <a:xfrm rot="8100000" flipH="1">
            <a:off x="7565607" y="2376591"/>
            <a:ext cx="182881" cy="111318"/>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26" name="连接符: 肘形 25">
            <a:extLst>
              <a:ext uri="{FF2B5EF4-FFF2-40B4-BE49-F238E27FC236}">
                <a16:creationId xmlns:a16="http://schemas.microsoft.com/office/drawing/2014/main" id="{60C2C8F5-1AF1-402F-A59A-FC4747CD1B17}"/>
              </a:ext>
            </a:extLst>
          </p:cNvPr>
          <p:cNvCxnSpPr>
            <a:cxnSpLocks/>
          </p:cNvCxnSpPr>
          <p:nvPr/>
        </p:nvCxnSpPr>
        <p:spPr>
          <a:xfrm rot="8100000" flipH="1">
            <a:off x="7565606" y="2221420"/>
            <a:ext cx="182881" cy="111318"/>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A68E6443-1786-4D6B-924C-9AD54B00F4CB}"/>
              </a:ext>
            </a:extLst>
          </p:cNvPr>
          <p:cNvCxnSpPr/>
          <p:nvPr/>
        </p:nvCxnSpPr>
        <p:spPr>
          <a:xfrm>
            <a:off x="6232527" y="2157330"/>
            <a:ext cx="464002" cy="0"/>
          </a:xfrm>
          <a:prstGeom prst="line">
            <a:avLst/>
          </a:prstGeom>
          <a:ln w="635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连接符: 肘形 27">
            <a:extLst>
              <a:ext uri="{FF2B5EF4-FFF2-40B4-BE49-F238E27FC236}">
                <a16:creationId xmlns:a16="http://schemas.microsoft.com/office/drawing/2014/main" id="{480C382C-A6C0-4AE7-9978-A16044389DED}"/>
              </a:ext>
            </a:extLst>
          </p:cNvPr>
          <p:cNvCxnSpPr>
            <a:cxnSpLocks/>
          </p:cNvCxnSpPr>
          <p:nvPr/>
        </p:nvCxnSpPr>
        <p:spPr>
          <a:xfrm rot="8100000" flipH="1">
            <a:off x="6387912" y="2385775"/>
            <a:ext cx="182881" cy="111318"/>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29" name="连接符: 肘形 28">
            <a:extLst>
              <a:ext uri="{FF2B5EF4-FFF2-40B4-BE49-F238E27FC236}">
                <a16:creationId xmlns:a16="http://schemas.microsoft.com/office/drawing/2014/main" id="{CB4A1F43-F862-4D37-9094-70DB7A4585BA}"/>
              </a:ext>
            </a:extLst>
          </p:cNvPr>
          <p:cNvCxnSpPr>
            <a:cxnSpLocks/>
          </p:cNvCxnSpPr>
          <p:nvPr/>
        </p:nvCxnSpPr>
        <p:spPr>
          <a:xfrm rot="8100000" flipH="1">
            <a:off x="6387911" y="2230604"/>
            <a:ext cx="182881" cy="111318"/>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44B254B8-964C-4908-8EE6-53744596E580}"/>
              </a:ext>
            </a:extLst>
          </p:cNvPr>
          <p:cNvCxnSpPr/>
          <p:nvPr/>
        </p:nvCxnSpPr>
        <p:spPr>
          <a:xfrm>
            <a:off x="4639463" y="2588725"/>
            <a:ext cx="1845660" cy="0"/>
          </a:xfrm>
          <a:prstGeom prst="line">
            <a:avLst/>
          </a:prstGeom>
          <a:ln w="1270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FF823227-5437-4BB7-BF83-697D3BFFDBF0}"/>
              </a:ext>
            </a:extLst>
          </p:cNvPr>
          <p:cNvSpPr txBox="1"/>
          <p:nvPr/>
        </p:nvSpPr>
        <p:spPr>
          <a:xfrm>
            <a:off x="8200574" y="4132063"/>
            <a:ext cx="1962397" cy="369332"/>
          </a:xfrm>
          <a:prstGeom prst="rect">
            <a:avLst/>
          </a:prstGeom>
          <a:noFill/>
        </p:spPr>
        <p:txBody>
          <a:bodyPr wrap="none" rtlCol="0">
            <a:spAutoFit/>
          </a:bodyPr>
          <a:lstStyle/>
          <a:p>
            <a:r>
              <a:rPr lang="en-US" altLang="zh-CN" dirty="0"/>
              <a:t>COAXIAL FLANGE</a:t>
            </a:r>
            <a:endParaRPr lang="zh-CN" altLang="en-US" dirty="0"/>
          </a:p>
        </p:txBody>
      </p:sp>
      <p:cxnSp>
        <p:nvCxnSpPr>
          <p:cNvPr id="32" name="直接箭头连接符 31">
            <a:extLst>
              <a:ext uri="{FF2B5EF4-FFF2-40B4-BE49-F238E27FC236}">
                <a16:creationId xmlns:a16="http://schemas.microsoft.com/office/drawing/2014/main" id="{AE3AB69C-4E76-478B-803E-8CA109FCA963}"/>
              </a:ext>
            </a:extLst>
          </p:cNvPr>
          <p:cNvCxnSpPr>
            <a:cxnSpLocks/>
          </p:cNvCxnSpPr>
          <p:nvPr/>
        </p:nvCxnSpPr>
        <p:spPr>
          <a:xfrm flipH="1">
            <a:off x="7696801" y="4304480"/>
            <a:ext cx="644902" cy="352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94F60B07-9473-4D21-9D8F-C5C8034C3BF3}"/>
              </a:ext>
            </a:extLst>
          </p:cNvPr>
          <p:cNvSpPr txBox="1"/>
          <p:nvPr/>
        </p:nvSpPr>
        <p:spPr>
          <a:xfrm>
            <a:off x="7696802" y="3586038"/>
            <a:ext cx="2318263" cy="369332"/>
          </a:xfrm>
          <a:prstGeom prst="rect">
            <a:avLst/>
          </a:prstGeom>
          <a:noFill/>
        </p:spPr>
        <p:txBody>
          <a:bodyPr wrap="none" rtlCol="0">
            <a:spAutoFit/>
          </a:bodyPr>
          <a:lstStyle/>
          <a:p>
            <a:r>
              <a:rPr lang="en-US" altLang="zh-CN" dirty="0"/>
              <a:t>ASSISTANT SUPPORT</a:t>
            </a:r>
            <a:endParaRPr lang="zh-CN" altLang="en-US" dirty="0"/>
          </a:p>
        </p:txBody>
      </p:sp>
      <p:cxnSp>
        <p:nvCxnSpPr>
          <p:cNvPr id="34" name="直接箭头连接符 33">
            <a:extLst>
              <a:ext uri="{FF2B5EF4-FFF2-40B4-BE49-F238E27FC236}">
                <a16:creationId xmlns:a16="http://schemas.microsoft.com/office/drawing/2014/main" id="{A9101DD1-7F84-4CD5-88D6-03C04F9F9FC0}"/>
              </a:ext>
            </a:extLst>
          </p:cNvPr>
          <p:cNvCxnSpPr>
            <a:cxnSpLocks/>
            <a:stCxn id="33" idx="1"/>
            <a:endCxn id="20" idx="3"/>
          </p:cNvCxnSpPr>
          <p:nvPr/>
        </p:nvCxnSpPr>
        <p:spPr>
          <a:xfrm flipH="1" flipV="1">
            <a:off x="7313179" y="3349974"/>
            <a:ext cx="383622" cy="420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874589A1-A613-4305-97C5-ED242505064F}"/>
              </a:ext>
            </a:extLst>
          </p:cNvPr>
          <p:cNvSpPr txBox="1"/>
          <p:nvPr/>
        </p:nvSpPr>
        <p:spPr>
          <a:xfrm>
            <a:off x="8187126" y="5972808"/>
            <a:ext cx="2111475" cy="369332"/>
          </a:xfrm>
          <a:prstGeom prst="rect">
            <a:avLst/>
          </a:prstGeom>
          <a:noFill/>
        </p:spPr>
        <p:txBody>
          <a:bodyPr wrap="none" rtlCol="0">
            <a:spAutoFit/>
          </a:bodyPr>
          <a:lstStyle/>
          <a:p>
            <a:r>
              <a:rPr lang="en-US" altLang="zh-CN" dirty="0"/>
              <a:t>COAXIAL SUPPORT</a:t>
            </a:r>
            <a:endParaRPr lang="zh-CN" altLang="en-US" dirty="0"/>
          </a:p>
        </p:txBody>
      </p:sp>
      <p:cxnSp>
        <p:nvCxnSpPr>
          <p:cNvPr id="36" name="直接箭头连接符 35">
            <a:extLst>
              <a:ext uri="{FF2B5EF4-FFF2-40B4-BE49-F238E27FC236}">
                <a16:creationId xmlns:a16="http://schemas.microsoft.com/office/drawing/2014/main" id="{AEAD5669-E6E7-451C-BED2-CD95B09458A4}"/>
              </a:ext>
            </a:extLst>
          </p:cNvPr>
          <p:cNvCxnSpPr>
            <a:stCxn id="35" idx="1"/>
            <a:endCxn id="18" idx="3"/>
          </p:cNvCxnSpPr>
          <p:nvPr/>
        </p:nvCxnSpPr>
        <p:spPr>
          <a:xfrm flipH="1">
            <a:off x="7191822" y="6157474"/>
            <a:ext cx="995304" cy="81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6EBDA42B-36B1-4758-9F3C-A7C8931F4579}"/>
              </a:ext>
            </a:extLst>
          </p:cNvPr>
          <p:cNvSpPr txBox="1"/>
          <p:nvPr/>
        </p:nvSpPr>
        <p:spPr>
          <a:xfrm>
            <a:off x="8257537" y="2897179"/>
            <a:ext cx="2483372" cy="369332"/>
          </a:xfrm>
          <a:prstGeom prst="rect">
            <a:avLst/>
          </a:prstGeom>
          <a:noFill/>
        </p:spPr>
        <p:txBody>
          <a:bodyPr wrap="none" rtlCol="0">
            <a:spAutoFit/>
          </a:bodyPr>
          <a:lstStyle/>
          <a:p>
            <a:r>
              <a:rPr lang="en-US" altLang="zh-CN" dirty="0"/>
              <a:t>FLANGE OF CRYOSTAT</a:t>
            </a:r>
            <a:endParaRPr lang="zh-CN" altLang="en-US" dirty="0"/>
          </a:p>
        </p:txBody>
      </p:sp>
      <p:cxnSp>
        <p:nvCxnSpPr>
          <p:cNvPr id="38" name="直接箭头连接符 37">
            <a:extLst>
              <a:ext uri="{FF2B5EF4-FFF2-40B4-BE49-F238E27FC236}">
                <a16:creationId xmlns:a16="http://schemas.microsoft.com/office/drawing/2014/main" id="{F01066AF-80EC-4C6C-9701-2DDC25A7D487}"/>
              </a:ext>
            </a:extLst>
          </p:cNvPr>
          <p:cNvCxnSpPr>
            <a:cxnSpLocks/>
            <a:stCxn id="37" idx="1"/>
          </p:cNvCxnSpPr>
          <p:nvPr/>
        </p:nvCxnSpPr>
        <p:spPr>
          <a:xfrm flipH="1" flipV="1">
            <a:off x="8004629" y="2696647"/>
            <a:ext cx="252908" cy="385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连接符: 肘形 38">
            <a:extLst>
              <a:ext uri="{FF2B5EF4-FFF2-40B4-BE49-F238E27FC236}">
                <a16:creationId xmlns:a16="http://schemas.microsoft.com/office/drawing/2014/main" id="{F85755E8-1C94-4B82-BC53-5D39FE74F0D6}"/>
              </a:ext>
            </a:extLst>
          </p:cNvPr>
          <p:cNvCxnSpPr>
            <a:cxnSpLocks/>
          </p:cNvCxnSpPr>
          <p:nvPr/>
        </p:nvCxnSpPr>
        <p:spPr>
          <a:xfrm rot="8100000" flipH="1">
            <a:off x="7333978" y="1542585"/>
            <a:ext cx="182881" cy="111318"/>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40" name="连接符: 肘形 39">
            <a:extLst>
              <a:ext uri="{FF2B5EF4-FFF2-40B4-BE49-F238E27FC236}">
                <a16:creationId xmlns:a16="http://schemas.microsoft.com/office/drawing/2014/main" id="{2CD1DB46-FA4B-432D-95CB-DBF3754D8159}"/>
              </a:ext>
            </a:extLst>
          </p:cNvPr>
          <p:cNvCxnSpPr>
            <a:cxnSpLocks/>
          </p:cNvCxnSpPr>
          <p:nvPr/>
        </p:nvCxnSpPr>
        <p:spPr>
          <a:xfrm rot="8100000" flipH="1">
            <a:off x="7341462" y="1691498"/>
            <a:ext cx="182881" cy="111318"/>
          </a:xfrm>
          <a:prstGeom prst="bentConnector3">
            <a:avLst/>
          </a:prstGeom>
          <a:ln w="25400"/>
        </p:spPr>
        <p:style>
          <a:lnRef idx="1">
            <a:schemeClr val="accent1"/>
          </a:lnRef>
          <a:fillRef idx="0">
            <a:schemeClr val="accent1"/>
          </a:fillRef>
          <a:effectRef idx="0">
            <a:schemeClr val="accent1"/>
          </a:effectRef>
          <a:fontRef idx="minor">
            <a:schemeClr val="tx1"/>
          </a:fontRef>
        </p:style>
      </p:cxnSp>
      <p:pic>
        <p:nvPicPr>
          <p:cNvPr id="41" name="图片 40">
            <a:extLst>
              <a:ext uri="{FF2B5EF4-FFF2-40B4-BE49-F238E27FC236}">
                <a16:creationId xmlns:a16="http://schemas.microsoft.com/office/drawing/2014/main" id="{F0BD7F01-1CD3-4986-88F8-99875B1FB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193" y="1773661"/>
            <a:ext cx="121931" cy="231668"/>
          </a:xfrm>
          <a:prstGeom prst="rect">
            <a:avLst/>
          </a:prstGeom>
        </p:spPr>
      </p:pic>
      <p:pic>
        <p:nvPicPr>
          <p:cNvPr id="42" name="图片 41">
            <a:extLst>
              <a:ext uri="{FF2B5EF4-FFF2-40B4-BE49-F238E27FC236}">
                <a16:creationId xmlns:a16="http://schemas.microsoft.com/office/drawing/2014/main" id="{5726CCC8-8CD3-420E-BB1A-6B3CA91C0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8554" y="1925541"/>
            <a:ext cx="121931" cy="231668"/>
          </a:xfrm>
          <a:prstGeom prst="rect">
            <a:avLst/>
          </a:prstGeom>
        </p:spPr>
      </p:pic>
      <p:cxnSp>
        <p:nvCxnSpPr>
          <p:cNvPr id="43" name="连接符: 肘形 42">
            <a:extLst>
              <a:ext uri="{FF2B5EF4-FFF2-40B4-BE49-F238E27FC236}">
                <a16:creationId xmlns:a16="http://schemas.microsoft.com/office/drawing/2014/main" id="{91467693-6CFC-4DDC-A1AA-01D0EC6BCB0B}"/>
              </a:ext>
            </a:extLst>
          </p:cNvPr>
          <p:cNvCxnSpPr>
            <a:cxnSpLocks/>
          </p:cNvCxnSpPr>
          <p:nvPr/>
        </p:nvCxnSpPr>
        <p:spPr>
          <a:xfrm rot="8100000" flipH="1">
            <a:off x="6566634" y="1542585"/>
            <a:ext cx="182881" cy="111318"/>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44" name="连接符: 肘形 43">
            <a:extLst>
              <a:ext uri="{FF2B5EF4-FFF2-40B4-BE49-F238E27FC236}">
                <a16:creationId xmlns:a16="http://schemas.microsoft.com/office/drawing/2014/main" id="{580C6046-B096-4400-AF6F-8F596CDDF737}"/>
              </a:ext>
            </a:extLst>
          </p:cNvPr>
          <p:cNvCxnSpPr>
            <a:cxnSpLocks/>
          </p:cNvCxnSpPr>
          <p:nvPr/>
        </p:nvCxnSpPr>
        <p:spPr>
          <a:xfrm rot="8100000" flipH="1">
            <a:off x="6574118" y="1691498"/>
            <a:ext cx="182881" cy="111318"/>
          </a:xfrm>
          <a:prstGeom prst="bentConnector3">
            <a:avLst/>
          </a:prstGeom>
          <a:ln w="25400"/>
        </p:spPr>
        <p:style>
          <a:lnRef idx="1">
            <a:schemeClr val="accent1"/>
          </a:lnRef>
          <a:fillRef idx="0">
            <a:schemeClr val="accent1"/>
          </a:fillRef>
          <a:effectRef idx="0">
            <a:schemeClr val="accent1"/>
          </a:effectRef>
          <a:fontRef idx="minor">
            <a:schemeClr val="tx1"/>
          </a:fontRef>
        </p:style>
      </p:cxnSp>
      <p:pic>
        <p:nvPicPr>
          <p:cNvPr id="45" name="图片 44">
            <a:extLst>
              <a:ext uri="{FF2B5EF4-FFF2-40B4-BE49-F238E27FC236}">
                <a16:creationId xmlns:a16="http://schemas.microsoft.com/office/drawing/2014/main" id="{16BAB47B-B39B-4BA9-ACAD-EC5C4F1BA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9849" y="1773661"/>
            <a:ext cx="121931" cy="231668"/>
          </a:xfrm>
          <a:prstGeom prst="rect">
            <a:avLst/>
          </a:prstGeom>
        </p:spPr>
      </p:pic>
      <p:pic>
        <p:nvPicPr>
          <p:cNvPr id="46" name="图片 45">
            <a:extLst>
              <a:ext uri="{FF2B5EF4-FFF2-40B4-BE49-F238E27FC236}">
                <a16:creationId xmlns:a16="http://schemas.microsoft.com/office/drawing/2014/main" id="{27F77A51-A308-4ABB-99D0-035862105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210" y="1925541"/>
            <a:ext cx="121931" cy="231668"/>
          </a:xfrm>
          <a:prstGeom prst="rect">
            <a:avLst/>
          </a:prstGeom>
        </p:spPr>
      </p:pic>
      <p:sp>
        <p:nvSpPr>
          <p:cNvPr id="47" name="半闭框 46">
            <a:extLst>
              <a:ext uri="{FF2B5EF4-FFF2-40B4-BE49-F238E27FC236}">
                <a16:creationId xmlns:a16="http://schemas.microsoft.com/office/drawing/2014/main" id="{AAD77B1C-49F4-4753-9C86-644C546D2A43}"/>
              </a:ext>
            </a:extLst>
          </p:cNvPr>
          <p:cNvSpPr/>
          <p:nvPr/>
        </p:nvSpPr>
        <p:spPr>
          <a:xfrm rot="18978708">
            <a:off x="7289382" y="2553765"/>
            <a:ext cx="200152" cy="208311"/>
          </a:xfrm>
          <a:prstGeom prst="halfFrame">
            <a:avLst>
              <a:gd name="adj1" fmla="val 21618"/>
              <a:gd name="adj2" fmla="val 21459"/>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半闭框 47">
            <a:extLst>
              <a:ext uri="{FF2B5EF4-FFF2-40B4-BE49-F238E27FC236}">
                <a16:creationId xmlns:a16="http://schemas.microsoft.com/office/drawing/2014/main" id="{88CABC50-1BA8-4D78-AD07-C314A4CBD0B3}"/>
              </a:ext>
            </a:extLst>
          </p:cNvPr>
          <p:cNvSpPr/>
          <p:nvPr/>
        </p:nvSpPr>
        <p:spPr>
          <a:xfrm rot="7930857">
            <a:off x="6616319" y="2565921"/>
            <a:ext cx="203506" cy="188294"/>
          </a:xfrm>
          <a:prstGeom prst="halfFrame">
            <a:avLst>
              <a:gd name="adj1" fmla="val 24819"/>
              <a:gd name="adj2" fmla="val 21459"/>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文本框 48">
            <a:extLst>
              <a:ext uri="{FF2B5EF4-FFF2-40B4-BE49-F238E27FC236}">
                <a16:creationId xmlns:a16="http://schemas.microsoft.com/office/drawing/2014/main" id="{C702C47E-86E4-42B1-981C-4A73AC48C474}"/>
              </a:ext>
            </a:extLst>
          </p:cNvPr>
          <p:cNvSpPr txBox="1"/>
          <p:nvPr/>
        </p:nvSpPr>
        <p:spPr>
          <a:xfrm>
            <a:off x="8389980" y="5075666"/>
            <a:ext cx="1091966" cy="369332"/>
          </a:xfrm>
          <a:prstGeom prst="rect">
            <a:avLst/>
          </a:prstGeom>
          <a:noFill/>
        </p:spPr>
        <p:txBody>
          <a:bodyPr wrap="none" rtlCol="0">
            <a:spAutoFit/>
          </a:bodyPr>
          <a:lstStyle/>
          <a:p>
            <a:r>
              <a:rPr lang="en-US" altLang="zh-CN" dirty="0"/>
              <a:t>MAGNET</a:t>
            </a:r>
            <a:endParaRPr lang="zh-CN" altLang="en-US" dirty="0"/>
          </a:p>
        </p:txBody>
      </p:sp>
      <p:cxnSp>
        <p:nvCxnSpPr>
          <p:cNvPr id="50" name="直接箭头连接符 49">
            <a:extLst>
              <a:ext uri="{FF2B5EF4-FFF2-40B4-BE49-F238E27FC236}">
                <a16:creationId xmlns:a16="http://schemas.microsoft.com/office/drawing/2014/main" id="{2D3F9515-989B-4388-9524-7F17314A97F2}"/>
              </a:ext>
            </a:extLst>
          </p:cNvPr>
          <p:cNvCxnSpPr>
            <a:stCxn id="49" idx="1"/>
            <a:endCxn id="9" idx="3"/>
          </p:cNvCxnSpPr>
          <p:nvPr/>
        </p:nvCxnSpPr>
        <p:spPr>
          <a:xfrm flipH="1">
            <a:off x="8004630" y="5260332"/>
            <a:ext cx="385351" cy="13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9D429993-8DD9-428B-8079-FB26183A61CE}"/>
              </a:ext>
            </a:extLst>
          </p:cNvPr>
          <p:cNvSpPr txBox="1"/>
          <p:nvPr/>
        </p:nvSpPr>
        <p:spPr>
          <a:xfrm>
            <a:off x="8552373" y="5524237"/>
            <a:ext cx="2042547" cy="369332"/>
          </a:xfrm>
          <a:prstGeom prst="rect">
            <a:avLst/>
          </a:prstGeom>
          <a:noFill/>
        </p:spPr>
        <p:txBody>
          <a:bodyPr wrap="none" rtlCol="0">
            <a:spAutoFit/>
          </a:bodyPr>
          <a:lstStyle/>
          <a:p>
            <a:r>
              <a:rPr lang="en-US" altLang="zh-CN" dirty="0"/>
              <a:t>BOLT</a:t>
            </a:r>
            <a:r>
              <a:rPr lang="zh-CN" altLang="en-US" dirty="0"/>
              <a:t> </a:t>
            </a:r>
            <a:r>
              <a:rPr lang="en-US" altLang="zh-CN" dirty="0"/>
              <a:t>TO</a:t>
            </a:r>
            <a:r>
              <a:rPr lang="zh-CN" altLang="en-US" dirty="0"/>
              <a:t> </a:t>
            </a:r>
            <a:r>
              <a:rPr lang="en-US" altLang="zh-CN" dirty="0"/>
              <a:t>MAGNET</a:t>
            </a:r>
            <a:endParaRPr lang="zh-CN" altLang="en-US" dirty="0"/>
          </a:p>
        </p:txBody>
      </p:sp>
      <p:cxnSp>
        <p:nvCxnSpPr>
          <p:cNvPr id="52" name="直接连接符 51">
            <a:extLst>
              <a:ext uri="{FF2B5EF4-FFF2-40B4-BE49-F238E27FC236}">
                <a16:creationId xmlns:a16="http://schemas.microsoft.com/office/drawing/2014/main" id="{E27B3D82-9405-4D82-8D12-FFF5B28D72BB}"/>
              </a:ext>
            </a:extLst>
          </p:cNvPr>
          <p:cNvCxnSpPr>
            <a:stCxn id="11" idx="1"/>
          </p:cNvCxnSpPr>
          <p:nvPr/>
        </p:nvCxnSpPr>
        <p:spPr>
          <a:xfrm>
            <a:off x="7466855" y="5992299"/>
            <a:ext cx="7264" cy="4316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BE20B865-27AB-452A-BF42-C634C30B4A3C}"/>
              </a:ext>
            </a:extLst>
          </p:cNvPr>
          <p:cNvCxnSpPr>
            <a:stCxn id="8" idx="3"/>
          </p:cNvCxnSpPr>
          <p:nvPr/>
        </p:nvCxnSpPr>
        <p:spPr>
          <a:xfrm>
            <a:off x="6628998" y="6001731"/>
            <a:ext cx="8624" cy="4316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FC538EB9-7918-4BD8-B87E-F0783360155E}"/>
              </a:ext>
            </a:extLst>
          </p:cNvPr>
          <p:cNvCxnSpPr>
            <a:cxnSpLocks/>
          </p:cNvCxnSpPr>
          <p:nvPr/>
        </p:nvCxnSpPr>
        <p:spPr>
          <a:xfrm>
            <a:off x="6628998" y="6458571"/>
            <a:ext cx="86073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A2371080-2C92-46F7-8E2C-D83F767CC79C}"/>
              </a:ext>
            </a:extLst>
          </p:cNvPr>
          <p:cNvCxnSpPr>
            <a:stCxn id="51" idx="1"/>
            <a:endCxn id="11" idx="3"/>
          </p:cNvCxnSpPr>
          <p:nvPr/>
        </p:nvCxnSpPr>
        <p:spPr>
          <a:xfrm flipH="1">
            <a:off x="7858741" y="5708903"/>
            <a:ext cx="693632" cy="283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85910FA6-40FB-49F8-9231-3C0213680018}"/>
              </a:ext>
            </a:extLst>
          </p:cNvPr>
          <p:cNvSpPr txBox="1"/>
          <p:nvPr/>
        </p:nvSpPr>
        <p:spPr>
          <a:xfrm>
            <a:off x="7933607" y="6327223"/>
            <a:ext cx="2828018" cy="369332"/>
          </a:xfrm>
          <a:prstGeom prst="rect">
            <a:avLst/>
          </a:prstGeom>
          <a:noFill/>
        </p:spPr>
        <p:txBody>
          <a:bodyPr wrap="none" rtlCol="0">
            <a:spAutoFit/>
          </a:bodyPr>
          <a:lstStyle/>
          <a:p>
            <a:r>
              <a:rPr lang="en-US" altLang="zh-CN" dirty="0"/>
              <a:t>BOLT TO ANTI-CRYOSTAT</a:t>
            </a:r>
            <a:endParaRPr lang="zh-CN" altLang="en-US" dirty="0"/>
          </a:p>
        </p:txBody>
      </p:sp>
      <p:cxnSp>
        <p:nvCxnSpPr>
          <p:cNvPr id="57" name="直接箭头连接符 56">
            <a:extLst>
              <a:ext uri="{FF2B5EF4-FFF2-40B4-BE49-F238E27FC236}">
                <a16:creationId xmlns:a16="http://schemas.microsoft.com/office/drawing/2014/main" id="{02DB7E1F-91C0-4077-B022-F0B22E4475A1}"/>
              </a:ext>
            </a:extLst>
          </p:cNvPr>
          <p:cNvCxnSpPr>
            <a:stCxn id="56" idx="1"/>
          </p:cNvCxnSpPr>
          <p:nvPr/>
        </p:nvCxnSpPr>
        <p:spPr>
          <a:xfrm flipH="1" flipV="1">
            <a:off x="7457841" y="6376493"/>
            <a:ext cx="475766" cy="135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5D36EB7B-626B-40B5-9826-3062C1ED1922}"/>
              </a:ext>
            </a:extLst>
          </p:cNvPr>
          <p:cNvSpPr txBox="1"/>
          <p:nvPr/>
        </p:nvSpPr>
        <p:spPr>
          <a:xfrm>
            <a:off x="8425576" y="1953576"/>
            <a:ext cx="1148071" cy="369332"/>
          </a:xfrm>
          <a:prstGeom prst="rect">
            <a:avLst/>
          </a:prstGeom>
          <a:noFill/>
        </p:spPr>
        <p:txBody>
          <a:bodyPr wrap="none" rtlCol="0">
            <a:spAutoFit/>
          </a:bodyPr>
          <a:lstStyle/>
          <a:p>
            <a:r>
              <a:rPr lang="en-US" altLang="zh-CN" dirty="0"/>
              <a:t>BELLOWS</a:t>
            </a:r>
            <a:endParaRPr lang="zh-CN" altLang="en-US" dirty="0"/>
          </a:p>
        </p:txBody>
      </p:sp>
      <p:cxnSp>
        <p:nvCxnSpPr>
          <p:cNvPr id="59" name="直接箭头连接符 58">
            <a:extLst>
              <a:ext uri="{FF2B5EF4-FFF2-40B4-BE49-F238E27FC236}">
                <a16:creationId xmlns:a16="http://schemas.microsoft.com/office/drawing/2014/main" id="{FEEDFA70-003D-42E2-BB93-76CDDB5C7667}"/>
              </a:ext>
            </a:extLst>
          </p:cNvPr>
          <p:cNvCxnSpPr>
            <a:stCxn id="58" idx="1"/>
            <a:endCxn id="42" idx="0"/>
          </p:cNvCxnSpPr>
          <p:nvPr/>
        </p:nvCxnSpPr>
        <p:spPr>
          <a:xfrm flipH="1" flipV="1">
            <a:off x="7439519" y="1925542"/>
            <a:ext cx="986056" cy="212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5B12A5A4-5109-4B60-8546-A0D6D2562FDD}"/>
              </a:ext>
            </a:extLst>
          </p:cNvPr>
          <p:cNvCxnSpPr>
            <a:cxnSpLocks/>
          </p:cNvCxnSpPr>
          <p:nvPr/>
        </p:nvCxnSpPr>
        <p:spPr>
          <a:xfrm>
            <a:off x="6291631" y="2182247"/>
            <a:ext cx="0" cy="34681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4176F3B3-9D4C-40A7-B97C-ED231F27E252}"/>
              </a:ext>
            </a:extLst>
          </p:cNvPr>
          <p:cNvCxnSpPr>
            <a:cxnSpLocks/>
          </p:cNvCxnSpPr>
          <p:nvPr/>
        </p:nvCxnSpPr>
        <p:spPr>
          <a:xfrm>
            <a:off x="7845808" y="2175146"/>
            <a:ext cx="0" cy="34681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C71680F5-8CE4-4F34-8E46-3B89F5C664BE}"/>
              </a:ext>
            </a:extLst>
          </p:cNvPr>
          <p:cNvCxnSpPr>
            <a:cxnSpLocks/>
          </p:cNvCxnSpPr>
          <p:nvPr/>
        </p:nvCxnSpPr>
        <p:spPr>
          <a:xfrm flipH="1">
            <a:off x="6433055" y="1508623"/>
            <a:ext cx="7066" cy="62830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776B5643-572E-43F1-A1E0-7DF25FF6F090}"/>
              </a:ext>
            </a:extLst>
          </p:cNvPr>
          <p:cNvCxnSpPr>
            <a:cxnSpLocks/>
          </p:cNvCxnSpPr>
          <p:nvPr/>
        </p:nvCxnSpPr>
        <p:spPr>
          <a:xfrm flipH="1">
            <a:off x="7698353" y="1500981"/>
            <a:ext cx="7066" cy="62830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4" name="文本框 63">
            <a:extLst>
              <a:ext uri="{FF2B5EF4-FFF2-40B4-BE49-F238E27FC236}">
                <a16:creationId xmlns:a16="http://schemas.microsoft.com/office/drawing/2014/main" id="{DFB2BFE5-44CC-4018-A834-6B4954BC4180}"/>
              </a:ext>
            </a:extLst>
          </p:cNvPr>
          <p:cNvSpPr txBox="1"/>
          <p:nvPr/>
        </p:nvSpPr>
        <p:spPr>
          <a:xfrm>
            <a:off x="8384890" y="1367809"/>
            <a:ext cx="2468496" cy="646331"/>
          </a:xfrm>
          <a:prstGeom prst="rect">
            <a:avLst/>
          </a:prstGeom>
          <a:noFill/>
        </p:spPr>
        <p:txBody>
          <a:bodyPr wrap="square" rtlCol="0">
            <a:spAutoFit/>
          </a:bodyPr>
          <a:lstStyle/>
          <a:p>
            <a:r>
              <a:rPr lang="en-US" altLang="zh-CN" dirty="0"/>
              <a:t>SUPPORT BOLT (ADJUST LOAD) </a:t>
            </a:r>
            <a:endParaRPr lang="zh-CN" altLang="en-US" dirty="0"/>
          </a:p>
        </p:txBody>
      </p:sp>
      <p:cxnSp>
        <p:nvCxnSpPr>
          <p:cNvPr id="65" name="直接箭头连接符 64">
            <a:extLst>
              <a:ext uri="{FF2B5EF4-FFF2-40B4-BE49-F238E27FC236}">
                <a16:creationId xmlns:a16="http://schemas.microsoft.com/office/drawing/2014/main" id="{686C7068-97C9-4773-9857-25AD2CAE80CA}"/>
              </a:ext>
            </a:extLst>
          </p:cNvPr>
          <p:cNvCxnSpPr>
            <a:stCxn id="58" idx="1"/>
          </p:cNvCxnSpPr>
          <p:nvPr/>
        </p:nvCxnSpPr>
        <p:spPr>
          <a:xfrm flipH="1">
            <a:off x="7662799" y="2138242"/>
            <a:ext cx="762776" cy="217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a:extLst>
              <a:ext uri="{FF2B5EF4-FFF2-40B4-BE49-F238E27FC236}">
                <a16:creationId xmlns:a16="http://schemas.microsoft.com/office/drawing/2014/main" id="{6938A9AF-97B0-47EA-A8F0-86AF5B9EFFBA}"/>
              </a:ext>
            </a:extLst>
          </p:cNvPr>
          <p:cNvCxnSpPr>
            <a:cxnSpLocks/>
            <a:stCxn id="64" idx="1"/>
          </p:cNvCxnSpPr>
          <p:nvPr/>
        </p:nvCxnSpPr>
        <p:spPr>
          <a:xfrm flipH="1" flipV="1">
            <a:off x="7712904" y="1690233"/>
            <a:ext cx="671986" cy="74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a:extLst>
              <a:ext uri="{FF2B5EF4-FFF2-40B4-BE49-F238E27FC236}">
                <a16:creationId xmlns:a16="http://schemas.microsoft.com/office/drawing/2014/main" id="{BAE7BAC7-C641-4212-92DB-FBA23AF13928}"/>
              </a:ext>
            </a:extLst>
          </p:cNvPr>
          <p:cNvCxnSpPr>
            <a:cxnSpLocks/>
            <a:stCxn id="64" idx="1"/>
          </p:cNvCxnSpPr>
          <p:nvPr/>
        </p:nvCxnSpPr>
        <p:spPr>
          <a:xfrm flipH="1">
            <a:off x="7809584" y="1690975"/>
            <a:ext cx="575306" cy="54140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8" name="标题 99">
            <a:extLst>
              <a:ext uri="{FF2B5EF4-FFF2-40B4-BE49-F238E27FC236}">
                <a16:creationId xmlns:a16="http://schemas.microsoft.com/office/drawing/2014/main" id="{9CE13FA8-294A-4EF8-A05B-2FD0D9D8D00A}"/>
              </a:ext>
            </a:extLst>
          </p:cNvPr>
          <p:cNvSpPr txBox="1">
            <a:spLocks/>
          </p:cNvSpPr>
          <p:nvPr/>
        </p:nvSpPr>
        <p:spPr>
          <a:xfrm>
            <a:off x="2371076" y="351648"/>
            <a:ext cx="7516801" cy="584775"/>
          </a:xfrm>
          <a:prstGeom prst="rect">
            <a:avLst/>
          </a:prstGeom>
        </p:spPr>
        <p:txBody>
          <a:bodyPr vert="horz" wrap="none" lIns="91440" tIns="45720" rIns="91440" bIns="45720" rtlCol="0" anchor="ctr">
            <a:spAutoFit/>
          </a:bodyPr>
          <a:lstStyle>
            <a:lvl1pPr algn="ctr" defTabSz="457200" rtl="0" eaLnBrk="1" latinLnBrk="0" hangingPunct="1">
              <a:spcBef>
                <a:spcPct val="0"/>
              </a:spcBef>
              <a:buNone/>
              <a:defRPr sz="2800" b="1" kern="1200">
                <a:solidFill>
                  <a:schemeClr val="bg2"/>
                </a:solidFill>
                <a:latin typeface="+mj-lt"/>
                <a:ea typeface="+mj-ea"/>
                <a:cs typeface="+mj-cs"/>
              </a:defRPr>
            </a:lvl1pPr>
          </a:lstStyle>
          <a:p>
            <a:r>
              <a:rPr lang="en-US" altLang="zh-CN" sz="3200">
                <a:solidFill>
                  <a:srgbClr val="C00000"/>
                </a:solidFill>
              </a:rPr>
              <a:t>Conceptual design of the Anti-Cryostat</a:t>
            </a:r>
            <a:endParaRPr lang="zh-CN" altLang="en-US" sz="3200" dirty="0">
              <a:solidFill>
                <a:srgbClr val="C00000"/>
              </a:solidFill>
            </a:endParaRPr>
          </a:p>
        </p:txBody>
      </p:sp>
      <p:sp>
        <p:nvSpPr>
          <p:cNvPr id="69" name="内容占位符 104">
            <a:extLst>
              <a:ext uri="{FF2B5EF4-FFF2-40B4-BE49-F238E27FC236}">
                <a16:creationId xmlns:a16="http://schemas.microsoft.com/office/drawing/2014/main" id="{726A29BD-BBA4-41B9-8363-AC36B49667F0}"/>
              </a:ext>
            </a:extLst>
          </p:cNvPr>
          <p:cNvSpPr txBox="1">
            <a:spLocks/>
          </p:cNvSpPr>
          <p:nvPr/>
        </p:nvSpPr>
        <p:spPr>
          <a:xfrm>
            <a:off x="402151" y="1757867"/>
            <a:ext cx="3638800" cy="4243864"/>
          </a:xfrm>
          <a:prstGeom prst="rect">
            <a:avLst/>
          </a:prstGeom>
        </p:spPr>
        <p:txBody>
          <a:bodyPr>
            <a:normAutofit fontScale="775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altLang="zh-CN"/>
              <a:t>Install the anti-cryostat;</a:t>
            </a:r>
          </a:p>
          <a:p>
            <a:pPr marL="514350" indent="-514350">
              <a:buFont typeface="+mj-lt"/>
              <a:buAutoNum type="arabicPeriod"/>
            </a:pPr>
            <a:r>
              <a:rPr lang="en-US" altLang="zh-CN"/>
              <a:t>Install the magnet;</a:t>
            </a:r>
          </a:p>
          <a:p>
            <a:pPr marL="514350" indent="-514350">
              <a:buFont typeface="+mj-lt"/>
              <a:buAutoNum type="arabicPeriod"/>
            </a:pPr>
            <a:r>
              <a:rPr lang="en-US" altLang="zh-CN"/>
              <a:t>Fix the bottom of the anti-cryostat to the magnet coaxially;</a:t>
            </a:r>
          </a:p>
          <a:p>
            <a:pPr marL="514350" indent="-514350">
              <a:buFont typeface="+mj-lt"/>
              <a:buAutoNum type="arabicPeriod"/>
            </a:pPr>
            <a:r>
              <a:rPr lang="en-US" altLang="zh-CN"/>
              <a:t>Tighten the support bolt on the top of the anti-cryostat to pull the inner and outer tube.</a:t>
            </a:r>
          </a:p>
          <a:p>
            <a:pPr>
              <a:buFont typeface="Wingdings" panose="05000000000000000000" pitchFamily="2" charset="2"/>
              <a:buChar char="Ø"/>
            </a:pPr>
            <a:r>
              <a:rPr lang="en-US" altLang="zh-CN"/>
              <a:t>The bend of the tube will be minimized.</a:t>
            </a:r>
          </a:p>
          <a:p>
            <a:pPr>
              <a:buFont typeface="Wingdings" panose="05000000000000000000" pitchFamily="2" charset="2"/>
              <a:buChar char="Ø"/>
            </a:pPr>
            <a:r>
              <a:rPr lang="en-US" altLang="zh-CN"/>
              <a:t>The main support rods for magnet is not shown here.</a:t>
            </a:r>
            <a:endParaRPr lang="zh-CN" altLang="en-US" dirty="0"/>
          </a:p>
        </p:txBody>
      </p:sp>
      <p:cxnSp>
        <p:nvCxnSpPr>
          <p:cNvPr id="70" name="直接箭头连接符 69">
            <a:extLst>
              <a:ext uri="{FF2B5EF4-FFF2-40B4-BE49-F238E27FC236}">
                <a16:creationId xmlns:a16="http://schemas.microsoft.com/office/drawing/2014/main" id="{022EF965-D528-4D76-965B-FBD06ED2A2E6}"/>
              </a:ext>
            </a:extLst>
          </p:cNvPr>
          <p:cNvCxnSpPr>
            <a:cxnSpLocks/>
          </p:cNvCxnSpPr>
          <p:nvPr/>
        </p:nvCxnSpPr>
        <p:spPr>
          <a:xfrm>
            <a:off x="5959060" y="5524237"/>
            <a:ext cx="0" cy="43395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71" name="文本框 70">
            <a:extLst>
              <a:ext uri="{FF2B5EF4-FFF2-40B4-BE49-F238E27FC236}">
                <a16:creationId xmlns:a16="http://schemas.microsoft.com/office/drawing/2014/main" id="{7B04FF29-5846-459D-A2C4-D6DA34EBB31E}"/>
              </a:ext>
            </a:extLst>
          </p:cNvPr>
          <p:cNvSpPr txBox="1"/>
          <p:nvPr/>
        </p:nvSpPr>
        <p:spPr>
          <a:xfrm>
            <a:off x="3008104" y="6036580"/>
            <a:ext cx="2540119" cy="369332"/>
          </a:xfrm>
          <a:prstGeom prst="rect">
            <a:avLst/>
          </a:prstGeom>
          <a:noFill/>
        </p:spPr>
        <p:txBody>
          <a:bodyPr wrap="none" rtlCol="0">
            <a:spAutoFit/>
          </a:bodyPr>
          <a:lstStyle/>
          <a:p>
            <a:r>
              <a:rPr lang="en-US" altLang="zh-CN" dirty="0"/>
              <a:t>WEIGHT OF MAGNET</a:t>
            </a:r>
            <a:endParaRPr lang="zh-CN" altLang="en-US" dirty="0"/>
          </a:p>
        </p:txBody>
      </p:sp>
      <p:cxnSp>
        <p:nvCxnSpPr>
          <p:cNvPr id="72" name="直接箭头连接符 71">
            <a:extLst>
              <a:ext uri="{FF2B5EF4-FFF2-40B4-BE49-F238E27FC236}">
                <a16:creationId xmlns:a16="http://schemas.microsoft.com/office/drawing/2014/main" id="{E363B200-97EF-472D-84B4-41573588FCC3}"/>
              </a:ext>
            </a:extLst>
          </p:cNvPr>
          <p:cNvCxnSpPr>
            <a:cxnSpLocks/>
          </p:cNvCxnSpPr>
          <p:nvPr/>
        </p:nvCxnSpPr>
        <p:spPr>
          <a:xfrm flipV="1">
            <a:off x="4148339" y="5741212"/>
            <a:ext cx="1627767" cy="260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a16="http://schemas.microsoft.com/office/drawing/2014/main" id="{16054EFB-F6F1-43F0-A581-51356CC89944}"/>
              </a:ext>
            </a:extLst>
          </p:cNvPr>
          <p:cNvCxnSpPr>
            <a:cxnSpLocks/>
          </p:cNvCxnSpPr>
          <p:nvPr/>
        </p:nvCxnSpPr>
        <p:spPr>
          <a:xfrm flipV="1">
            <a:off x="6007651" y="1773661"/>
            <a:ext cx="0" cy="39059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74" name="文本框 73">
            <a:extLst>
              <a:ext uri="{FF2B5EF4-FFF2-40B4-BE49-F238E27FC236}">
                <a16:creationId xmlns:a16="http://schemas.microsoft.com/office/drawing/2014/main" id="{844B26D9-4719-44AF-B946-DD5024A06437}"/>
              </a:ext>
            </a:extLst>
          </p:cNvPr>
          <p:cNvSpPr txBox="1"/>
          <p:nvPr/>
        </p:nvSpPr>
        <p:spPr>
          <a:xfrm>
            <a:off x="3281071" y="1228144"/>
            <a:ext cx="2539991" cy="369332"/>
          </a:xfrm>
          <a:prstGeom prst="rect">
            <a:avLst/>
          </a:prstGeom>
          <a:noFill/>
        </p:spPr>
        <p:txBody>
          <a:bodyPr wrap="none" rtlCol="0">
            <a:spAutoFit/>
          </a:bodyPr>
          <a:lstStyle/>
          <a:p>
            <a:r>
              <a:rPr lang="en-US" altLang="zh-CN" dirty="0"/>
              <a:t>FORCE FROM BOLTS</a:t>
            </a:r>
            <a:endParaRPr lang="zh-CN" altLang="en-US" dirty="0"/>
          </a:p>
        </p:txBody>
      </p:sp>
      <p:cxnSp>
        <p:nvCxnSpPr>
          <p:cNvPr id="75" name="直接箭头连接符 74">
            <a:extLst>
              <a:ext uri="{FF2B5EF4-FFF2-40B4-BE49-F238E27FC236}">
                <a16:creationId xmlns:a16="http://schemas.microsoft.com/office/drawing/2014/main" id="{800A9F7D-B253-460B-8FEA-1948C12AB714}"/>
              </a:ext>
            </a:extLst>
          </p:cNvPr>
          <p:cNvCxnSpPr>
            <a:cxnSpLocks/>
          </p:cNvCxnSpPr>
          <p:nvPr/>
        </p:nvCxnSpPr>
        <p:spPr>
          <a:xfrm>
            <a:off x="4664780" y="1559339"/>
            <a:ext cx="1287169" cy="482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5B9F65E7-3F7F-4952-99C1-3DF7F615BB15}"/>
              </a:ext>
            </a:extLst>
          </p:cNvPr>
          <p:cNvSpPr/>
          <p:nvPr/>
        </p:nvSpPr>
        <p:spPr>
          <a:xfrm>
            <a:off x="848551" y="132133"/>
            <a:ext cx="2351926" cy="369332"/>
          </a:xfrm>
          <a:prstGeom prst="rect">
            <a:avLst/>
          </a:prstGeom>
        </p:spPr>
        <p:txBody>
          <a:bodyPr wrap="none">
            <a:spAutoFit/>
          </a:bodyPr>
          <a:lstStyle/>
          <a:p>
            <a:r>
              <a:rPr lang="en-US" altLang="zh-CN" dirty="0"/>
              <a:t>Slides For Reference</a:t>
            </a:r>
            <a:endParaRPr lang="zh-CN" altLang="en-US" dirty="0"/>
          </a:p>
        </p:txBody>
      </p:sp>
    </p:spTree>
    <p:extLst>
      <p:ext uri="{BB962C8B-B14F-4D97-AF65-F5344CB8AC3E}">
        <p14:creationId xmlns:p14="http://schemas.microsoft.com/office/powerpoint/2010/main" val="1727967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019383C-3E8F-4DEF-B3A2-3DAAD9EA7E45}"/>
              </a:ext>
            </a:extLst>
          </p:cNvPr>
          <p:cNvSpPr/>
          <p:nvPr/>
        </p:nvSpPr>
        <p:spPr>
          <a:xfrm>
            <a:off x="906303" y="117696"/>
            <a:ext cx="2351926" cy="369332"/>
          </a:xfrm>
          <a:prstGeom prst="rect">
            <a:avLst/>
          </a:prstGeom>
        </p:spPr>
        <p:txBody>
          <a:bodyPr wrap="none">
            <a:spAutoFit/>
          </a:bodyPr>
          <a:lstStyle/>
          <a:p>
            <a:r>
              <a:rPr lang="en-US" altLang="zh-CN" dirty="0"/>
              <a:t>Slides For Reference</a:t>
            </a:r>
            <a:endParaRPr lang="zh-CN" altLang="en-US" dirty="0"/>
          </a:p>
        </p:txBody>
      </p:sp>
      <p:sp>
        <p:nvSpPr>
          <p:cNvPr id="3" name="标题 2">
            <a:extLst>
              <a:ext uri="{FF2B5EF4-FFF2-40B4-BE49-F238E27FC236}">
                <a16:creationId xmlns:a16="http://schemas.microsoft.com/office/drawing/2014/main" id="{9523DF75-291A-40F0-8ADD-F267CF3F261F}"/>
              </a:ext>
            </a:extLst>
          </p:cNvPr>
          <p:cNvSpPr>
            <a:spLocks noGrp="1"/>
          </p:cNvSpPr>
          <p:nvPr>
            <p:ph type="title"/>
          </p:nvPr>
        </p:nvSpPr>
        <p:spPr/>
        <p:txBody>
          <a:bodyPr/>
          <a:lstStyle/>
          <a:p>
            <a:r>
              <a:rPr lang="en-US" altLang="zh-CN" dirty="0"/>
              <a:t>Test Circuit</a:t>
            </a:r>
            <a:endParaRPr lang="zh-CN" altLang="en-US" dirty="0"/>
          </a:p>
        </p:txBody>
      </p:sp>
      <p:sp>
        <p:nvSpPr>
          <p:cNvPr id="4" name="内容占位符 3">
            <a:extLst>
              <a:ext uri="{FF2B5EF4-FFF2-40B4-BE49-F238E27FC236}">
                <a16:creationId xmlns:a16="http://schemas.microsoft.com/office/drawing/2014/main" id="{CD1E14F3-DD3D-4A3F-83E1-D1CE76D9EE69}"/>
              </a:ext>
            </a:extLst>
          </p:cNvPr>
          <p:cNvSpPr>
            <a:spLocks noGrp="1"/>
          </p:cNvSpPr>
          <p:nvPr>
            <p:ph idx="1"/>
          </p:nvPr>
        </p:nvSpPr>
        <p:spPr>
          <a:xfrm>
            <a:off x="816000" y="1219203"/>
            <a:ext cx="7490602" cy="4906963"/>
          </a:xfrm>
        </p:spPr>
        <p:txBody>
          <a:bodyPr>
            <a:normAutofit fontScale="70000" lnSpcReduction="20000"/>
          </a:bodyPr>
          <a:lstStyle/>
          <a:p>
            <a:r>
              <a:rPr lang="en-US" altLang="zh-CN" dirty="0"/>
              <a:t>Five voltages, </a:t>
            </a:r>
          </a:p>
          <a:p>
            <a:r>
              <a:rPr lang="en-US" altLang="zh-CN" dirty="0"/>
              <a:t>V1 between EE4 and EE10, </a:t>
            </a:r>
          </a:p>
          <a:p>
            <a:r>
              <a:rPr lang="en-US" altLang="zh-CN" dirty="0"/>
              <a:t>V2 between EE1 and EE4,</a:t>
            </a:r>
          </a:p>
          <a:p>
            <a:r>
              <a:rPr lang="en-US" altLang="zh-CN" dirty="0"/>
              <a:t>V3 between EE1 and EE7,</a:t>
            </a:r>
          </a:p>
          <a:p>
            <a:r>
              <a:rPr lang="en-US" altLang="zh-CN" dirty="0"/>
              <a:t>V4 between EE7 and EE10, </a:t>
            </a:r>
          </a:p>
          <a:p>
            <a:r>
              <a:rPr lang="en-US" altLang="zh-CN" dirty="0"/>
              <a:t>V5 between EE1 and EE10 </a:t>
            </a:r>
          </a:p>
          <a:p>
            <a:r>
              <a:rPr lang="en-US" altLang="zh-CN" dirty="0"/>
              <a:t>are used for the quench detection. </a:t>
            </a:r>
          </a:p>
          <a:p>
            <a:endParaRPr lang="en-US" altLang="zh-CN" dirty="0"/>
          </a:p>
          <a:p>
            <a:r>
              <a:rPr lang="en-US" altLang="zh-CN" dirty="0"/>
              <a:t>Three threshold voltages, Vth1, Vth2 and Vth3 are applied to the quench judgement,</a:t>
            </a:r>
          </a:p>
          <a:p>
            <a:r>
              <a:rPr lang="en-US" altLang="zh-CN" dirty="0"/>
              <a:t>when V1 – λ1 * V2</a:t>
            </a:r>
            <a:r>
              <a:rPr lang="zh-CN" altLang="en-US" dirty="0"/>
              <a:t>＞</a:t>
            </a:r>
            <a:r>
              <a:rPr lang="en-US" altLang="zh-CN" dirty="0"/>
              <a:t>Vth1  or  V3 – λ2 * V4</a:t>
            </a:r>
            <a:r>
              <a:rPr lang="zh-CN" altLang="en-US" dirty="0"/>
              <a:t>＞</a:t>
            </a:r>
            <a:r>
              <a:rPr lang="en-US" altLang="zh-CN" dirty="0"/>
              <a:t>Vth2 or  V5&gt;Vth3 with three times respectively, the coil is considered quench and the power supply will be turned off.</a:t>
            </a:r>
          </a:p>
          <a:p>
            <a:r>
              <a:rPr lang="en-US" altLang="zh-CN" dirty="0"/>
              <a:t> λ1 and λ2 are adjustment coefficients. Vth1 and Vth2 are usually set for 20~50 mV. V5 is not used during charging and discharging since the inductance is uncertain and Vth3 is usually set for 50~100 mV. V5 is also monitored by the quench detection system built in the power supply.</a:t>
            </a:r>
          </a:p>
          <a:p>
            <a:r>
              <a:rPr lang="en-US" altLang="zh-CN" dirty="0"/>
              <a:t>All the voltage taps are connected to the voltage data acquisition device to obtain the wire voltage on each layer.</a:t>
            </a:r>
          </a:p>
          <a:p>
            <a:endParaRPr lang="zh-CN" altLang="en-US" dirty="0"/>
          </a:p>
        </p:txBody>
      </p:sp>
      <p:pic>
        <p:nvPicPr>
          <p:cNvPr id="5" name="图片 4">
            <a:extLst>
              <a:ext uri="{FF2B5EF4-FFF2-40B4-BE49-F238E27FC236}">
                <a16:creationId xmlns:a16="http://schemas.microsoft.com/office/drawing/2014/main" id="{A72805AC-70BB-4001-9434-B55CBE5E036C}"/>
              </a:ext>
            </a:extLst>
          </p:cNvPr>
          <p:cNvPicPr/>
          <p:nvPr/>
        </p:nvPicPr>
        <p:blipFill>
          <a:blip r:embed="rId3"/>
          <a:stretch>
            <a:fillRect/>
          </a:stretch>
        </p:blipFill>
        <p:spPr>
          <a:xfrm>
            <a:off x="5034013" y="1039528"/>
            <a:ext cx="2327542" cy="2049863"/>
          </a:xfrm>
          <a:prstGeom prst="rect">
            <a:avLst/>
          </a:prstGeom>
        </p:spPr>
      </p:pic>
      <p:sp>
        <p:nvSpPr>
          <p:cNvPr id="6" name="Rectangle 2">
            <a:extLst>
              <a:ext uri="{FF2B5EF4-FFF2-40B4-BE49-F238E27FC236}">
                <a16:creationId xmlns:a16="http://schemas.microsoft.com/office/drawing/2014/main" id="{C3CDB06F-8B8C-4707-ADAF-02C7F71AE88F}"/>
              </a:ext>
            </a:extLst>
          </p:cNvPr>
          <p:cNvSpPr>
            <a:spLocks noChangeArrowheads="1"/>
          </p:cNvSpPr>
          <p:nvPr/>
        </p:nvSpPr>
        <p:spPr bwMode="auto">
          <a:xfrm>
            <a:off x="4591251" y="1304222"/>
            <a:ext cx="70807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B60F3DDA-1FFB-4BEB-8543-584BE1B2338C}"/>
              </a:ext>
            </a:extLst>
          </p:cNvPr>
          <p:cNvGraphicFramePr>
            <a:graphicFrameLocks noChangeAspect="1"/>
          </p:cNvGraphicFramePr>
          <p:nvPr>
            <p:extLst>
              <p:ext uri="{D42A27DB-BD31-4B8C-83A1-F6EECF244321}">
                <p14:modId xmlns:p14="http://schemas.microsoft.com/office/powerpoint/2010/main" val="4019982686"/>
              </p:ext>
            </p:extLst>
          </p:nvPr>
        </p:nvGraphicFramePr>
        <p:xfrm>
          <a:off x="8306602" y="1084449"/>
          <a:ext cx="3476774" cy="5075483"/>
        </p:xfrm>
        <a:graphic>
          <a:graphicData uri="http://schemas.openxmlformats.org/presentationml/2006/ole">
            <mc:AlternateContent xmlns:mc="http://schemas.openxmlformats.org/markup-compatibility/2006">
              <mc:Choice xmlns:v="urn:schemas-microsoft-com:vml" Requires="v">
                <p:oleObj spid="_x0000_s3077" r:id="rId4" imgW="2079684" imgH="3038120" progId="Visio.Drawing.11">
                  <p:embed/>
                </p:oleObj>
              </mc:Choice>
              <mc:Fallback>
                <p:oleObj r:id="rId4" imgW="2079684" imgH="3038120" progId="Visio.Drawing.11">
                  <p:embed/>
                  <p:pic>
                    <p:nvPicPr>
                      <p:cNvPr id="7" name="对象 6">
                        <a:extLst>
                          <a:ext uri="{FF2B5EF4-FFF2-40B4-BE49-F238E27FC236}">
                            <a16:creationId xmlns:a16="http://schemas.microsoft.com/office/drawing/2014/main" id="{B60F3DDA-1FFB-4BEB-8543-584BE1B23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6602" y="1084449"/>
                        <a:ext cx="3476774" cy="5075483"/>
                      </a:xfrm>
                      <a:prstGeom prst="rect">
                        <a:avLst/>
                      </a:prstGeom>
                      <a:noFill/>
                    </p:spPr>
                  </p:pic>
                </p:oleObj>
              </mc:Fallback>
            </mc:AlternateContent>
          </a:graphicData>
        </a:graphic>
      </p:graphicFrame>
    </p:spTree>
    <p:extLst>
      <p:ext uri="{BB962C8B-B14F-4D97-AF65-F5344CB8AC3E}">
        <p14:creationId xmlns:p14="http://schemas.microsoft.com/office/powerpoint/2010/main" val="174473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BC7B2-03DD-4BD4-A084-A800363B2663}"/>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5C651713-FFFF-43EE-97F9-EF66448E31F2}"/>
              </a:ext>
            </a:extLst>
          </p:cNvPr>
          <p:cNvSpPr>
            <a:spLocks noGrp="1"/>
          </p:cNvSpPr>
          <p:nvPr>
            <p:ph idx="1"/>
          </p:nvPr>
        </p:nvSpPr>
        <p:spPr/>
        <p:txBody>
          <a:bodyPr>
            <a:normAutofit/>
          </a:bodyPr>
          <a:lstStyle/>
          <a:p>
            <a:pPr>
              <a:lnSpc>
                <a:spcPct val="150000"/>
              </a:lnSpc>
            </a:pPr>
            <a:r>
              <a:rPr lang="en-US" altLang="zh-CN" sz="2800" dirty="0"/>
              <a:t>Overview of the test stand</a:t>
            </a:r>
          </a:p>
          <a:p>
            <a:pPr>
              <a:lnSpc>
                <a:spcPct val="150000"/>
              </a:lnSpc>
            </a:pPr>
            <a:r>
              <a:rPr lang="en-US" altLang="zh-CN" sz="2800" dirty="0"/>
              <a:t>Test requirements of the MCBRD in China </a:t>
            </a:r>
          </a:p>
          <a:p>
            <a:pPr>
              <a:lnSpc>
                <a:spcPct val="150000"/>
              </a:lnSpc>
            </a:pPr>
            <a:r>
              <a:rPr lang="en-US" altLang="zh-CN" sz="2800" dirty="0"/>
              <a:t>Upgrade project of the test station</a:t>
            </a:r>
          </a:p>
          <a:p>
            <a:pPr>
              <a:lnSpc>
                <a:spcPct val="150000"/>
              </a:lnSpc>
            </a:pPr>
            <a:r>
              <a:rPr lang="en-US" altLang="zh-CN" sz="2800" dirty="0"/>
              <a:t>Field measurement &amp; Data acquisition &amp; Quench protection </a:t>
            </a:r>
          </a:p>
          <a:p>
            <a:pPr>
              <a:lnSpc>
                <a:spcPct val="150000"/>
              </a:lnSpc>
            </a:pPr>
            <a:r>
              <a:rPr lang="en-US" altLang="zh-CN" sz="2800" dirty="0"/>
              <a:t>Test stand for HIAF project </a:t>
            </a:r>
          </a:p>
          <a:p>
            <a:pPr>
              <a:lnSpc>
                <a:spcPct val="150000"/>
              </a:lnSpc>
            </a:pPr>
            <a:r>
              <a:rPr lang="en-US" altLang="zh-CN" sz="2800" dirty="0"/>
              <a:t>Summary</a:t>
            </a:r>
            <a:endParaRPr lang="zh-CN" altLang="en-US" sz="2800" dirty="0"/>
          </a:p>
        </p:txBody>
      </p:sp>
    </p:spTree>
    <p:extLst>
      <p:ext uri="{BB962C8B-B14F-4D97-AF65-F5344CB8AC3E}">
        <p14:creationId xmlns:p14="http://schemas.microsoft.com/office/powerpoint/2010/main" val="3471445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EB07976-4088-4517-8A87-54A513EF01E7}"/>
              </a:ext>
            </a:extLst>
          </p:cNvPr>
          <p:cNvPicPr>
            <a:picLocks noChangeAspect="1"/>
          </p:cNvPicPr>
          <p:nvPr/>
        </p:nvPicPr>
        <p:blipFill>
          <a:blip r:embed="rId3"/>
          <a:stretch>
            <a:fillRect/>
          </a:stretch>
        </p:blipFill>
        <p:spPr>
          <a:xfrm>
            <a:off x="836640" y="3442264"/>
            <a:ext cx="3578662" cy="2828789"/>
          </a:xfrm>
          <a:prstGeom prst="rect">
            <a:avLst/>
          </a:prstGeom>
        </p:spPr>
      </p:pic>
      <p:sp>
        <p:nvSpPr>
          <p:cNvPr id="2" name="标题 1">
            <a:extLst>
              <a:ext uri="{FF2B5EF4-FFF2-40B4-BE49-F238E27FC236}">
                <a16:creationId xmlns:a16="http://schemas.microsoft.com/office/drawing/2014/main" id="{2C767C28-4A1A-4DA0-89D1-CFBC4562FE71}"/>
              </a:ext>
            </a:extLst>
          </p:cNvPr>
          <p:cNvSpPr>
            <a:spLocks noGrp="1"/>
          </p:cNvSpPr>
          <p:nvPr>
            <p:ph type="title"/>
          </p:nvPr>
        </p:nvSpPr>
        <p:spPr/>
        <p:txBody>
          <a:bodyPr/>
          <a:lstStyle/>
          <a:p>
            <a:r>
              <a:rPr lang="en-US" altLang="zh-CN" dirty="0"/>
              <a:t>Overview of the IMP Magnet Test Stand</a:t>
            </a:r>
            <a:endParaRPr lang="zh-CN" altLang="en-US" dirty="0"/>
          </a:p>
        </p:txBody>
      </p:sp>
      <p:pic>
        <p:nvPicPr>
          <p:cNvPr id="4" name="图片 3">
            <a:extLst>
              <a:ext uri="{FF2B5EF4-FFF2-40B4-BE49-F238E27FC236}">
                <a16:creationId xmlns:a16="http://schemas.microsoft.com/office/drawing/2014/main" id="{3D9B58C0-C931-4445-8D90-C272A4FFF080}"/>
              </a:ext>
            </a:extLst>
          </p:cNvPr>
          <p:cNvPicPr>
            <a:picLocks noChangeAspect="1"/>
          </p:cNvPicPr>
          <p:nvPr/>
        </p:nvPicPr>
        <p:blipFill>
          <a:blip r:embed="rId4"/>
          <a:stretch>
            <a:fillRect/>
          </a:stretch>
        </p:blipFill>
        <p:spPr>
          <a:xfrm>
            <a:off x="5554919" y="1338341"/>
            <a:ext cx="5350793" cy="3822098"/>
          </a:xfrm>
          <a:prstGeom prst="rect">
            <a:avLst/>
          </a:prstGeom>
        </p:spPr>
      </p:pic>
      <p:pic>
        <p:nvPicPr>
          <p:cNvPr id="7" name="Picture 7" descr="D:\SkyDrive\Pictures\本机照片\IMG_20160912_104815.jpg">
            <a:extLst>
              <a:ext uri="{FF2B5EF4-FFF2-40B4-BE49-F238E27FC236}">
                <a16:creationId xmlns:a16="http://schemas.microsoft.com/office/drawing/2014/main" id="{97A2783F-A672-40DC-8482-7B6A9435227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995" t="21161" r="19800" b="22577"/>
          <a:stretch/>
        </p:blipFill>
        <p:spPr bwMode="auto">
          <a:xfrm>
            <a:off x="4999640" y="4856658"/>
            <a:ext cx="1808492" cy="1267559"/>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EED0A40B-4314-4BBE-A1B8-D820368898E1}"/>
              </a:ext>
            </a:extLst>
          </p:cNvPr>
          <p:cNvSpPr txBox="1"/>
          <p:nvPr/>
        </p:nvSpPr>
        <p:spPr>
          <a:xfrm>
            <a:off x="5005760" y="6171001"/>
            <a:ext cx="1625766" cy="307777"/>
          </a:xfrm>
          <a:prstGeom prst="rect">
            <a:avLst/>
          </a:prstGeom>
          <a:noFill/>
        </p:spPr>
        <p:txBody>
          <a:bodyPr wrap="none" rtlCol="0">
            <a:spAutoFit/>
          </a:bodyPr>
          <a:lstStyle/>
          <a:p>
            <a:r>
              <a:rPr lang="en-US" altLang="zh-CN" sz="1400" dirty="0"/>
              <a:t>2×50m</a:t>
            </a:r>
            <a:r>
              <a:rPr lang="en-US" altLang="zh-CN" sz="1400" baseline="30000" dirty="0"/>
              <a:t>3</a:t>
            </a:r>
            <a:r>
              <a:rPr lang="en-US" altLang="zh-CN" sz="1400" dirty="0"/>
              <a:t> Gas Bag</a:t>
            </a:r>
            <a:endParaRPr lang="zh-CN" altLang="en-US" sz="1400" dirty="0"/>
          </a:p>
        </p:txBody>
      </p:sp>
      <p:pic>
        <p:nvPicPr>
          <p:cNvPr id="11" name="Picture 5" descr="图片包含 墙壁, 室内, 厨房, 橱柜&#10;&#10;描述已自动生成">
            <a:extLst>
              <a:ext uri="{FF2B5EF4-FFF2-40B4-BE49-F238E27FC236}">
                <a16:creationId xmlns:a16="http://schemas.microsoft.com/office/drawing/2014/main" id="{2E885FA5-B1F5-439F-89E6-EE7BE8D4FD7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282"/>
          <a:stretch/>
        </p:blipFill>
        <p:spPr bwMode="auto">
          <a:xfrm>
            <a:off x="9947317" y="2382370"/>
            <a:ext cx="1833724" cy="1082593"/>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34956547-AD65-4D32-9963-8987D96C59FE}"/>
              </a:ext>
            </a:extLst>
          </p:cNvPr>
          <p:cNvSpPr txBox="1"/>
          <p:nvPr/>
        </p:nvSpPr>
        <p:spPr>
          <a:xfrm>
            <a:off x="9619287" y="3464963"/>
            <a:ext cx="2579552" cy="307777"/>
          </a:xfrm>
          <a:prstGeom prst="rect">
            <a:avLst/>
          </a:prstGeom>
          <a:noFill/>
        </p:spPr>
        <p:txBody>
          <a:bodyPr wrap="none" rtlCol="0">
            <a:spAutoFit/>
          </a:bodyPr>
          <a:lstStyle/>
          <a:p>
            <a:r>
              <a:rPr lang="en-US" altLang="zh-CN" sz="1400" dirty="0"/>
              <a:t>23m</a:t>
            </a:r>
            <a:r>
              <a:rPr lang="en-US" altLang="zh-CN" sz="1400" baseline="30000" dirty="0"/>
              <a:t>3</a:t>
            </a:r>
            <a:r>
              <a:rPr lang="en-US" altLang="zh-CN" sz="1400" dirty="0"/>
              <a:t>/h</a:t>
            </a:r>
            <a:r>
              <a:rPr lang="zh-CN" altLang="en-US" sz="1400" dirty="0"/>
              <a:t> </a:t>
            </a:r>
            <a:r>
              <a:rPr lang="en-US" altLang="zh-CN" sz="1400" dirty="0"/>
              <a:t>Recovery</a:t>
            </a:r>
            <a:r>
              <a:rPr lang="zh-CN" altLang="en-US" sz="1400" dirty="0"/>
              <a:t> </a:t>
            </a:r>
            <a:r>
              <a:rPr lang="en-US" altLang="zh-CN" sz="1400" dirty="0"/>
              <a:t>Compressor</a:t>
            </a:r>
          </a:p>
        </p:txBody>
      </p:sp>
      <p:sp>
        <p:nvSpPr>
          <p:cNvPr id="22" name="文本框 21">
            <a:extLst>
              <a:ext uri="{FF2B5EF4-FFF2-40B4-BE49-F238E27FC236}">
                <a16:creationId xmlns:a16="http://schemas.microsoft.com/office/drawing/2014/main" id="{523EA17C-E51D-4182-800A-076F7BC548D3}"/>
              </a:ext>
            </a:extLst>
          </p:cNvPr>
          <p:cNvSpPr txBox="1"/>
          <p:nvPr/>
        </p:nvSpPr>
        <p:spPr>
          <a:xfrm>
            <a:off x="8500730" y="6239315"/>
            <a:ext cx="1835759" cy="307777"/>
          </a:xfrm>
          <a:prstGeom prst="rect">
            <a:avLst/>
          </a:prstGeom>
          <a:noFill/>
        </p:spPr>
        <p:txBody>
          <a:bodyPr wrap="none" rtlCol="0">
            <a:spAutoFit/>
          </a:bodyPr>
          <a:lstStyle/>
          <a:p>
            <a:r>
              <a:rPr lang="en-US" altLang="zh-CN" sz="1400" dirty="0"/>
              <a:t>TCF10 </a:t>
            </a:r>
            <a:r>
              <a:rPr lang="en-US" altLang="zh-CN" sz="1400"/>
              <a:t>Liquefier Unit</a:t>
            </a:r>
            <a:endParaRPr lang="zh-CN" altLang="en-US" sz="1400" dirty="0"/>
          </a:p>
        </p:txBody>
      </p:sp>
      <p:pic>
        <p:nvPicPr>
          <p:cNvPr id="23" name="Picture 2">
            <a:extLst>
              <a:ext uri="{FF2B5EF4-FFF2-40B4-BE49-F238E27FC236}">
                <a16:creationId xmlns:a16="http://schemas.microsoft.com/office/drawing/2014/main" id="{C1A72DBA-4CC5-4B85-B2C1-B3A66AED0AA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439" t="14113" r="34142" b="8064"/>
          <a:stretch/>
        </p:blipFill>
        <p:spPr bwMode="auto">
          <a:xfrm>
            <a:off x="6858424" y="1218853"/>
            <a:ext cx="1310547" cy="1768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4" name="表格 23">
            <a:extLst>
              <a:ext uri="{FF2B5EF4-FFF2-40B4-BE49-F238E27FC236}">
                <a16:creationId xmlns:a16="http://schemas.microsoft.com/office/drawing/2014/main" id="{3B0A788E-EE6F-4CE7-ADE4-0AE9E23F18D1}"/>
              </a:ext>
            </a:extLst>
          </p:cNvPr>
          <p:cNvGraphicFramePr>
            <a:graphicFrameLocks noGrp="1"/>
          </p:cNvGraphicFramePr>
          <p:nvPr>
            <p:extLst>
              <p:ext uri="{D42A27DB-BD31-4B8C-83A1-F6EECF244321}">
                <p14:modId xmlns:p14="http://schemas.microsoft.com/office/powerpoint/2010/main" val="1670386557"/>
              </p:ext>
            </p:extLst>
          </p:nvPr>
        </p:nvGraphicFramePr>
        <p:xfrm>
          <a:off x="848002" y="990600"/>
          <a:ext cx="3940352" cy="2133600"/>
        </p:xfrm>
        <a:graphic>
          <a:graphicData uri="http://schemas.openxmlformats.org/drawingml/2006/table">
            <a:tbl>
              <a:tblPr firstRow="1" bandRow="1">
                <a:tableStyleId>{5940675A-B579-460E-94D1-54222C63F5DA}</a:tableStyleId>
              </a:tblPr>
              <a:tblGrid>
                <a:gridCol w="2438542">
                  <a:extLst>
                    <a:ext uri="{9D8B030D-6E8A-4147-A177-3AD203B41FA5}">
                      <a16:colId xmlns:a16="http://schemas.microsoft.com/office/drawing/2014/main" val="3254550318"/>
                    </a:ext>
                  </a:extLst>
                </a:gridCol>
                <a:gridCol w="1501810">
                  <a:extLst>
                    <a:ext uri="{9D8B030D-6E8A-4147-A177-3AD203B41FA5}">
                      <a16:colId xmlns:a16="http://schemas.microsoft.com/office/drawing/2014/main" val="464600211"/>
                    </a:ext>
                  </a:extLst>
                </a:gridCol>
              </a:tblGrid>
              <a:tr h="263035">
                <a:tc>
                  <a:txBody>
                    <a:bodyPr/>
                    <a:lstStyle/>
                    <a:p>
                      <a:r>
                        <a:rPr lang="en-US" altLang="zh-CN" sz="1400" dirty="0"/>
                        <a:t>Helium Liquefier</a:t>
                      </a:r>
                      <a:endParaRPr lang="zh-CN" altLang="en-US" sz="1400" dirty="0">
                        <a:latin typeface="隶书" panose="02010509060101010101" pitchFamily="49" charset="-122"/>
                        <a:ea typeface="隶书" panose="02010509060101010101" pitchFamily="49" charset="-122"/>
                      </a:endParaRPr>
                    </a:p>
                  </a:txBody>
                  <a:tcPr/>
                </a:tc>
                <a:tc>
                  <a:txBody>
                    <a:bodyPr/>
                    <a:lstStyle/>
                    <a:p>
                      <a:r>
                        <a:rPr lang="en-US" altLang="zh-CN" sz="1400" dirty="0"/>
                        <a:t>39L/h</a:t>
                      </a:r>
                      <a:endParaRPr lang="zh-CN" altLang="en-US" sz="1400" dirty="0"/>
                    </a:p>
                  </a:txBody>
                  <a:tcPr/>
                </a:tc>
                <a:extLst>
                  <a:ext uri="{0D108BD9-81ED-4DB2-BD59-A6C34878D82A}">
                    <a16:rowId xmlns:a16="http://schemas.microsoft.com/office/drawing/2014/main" val="3732690725"/>
                  </a:ext>
                </a:extLst>
              </a:tr>
              <a:tr h="263035">
                <a:tc>
                  <a:txBody>
                    <a:bodyPr/>
                    <a:lstStyle/>
                    <a:p>
                      <a:r>
                        <a:rPr lang="en-US" altLang="zh-CN" sz="1400" dirty="0"/>
                        <a:t>Helium Dewar</a:t>
                      </a:r>
                      <a:endParaRPr lang="zh-CN" altLang="en-US" sz="1400" dirty="0"/>
                    </a:p>
                  </a:txBody>
                  <a:tcPr/>
                </a:tc>
                <a:tc>
                  <a:txBody>
                    <a:bodyPr/>
                    <a:lstStyle/>
                    <a:p>
                      <a:r>
                        <a:rPr lang="en-US" altLang="zh-CN" sz="1400" dirty="0"/>
                        <a:t>500L</a:t>
                      </a:r>
                      <a:endParaRPr lang="zh-CN" altLang="en-US" sz="1400" dirty="0"/>
                    </a:p>
                  </a:txBody>
                  <a:tcPr/>
                </a:tc>
                <a:extLst>
                  <a:ext uri="{0D108BD9-81ED-4DB2-BD59-A6C34878D82A}">
                    <a16:rowId xmlns:a16="http://schemas.microsoft.com/office/drawing/2014/main" val="2245846603"/>
                  </a:ext>
                </a:extLst>
              </a:tr>
              <a:tr h="263035">
                <a:tc>
                  <a:txBody>
                    <a:bodyPr/>
                    <a:lstStyle/>
                    <a:p>
                      <a:r>
                        <a:rPr lang="en-US" altLang="zh-CN" sz="1400" dirty="0"/>
                        <a:t>Buffer Tank</a:t>
                      </a:r>
                      <a:endParaRPr lang="zh-CN" altLang="en-US" sz="1400" dirty="0"/>
                    </a:p>
                  </a:txBody>
                  <a:tcPr/>
                </a:tc>
                <a:tc>
                  <a:txBody>
                    <a:bodyPr/>
                    <a:lstStyle/>
                    <a:p>
                      <a:r>
                        <a:rPr lang="en-US" altLang="zh-CN" sz="1400" dirty="0"/>
                        <a:t>100m</a:t>
                      </a:r>
                      <a:r>
                        <a:rPr lang="en-US" altLang="zh-CN" sz="1400" baseline="30000" dirty="0"/>
                        <a:t>3</a:t>
                      </a:r>
                      <a:endParaRPr lang="zh-CN" altLang="en-US" sz="1400" baseline="30000" dirty="0"/>
                    </a:p>
                  </a:txBody>
                  <a:tcPr/>
                </a:tc>
                <a:extLst>
                  <a:ext uri="{0D108BD9-81ED-4DB2-BD59-A6C34878D82A}">
                    <a16:rowId xmlns:a16="http://schemas.microsoft.com/office/drawing/2014/main" val="3570075456"/>
                  </a:ext>
                </a:extLst>
              </a:tr>
              <a:tr h="263035">
                <a:tc>
                  <a:txBody>
                    <a:bodyPr/>
                    <a:lstStyle/>
                    <a:p>
                      <a:r>
                        <a:rPr lang="en-US" altLang="zh-CN" sz="1400" dirty="0"/>
                        <a:t>Liquid Nitrogen Tank</a:t>
                      </a:r>
                      <a:endParaRPr lang="zh-CN" alt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400" dirty="0"/>
                        <a:t>50m</a:t>
                      </a:r>
                      <a:r>
                        <a:rPr lang="en-US" altLang="zh-CN" sz="1400" baseline="30000" dirty="0"/>
                        <a:t>3</a:t>
                      </a:r>
                      <a:endParaRPr lang="zh-CN" altLang="en-US" sz="1400" baseline="0" dirty="0"/>
                    </a:p>
                  </a:txBody>
                  <a:tcPr/>
                </a:tc>
                <a:extLst>
                  <a:ext uri="{0D108BD9-81ED-4DB2-BD59-A6C34878D82A}">
                    <a16:rowId xmlns:a16="http://schemas.microsoft.com/office/drawing/2014/main" val="2742463654"/>
                  </a:ext>
                </a:extLst>
              </a:tr>
              <a:tr h="263035">
                <a:tc>
                  <a:txBody>
                    <a:bodyPr/>
                    <a:lstStyle/>
                    <a:p>
                      <a:r>
                        <a:rPr lang="en-US" altLang="zh-CN" sz="1400" dirty="0"/>
                        <a:t>Recovery Compressor</a:t>
                      </a:r>
                      <a:endParaRPr lang="zh-CN" altLang="en-US" sz="1400" dirty="0">
                        <a:latin typeface="隶书" panose="02010509060101010101" pitchFamily="49" charset="-122"/>
                        <a:ea typeface="隶书" panose="02010509060101010101" pitchFamily="49" charset="-122"/>
                      </a:endParaRPr>
                    </a:p>
                  </a:txBody>
                  <a:tcPr/>
                </a:tc>
                <a:tc>
                  <a:txBody>
                    <a:bodyPr/>
                    <a:lstStyle/>
                    <a:p>
                      <a:r>
                        <a:rPr lang="en-US" altLang="zh-CN" sz="1400" dirty="0"/>
                        <a:t>23m</a:t>
                      </a:r>
                      <a:r>
                        <a:rPr lang="en-US" altLang="zh-CN" sz="1400" baseline="30000" dirty="0"/>
                        <a:t>3</a:t>
                      </a:r>
                      <a:r>
                        <a:rPr lang="en-US" altLang="zh-CN" sz="1400" dirty="0"/>
                        <a:t>/h</a:t>
                      </a:r>
                      <a:endParaRPr lang="zh-CN" altLang="en-US" sz="1400" dirty="0"/>
                    </a:p>
                  </a:txBody>
                  <a:tcPr/>
                </a:tc>
                <a:extLst>
                  <a:ext uri="{0D108BD9-81ED-4DB2-BD59-A6C34878D82A}">
                    <a16:rowId xmlns:a16="http://schemas.microsoft.com/office/drawing/2014/main" val="314727776"/>
                  </a:ext>
                </a:extLst>
              </a:tr>
              <a:tr h="273770">
                <a:tc>
                  <a:txBody>
                    <a:bodyPr/>
                    <a:lstStyle/>
                    <a:p>
                      <a:r>
                        <a:rPr lang="en-US" altLang="zh-CN" sz="1400" dirty="0"/>
                        <a:t>Gas Bag</a:t>
                      </a:r>
                      <a:endParaRPr lang="zh-CN" altLang="en-US" sz="1400" dirty="0">
                        <a:latin typeface="隶书" panose="02010509060101010101" pitchFamily="49" charset="-122"/>
                        <a:ea typeface="隶书" panose="02010509060101010101" pitchFamily="49" charset="-122"/>
                      </a:endParaRPr>
                    </a:p>
                  </a:txBody>
                  <a:tcPr/>
                </a:tc>
                <a:tc>
                  <a:txBody>
                    <a:bodyPr/>
                    <a:lstStyle/>
                    <a:p>
                      <a:r>
                        <a:rPr lang="en-US" altLang="zh-CN" sz="1400" dirty="0"/>
                        <a:t>100m</a:t>
                      </a:r>
                      <a:r>
                        <a:rPr lang="en-US" altLang="zh-CN" sz="1400" baseline="30000" dirty="0"/>
                        <a:t>3</a:t>
                      </a:r>
                      <a:endParaRPr lang="zh-CN" altLang="en-US" sz="1400" baseline="30000" dirty="0"/>
                    </a:p>
                  </a:txBody>
                  <a:tcPr/>
                </a:tc>
                <a:extLst>
                  <a:ext uri="{0D108BD9-81ED-4DB2-BD59-A6C34878D82A}">
                    <a16:rowId xmlns:a16="http://schemas.microsoft.com/office/drawing/2014/main" val="2288537284"/>
                  </a:ext>
                </a:extLst>
              </a:tr>
              <a:tr h="263035">
                <a:tc>
                  <a:txBody>
                    <a:bodyPr/>
                    <a:lstStyle/>
                    <a:p>
                      <a:r>
                        <a:rPr lang="en-US" altLang="zh-CN" sz="1400" dirty="0"/>
                        <a:t>Impure Helium Tank</a:t>
                      </a:r>
                      <a:endParaRPr lang="zh-CN" alt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400" dirty="0"/>
                        <a:t>5m</a:t>
                      </a:r>
                      <a:r>
                        <a:rPr lang="en-US" altLang="zh-CN" sz="1400" baseline="30000" dirty="0"/>
                        <a:t>3</a:t>
                      </a:r>
                      <a:r>
                        <a:rPr lang="en-US" altLang="zh-CN" sz="1400" dirty="0"/>
                        <a:t>@15MPa</a:t>
                      </a:r>
                      <a:endParaRPr lang="zh-CN" altLang="en-US" sz="1400" dirty="0"/>
                    </a:p>
                  </a:txBody>
                  <a:tcPr/>
                </a:tc>
                <a:extLst>
                  <a:ext uri="{0D108BD9-81ED-4DB2-BD59-A6C34878D82A}">
                    <a16:rowId xmlns:a16="http://schemas.microsoft.com/office/drawing/2014/main" val="2215700271"/>
                  </a:ext>
                </a:extLst>
              </a:tr>
            </a:tbl>
          </a:graphicData>
        </a:graphic>
      </p:graphicFrame>
      <p:sp>
        <p:nvSpPr>
          <p:cNvPr id="25" name="文本框 24">
            <a:extLst>
              <a:ext uri="{FF2B5EF4-FFF2-40B4-BE49-F238E27FC236}">
                <a16:creationId xmlns:a16="http://schemas.microsoft.com/office/drawing/2014/main" id="{CB60AE7C-50A9-456A-A320-719F34384752}"/>
              </a:ext>
            </a:extLst>
          </p:cNvPr>
          <p:cNvSpPr txBox="1"/>
          <p:nvPr/>
        </p:nvSpPr>
        <p:spPr>
          <a:xfrm>
            <a:off x="5203516" y="1808831"/>
            <a:ext cx="1776686" cy="738664"/>
          </a:xfrm>
          <a:prstGeom prst="rect">
            <a:avLst/>
          </a:prstGeom>
          <a:noFill/>
        </p:spPr>
        <p:txBody>
          <a:bodyPr wrap="square" rtlCol="0">
            <a:spAutoFit/>
          </a:bodyPr>
          <a:lstStyle/>
          <a:p>
            <a:r>
              <a:rPr lang="en-US" altLang="zh-CN" sz="1400" dirty="0"/>
              <a:t>Buffer Tank &amp; Impure Gas Tank &amp; Liquid Nitrogen</a:t>
            </a:r>
            <a:endParaRPr lang="zh-CN" altLang="en-US" dirty="0"/>
          </a:p>
        </p:txBody>
      </p:sp>
      <p:sp>
        <p:nvSpPr>
          <p:cNvPr id="26" name="文本框 25">
            <a:extLst>
              <a:ext uri="{FF2B5EF4-FFF2-40B4-BE49-F238E27FC236}">
                <a16:creationId xmlns:a16="http://schemas.microsoft.com/office/drawing/2014/main" id="{7F42A3A3-D5EE-409C-8295-0D3E640ECAC7}"/>
              </a:ext>
            </a:extLst>
          </p:cNvPr>
          <p:cNvSpPr txBox="1"/>
          <p:nvPr/>
        </p:nvSpPr>
        <p:spPr>
          <a:xfrm>
            <a:off x="1833465" y="6433458"/>
            <a:ext cx="1871923" cy="307777"/>
          </a:xfrm>
          <a:prstGeom prst="rect">
            <a:avLst/>
          </a:prstGeom>
          <a:noFill/>
        </p:spPr>
        <p:txBody>
          <a:bodyPr wrap="none" rtlCol="0">
            <a:spAutoFit/>
          </a:bodyPr>
          <a:lstStyle/>
          <a:p>
            <a:r>
              <a:rPr lang="en-US" altLang="zh-CN" sz="1400" dirty="0"/>
              <a:t>700mm Test Cryostat</a:t>
            </a:r>
            <a:endParaRPr lang="zh-CN" altLang="en-US" sz="1400" dirty="0"/>
          </a:p>
        </p:txBody>
      </p:sp>
      <p:cxnSp>
        <p:nvCxnSpPr>
          <p:cNvPr id="28" name="直接箭头连接符 27">
            <a:extLst>
              <a:ext uri="{FF2B5EF4-FFF2-40B4-BE49-F238E27FC236}">
                <a16:creationId xmlns:a16="http://schemas.microsoft.com/office/drawing/2014/main" id="{A7A2A110-BBB3-4D1C-A474-D36E70AD9E76}"/>
              </a:ext>
            </a:extLst>
          </p:cNvPr>
          <p:cNvCxnSpPr/>
          <p:nvPr/>
        </p:nvCxnSpPr>
        <p:spPr>
          <a:xfrm flipH="1" flipV="1">
            <a:off x="1623527" y="5680526"/>
            <a:ext cx="214604" cy="762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文本框 28">
            <a:extLst>
              <a:ext uri="{FF2B5EF4-FFF2-40B4-BE49-F238E27FC236}">
                <a16:creationId xmlns:a16="http://schemas.microsoft.com/office/drawing/2014/main" id="{92551219-FF3D-4FD1-A7C7-13B4547A5F57}"/>
              </a:ext>
            </a:extLst>
          </p:cNvPr>
          <p:cNvSpPr txBox="1"/>
          <p:nvPr/>
        </p:nvSpPr>
        <p:spPr>
          <a:xfrm>
            <a:off x="1454020" y="3134487"/>
            <a:ext cx="1871923" cy="307777"/>
          </a:xfrm>
          <a:prstGeom prst="rect">
            <a:avLst/>
          </a:prstGeom>
          <a:noFill/>
        </p:spPr>
        <p:txBody>
          <a:bodyPr wrap="none" rtlCol="0">
            <a:spAutoFit/>
          </a:bodyPr>
          <a:lstStyle/>
          <a:p>
            <a:r>
              <a:rPr lang="en-US" altLang="zh-CN" sz="1400" dirty="0"/>
              <a:t>300mm Test Cryostat</a:t>
            </a:r>
            <a:endParaRPr lang="zh-CN" altLang="en-US" sz="1400" dirty="0"/>
          </a:p>
        </p:txBody>
      </p:sp>
      <p:cxnSp>
        <p:nvCxnSpPr>
          <p:cNvPr id="31" name="直接箭头连接符 30">
            <a:extLst>
              <a:ext uri="{FF2B5EF4-FFF2-40B4-BE49-F238E27FC236}">
                <a16:creationId xmlns:a16="http://schemas.microsoft.com/office/drawing/2014/main" id="{6E290151-A880-4E73-94BE-99A01BA1A038}"/>
              </a:ext>
            </a:extLst>
          </p:cNvPr>
          <p:cNvCxnSpPr>
            <a:stCxn id="29" idx="2"/>
          </p:cNvCxnSpPr>
          <p:nvPr/>
        </p:nvCxnSpPr>
        <p:spPr>
          <a:xfrm>
            <a:off x="2389982" y="3442264"/>
            <a:ext cx="894394" cy="5232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文本框 31">
            <a:extLst>
              <a:ext uri="{FF2B5EF4-FFF2-40B4-BE49-F238E27FC236}">
                <a16:creationId xmlns:a16="http://schemas.microsoft.com/office/drawing/2014/main" id="{924CEF72-F7FC-456F-8B75-DF2E4987CD2E}"/>
              </a:ext>
            </a:extLst>
          </p:cNvPr>
          <p:cNvSpPr txBox="1"/>
          <p:nvPr/>
        </p:nvSpPr>
        <p:spPr>
          <a:xfrm>
            <a:off x="1950379" y="5380959"/>
            <a:ext cx="1218603" cy="307777"/>
          </a:xfrm>
          <a:prstGeom prst="rect">
            <a:avLst/>
          </a:prstGeom>
          <a:noFill/>
        </p:spPr>
        <p:txBody>
          <a:bodyPr wrap="none" rtlCol="0">
            <a:spAutoFit/>
          </a:bodyPr>
          <a:lstStyle/>
          <a:p>
            <a:r>
              <a:rPr lang="en-US" altLang="zh-CN" sz="1400" dirty="0">
                <a:solidFill>
                  <a:schemeClr val="bg1"/>
                </a:solidFill>
              </a:rPr>
              <a:t>Control room</a:t>
            </a:r>
            <a:endParaRPr lang="zh-CN" altLang="en-US" sz="1400" dirty="0">
              <a:solidFill>
                <a:schemeClr val="bg1"/>
              </a:solidFill>
            </a:endParaRPr>
          </a:p>
        </p:txBody>
      </p:sp>
      <p:pic>
        <p:nvPicPr>
          <p:cNvPr id="13" name="图片 12">
            <a:extLst>
              <a:ext uri="{FF2B5EF4-FFF2-40B4-BE49-F238E27FC236}">
                <a16:creationId xmlns:a16="http://schemas.microsoft.com/office/drawing/2014/main" id="{DD29BCE9-6911-4409-B83B-68EC0D15CF92}"/>
              </a:ext>
            </a:extLst>
          </p:cNvPr>
          <p:cNvPicPr>
            <a:picLocks noChangeAspect="1"/>
          </p:cNvPicPr>
          <p:nvPr/>
        </p:nvPicPr>
        <p:blipFill>
          <a:blip r:embed="rId8"/>
          <a:stretch>
            <a:fillRect/>
          </a:stretch>
        </p:blipFill>
        <p:spPr>
          <a:xfrm>
            <a:off x="8481057" y="4753075"/>
            <a:ext cx="1908213" cy="1426588"/>
          </a:xfrm>
          <a:prstGeom prst="rect">
            <a:avLst/>
          </a:prstGeom>
        </p:spPr>
      </p:pic>
    </p:spTree>
    <p:extLst>
      <p:ext uri="{BB962C8B-B14F-4D97-AF65-F5344CB8AC3E}">
        <p14:creationId xmlns:p14="http://schemas.microsoft.com/office/powerpoint/2010/main" val="73422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2D7CA75-0CB0-4B2E-B7FC-BC5933AB7AD7}"/>
              </a:ext>
            </a:extLst>
          </p:cNvPr>
          <p:cNvSpPr>
            <a:spLocks noGrp="1"/>
          </p:cNvSpPr>
          <p:nvPr>
            <p:ph type="title"/>
          </p:nvPr>
        </p:nvSpPr>
        <p:spPr/>
        <p:txBody>
          <a:bodyPr/>
          <a:lstStyle/>
          <a:p>
            <a:r>
              <a:rPr lang="en-US" altLang="zh-CN" dirty="0"/>
              <a:t>Magnets Tested at IMP</a:t>
            </a:r>
            <a:endParaRPr lang="zh-CN" altLang="en-US" dirty="0"/>
          </a:p>
        </p:txBody>
      </p:sp>
      <p:graphicFrame>
        <p:nvGraphicFramePr>
          <p:cNvPr id="2" name="表格 1">
            <a:extLst>
              <a:ext uri="{FF2B5EF4-FFF2-40B4-BE49-F238E27FC236}">
                <a16:creationId xmlns:a16="http://schemas.microsoft.com/office/drawing/2014/main" id="{F6B10B11-053D-4F58-87C3-483CF1318E6B}"/>
              </a:ext>
            </a:extLst>
          </p:cNvPr>
          <p:cNvGraphicFramePr>
            <a:graphicFrameLocks noGrp="1"/>
          </p:cNvGraphicFramePr>
          <p:nvPr>
            <p:extLst>
              <p:ext uri="{D42A27DB-BD31-4B8C-83A1-F6EECF244321}">
                <p14:modId xmlns:p14="http://schemas.microsoft.com/office/powerpoint/2010/main" val="1876338284"/>
              </p:ext>
            </p:extLst>
          </p:nvPr>
        </p:nvGraphicFramePr>
        <p:xfrm>
          <a:off x="432297" y="4060766"/>
          <a:ext cx="4565650" cy="1854200"/>
        </p:xfrm>
        <a:graphic>
          <a:graphicData uri="http://schemas.openxmlformats.org/drawingml/2006/table">
            <a:tbl>
              <a:tblPr firstRow="1" bandRow="1">
                <a:tableStyleId>{5C22544A-7EE6-4342-B048-85BDC9FD1C3A}</a:tableStyleId>
              </a:tblPr>
              <a:tblGrid>
                <a:gridCol w="3338799">
                  <a:extLst>
                    <a:ext uri="{9D8B030D-6E8A-4147-A177-3AD203B41FA5}">
                      <a16:colId xmlns:a16="http://schemas.microsoft.com/office/drawing/2014/main" val="2723834159"/>
                    </a:ext>
                  </a:extLst>
                </a:gridCol>
                <a:gridCol w="1226851">
                  <a:extLst>
                    <a:ext uri="{9D8B030D-6E8A-4147-A177-3AD203B41FA5}">
                      <a16:colId xmlns:a16="http://schemas.microsoft.com/office/drawing/2014/main" val="1149976193"/>
                    </a:ext>
                  </a:extLst>
                </a:gridCol>
              </a:tblGrid>
              <a:tr h="370840">
                <a:tc>
                  <a:txBody>
                    <a:bodyPr/>
                    <a:lstStyle/>
                    <a:p>
                      <a:r>
                        <a:rPr lang="en-US" altLang="zh-CN" dirty="0"/>
                        <a:t>Type</a:t>
                      </a:r>
                      <a:endParaRPr lang="zh-CN" altLang="en-US" dirty="0"/>
                    </a:p>
                  </a:txBody>
                  <a:tcPr/>
                </a:tc>
                <a:tc>
                  <a:txBody>
                    <a:bodyPr/>
                    <a:lstStyle/>
                    <a:p>
                      <a:r>
                        <a:rPr lang="en-US" altLang="zh-CN" dirty="0"/>
                        <a:t>Quantity</a:t>
                      </a:r>
                      <a:endParaRPr lang="zh-CN" altLang="en-US" dirty="0"/>
                    </a:p>
                  </a:txBody>
                  <a:tcPr/>
                </a:tc>
                <a:extLst>
                  <a:ext uri="{0D108BD9-81ED-4DB2-BD59-A6C34878D82A}">
                    <a16:rowId xmlns:a16="http://schemas.microsoft.com/office/drawing/2014/main" val="435730894"/>
                  </a:ext>
                </a:extLst>
              </a:tr>
              <a:tr h="370840">
                <a:tc>
                  <a:txBody>
                    <a:bodyPr/>
                    <a:lstStyle/>
                    <a:p>
                      <a:r>
                        <a:rPr lang="en-US" altLang="zh-CN" dirty="0" err="1"/>
                        <a:t>SuperFRS</a:t>
                      </a:r>
                      <a:r>
                        <a:rPr lang="en-US" altLang="zh-CN" dirty="0"/>
                        <a:t> Dipole Prototype</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2453117888"/>
                  </a:ext>
                </a:extLst>
              </a:tr>
              <a:tr h="370840">
                <a:tc>
                  <a:txBody>
                    <a:bodyPr/>
                    <a:lstStyle/>
                    <a:p>
                      <a:r>
                        <a:rPr lang="en-US" altLang="zh-CN" dirty="0"/>
                        <a:t>CIADS solenoids</a:t>
                      </a:r>
                      <a:endParaRPr lang="zh-CN" altLang="en-US" dirty="0"/>
                    </a:p>
                  </a:txBody>
                  <a:tcPr/>
                </a:tc>
                <a:tc>
                  <a:txBody>
                    <a:bodyPr/>
                    <a:lstStyle/>
                    <a:p>
                      <a:pPr algn="ctr"/>
                      <a:r>
                        <a:rPr lang="en-US" altLang="zh-CN" dirty="0"/>
                        <a:t>31</a:t>
                      </a:r>
                      <a:endParaRPr lang="zh-CN" altLang="en-US" dirty="0"/>
                    </a:p>
                  </a:txBody>
                  <a:tcPr/>
                </a:tc>
                <a:extLst>
                  <a:ext uri="{0D108BD9-81ED-4DB2-BD59-A6C34878D82A}">
                    <a16:rowId xmlns:a16="http://schemas.microsoft.com/office/drawing/2014/main" val="159386742"/>
                  </a:ext>
                </a:extLst>
              </a:tr>
              <a:tr h="370840">
                <a:tc>
                  <a:txBody>
                    <a:bodyPr/>
                    <a:lstStyle/>
                    <a:p>
                      <a:r>
                        <a:rPr lang="en-US" altLang="zh-CN" dirty="0"/>
                        <a:t>FRIB Solenoids</a:t>
                      </a:r>
                      <a:endParaRPr lang="zh-CN" altLang="en-US" dirty="0"/>
                    </a:p>
                  </a:txBody>
                  <a:tcPr/>
                </a:tc>
                <a:tc>
                  <a:txBody>
                    <a:bodyPr/>
                    <a:lstStyle/>
                    <a:p>
                      <a:pPr algn="ctr"/>
                      <a:r>
                        <a:rPr lang="en-US" altLang="zh-CN" dirty="0"/>
                        <a:t>37</a:t>
                      </a:r>
                      <a:endParaRPr lang="zh-CN" altLang="en-US" dirty="0"/>
                    </a:p>
                  </a:txBody>
                  <a:tcPr/>
                </a:tc>
                <a:extLst>
                  <a:ext uri="{0D108BD9-81ED-4DB2-BD59-A6C34878D82A}">
                    <a16:rowId xmlns:a16="http://schemas.microsoft.com/office/drawing/2014/main" val="406497653"/>
                  </a:ext>
                </a:extLst>
              </a:tr>
              <a:tr h="370840">
                <a:tc>
                  <a:txBody>
                    <a:bodyPr/>
                    <a:lstStyle/>
                    <a:p>
                      <a:r>
                        <a:rPr lang="en-US" altLang="zh-CN" dirty="0"/>
                        <a:t>Others</a:t>
                      </a:r>
                      <a:endParaRPr lang="zh-CN" altLang="en-US" dirty="0"/>
                    </a:p>
                  </a:txBody>
                  <a:tcPr/>
                </a:tc>
                <a:tc>
                  <a:txBody>
                    <a:bodyPr/>
                    <a:lstStyle/>
                    <a:p>
                      <a:pPr algn="ctr"/>
                      <a:r>
                        <a:rPr lang="zh-CN" altLang="en-US" dirty="0"/>
                        <a:t>＞</a:t>
                      </a:r>
                      <a:r>
                        <a:rPr lang="en-US" altLang="zh-CN" dirty="0"/>
                        <a:t>10</a:t>
                      </a:r>
                      <a:endParaRPr lang="zh-CN" altLang="en-US" dirty="0"/>
                    </a:p>
                  </a:txBody>
                  <a:tcPr/>
                </a:tc>
                <a:extLst>
                  <a:ext uri="{0D108BD9-81ED-4DB2-BD59-A6C34878D82A}">
                    <a16:rowId xmlns:a16="http://schemas.microsoft.com/office/drawing/2014/main" val="3793205366"/>
                  </a:ext>
                </a:extLst>
              </a:tr>
            </a:tbl>
          </a:graphicData>
        </a:graphic>
      </p:graphicFrame>
      <p:sp>
        <p:nvSpPr>
          <p:cNvPr id="7" name="文本框 6">
            <a:extLst>
              <a:ext uri="{FF2B5EF4-FFF2-40B4-BE49-F238E27FC236}">
                <a16:creationId xmlns:a16="http://schemas.microsoft.com/office/drawing/2014/main" id="{74069FD8-4C4E-4128-A318-8348881B7D24}"/>
              </a:ext>
            </a:extLst>
          </p:cNvPr>
          <p:cNvSpPr txBox="1"/>
          <p:nvPr/>
        </p:nvSpPr>
        <p:spPr>
          <a:xfrm>
            <a:off x="1680483" y="3529522"/>
            <a:ext cx="1261884" cy="369332"/>
          </a:xfrm>
          <a:prstGeom prst="rect">
            <a:avLst/>
          </a:prstGeom>
          <a:noFill/>
        </p:spPr>
        <p:txBody>
          <a:bodyPr wrap="none" rtlCol="0">
            <a:spAutoFit/>
          </a:bodyPr>
          <a:lstStyle/>
          <a:p>
            <a:r>
              <a:rPr lang="en-US" altLang="zh-CN" dirty="0" err="1"/>
              <a:t>SuperFRS</a:t>
            </a:r>
            <a:endParaRPr lang="zh-CN" altLang="en-US" dirty="0"/>
          </a:p>
        </p:txBody>
      </p:sp>
      <p:sp>
        <p:nvSpPr>
          <p:cNvPr id="8" name="文本框 7">
            <a:extLst>
              <a:ext uri="{FF2B5EF4-FFF2-40B4-BE49-F238E27FC236}">
                <a16:creationId xmlns:a16="http://schemas.microsoft.com/office/drawing/2014/main" id="{9DC2974A-1046-4FEA-8216-BFEDF20CFFF4}"/>
              </a:ext>
            </a:extLst>
          </p:cNvPr>
          <p:cNvSpPr txBox="1"/>
          <p:nvPr/>
        </p:nvSpPr>
        <p:spPr>
          <a:xfrm>
            <a:off x="5176381" y="3059668"/>
            <a:ext cx="1411605" cy="369332"/>
          </a:xfrm>
          <a:prstGeom prst="rect">
            <a:avLst/>
          </a:prstGeom>
          <a:noFill/>
        </p:spPr>
        <p:txBody>
          <a:bodyPr wrap="none" rtlCol="0">
            <a:spAutoFit/>
          </a:bodyPr>
          <a:lstStyle/>
          <a:p>
            <a:r>
              <a:rPr lang="en-US" altLang="zh-CN" dirty="0"/>
              <a:t>3T Solenoid</a:t>
            </a:r>
            <a:endParaRPr lang="zh-CN" altLang="en-US" dirty="0"/>
          </a:p>
        </p:txBody>
      </p:sp>
      <p:sp>
        <p:nvSpPr>
          <p:cNvPr id="11" name="文本框 10">
            <a:extLst>
              <a:ext uri="{FF2B5EF4-FFF2-40B4-BE49-F238E27FC236}">
                <a16:creationId xmlns:a16="http://schemas.microsoft.com/office/drawing/2014/main" id="{F2DA4254-C318-46C3-9AE4-35B418E7B865}"/>
              </a:ext>
            </a:extLst>
          </p:cNvPr>
          <p:cNvSpPr txBox="1"/>
          <p:nvPr/>
        </p:nvSpPr>
        <p:spPr>
          <a:xfrm>
            <a:off x="7764409" y="3312226"/>
            <a:ext cx="1291764" cy="369332"/>
          </a:xfrm>
          <a:prstGeom prst="rect">
            <a:avLst/>
          </a:prstGeom>
          <a:noFill/>
        </p:spPr>
        <p:txBody>
          <a:bodyPr wrap="none" rtlCol="0">
            <a:spAutoFit/>
          </a:bodyPr>
          <a:lstStyle/>
          <a:p>
            <a:r>
              <a:rPr lang="en-US" altLang="zh-CN" dirty="0"/>
              <a:t>SECRAL II</a:t>
            </a:r>
            <a:endParaRPr lang="zh-CN" altLang="en-US" dirty="0"/>
          </a:p>
        </p:txBody>
      </p:sp>
      <p:sp>
        <p:nvSpPr>
          <p:cNvPr id="15" name="文本框 14">
            <a:extLst>
              <a:ext uri="{FF2B5EF4-FFF2-40B4-BE49-F238E27FC236}">
                <a16:creationId xmlns:a16="http://schemas.microsoft.com/office/drawing/2014/main" id="{E3E535C7-79FE-408B-BD48-1584D1952CE1}"/>
              </a:ext>
            </a:extLst>
          </p:cNvPr>
          <p:cNvSpPr txBox="1"/>
          <p:nvPr/>
        </p:nvSpPr>
        <p:spPr>
          <a:xfrm>
            <a:off x="5762033" y="6260796"/>
            <a:ext cx="1787669" cy="369332"/>
          </a:xfrm>
          <a:prstGeom prst="rect">
            <a:avLst/>
          </a:prstGeom>
          <a:noFill/>
        </p:spPr>
        <p:txBody>
          <a:bodyPr wrap="none" rtlCol="0">
            <a:spAutoFit/>
          </a:bodyPr>
          <a:lstStyle/>
          <a:p>
            <a:r>
              <a:rPr lang="en-US" altLang="zh-CN" dirty="0"/>
              <a:t>FRIB Solenoids</a:t>
            </a:r>
            <a:endParaRPr lang="zh-CN" altLang="en-US" dirty="0"/>
          </a:p>
        </p:txBody>
      </p:sp>
      <p:sp>
        <p:nvSpPr>
          <p:cNvPr id="16" name="文本框 15">
            <a:extLst>
              <a:ext uri="{FF2B5EF4-FFF2-40B4-BE49-F238E27FC236}">
                <a16:creationId xmlns:a16="http://schemas.microsoft.com/office/drawing/2014/main" id="{E4431E60-627F-4E0D-8B63-99EB0DA8778D}"/>
              </a:ext>
            </a:extLst>
          </p:cNvPr>
          <p:cNvSpPr txBox="1"/>
          <p:nvPr/>
        </p:nvSpPr>
        <p:spPr>
          <a:xfrm>
            <a:off x="9749216" y="4060766"/>
            <a:ext cx="2010487" cy="369332"/>
          </a:xfrm>
          <a:prstGeom prst="rect">
            <a:avLst/>
          </a:prstGeom>
          <a:noFill/>
        </p:spPr>
        <p:txBody>
          <a:bodyPr wrap="none" rtlCol="0">
            <a:spAutoFit/>
          </a:bodyPr>
          <a:lstStyle/>
          <a:p>
            <a:r>
              <a:rPr lang="en-US" altLang="zh-CN" dirty="0"/>
              <a:t>CIADS Solenoids</a:t>
            </a:r>
            <a:endParaRPr lang="zh-CN" altLang="en-US" dirty="0"/>
          </a:p>
        </p:txBody>
      </p:sp>
      <p:sp>
        <p:nvSpPr>
          <p:cNvPr id="10" name="文本框 9">
            <a:extLst>
              <a:ext uri="{FF2B5EF4-FFF2-40B4-BE49-F238E27FC236}">
                <a16:creationId xmlns:a16="http://schemas.microsoft.com/office/drawing/2014/main" id="{BAF61C9C-2BCF-4908-9C15-6F3E4BAC7BBC}"/>
              </a:ext>
            </a:extLst>
          </p:cNvPr>
          <p:cNvSpPr txBox="1"/>
          <p:nvPr/>
        </p:nvSpPr>
        <p:spPr>
          <a:xfrm>
            <a:off x="9145453" y="6308668"/>
            <a:ext cx="1886157" cy="369332"/>
          </a:xfrm>
          <a:prstGeom prst="rect">
            <a:avLst/>
          </a:prstGeom>
          <a:noFill/>
        </p:spPr>
        <p:txBody>
          <a:bodyPr wrap="none" rtlCol="0">
            <a:spAutoFit/>
          </a:bodyPr>
          <a:lstStyle/>
          <a:p>
            <a:r>
              <a:rPr lang="en-US" altLang="zh-CN" dirty="0"/>
              <a:t>7T Penning Trap</a:t>
            </a:r>
            <a:endParaRPr lang="zh-CN" altLang="en-US" dirty="0"/>
          </a:p>
        </p:txBody>
      </p:sp>
      <p:pic>
        <p:nvPicPr>
          <p:cNvPr id="13" name="图片 12">
            <a:extLst>
              <a:ext uri="{FF2B5EF4-FFF2-40B4-BE49-F238E27FC236}">
                <a16:creationId xmlns:a16="http://schemas.microsoft.com/office/drawing/2014/main" id="{3ED09CF3-0852-4BEF-8386-74F94A1D9202}"/>
              </a:ext>
            </a:extLst>
          </p:cNvPr>
          <p:cNvPicPr>
            <a:picLocks noChangeAspect="1"/>
          </p:cNvPicPr>
          <p:nvPr/>
        </p:nvPicPr>
        <p:blipFill>
          <a:blip r:embed="rId3"/>
          <a:stretch>
            <a:fillRect/>
          </a:stretch>
        </p:blipFill>
        <p:spPr>
          <a:xfrm>
            <a:off x="816000" y="1081692"/>
            <a:ext cx="3694496" cy="2450804"/>
          </a:xfrm>
          <a:prstGeom prst="rect">
            <a:avLst/>
          </a:prstGeom>
        </p:spPr>
      </p:pic>
      <p:pic>
        <p:nvPicPr>
          <p:cNvPr id="14" name="图片 13">
            <a:extLst>
              <a:ext uri="{FF2B5EF4-FFF2-40B4-BE49-F238E27FC236}">
                <a16:creationId xmlns:a16="http://schemas.microsoft.com/office/drawing/2014/main" id="{67DBBFD3-FBE3-493F-9BEE-CD1A0B71A91A}"/>
              </a:ext>
            </a:extLst>
          </p:cNvPr>
          <p:cNvPicPr>
            <a:picLocks noChangeAspect="1"/>
          </p:cNvPicPr>
          <p:nvPr/>
        </p:nvPicPr>
        <p:blipFill>
          <a:blip r:embed="rId4"/>
          <a:stretch>
            <a:fillRect/>
          </a:stretch>
        </p:blipFill>
        <p:spPr>
          <a:xfrm>
            <a:off x="4760667" y="1081692"/>
            <a:ext cx="2542252" cy="1914310"/>
          </a:xfrm>
          <a:prstGeom prst="rect">
            <a:avLst/>
          </a:prstGeom>
        </p:spPr>
      </p:pic>
      <p:pic>
        <p:nvPicPr>
          <p:cNvPr id="19" name="图片 18">
            <a:extLst>
              <a:ext uri="{FF2B5EF4-FFF2-40B4-BE49-F238E27FC236}">
                <a16:creationId xmlns:a16="http://schemas.microsoft.com/office/drawing/2014/main" id="{C904BAEC-B92F-4882-9BE0-E2C013289310}"/>
              </a:ext>
            </a:extLst>
          </p:cNvPr>
          <p:cNvPicPr>
            <a:picLocks noChangeAspect="1"/>
          </p:cNvPicPr>
          <p:nvPr/>
        </p:nvPicPr>
        <p:blipFill>
          <a:blip r:embed="rId5"/>
          <a:stretch>
            <a:fillRect/>
          </a:stretch>
        </p:blipFill>
        <p:spPr>
          <a:xfrm>
            <a:off x="7608548" y="1081692"/>
            <a:ext cx="1511939" cy="2274005"/>
          </a:xfrm>
          <a:prstGeom prst="rect">
            <a:avLst/>
          </a:prstGeom>
        </p:spPr>
      </p:pic>
      <p:pic>
        <p:nvPicPr>
          <p:cNvPr id="20" name="图片 19">
            <a:extLst>
              <a:ext uri="{FF2B5EF4-FFF2-40B4-BE49-F238E27FC236}">
                <a16:creationId xmlns:a16="http://schemas.microsoft.com/office/drawing/2014/main" id="{B2E0DB40-08DD-473A-AE44-E0C113DB7E59}"/>
              </a:ext>
            </a:extLst>
          </p:cNvPr>
          <p:cNvPicPr>
            <a:picLocks noChangeAspect="1"/>
          </p:cNvPicPr>
          <p:nvPr/>
        </p:nvPicPr>
        <p:blipFill>
          <a:blip r:embed="rId6"/>
          <a:stretch>
            <a:fillRect/>
          </a:stretch>
        </p:blipFill>
        <p:spPr>
          <a:xfrm>
            <a:off x="9481840" y="1081692"/>
            <a:ext cx="2249619" cy="1469263"/>
          </a:xfrm>
          <a:prstGeom prst="rect">
            <a:avLst/>
          </a:prstGeom>
        </p:spPr>
      </p:pic>
      <p:pic>
        <p:nvPicPr>
          <p:cNvPr id="21" name="图片 20">
            <a:extLst>
              <a:ext uri="{FF2B5EF4-FFF2-40B4-BE49-F238E27FC236}">
                <a16:creationId xmlns:a16="http://schemas.microsoft.com/office/drawing/2014/main" id="{14006DAA-806F-4AC8-BE56-AC58E2221341}"/>
              </a:ext>
            </a:extLst>
          </p:cNvPr>
          <p:cNvPicPr>
            <a:picLocks noChangeAspect="1"/>
          </p:cNvPicPr>
          <p:nvPr/>
        </p:nvPicPr>
        <p:blipFill>
          <a:blip r:embed="rId7"/>
          <a:stretch>
            <a:fillRect/>
          </a:stretch>
        </p:blipFill>
        <p:spPr>
          <a:xfrm>
            <a:off x="9619011" y="2550955"/>
            <a:ext cx="1975275" cy="1536325"/>
          </a:xfrm>
          <a:prstGeom prst="rect">
            <a:avLst/>
          </a:prstGeom>
        </p:spPr>
      </p:pic>
      <p:pic>
        <p:nvPicPr>
          <p:cNvPr id="22" name="图片 21">
            <a:extLst>
              <a:ext uri="{FF2B5EF4-FFF2-40B4-BE49-F238E27FC236}">
                <a16:creationId xmlns:a16="http://schemas.microsoft.com/office/drawing/2014/main" id="{C699A19A-FA0B-41D6-9320-D1FEF3F02FDE}"/>
              </a:ext>
            </a:extLst>
          </p:cNvPr>
          <p:cNvPicPr>
            <a:picLocks noChangeAspect="1"/>
          </p:cNvPicPr>
          <p:nvPr/>
        </p:nvPicPr>
        <p:blipFill>
          <a:blip r:embed="rId8"/>
          <a:stretch>
            <a:fillRect/>
          </a:stretch>
        </p:blipFill>
        <p:spPr>
          <a:xfrm>
            <a:off x="5192700" y="3846571"/>
            <a:ext cx="2926334" cy="2414225"/>
          </a:xfrm>
          <a:prstGeom prst="rect">
            <a:avLst/>
          </a:prstGeom>
        </p:spPr>
      </p:pic>
      <p:pic>
        <p:nvPicPr>
          <p:cNvPr id="23" name="图片 22">
            <a:extLst>
              <a:ext uri="{FF2B5EF4-FFF2-40B4-BE49-F238E27FC236}">
                <a16:creationId xmlns:a16="http://schemas.microsoft.com/office/drawing/2014/main" id="{F7EFF593-4CBF-4CA2-AFDB-C26061DFCB06}"/>
              </a:ext>
            </a:extLst>
          </p:cNvPr>
          <p:cNvPicPr>
            <a:picLocks noChangeAspect="1"/>
          </p:cNvPicPr>
          <p:nvPr/>
        </p:nvPicPr>
        <p:blipFill>
          <a:blip r:embed="rId9"/>
          <a:stretch>
            <a:fillRect/>
          </a:stretch>
        </p:blipFill>
        <p:spPr>
          <a:xfrm>
            <a:off x="8804605" y="4504096"/>
            <a:ext cx="2408129" cy="1804572"/>
          </a:xfrm>
          <a:prstGeom prst="rect">
            <a:avLst/>
          </a:prstGeom>
        </p:spPr>
      </p:pic>
    </p:spTree>
    <p:extLst>
      <p:ext uri="{BB962C8B-B14F-4D97-AF65-F5344CB8AC3E}">
        <p14:creationId xmlns:p14="http://schemas.microsoft.com/office/powerpoint/2010/main" val="117141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F0DAB5-89C4-48A1-8086-5DBE687C1786}"/>
              </a:ext>
            </a:extLst>
          </p:cNvPr>
          <p:cNvSpPr>
            <a:spLocks noGrp="1"/>
          </p:cNvSpPr>
          <p:nvPr>
            <p:ph type="title"/>
          </p:nvPr>
        </p:nvSpPr>
        <p:spPr/>
        <p:txBody>
          <a:bodyPr/>
          <a:lstStyle/>
          <a:p>
            <a:r>
              <a:rPr lang="en-US" altLang="zh-CN" dirty="0"/>
              <a:t>Test Plan of the MCBRD</a:t>
            </a:r>
            <a:endParaRPr lang="zh-CN" altLang="en-US" dirty="0"/>
          </a:p>
        </p:txBody>
      </p:sp>
      <p:sp>
        <p:nvSpPr>
          <p:cNvPr id="3" name="内容占位符 2">
            <a:extLst>
              <a:ext uri="{FF2B5EF4-FFF2-40B4-BE49-F238E27FC236}">
                <a16:creationId xmlns:a16="http://schemas.microsoft.com/office/drawing/2014/main" id="{EDC5847E-5AE0-4C95-BE20-250A0AFD330A}"/>
              </a:ext>
            </a:extLst>
          </p:cNvPr>
          <p:cNvSpPr>
            <a:spLocks noGrp="1"/>
          </p:cNvSpPr>
          <p:nvPr>
            <p:ph idx="1"/>
          </p:nvPr>
        </p:nvSpPr>
        <p:spPr>
          <a:xfrm>
            <a:off x="816000" y="1219204"/>
            <a:ext cx="10560000" cy="3010422"/>
          </a:xfrm>
        </p:spPr>
        <p:txBody>
          <a:bodyPr>
            <a:normAutofit/>
          </a:bodyPr>
          <a:lstStyle/>
          <a:p>
            <a:r>
              <a:rPr lang="en-US" altLang="zh-CN" dirty="0"/>
              <a:t>China will provide </a:t>
            </a:r>
            <a:r>
              <a:rPr lang="en-US" altLang="zh-CN" dirty="0">
                <a:solidFill>
                  <a:schemeClr val="bg2"/>
                </a:solidFill>
              </a:rPr>
              <a:t>12 units </a:t>
            </a:r>
            <a:r>
              <a:rPr lang="en-US" altLang="zh-CN" dirty="0"/>
              <a:t>of MCBRD before </a:t>
            </a:r>
            <a:r>
              <a:rPr lang="en-US" altLang="zh-CN" dirty="0">
                <a:solidFill>
                  <a:srgbClr val="FF0000"/>
                </a:solidFill>
              </a:rPr>
              <a:t>2022</a:t>
            </a:r>
            <a:r>
              <a:rPr lang="en-US" altLang="zh-CN" dirty="0"/>
              <a:t>.</a:t>
            </a:r>
          </a:p>
          <a:p>
            <a:r>
              <a:rPr lang="en-US" altLang="zh-CN" dirty="0"/>
              <a:t>First two magnets for integration in D2 series are needed for </a:t>
            </a:r>
            <a:r>
              <a:rPr lang="en-US" altLang="zh-CN" dirty="0">
                <a:solidFill>
                  <a:srgbClr val="FF0000"/>
                </a:solidFill>
              </a:rPr>
              <a:t>mid 2021</a:t>
            </a:r>
            <a:r>
              <a:rPr lang="en-US" altLang="zh-CN" dirty="0"/>
              <a:t>.</a:t>
            </a:r>
          </a:p>
          <a:p>
            <a:r>
              <a:rPr lang="en-US" altLang="zh-CN" dirty="0"/>
              <a:t>China makes a </a:t>
            </a:r>
            <a:r>
              <a:rPr lang="en-US" altLang="zh-CN" dirty="0">
                <a:solidFill>
                  <a:schemeClr val="bg2"/>
                </a:solidFill>
              </a:rPr>
              <a:t>0.5m long prototype </a:t>
            </a:r>
            <a:r>
              <a:rPr lang="en-US" altLang="zh-CN" dirty="0"/>
              <a:t>and a </a:t>
            </a:r>
            <a:r>
              <a:rPr lang="en-US" altLang="zh-CN" dirty="0">
                <a:solidFill>
                  <a:schemeClr val="bg2"/>
                </a:solidFill>
              </a:rPr>
              <a:t>full size prototype</a:t>
            </a:r>
            <a:r>
              <a:rPr lang="en-US" altLang="zh-CN" dirty="0"/>
              <a:t>.</a:t>
            </a:r>
          </a:p>
          <a:p>
            <a:r>
              <a:rPr lang="en-US" altLang="zh-CN" dirty="0"/>
              <a:t>The full size prototype is needed for integration in the prototype D2 cold mass in </a:t>
            </a:r>
            <a:r>
              <a:rPr lang="en-US" altLang="zh-CN" dirty="0">
                <a:solidFill>
                  <a:srgbClr val="FF0000"/>
                </a:solidFill>
              </a:rPr>
              <a:t>mid 2020</a:t>
            </a:r>
            <a:r>
              <a:rPr lang="en-US" altLang="zh-CN" dirty="0"/>
              <a:t>.</a:t>
            </a:r>
          </a:p>
          <a:p>
            <a:r>
              <a:rPr lang="en-US" altLang="zh-CN" dirty="0"/>
              <a:t>Training and the integral multipoles</a:t>
            </a:r>
            <a:r>
              <a:rPr lang="zh-CN" altLang="en-US" dirty="0"/>
              <a:t> </a:t>
            </a:r>
            <a:r>
              <a:rPr lang="en-US" altLang="zh-CN" dirty="0"/>
              <a:t>measurement of the magnets will be processed at 4.5K in China.</a:t>
            </a:r>
          </a:p>
          <a:p>
            <a:endParaRPr lang="zh-CN" altLang="en-US" dirty="0"/>
          </a:p>
        </p:txBody>
      </p:sp>
      <p:pic>
        <p:nvPicPr>
          <p:cNvPr id="4" name="Picture 6">
            <a:extLst>
              <a:ext uri="{FF2B5EF4-FFF2-40B4-BE49-F238E27FC236}">
                <a16:creationId xmlns:a16="http://schemas.microsoft.com/office/drawing/2014/main" id="{C42AADC5-8B3D-4A32-9303-7CE902F6DB81}"/>
              </a:ext>
            </a:extLst>
          </p:cNvPr>
          <p:cNvPicPr>
            <a:picLocks noChangeAspect="1"/>
          </p:cNvPicPr>
          <p:nvPr/>
        </p:nvPicPr>
        <p:blipFill>
          <a:blip r:embed="rId5"/>
          <a:stretch>
            <a:fillRect/>
          </a:stretch>
        </p:blipFill>
        <p:spPr>
          <a:xfrm>
            <a:off x="1209868" y="4267217"/>
            <a:ext cx="5819827" cy="1733513"/>
          </a:xfrm>
          <a:prstGeom prst="rect">
            <a:avLst/>
          </a:prstGeom>
        </p:spPr>
      </p:pic>
      <p:sp>
        <p:nvSpPr>
          <p:cNvPr id="5" name="Footer Placeholder 3">
            <a:extLst>
              <a:ext uri="{FF2B5EF4-FFF2-40B4-BE49-F238E27FC236}">
                <a16:creationId xmlns:a16="http://schemas.microsoft.com/office/drawing/2014/main" id="{BAE6F940-9EC1-44D2-B375-F487816007EB}"/>
              </a:ext>
            </a:extLst>
          </p:cNvPr>
          <p:cNvSpPr txBox="1">
            <a:spLocks/>
          </p:cNvSpPr>
          <p:nvPr/>
        </p:nvSpPr>
        <p:spPr>
          <a:xfrm>
            <a:off x="5511557" y="6038321"/>
            <a:ext cx="1518138" cy="253040"/>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dirty="0"/>
              <a:t>E. Todesco</a:t>
            </a:r>
            <a:endParaRPr lang="en-GB" sz="2000" dirty="0"/>
          </a:p>
        </p:txBody>
      </p:sp>
      <p:pic>
        <p:nvPicPr>
          <p:cNvPr id="6" name="Picture 11">
            <a:extLst>
              <a:ext uri="{FF2B5EF4-FFF2-40B4-BE49-F238E27FC236}">
                <a16:creationId xmlns:a16="http://schemas.microsoft.com/office/drawing/2014/main" id="{9C3DEF16-155A-4508-840D-319F82BEB9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3614" y="3974488"/>
            <a:ext cx="2770546" cy="2318972"/>
          </a:xfrm>
          <a:prstGeom prst="rect">
            <a:avLst/>
          </a:prstGeom>
        </p:spPr>
      </p:pic>
    </p:spTree>
    <p:extLst>
      <p:ext uri="{BB962C8B-B14F-4D97-AF65-F5344CB8AC3E}">
        <p14:creationId xmlns:p14="http://schemas.microsoft.com/office/powerpoint/2010/main" val="56173265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619BAB-EB52-4BDF-B7DB-175805B0AB39}"/>
              </a:ext>
            </a:extLst>
          </p:cNvPr>
          <p:cNvSpPr>
            <a:spLocks noGrp="1"/>
          </p:cNvSpPr>
          <p:nvPr>
            <p:ph type="title"/>
          </p:nvPr>
        </p:nvSpPr>
        <p:spPr/>
        <p:txBody>
          <a:bodyPr/>
          <a:lstStyle/>
          <a:p>
            <a:r>
              <a:rPr lang="en-US" altLang="zh-CN" dirty="0"/>
              <a:t>Upgrade Project</a:t>
            </a:r>
            <a:endParaRPr lang="zh-CN" altLang="en-US" dirty="0"/>
          </a:p>
        </p:txBody>
      </p:sp>
      <p:sp>
        <p:nvSpPr>
          <p:cNvPr id="3" name="内容占位符 2">
            <a:extLst>
              <a:ext uri="{FF2B5EF4-FFF2-40B4-BE49-F238E27FC236}">
                <a16:creationId xmlns:a16="http://schemas.microsoft.com/office/drawing/2014/main" id="{3F2FBA1A-61E6-442C-85E3-8122F035DE85}"/>
              </a:ext>
            </a:extLst>
          </p:cNvPr>
          <p:cNvSpPr>
            <a:spLocks noGrp="1"/>
          </p:cNvSpPr>
          <p:nvPr>
            <p:ph idx="1"/>
          </p:nvPr>
        </p:nvSpPr>
        <p:spPr>
          <a:xfrm>
            <a:off x="816000" y="1219203"/>
            <a:ext cx="5423168" cy="4906963"/>
          </a:xfrm>
        </p:spPr>
        <p:txBody>
          <a:bodyPr/>
          <a:lstStyle/>
          <a:p>
            <a:r>
              <a:rPr lang="en-US" altLang="zh-CN" dirty="0"/>
              <a:t>First Stage</a:t>
            </a:r>
          </a:p>
          <a:p>
            <a:pPr lvl="1"/>
            <a:r>
              <a:rPr lang="en-US" altLang="zh-CN" dirty="0"/>
              <a:t>Gas bag </a:t>
            </a:r>
            <a:r>
              <a:rPr lang="zh-CN" altLang="en-US" dirty="0"/>
              <a:t>→</a:t>
            </a:r>
            <a:r>
              <a:rPr lang="en-US" altLang="zh-CN" dirty="0"/>
              <a:t> 200m</a:t>
            </a:r>
            <a:r>
              <a:rPr lang="en-US" altLang="zh-CN" baseline="30000" dirty="0"/>
              <a:t>3</a:t>
            </a:r>
          </a:p>
          <a:p>
            <a:pPr lvl="1"/>
            <a:r>
              <a:rPr lang="en-US" altLang="zh-CN" dirty="0"/>
              <a:t>Recovery compressor </a:t>
            </a:r>
            <a:r>
              <a:rPr lang="zh-CN" altLang="en-US" dirty="0"/>
              <a:t>→</a:t>
            </a:r>
            <a:r>
              <a:rPr lang="en-US" altLang="zh-CN" dirty="0"/>
              <a:t>80m</a:t>
            </a:r>
            <a:r>
              <a:rPr lang="en-US" altLang="zh-CN" baseline="30000" dirty="0"/>
              <a:t>3</a:t>
            </a:r>
            <a:r>
              <a:rPr lang="en-US" altLang="zh-CN" dirty="0"/>
              <a:t>/h</a:t>
            </a:r>
          </a:p>
          <a:p>
            <a:pPr lvl="1"/>
            <a:r>
              <a:rPr lang="en-US" altLang="zh-CN" dirty="0"/>
              <a:t>Impure Gas Storage</a:t>
            </a:r>
            <a:r>
              <a:rPr lang="zh-CN" altLang="en-US" dirty="0"/>
              <a:t>→＞</a:t>
            </a:r>
            <a:r>
              <a:rPr lang="en-US" altLang="zh-CN" dirty="0"/>
              <a:t>10m</a:t>
            </a:r>
            <a:r>
              <a:rPr lang="en-US" altLang="zh-CN" baseline="30000" dirty="0"/>
              <a:t>3</a:t>
            </a:r>
            <a:r>
              <a:rPr lang="en-US" altLang="zh-CN" dirty="0"/>
              <a:t>@15MPa</a:t>
            </a:r>
          </a:p>
          <a:p>
            <a:pPr lvl="1"/>
            <a:r>
              <a:rPr lang="en-US" altLang="zh-CN" dirty="0"/>
              <a:t>External Purifier</a:t>
            </a:r>
            <a:r>
              <a:rPr lang="zh-CN" altLang="en-US" dirty="0"/>
              <a:t>→</a:t>
            </a:r>
            <a:r>
              <a:rPr lang="en-US" altLang="zh-CN" dirty="0"/>
              <a:t>35m</a:t>
            </a:r>
            <a:r>
              <a:rPr lang="en-US" altLang="zh-CN" baseline="30000" dirty="0"/>
              <a:t>3</a:t>
            </a:r>
            <a:r>
              <a:rPr lang="en-US" altLang="zh-CN" dirty="0"/>
              <a:t>/h</a:t>
            </a:r>
          </a:p>
          <a:p>
            <a:pPr lvl="1"/>
            <a:r>
              <a:rPr lang="en-US" altLang="zh-CN" dirty="0"/>
              <a:t>Vertical Test Dewar</a:t>
            </a:r>
            <a:r>
              <a:rPr lang="zh-CN" altLang="en-US" dirty="0"/>
              <a:t>→</a:t>
            </a:r>
            <a:r>
              <a:rPr lang="en-US" altLang="zh-CN" dirty="0"/>
              <a:t>Φ800mm L3800mm</a:t>
            </a:r>
          </a:p>
          <a:p>
            <a:r>
              <a:rPr lang="en-US" altLang="zh-CN" dirty="0"/>
              <a:t>Second Stage</a:t>
            </a:r>
          </a:p>
          <a:p>
            <a:pPr lvl="1"/>
            <a:r>
              <a:rPr lang="en-US" altLang="zh-CN" dirty="0"/>
              <a:t>+ Valve box for Vertical Test Dewar</a:t>
            </a:r>
          </a:p>
          <a:p>
            <a:pPr lvl="1"/>
            <a:r>
              <a:rPr lang="en-US" altLang="zh-CN" dirty="0"/>
              <a:t>+ Pre-cooler system for cooling down &amp; warm up</a:t>
            </a:r>
          </a:p>
          <a:p>
            <a:pPr lvl="1"/>
            <a:endParaRPr lang="zh-CN" altLang="en-US" dirty="0"/>
          </a:p>
        </p:txBody>
      </p:sp>
      <p:pic>
        <p:nvPicPr>
          <p:cNvPr id="61" name="图片 60">
            <a:extLst>
              <a:ext uri="{FF2B5EF4-FFF2-40B4-BE49-F238E27FC236}">
                <a16:creationId xmlns:a16="http://schemas.microsoft.com/office/drawing/2014/main" id="{77734297-980E-47CF-ADA3-AA22229876FA}"/>
              </a:ext>
            </a:extLst>
          </p:cNvPr>
          <p:cNvPicPr>
            <a:picLocks noChangeAspect="1"/>
          </p:cNvPicPr>
          <p:nvPr/>
        </p:nvPicPr>
        <p:blipFill>
          <a:blip r:embed="rId4"/>
          <a:stretch>
            <a:fillRect/>
          </a:stretch>
        </p:blipFill>
        <p:spPr>
          <a:xfrm>
            <a:off x="6239168" y="1487542"/>
            <a:ext cx="5480988" cy="2480692"/>
          </a:xfrm>
          <a:prstGeom prst="rect">
            <a:avLst/>
          </a:prstGeom>
        </p:spPr>
      </p:pic>
      <p:pic>
        <p:nvPicPr>
          <p:cNvPr id="4" name="图片 3">
            <a:extLst>
              <a:ext uri="{FF2B5EF4-FFF2-40B4-BE49-F238E27FC236}">
                <a16:creationId xmlns:a16="http://schemas.microsoft.com/office/drawing/2014/main" id="{B8053404-3CCF-4CDD-AF3D-2FB156445437}"/>
              </a:ext>
            </a:extLst>
          </p:cNvPr>
          <p:cNvPicPr>
            <a:picLocks noChangeAspect="1"/>
          </p:cNvPicPr>
          <p:nvPr/>
        </p:nvPicPr>
        <p:blipFill>
          <a:blip r:embed="rId5"/>
          <a:stretch>
            <a:fillRect/>
          </a:stretch>
        </p:blipFill>
        <p:spPr>
          <a:xfrm>
            <a:off x="8775439" y="4305192"/>
            <a:ext cx="2664991" cy="1774047"/>
          </a:xfrm>
          <a:prstGeom prst="rect">
            <a:avLst/>
          </a:prstGeom>
          <a:ln>
            <a:solidFill>
              <a:schemeClr val="accent1"/>
            </a:solidFill>
          </a:ln>
        </p:spPr>
      </p:pic>
      <p:graphicFrame>
        <p:nvGraphicFramePr>
          <p:cNvPr id="6" name="Object 4">
            <a:extLst>
              <a:ext uri="{FF2B5EF4-FFF2-40B4-BE49-F238E27FC236}">
                <a16:creationId xmlns:a16="http://schemas.microsoft.com/office/drawing/2014/main" id="{83BED6F2-7969-4400-AE15-A7E6F09103B3}"/>
              </a:ext>
            </a:extLst>
          </p:cNvPr>
          <p:cNvGraphicFramePr>
            <a:graphicFrameLocks noChangeAspect="1"/>
          </p:cNvGraphicFramePr>
          <p:nvPr>
            <p:extLst>
              <p:ext uri="{D42A27DB-BD31-4B8C-83A1-F6EECF244321}">
                <p14:modId xmlns:p14="http://schemas.microsoft.com/office/powerpoint/2010/main" val="3881832610"/>
              </p:ext>
            </p:extLst>
          </p:nvPr>
        </p:nvGraphicFramePr>
        <p:xfrm>
          <a:off x="5921199" y="4176264"/>
          <a:ext cx="2854240" cy="2118381"/>
        </p:xfrm>
        <a:graphic>
          <a:graphicData uri="http://schemas.openxmlformats.org/presentationml/2006/ole">
            <mc:AlternateContent xmlns:mc="http://schemas.openxmlformats.org/markup-compatibility/2006">
              <mc:Choice xmlns:v="urn:schemas-microsoft-com:vml" Requires="v">
                <p:oleObj spid="_x0000_s1029" name="DWG TrueView Drawing" r:id="rId6" imgW="8524875" imgH="7800975" progId="DWGTrueView.Drawing.20">
                  <p:embed/>
                </p:oleObj>
              </mc:Choice>
              <mc:Fallback>
                <p:oleObj name="DWG TrueView Drawing" r:id="rId6" imgW="8524875" imgH="7800975" progId="DWGTrueView.Drawing.20">
                  <p:embed/>
                  <p:pic>
                    <p:nvPicPr>
                      <p:cNvPr id="6" name="Object 4">
                        <a:extLst>
                          <a:ext uri="{FF2B5EF4-FFF2-40B4-BE49-F238E27FC236}">
                            <a16:creationId xmlns:a16="http://schemas.microsoft.com/office/drawing/2014/main" id="{83BED6F2-7969-4400-AE15-A7E6F09103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199" y="4176264"/>
                        <a:ext cx="2854240" cy="2118381"/>
                      </a:xfrm>
                      <a:prstGeom prst="rect">
                        <a:avLst/>
                      </a:prstGeom>
                      <a:noFill/>
                      <a:ln>
                        <a:noFill/>
                      </a:ln>
                      <a:effectLst/>
                    </p:spPr>
                  </p:pic>
                </p:oleObj>
              </mc:Fallback>
            </mc:AlternateContent>
          </a:graphicData>
        </a:graphic>
      </p:graphicFrame>
      <p:sp>
        <p:nvSpPr>
          <p:cNvPr id="5" name="文本框 4">
            <a:extLst>
              <a:ext uri="{FF2B5EF4-FFF2-40B4-BE49-F238E27FC236}">
                <a16:creationId xmlns:a16="http://schemas.microsoft.com/office/drawing/2014/main" id="{022EE548-3A3E-49ED-BBD3-77443FF50692}"/>
              </a:ext>
            </a:extLst>
          </p:cNvPr>
          <p:cNvSpPr txBox="1"/>
          <p:nvPr/>
        </p:nvSpPr>
        <p:spPr>
          <a:xfrm>
            <a:off x="6208295" y="6051952"/>
            <a:ext cx="2193229" cy="338554"/>
          </a:xfrm>
          <a:prstGeom prst="rect">
            <a:avLst/>
          </a:prstGeom>
          <a:noFill/>
        </p:spPr>
        <p:txBody>
          <a:bodyPr wrap="none" rtlCol="0">
            <a:spAutoFit/>
          </a:bodyPr>
          <a:lstStyle/>
          <a:p>
            <a:r>
              <a:rPr lang="en-US" altLang="zh-CN" sz="1600" dirty="0"/>
              <a:t>Scheme of the purifier</a:t>
            </a:r>
            <a:endParaRPr lang="zh-CN" altLang="en-US" sz="1600" dirty="0"/>
          </a:p>
        </p:txBody>
      </p:sp>
      <p:sp>
        <p:nvSpPr>
          <p:cNvPr id="8" name="文本框 7">
            <a:extLst>
              <a:ext uri="{FF2B5EF4-FFF2-40B4-BE49-F238E27FC236}">
                <a16:creationId xmlns:a16="http://schemas.microsoft.com/office/drawing/2014/main" id="{D21473AF-1F5C-4751-AC02-09BF979A358A}"/>
              </a:ext>
            </a:extLst>
          </p:cNvPr>
          <p:cNvSpPr txBox="1"/>
          <p:nvPr/>
        </p:nvSpPr>
        <p:spPr>
          <a:xfrm>
            <a:off x="8474078" y="6047729"/>
            <a:ext cx="3174267" cy="338554"/>
          </a:xfrm>
          <a:prstGeom prst="rect">
            <a:avLst/>
          </a:prstGeom>
          <a:noFill/>
        </p:spPr>
        <p:txBody>
          <a:bodyPr wrap="none" rtlCol="0">
            <a:spAutoFit/>
          </a:bodyPr>
          <a:lstStyle/>
          <a:p>
            <a:r>
              <a:rPr lang="en-US" altLang="zh-CN" sz="1600" dirty="0"/>
              <a:t>Scheme of the Recovery System</a:t>
            </a:r>
            <a:endParaRPr lang="zh-CN" altLang="en-US" sz="1600" dirty="0"/>
          </a:p>
        </p:txBody>
      </p:sp>
    </p:spTree>
    <p:extLst>
      <p:ext uri="{BB962C8B-B14F-4D97-AF65-F5344CB8AC3E}">
        <p14:creationId xmlns:p14="http://schemas.microsoft.com/office/powerpoint/2010/main" val="265240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EEB1EA-643C-4342-956C-7E39300C0D6D}"/>
              </a:ext>
            </a:extLst>
          </p:cNvPr>
          <p:cNvSpPr>
            <a:spLocks noGrp="1"/>
          </p:cNvSpPr>
          <p:nvPr>
            <p:ph type="title"/>
          </p:nvPr>
        </p:nvSpPr>
        <p:spPr/>
        <p:txBody>
          <a:bodyPr/>
          <a:lstStyle/>
          <a:p>
            <a:r>
              <a:rPr lang="en-US" altLang="zh-CN" dirty="0"/>
              <a:t>Status of the Upgrade</a:t>
            </a:r>
            <a:endParaRPr lang="zh-CN" altLang="en-US" dirty="0"/>
          </a:p>
        </p:txBody>
      </p:sp>
      <p:sp>
        <p:nvSpPr>
          <p:cNvPr id="3" name="内容占位符 2">
            <a:extLst>
              <a:ext uri="{FF2B5EF4-FFF2-40B4-BE49-F238E27FC236}">
                <a16:creationId xmlns:a16="http://schemas.microsoft.com/office/drawing/2014/main" id="{A3D3D45C-1C4C-4EA3-B2FE-30D37FEB8F10}"/>
              </a:ext>
            </a:extLst>
          </p:cNvPr>
          <p:cNvSpPr>
            <a:spLocks noGrp="1"/>
          </p:cNvSpPr>
          <p:nvPr>
            <p:ph idx="1"/>
          </p:nvPr>
        </p:nvSpPr>
        <p:spPr>
          <a:xfrm>
            <a:off x="816000" y="1219203"/>
            <a:ext cx="2902852" cy="4906963"/>
          </a:xfrm>
        </p:spPr>
        <p:txBody>
          <a:bodyPr>
            <a:normAutofit fontScale="92500" lnSpcReduction="10000"/>
          </a:bodyPr>
          <a:lstStyle/>
          <a:p>
            <a:r>
              <a:rPr lang="en-US" altLang="zh-CN" dirty="0">
                <a:solidFill>
                  <a:schemeClr val="bg2"/>
                </a:solidFill>
              </a:rPr>
              <a:t>The Helium Recovery System </a:t>
            </a:r>
            <a:r>
              <a:rPr lang="en-US" altLang="zh-CN" dirty="0"/>
              <a:t>is under construction, will finished in two weeks.</a:t>
            </a:r>
          </a:p>
          <a:p>
            <a:r>
              <a:rPr lang="en-US" altLang="zh-CN" dirty="0">
                <a:solidFill>
                  <a:schemeClr val="bg2"/>
                </a:solidFill>
              </a:rPr>
              <a:t>External purifier </a:t>
            </a:r>
            <a:r>
              <a:rPr lang="en-US" altLang="zh-CN" dirty="0"/>
              <a:t>is waiting for Factory Acceptance Tests.</a:t>
            </a:r>
          </a:p>
          <a:p>
            <a:r>
              <a:rPr lang="en-US" altLang="zh-CN" dirty="0">
                <a:solidFill>
                  <a:schemeClr val="bg2"/>
                </a:solidFill>
              </a:rPr>
              <a:t>800mm </a:t>
            </a:r>
            <a:r>
              <a:rPr lang="en-US" altLang="zh-CN" dirty="0" err="1">
                <a:solidFill>
                  <a:schemeClr val="bg2"/>
                </a:solidFill>
              </a:rPr>
              <a:t>dewar</a:t>
            </a:r>
            <a:r>
              <a:rPr lang="en-US" altLang="zh-CN" dirty="0">
                <a:solidFill>
                  <a:schemeClr val="bg2"/>
                </a:solidFill>
              </a:rPr>
              <a:t> </a:t>
            </a:r>
            <a:r>
              <a:rPr lang="en-US" altLang="zh-CN" dirty="0"/>
              <a:t>has been installed, hanging system is under manufacture.</a:t>
            </a:r>
          </a:p>
          <a:p>
            <a:r>
              <a:rPr lang="en-US" altLang="zh-CN" dirty="0"/>
              <a:t>All upgrades in stage 1 will be finished before July.</a:t>
            </a:r>
          </a:p>
          <a:p>
            <a:pPr lvl="1"/>
            <a:endParaRPr lang="zh-CN" altLang="en-US" dirty="0"/>
          </a:p>
        </p:txBody>
      </p:sp>
      <p:pic>
        <p:nvPicPr>
          <p:cNvPr id="4" name="图片 3">
            <a:extLst>
              <a:ext uri="{FF2B5EF4-FFF2-40B4-BE49-F238E27FC236}">
                <a16:creationId xmlns:a16="http://schemas.microsoft.com/office/drawing/2014/main" id="{7B57043C-33D9-4AFE-92EF-B5B3C35996CB}"/>
              </a:ext>
            </a:extLst>
          </p:cNvPr>
          <p:cNvPicPr>
            <a:picLocks noChangeAspect="1"/>
          </p:cNvPicPr>
          <p:nvPr/>
        </p:nvPicPr>
        <p:blipFill>
          <a:blip r:embed="rId3"/>
          <a:stretch>
            <a:fillRect/>
          </a:stretch>
        </p:blipFill>
        <p:spPr>
          <a:xfrm>
            <a:off x="4189031" y="1251029"/>
            <a:ext cx="3938357" cy="2487384"/>
          </a:xfrm>
          <a:prstGeom prst="rect">
            <a:avLst/>
          </a:prstGeom>
        </p:spPr>
      </p:pic>
      <p:pic>
        <p:nvPicPr>
          <p:cNvPr id="5" name="图片 4">
            <a:extLst>
              <a:ext uri="{FF2B5EF4-FFF2-40B4-BE49-F238E27FC236}">
                <a16:creationId xmlns:a16="http://schemas.microsoft.com/office/drawing/2014/main" id="{AA819917-B94A-4A05-B556-866A1EEDD6CE}"/>
              </a:ext>
            </a:extLst>
          </p:cNvPr>
          <p:cNvPicPr>
            <a:picLocks noChangeAspect="1"/>
          </p:cNvPicPr>
          <p:nvPr/>
        </p:nvPicPr>
        <p:blipFill>
          <a:blip r:embed="rId4"/>
          <a:stretch>
            <a:fillRect/>
          </a:stretch>
        </p:blipFill>
        <p:spPr>
          <a:xfrm>
            <a:off x="8285140" y="1251029"/>
            <a:ext cx="3334801" cy="2493480"/>
          </a:xfrm>
          <a:prstGeom prst="rect">
            <a:avLst/>
          </a:prstGeom>
        </p:spPr>
      </p:pic>
      <p:pic>
        <p:nvPicPr>
          <p:cNvPr id="6" name="图片 5">
            <a:extLst>
              <a:ext uri="{FF2B5EF4-FFF2-40B4-BE49-F238E27FC236}">
                <a16:creationId xmlns:a16="http://schemas.microsoft.com/office/drawing/2014/main" id="{DC0FED33-2D61-423A-8BB3-68ED5A65854D}"/>
              </a:ext>
            </a:extLst>
          </p:cNvPr>
          <p:cNvPicPr>
            <a:picLocks noChangeAspect="1"/>
          </p:cNvPicPr>
          <p:nvPr/>
        </p:nvPicPr>
        <p:blipFill>
          <a:blip r:embed="rId5"/>
          <a:stretch>
            <a:fillRect/>
          </a:stretch>
        </p:blipFill>
        <p:spPr>
          <a:xfrm>
            <a:off x="4189031" y="3874358"/>
            <a:ext cx="2725148" cy="2036240"/>
          </a:xfrm>
          <a:prstGeom prst="rect">
            <a:avLst/>
          </a:prstGeom>
        </p:spPr>
      </p:pic>
      <p:pic>
        <p:nvPicPr>
          <p:cNvPr id="9" name="图片 8">
            <a:extLst>
              <a:ext uri="{FF2B5EF4-FFF2-40B4-BE49-F238E27FC236}">
                <a16:creationId xmlns:a16="http://schemas.microsoft.com/office/drawing/2014/main" id="{1DA16731-2AC5-474D-AD2B-CF41B4863314}"/>
              </a:ext>
            </a:extLst>
          </p:cNvPr>
          <p:cNvPicPr>
            <a:picLocks noChangeAspect="1"/>
          </p:cNvPicPr>
          <p:nvPr/>
        </p:nvPicPr>
        <p:blipFill>
          <a:blip r:embed="rId6"/>
          <a:stretch>
            <a:fillRect/>
          </a:stretch>
        </p:blipFill>
        <p:spPr>
          <a:xfrm>
            <a:off x="7003350" y="3874358"/>
            <a:ext cx="2731245" cy="2036240"/>
          </a:xfrm>
          <a:prstGeom prst="rect">
            <a:avLst/>
          </a:prstGeom>
        </p:spPr>
      </p:pic>
      <p:pic>
        <p:nvPicPr>
          <p:cNvPr id="10" name="图片 9">
            <a:extLst>
              <a:ext uri="{FF2B5EF4-FFF2-40B4-BE49-F238E27FC236}">
                <a16:creationId xmlns:a16="http://schemas.microsoft.com/office/drawing/2014/main" id="{75E36BC4-37F2-424F-B101-91A3E6E10A88}"/>
              </a:ext>
            </a:extLst>
          </p:cNvPr>
          <p:cNvPicPr>
            <a:picLocks noChangeAspect="1"/>
          </p:cNvPicPr>
          <p:nvPr/>
        </p:nvPicPr>
        <p:blipFill>
          <a:blip r:embed="rId7"/>
          <a:stretch>
            <a:fillRect/>
          </a:stretch>
        </p:blipFill>
        <p:spPr>
          <a:xfrm>
            <a:off x="9871110" y="3874358"/>
            <a:ext cx="1786283" cy="2389839"/>
          </a:xfrm>
          <a:prstGeom prst="rect">
            <a:avLst/>
          </a:prstGeom>
        </p:spPr>
      </p:pic>
    </p:spTree>
    <p:extLst>
      <p:ext uri="{BB962C8B-B14F-4D97-AF65-F5344CB8AC3E}">
        <p14:creationId xmlns:p14="http://schemas.microsoft.com/office/powerpoint/2010/main" val="207720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3C2B5DB-F995-4E51-9F0A-FC1F64A0C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997" y="3983117"/>
            <a:ext cx="4153950" cy="1706576"/>
          </a:xfrm>
          <a:prstGeom prst="rect">
            <a:avLst/>
          </a:prstGeom>
        </p:spPr>
      </p:pic>
      <p:sp>
        <p:nvSpPr>
          <p:cNvPr id="3" name="标题 2">
            <a:extLst>
              <a:ext uri="{FF2B5EF4-FFF2-40B4-BE49-F238E27FC236}">
                <a16:creationId xmlns:a16="http://schemas.microsoft.com/office/drawing/2014/main" id="{8C79881F-C55F-4688-9D59-32D1175D5A5D}"/>
              </a:ext>
            </a:extLst>
          </p:cNvPr>
          <p:cNvSpPr>
            <a:spLocks noGrp="1"/>
          </p:cNvSpPr>
          <p:nvPr>
            <p:ph type="title"/>
          </p:nvPr>
        </p:nvSpPr>
        <p:spPr/>
        <p:txBody>
          <a:bodyPr/>
          <a:lstStyle/>
          <a:p>
            <a:r>
              <a:rPr lang="en-US" altLang="zh-CN" dirty="0"/>
              <a:t>Field Measurement</a:t>
            </a:r>
            <a:endParaRPr lang="zh-CN" altLang="en-US" dirty="0"/>
          </a:p>
        </p:txBody>
      </p:sp>
      <p:sp>
        <p:nvSpPr>
          <p:cNvPr id="5" name="标题 1">
            <a:extLst>
              <a:ext uri="{FF2B5EF4-FFF2-40B4-BE49-F238E27FC236}">
                <a16:creationId xmlns:a16="http://schemas.microsoft.com/office/drawing/2014/main" id="{FF285A59-B35E-4946-B833-24A6C601D0C8}"/>
              </a:ext>
            </a:extLst>
          </p:cNvPr>
          <p:cNvSpPr txBox="1">
            <a:spLocks/>
          </p:cNvSpPr>
          <p:nvPr/>
        </p:nvSpPr>
        <p:spPr>
          <a:xfrm>
            <a:off x="1616198" y="506579"/>
            <a:ext cx="10515600" cy="1325563"/>
          </a:xfrm>
          <a:prstGeom prst="rect">
            <a:avLst/>
          </a:prstGeom>
        </p:spPr>
        <p:txBody>
          <a:bodyPr vert="horz" lIns="0" tIns="0" rIns="0" bIns="0" rtlCol="0" anchor="ctr" anchorCtr="1">
            <a:noAutofit/>
          </a:bodyPr>
          <a:lstStyle>
            <a:lvl1pPr algn="ctr" defTabSz="457200" rtl="0" eaLnBrk="1" latinLnBrk="0" hangingPunct="1">
              <a:spcBef>
                <a:spcPct val="0"/>
              </a:spcBef>
              <a:buNone/>
              <a:defRPr sz="2800" b="1" kern="1200">
                <a:solidFill>
                  <a:schemeClr val="bg2"/>
                </a:solidFill>
                <a:latin typeface="Book Antiqua"/>
                <a:ea typeface="+mj-ea"/>
                <a:cs typeface="Book Antiqua"/>
              </a:defRPr>
            </a:lvl1pPr>
          </a:lstStyle>
          <a:p>
            <a:endParaRPr lang="zh-CN" altLang="en-US" dirty="0"/>
          </a:p>
        </p:txBody>
      </p:sp>
      <p:sp>
        <p:nvSpPr>
          <p:cNvPr id="6" name="矩形 5">
            <a:extLst>
              <a:ext uri="{FF2B5EF4-FFF2-40B4-BE49-F238E27FC236}">
                <a16:creationId xmlns:a16="http://schemas.microsoft.com/office/drawing/2014/main" id="{7E96A40F-0485-4DE1-879A-B7DCF4F6176A}"/>
              </a:ext>
            </a:extLst>
          </p:cNvPr>
          <p:cNvSpPr/>
          <p:nvPr/>
        </p:nvSpPr>
        <p:spPr>
          <a:xfrm>
            <a:off x="6873998" y="1355362"/>
            <a:ext cx="4950135" cy="5016758"/>
          </a:xfrm>
          <a:prstGeom prst="rect">
            <a:avLst/>
          </a:prstGeom>
        </p:spPr>
        <p:txBody>
          <a:bodyPr wrap="square">
            <a:spAutoFit/>
          </a:bodyPr>
          <a:lstStyle/>
          <a:p>
            <a:pPr marL="342900" indent="-342900" defTabSz="457200">
              <a:spcBef>
                <a:spcPct val="20000"/>
              </a:spcBef>
              <a:buClr>
                <a:schemeClr val="accent6"/>
              </a:buClr>
              <a:buFont typeface="Wingdings" charset="2"/>
              <a:buChar char="§"/>
            </a:pPr>
            <a:r>
              <a:rPr lang="en-US" altLang="zh-CN" sz="2000" dirty="0">
                <a:latin typeface="Book Antiqua"/>
              </a:rPr>
              <a:t>Magnetic field measurements are performed by the rotating coil.</a:t>
            </a:r>
          </a:p>
          <a:p>
            <a:pPr marL="342900" indent="-342900" defTabSz="457200">
              <a:spcBef>
                <a:spcPct val="20000"/>
              </a:spcBef>
              <a:buClr>
                <a:schemeClr val="accent6"/>
              </a:buClr>
              <a:buFont typeface="Wingdings" charset="2"/>
              <a:buChar char="§"/>
            </a:pPr>
            <a:r>
              <a:rPr lang="en-US" altLang="zh-CN" sz="2000" dirty="0">
                <a:latin typeface="Book Antiqua"/>
              </a:rPr>
              <a:t>The rotating coil contains two radius coils,  the outer one measures the main component and the inner one for bucking  improves the sensitivity for the high-order multipole components.</a:t>
            </a:r>
          </a:p>
          <a:p>
            <a:pPr marL="342900" indent="-342900" defTabSz="457200">
              <a:spcBef>
                <a:spcPct val="20000"/>
              </a:spcBef>
              <a:buClr>
                <a:schemeClr val="accent6"/>
              </a:buClr>
              <a:buFont typeface="Wingdings" charset="2"/>
              <a:buChar char="§"/>
            </a:pPr>
            <a:r>
              <a:rPr lang="en-US" altLang="zh-CN" sz="2000" dirty="0">
                <a:latin typeface="Book Antiqua"/>
              </a:rPr>
              <a:t>Typical accuracy of the system :10</a:t>
            </a:r>
            <a:r>
              <a:rPr lang="en-US" altLang="zh-CN" sz="2000" baseline="30000" dirty="0">
                <a:latin typeface="Book Antiqua"/>
              </a:rPr>
              <a:t>−4</a:t>
            </a:r>
            <a:r>
              <a:rPr lang="en-US" altLang="zh-CN" sz="2000" dirty="0">
                <a:latin typeface="Book Antiqua"/>
              </a:rPr>
              <a:t>.</a:t>
            </a:r>
          </a:p>
          <a:p>
            <a:pPr marL="342900" indent="-342900" defTabSz="457200">
              <a:spcBef>
                <a:spcPct val="20000"/>
              </a:spcBef>
              <a:buClr>
                <a:schemeClr val="accent6"/>
              </a:buClr>
              <a:buFont typeface="Wingdings" charset="2"/>
              <a:buChar char="§"/>
            </a:pPr>
            <a:r>
              <a:rPr lang="en-US" altLang="zh-CN" sz="2000" dirty="0">
                <a:latin typeface="Book Antiqua"/>
              </a:rPr>
              <a:t>The rotating coil is positioned in the Anti-cryostat.</a:t>
            </a:r>
          </a:p>
          <a:p>
            <a:pPr marL="342900" indent="-342900" defTabSz="457200">
              <a:spcBef>
                <a:spcPct val="20000"/>
              </a:spcBef>
              <a:buClr>
                <a:schemeClr val="accent6"/>
              </a:buClr>
              <a:buFont typeface="Wingdings" charset="2"/>
              <a:buChar char="§"/>
            </a:pPr>
            <a:r>
              <a:rPr lang="en-US" altLang="zh-CN" sz="2000" dirty="0">
                <a:latin typeface="Book Antiqua"/>
              </a:rPr>
              <a:t>The rotating coil is connected via a long stainless steel shaft to a rotation motor.</a:t>
            </a:r>
          </a:p>
          <a:p>
            <a:pPr marL="342900" indent="-342900" defTabSz="457200">
              <a:spcBef>
                <a:spcPct val="20000"/>
              </a:spcBef>
              <a:buClr>
                <a:schemeClr val="accent6"/>
              </a:buClr>
              <a:buFont typeface="Wingdings" charset="2"/>
              <a:buChar char="§"/>
            </a:pPr>
            <a:r>
              <a:rPr lang="en-US" altLang="zh-CN" sz="2000" dirty="0">
                <a:latin typeface="Book Antiqua"/>
              </a:rPr>
              <a:t>The rotating shaft of the coil is coupled to an angular encoder and a slip ring.</a:t>
            </a:r>
          </a:p>
        </p:txBody>
      </p:sp>
      <p:pic>
        <p:nvPicPr>
          <p:cNvPr id="8" name="图片 7">
            <a:extLst>
              <a:ext uri="{FF2B5EF4-FFF2-40B4-BE49-F238E27FC236}">
                <a16:creationId xmlns:a16="http://schemas.microsoft.com/office/drawing/2014/main" id="{68945247-46B2-4C7C-9511-280E8055ED71}"/>
              </a:ext>
            </a:extLst>
          </p:cNvPr>
          <p:cNvPicPr>
            <a:picLocks noChangeAspect="1"/>
          </p:cNvPicPr>
          <p:nvPr/>
        </p:nvPicPr>
        <p:blipFill>
          <a:blip r:embed="rId4"/>
          <a:stretch>
            <a:fillRect/>
          </a:stretch>
        </p:blipFill>
        <p:spPr>
          <a:xfrm>
            <a:off x="3177134" y="1838169"/>
            <a:ext cx="3451922" cy="1823171"/>
          </a:xfrm>
          <a:prstGeom prst="rect">
            <a:avLst/>
          </a:prstGeom>
        </p:spPr>
      </p:pic>
      <p:pic>
        <p:nvPicPr>
          <p:cNvPr id="9" name="图片 8">
            <a:extLst>
              <a:ext uri="{FF2B5EF4-FFF2-40B4-BE49-F238E27FC236}">
                <a16:creationId xmlns:a16="http://schemas.microsoft.com/office/drawing/2014/main" id="{421D36D8-2406-4CF9-A369-EDEEC32A6B1C}"/>
              </a:ext>
            </a:extLst>
          </p:cNvPr>
          <p:cNvPicPr>
            <a:picLocks noChangeAspect="1"/>
          </p:cNvPicPr>
          <p:nvPr/>
        </p:nvPicPr>
        <p:blipFill>
          <a:blip r:embed="rId5"/>
          <a:stretch>
            <a:fillRect/>
          </a:stretch>
        </p:blipFill>
        <p:spPr>
          <a:xfrm>
            <a:off x="135832" y="2024680"/>
            <a:ext cx="3999960" cy="3678123"/>
          </a:xfrm>
          <a:prstGeom prst="rect">
            <a:avLst/>
          </a:prstGeom>
        </p:spPr>
      </p:pic>
    </p:spTree>
    <p:extLst>
      <p:ext uri="{BB962C8B-B14F-4D97-AF65-F5344CB8AC3E}">
        <p14:creationId xmlns:p14="http://schemas.microsoft.com/office/powerpoint/2010/main" val="115461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83C8ACC8-6011-46B4-B943-05D2CE500F90}"/>
              </a:ext>
            </a:extLst>
          </p:cNvPr>
          <p:cNvSpPr>
            <a:spLocks noGrp="1"/>
          </p:cNvSpPr>
          <p:nvPr>
            <p:ph type="title"/>
          </p:nvPr>
        </p:nvSpPr>
        <p:spPr/>
        <p:txBody>
          <a:bodyPr/>
          <a:lstStyle/>
          <a:p>
            <a:r>
              <a:rPr lang="en-US" altLang="zh-CN" dirty="0"/>
              <a:t>Data Acquisition </a:t>
            </a:r>
            <a:endParaRPr lang="zh-CN" altLang="en-US" dirty="0"/>
          </a:p>
        </p:txBody>
      </p:sp>
      <p:pic>
        <p:nvPicPr>
          <p:cNvPr id="5" name="图片 4">
            <a:extLst>
              <a:ext uri="{FF2B5EF4-FFF2-40B4-BE49-F238E27FC236}">
                <a16:creationId xmlns:a16="http://schemas.microsoft.com/office/drawing/2014/main" id="{080E8B1A-2E80-4182-8C89-88207A3241D4}"/>
              </a:ext>
            </a:extLst>
          </p:cNvPr>
          <p:cNvPicPr>
            <a:picLocks noChangeAspect="1"/>
          </p:cNvPicPr>
          <p:nvPr/>
        </p:nvPicPr>
        <p:blipFill rotWithShape="1">
          <a:blip r:embed="rId3"/>
          <a:srcRect l="51016"/>
          <a:stretch/>
        </p:blipFill>
        <p:spPr>
          <a:xfrm>
            <a:off x="579813" y="1568876"/>
            <a:ext cx="5853196" cy="3993226"/>
          </a:xfrm>
          <a:prstGeom prst="rect">
            <a:avLst/>
          </a:prstGeom>
        </p:spPr>
      </p:pic>
      <p:sp>
        <p:nvSpPr>
          <p:cNvPr id="6" name="矩形 5">
            <a:extLst>
              <a:ext uri="{FF2B5EF4-FFF2-40B4-BE49-F238E27FC236}">
                <a16:creationId xmlns:a16="http://schemas.microsoft.com/office/drawing/2014/main" id="{73EC6300-006C-49DA-A9F4-8241E7E92055}"/>
              </a:ext>
            </a:extLst>
          </p:cNvPr>
          <p:cNvSpPr/>
          <p:nvPr/>
        </p:nvSpPr>
        <p:spPr>
          <a:xfrm>
            <a:off x="6600635" y="1422104"/>
            <a:ext cx="4632918" cy="4955203"/>
          </a:xfrm>
          <a:prstGeom prst="rect">
            <a:avLst/>
          </a:prstGeom>
        </p:spPr>
        <p:txBody>
          <a:bodyPr wrap="square">
            <a:spAutoFit/>
          </a:bodyPr>
          <a:lstStyle/>
          <a:p>
            <a:pPr marL="342900" indent="-342900" defTabSz="457200">
              <a:spcBef>
                <a:spcPct val="20000"/>
              </a:spcBef>
              <a:buClr>
                <a:schemeClr val="accent6"/>
              </a:buClr>
              <a:buFont typeface="Wingdings" charset="2"/>
              <a:buChar char="§"/>
            </a:pPr>
            <a:r>
              <a:rPr lang="en-US" altLang="zh-CN" sz="2000" dirty="0">
                <a:latin typeface="Book Antiqua"/>
              </a:rPr>
              <a:t>The inductive voltage of the rotating  coil is fed into digital integrator (</a:t>
            </a:r>
            <a:r>
              <a:rPr lang="en-US" altLang="zh-CN" sz="2000" dirty="0" err="1">
                <a:latin typeface="Book Antiqua"/>
              </a:rPr>
              <a:t>MetroLab</a:t>
            </a:r>
            <a:r>
              <a:rPr lang="en-US" altLang="zh-CN" sz="2000" dirty="0">
                <a:latin typeface="Book Antiqua"/>
              </a:rPr>
              <a:t>, FDI2056). </a:t>
            </a:r>
          </a:p>
          <a:p>
            <a:pPr marL="342900" indent="-342900" defTabSz="457200">
              <a:spcBef>
                <a:spcPct val="20000"/>
              </a:spcBef>
              <a:buClr>
                <a:schemeClr val="accent6"/>
              </a:buClr>
              <a:buFont typeface="Wingdings" charset="2"/>
              <a:buChar char="§"/>
            </a:pPr>
            <a:r>
              <a:rPr lang="en-US" altLang="zh-CN" sz="2000" dirty="0">
                <a:latin typeface="Book Antiqua"/>
              </a:rPr>
              <a:t>The integrators are triggered by the angular encoders.</a:t>
            </a:r>
          </a:p>
          <a:p>
            <a:pPr marL="342900" indent="-342900" defTabSz="457200">
              <a:spcBef>
                <a:spcPct val="20000"/>
              </a:spcBef>
              <a:buClr>
                <a:schemeClr val="accent6"/>
              </a:buClr>
              <a:buFont typeface="Wingdings" charset="2"/>
              <a:buChar char="§"/>
            </a:pPr>
            <a:r>
              <a:rPr lang="en-US" altLang="zh-CN" sz="2000" dirty="0">
                <a:latin typeface="Book Antiqua"/>
              </a:rPr>
              <a:t>Results are obtained from the average of the forward and backward revolutions.</a:t>
            </a:r>
          </a:p>
          <a:p>
            <a:pPr marL="342900" indent="-342900" defTabSz="457200">
              <a:spcBef>
                <a:spcPct val="20000"/>
              </a:spcBef>
              <a:buClr>
                <a:schemeClr val="accent6"/>
              </a:buClr>
              <a:buFont typeface="Wingdings" charset="2"/>
              <a:buChar char="§"/>
            </a:pPr>
            <a:r>
              <a:rPr lang="en-US" altLang="zh-CN" sz="2000" dirty="0">
                <a:latin typeface="Book Antiqua"/>
              </a:rPr>
              <a:t>The harmonic amplitudes and phases are calculated by a Fast Fourier Transform (FFT) of the acquired data. </a:t>
            </a:r>
          </a:p>
          <a:p>
            <a:pPr marL="342900" indent="-342900" defTabSz="457200">
              <a:spcBef>
                <a:spcPct val="20000"/>
              </a:spcBef>
              <a:buClr>
                <a:schemeClr val="accent6"/>
              </a:buClr>
              <a:buFont typeface="Wingdings" charset="2"/>
              <a:buChar char="§"/>
            </a:pPr>
            <a:r>
              <a:rPr lang="en-US" altLang="zh-CN" sz="2000" dirty="0">
                <a:latin typeface="Book Antiqua"/>
              </a:rPr>
              <a:t>The magnet current is measured in real-time by a digital multimeter (NI PXI-4071). </a:t>
            </a:r>
          </a:p>
        </p:txBody>
      </p:sp>
    </p:spTree>
    <p:extLst>
      <p:ext uri="{BB962C8B-B14F-4D97-AF65-F5344CB8AC3E}">
        <p14:creationId xmlns:p14="http://schemas.microsoft.com/office/powerpoint/2010/main" val="407084234"/>
      </p:ext>
    </p:extLst>
  </p:cSld>
  <p:clrMapOvr>
    <a:masterClrMapping/>
  </p:clrMapOvr>
</p:sld>
</file>

<file path=ppt/theme/theme1.xml><?xml version="1.0" encoding="utf-8"?>
<a:theme xmlns:a="http://schemas.openxmlformats.org/drawingml/2006/main" name="HL-LHC">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L-LHC" id="{7DA50245-B1C0-4F4A-86ED-CCF41D44554D}" vid="{A0872D97-0577-4218-BA6B-646BC12626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themeOverride>
</file>

<file path=docProps/app.xml><?xml version="1.0" encoding="utf-8"?>
<Properties xmlns="http://schemas.openxmlformats.org/officeDocument/2006/extended-properties" xmlns:vt="http://schemas.openxmlformats.org/officeDocument/2006/docPropsVTypes">
  <Template/>
  <TotalTime>5878</TotalTime>
  <Words>1766</Words>
  <Application>Microsoft Office PowerPoint</Application>
  <PresentationFormat>宽屏</PresentationFormat>
  <Paragraphs>189</Paragraphs>
  <Slides>15</Slides>
  <Notes>12</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2</vt:i4>
      </vt:variant>
      <vt:variant>
        <vt:lpstr>幻灯片标题</vt:lpstr>
      </vt:variant>
      <vt:variant>
        <vt:i4>15</vt:i4>
      </vt:variant>
    </vt:vector>
  </HeadingPairs>
  <TitlesOfParts>
    <vt:vector size="23" baseType="lpstr">
      <vt:lpstr>等线</vt:lpstr>
      <vt:lpstr>隶书</vt:lpstr>
      <vt:lpstr>Arial</vt:lpstr>
      <vt:lpstr>Book Antiqua</vt:lpstr>
      <vt:lpstr>Wingdings</vt:lpstr>
      <vt:lpstr>HL-LHC</vt:lpstr>
      <vt:lpstr>DWG TrueView Drawing</vt:lpstr>
      <vt:lpstr>Visio.Drawing.11</vt:lpstr>
      <vt:lpstr>News From IMP Magnet Test Stand</vt:lpstr>
      <vt:lpstr>Outline</vt:lpstr>
      <vt:lpstr>Overview of the IMP Magnet Test Stand</vt:lpstr>
      <vt:lpstr>Magnets Tested at IMP</vt:lpstr>
      <vt:lpstr>Test Plan of the MCBRD</vt:lpstr>
      <vt:lpstr>Upgrade Project</vt:lpstr>
      <vt:lpstr>Status of the Upgrade</vt:lpstr>
      <vt:lpstr>Field Measurement</vt:lpstr>
      <vt:lpstr>Data Acquisition </vt:lpstr>
      <vt:lpstr>Quench detection</vt:lpstr>
      <vt:lpstr>Future plan for HIAF project</vt:lpstr>
      <vt:lpstr>Summary</vt:lpstr>
      <vt:lpstr>THANKS FOR YOUR ATTENTION</vt:lpstr>
      <vt:lpstr>PowerPoint 演示文稿</vt:lpstr>
      <vt:lpstr>Test Circuit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 From IMP Magnet Test Facility</dc:title>
  <dc:creator>倪 东升</dc:creator>
  <cp:lastModifiedBy>倪 东升</cp:lastModifiedBy>
  <cp:revision>40</cp:revision>
  <dcterms:created xsi:type="dcterms:W3CDTF">2019-06-03T01:47:19Z</dcterms:created>
  <dcterms:modified xsi:type="dcterms:W3CDTF">2019-06-11T09:04:58Z</dcterms:modified>
</cp:coreProperties>
</file>