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3" r:id="rId5"/>
    <p:sldId id="434" r:id="rId6"/>
    <p:sldId id="420" r:id="rId7"/>
    <p:sldId id="428" r:id="rId8"/>
    <p:sldId id="429" r:id="rId9"/>
    <p:sldId id="425" r:id="rId10"/>
    <p:sldId id="418" r:id="rId11"/>
    <p:sldId id="415" r:id="rId12"/>
    <p:sldId id="423" r:id="rId13"/>
    <p:sldId id="424" r:id="rId14"/>
    <p:sldId id="416" r:id="rId15"/>
    <p:sldId id="433" r:id="rId16"/>
    <p:sldId id="414" r:id="rId17"/>
    <p:sldId id="421" r:id="rId18"/>
    <p:sldId id="430" r:id="rId19"/>
    <p:sldId id="431" r:id="rId20"/>
    <p:sldId id="432" r:id="rId21"/>
    <p:sldId id="435" r:id="rId22"/>
    <p:sldId id="436" r:id="rId23"/>
    <p:sldId id="422" r:id="rId24"/>
    <p:sldId id="426" r:id="rId25"/>
    <p:sldId id="362" r:id="rId26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o Rossi" initials="LR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A"/>
    <a:srgbClr val="007D37"/>
    <a:srgbClr val="FB963C"/>
    <a:srgbClr val="64BDD7"/>
    <a:srgbClr val="991B93"/>
    <a:srgbClr val="961E8D"/>
    <a:srgbClr val="892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5"/>
    <p:restoredTop sz="94586"/>
  </p:normalViewPr>
  <p:slideViewPr>
    <p:cSldViewPr snapToObjects="1" showGuides="1">
      <p:cViewPr varScale="1">
        <p:scale>
          <a:sx n="130" d="100"/>
          <a:sy n="130" d="100"/>
        </p:scale>
        <p:origin x="384" y="19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70" d="100"/>
          <a:sy n="70" d="100"/>
        </p:scale>
        <p:origin x="257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10/06/2019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5382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10/06/2019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5962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511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356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32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0600" y="4767263"/>
            <a:ext cx="6690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M. Statera- 2019/06/11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‹N›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59832" y="4767263"/>
            <a:ext cx="5184576" cy="270000"/>
          </a:xfrm>
        </p:spPr>
        <p:txBody>
          <a:bodyPr/>
          <a:lstStyle/>
          <a:p>
            <a:r>
              <a:rPr lang="en-US" noProof="0"/>
              <a:t>M. Statera- 2019/06/11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131A5A-06B0-4844-BC6A-30D87EA9E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3648" y="4587974"/>
            <a:ext cx="889466" cy="477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US" noProof="0"/>
              <a:t>M. Statera- 2019/06/11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US" noProof="0"/>
              <a:t>M. Statera- 2019/06/11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en-US" noProof="0"/>
              <a:t>M. Statera- 2019/06/11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en-US" noProof="0"/>
              <a:t>M. Statera- 2019/06/11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19200" y="4767263"/>
            <a:ext cx="6573000" cy="270000"/>
          </a:xfrm>
        </p:spPr>
        <p:txBody>
          <a:bodyPr/>
          <a:lstStyle/>
          <a:p>
            <a:r>
              <a:rPr lang="en-US" noProof="0"/>
              <a:t>M. Statera- 2019/06/11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65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4767263"/>
            <a:ext cx="65508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M. Statera- 2019/06/11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‹N›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ctrTitle"/>
          </p:nvPr>
        </p:nvSpPr>
        <p:spPr>
          <a:xfrm>
            <a:off x="539552" y="2292801"/>
            <a:ext cx="8208317" cy="1469860"/>
          </a:xfrm>
        </p:spPr>
        <p:txBody>
          <a:bodyPr/>
          <a:lstStyle/>
          <a:p>
            <a:r>
              <a:rPr lang="fr-CH" sz="4000" dirty="0"/>
              <a:t>News </a:t>
            </a:r>
            <a:r>
              <a:rPr lang="fr-CH" sz="4000" dirty="0" err="1"/>
              <a:t>from</a:t>
            </a:r>
            <a:r>
              <a:rPr lang="fr-CH" sz="4000" dirty="0"/>
              <a:t> the </a:t>
            </a:r>
            <a:r>
              <a:rPr lang="fr-CH" sz="4000" dirty="0" err="1"/>
              <a:t>LASA</a:t>
            </a:r>
            <a:r>
              <a:rPr lang="fr-CH" sz="4000" dirty="0"/>
              <a:t> test </a:t>
            </a:r>
            <a:r>
              <a:rPr lang="fr-CH" sz="4000" dirty="0" err="1"/>
              <a:t>facility</a:t>
            </a:r>
            <a:br>
              <a:rPr lang="fr-CH" sz="3600" dirty="0"/>
            </a:br>
            <a:br>
              <a:rPr lang="fr-CH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5508104" y="267494"/>
            <a:ext cx="3168352" cy="1023282"/>
          </a:xfrm>
        </p:spPr>
        <p:txBody>
          <a:bodyPr>
            <a:normAutofit/>
          </a:bodyPr>
          <a:lstStyle/>
          <a:p>
            <a:r>
              <a:rPr lang="it-IT" dirty="0"/>
              <a:t>Marco Statera</a:t>
            </a:r>
          </a:p>
          <a:p>
            <a:r>
              <a:rPr lang="it-IT" sz="1600" dirty="0"/>
              <a:t>on </a:t>
            </a:r>
            <a:r>
              <a:rPr lang="it-IT" sz="1600" dirty="0" err="1"/>
              <a:t>behalf</a:t>
            </a:r>
            <a:r>
              <a:rPr lang="it-IT" sz="1600" dirty="0"/>
              <a:t> of the LASA team</a:t>
            </a:r>
          </a:p>
          <a:p>
            <a:r>
              <a:rPr lang="it-IT" sz="1600" dirty="0"/>
              <a:t>INFN Milano - LASA</a:t>
            </a:r>
          </a:p>
          <a:p>
            <a:endParaRPr lang="it-IT" dirty="0"/>
          </a:p>
        </p:txBody>
      </p:sp>
      <p:pic>
        <p:nvPicPr>
          <p:cNvPr id="6" name="Immagine 4">
            <a:extLst>
              <a:ext uri="{FF2B5EF4-FFF2-40B4-BE49-F238E27FC236}">
                <a16:creationId xmlns:a16="http://schemas.microsoft.com/office/drawing/2014/main" id="{06929767-EA27-2A42-99D0-F92AC7B96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1" y="3259750"/>
            <a:ext cx="9149071" cy="190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testo 2"/>
          <p:cNvSpPr>
            <a:spLocks noGrp="1"/>
          </p:cNvSpPr>
          <p:nvPr>
            <p:ph type="body" sz="quarter" idx="14"/>
          </p:nvPr>
        </p:nvSpPr>
        <p:spPr>
          <a:xfrm>
            <a:off x="5364088" y="1269519"/>
            <a:ext cx="3312368" cy="323169"/>
          </a:xfrm>
        </p:spPr>
        <p:txBody>
          <a:bodyPr>
            <a:normAutofit/>
          </a:bodyPr>
          <a:lstStyle/>
          <a:p>
            <a:pPr algn="r"/>
            <a:r>
              <a:rPr lang="fr-CH" sz="1300" dirty="0"/>
              <a:t> Uppsala, </a:t>
            </a:r>
            <a:r>
              <a:rPr lang="fr-CH" sz="1300" dirty="0" err="1"/>
              <a:t>June</a:t>
            </a:r>
            <a:r>
              <a:rPr lang="fr-CH" sz="1300" dirty="0"/>
              <a:t> 11</a:t>
            </a:r>
            <a:r>
              <a:rPr lang="fr-CH" sz="1300" baseline="30000" dirty="0"/>
              <a:t>th</a:t>
            </a:r>
            <a:r>
              <a:rPr lang="fr-CH" sz="1300" dirty="0"/>
              <a:t> </a:t>
            </a:r>
            <a:r>
              <a:rPr lang="it-IT" sz="1300" dirty="0"/>
              <a:t>2019</a:t>
            </a:r>
            <a:endParaRPr lang="en-GB" sz="1300" dirty="0"/>
          </a:p>
          <a:p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Quench</a:t>
            </a:r>
            <a:r>
              <a:rPr lang="it-IT" dirty="0"/>
              <a:t> </a:t>
            </a:r>
            <a:r>
              <a:rPr lang="it-IT" dirty="0" err="1"/>
              <a:t>Protection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6" b="5354"/>
          <a:stretch/>
        </p:blipFill>
        <p:spPr>
          <a:xfrm>
            <a:off x="1709682" y="789552"/>
            <a:ext cx="6487841" cy="3977711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3010801"/>
            <a:ext cx="3198093" cy="12421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it-IT" dirty="0" err="1"/>
              <a:t>Each</a:t>
            </a:r>
            <a:r>
              <a:rPr lang="it-IT" dirty="0"/>
              <a:t> HO </a:t>
            </a:r>
            <a:r>
              <a:rPr lang="it-IT" dirty="0" err="1"/>
              <a:t>corrector</a:t>
            </a:r>
            <a:endParaRPr lang="it-IT" dirty="0"/>
          </a:p>
          <a:p>
            <a:r>
              <a:rPr lang="it-IT" dirty="0"/>
              <a:t>1 common </a:t>
            </a:r>
            <a:r>
              <a:rPr lang="it-IT" dirty="0">
                <a:solidFill>
                  <a:schemeClr val="bg2"/>
                </a:solidFill>
              </a:rPr>
              <a:t>CL + bus bar</a:t>
            </a:r>
          </a:p>
          <a:p>
            <a:r>
              <a:rPr lang="it-IT" dirty="0"/>
              <a:t>1 </a:t>
            </a:r>
            <a:r>
              <a:rPr lang="it-IT" dirty="0" err="1"/>
              <a:t>dedicated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CL + bus bar</a:t>
            </a:r>
          </a:p>
          <a:p>
            <a:r>
              <a:rPr lang="it-IT" dirty="0">
                <a:solidFill>
                  <a:srgbClr val="00800A"/>
                </a:solidFill>
              </a:rPr>
              <a:t>3 </a:t>
            </a:r>
            <a:r>
              <a:rPr lang="it-IT" dirty="0" err="1">
                <a:solidFill>
                  <a:srgbClr val="00800A"/>
                </a:solidFill>
              </a:rPr>
              <a:t>voltage</a:t>
            </a:r>
            <a:r>
              <a:rPr lang="it-IT" dirty="0">
                <a:solidFill>
                  <a:srgbClr val="00800A"/>
                </a:solidFill>
              </a:rPr>
              <a:t> </a:t>
            </a:r>
            <a:r>
              <a:rPr lang="it-IT" dirty="0" err="1">
                <a:solidFill>
                  <a:srgbClr val="00800A"/>
                </a:solidFill>
              </a:rPr>
              <a:t>taps</a:t>
            </a:r>
            <a:endParaRPr lang="en-US" dirty="0">
              <a:solidFill>
                <a:srgbClr val="00800A"/>
              </a:solidFill>
            </a:endParaRPr>
          </a:p>
          <a:p>
            <a:r>
              <a:rPr lang="en-US" dirty="0">
                <a:solidFill>
                  <a:srgbClr val="5A5A5A"/>
                </a:solidFill>
              </a:rPr>
              <a:t>Cross check magnet connection before powering by AC signal</a:t>
            </a:r>
            <a:endParaRPr lang="it-IT" dirty="0">
              <a:solidFill>
                <a:srgbClr val="5A5A5A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5495235" y="3349102"/>
            <a:ext cx="259766" cy="389513"/>
          </a:xfrm>
          <a:prstGeom prst="ellipse">
            <a:avLst/>
          </a:prstGeom>
          <a:ln w="22225">
            <a:solidFill>
              <a:srgbClr val="00800A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it-IT" sz="12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23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C8D18BBE-C616-B844-AA5F-ECF759F27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65" t="3818" r="23486" b="5268"/>
          <a:stretch/>
        </p:blipFill>
        <p:spPr>
          <a:xfrm>
            <a:off x="3886656" y="536194"/>
            <a:ext cx="4685385" cy="450106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Test </a:t>
            </a:r>
            <a:r>
              <a:rPr lang="it-IT" dirty="0" err="1"/>
              <a:t>configurations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0486" y="730976"/>
            <a:ext cx="3190678" cy="380459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t-IT" sz="2400" b="1" dirty="0" err="1"/>
              <a:t>Prototypes</a:t>
            </a:r>
            <a:endParaRPr lang="it-IT" sz="2400" b="1" dirty="0"/>
          </a:p>
          <a:p>
            <a:r>
              <a:rPr lang="it-IT" sz="2400" dirty="0"/>
              <a:t>Single </a:t>
            </a:r>
            <a:r>
              <a:rPr lang="it-IT" sz="2400" dirty="0" err="1"/>
              <a:t>magnet</a:t>
            </a:r>
            <a:r>
              <a:rPr lang="it-IT" sz="2400" dirty="0"/>
              <a:t> test</a:t>
            </a:r>
          </a:p>
          <a:p>
            <a:pPr marL="0" indent="0" algn="ctr">
              <a:buNone/>
            </a:pPr>
            <a:r>
              <a:rPr lang="it-IT" sz="2400" b="1" dirty="0"/>
              <a:t>Series production</a:t>
            </a:r>
          </a:p>
          <a:p>
            <a:r>
              <a:rPr lang="it-IT" sz="2400" dirty="0"/>
              <a:t>3 </a:t>
            </a:r>
            <a:r>
              <a:rPr lang="it-IT" sz="2400" dirty="0" err="1"/>
              <a:t>batches</a:t>
            </a:r>
            <a:endParaRPr lang="it-IT" sz="2400" dirty="0"/>
          </a:p>
          <a:p>
            <a:pPr lvl="1"/>
            <a:r>
              <a:rPr lang="it-IT" sz="2100" dirty="0"/>
              <a:t>18 </a:t>
            </a:r>
            <a:r>
              <a:rPr lang="it-IT" sz="2100" dirty="0" err="1"/>
              <a:t>magnets</a:t>
            </a:r>
            <a:endParaRPr lang="it-IT" sz="2100" dirty="0"/>
          </a:p>
          <a:p>
            <a:pPr lvl="1"/>
            <a:r>
              <a:rPr lang="it-IT" sz="2100" dirty="0"/>
              <a:t>2X12P 2X4P</a:t>
            </a:r>
          </a:p>
          <a:p>
            <a:pPr lvl="1"/>
            <a:r>
              <a:rPr lang="it-IT" sz="2100" dirty="0"/>
              <a:t>5 </a:t>
            </a:r>
            <a:r>
              <a:rPr lang="it-IT" sz="2100" dirty="0" err="1"/>
              <a:t>cooldowns</a:t>
            </a:r>
            <a:endParaRPr lang="it-IT" sz="2100" dirty="0"/>
          </a:p>
          <a:p>
            <a:pPr lvl="1"/>
            <a:endParaRPr lang="it-IT" sz="2000" dirty="0"/>
          </a:p>
          <a:p>
            <a:pPr marL="57150" indent="0">
              <a:buNone/>
            </a:pPr>
            <a:r>
              <a:rPr lang="it-IT" sz="2400" dirty="0" err="1"/>
              <a:t>Automatization</a:t>
            </a:r>
            <a:r>
              <a:rPr lang="it-IT" sz="2400" dirty="0"/>
              <a:t> of the </a:t>
            </a:r>
            <a:r>
              <a:rPr lang="it-IT" sz="2400" dirty="0" err="1"/>
              <a:t>cooldown</a:t>
            </a:r>
            <a:r>
              <a:rPr lang="it-IT" sz="2400" dirty="0"/>
              <a:t> and </a:t>
            </a:r>
            <a:r>
              <a:rPr lang="it-IT" sz="2400" dirty="0" err="1"/>
              <a:t>warmup</a:t>
            </a:r>
            <a:r>
              <a:rPr lang="it-IT" sz="2400" dirty="0"/>
              <a:t> by a </a:t>
            </a:r>
            <a:r>
              <a:rPr lang="it-IT" sz="2400" dirty="0" err="1"/>
              <a:t>Nitrogen</a:t>
            </a:r>
            <a:r>
              <a:rPr lang="it-IT" sz="2400" dirty="0"/>
              <a:t> </a:t>
            </a:r>
            <a:r>
              <a:rPr lang="it-IT" sz="2400" dirty="0" err="1"/>
              <a:t>heat</a:t>
            </a:r>
            <a:r>
              <a:rPr lang="it-IT" sz="2400" dirty="0"/>
              <a:t> </a:t>
            </a:r>
            <a:r>
              <a:rPr lang="it-IT" sz="2400" dirty="0" err="1"/>
              <a:t>exchanger</a:t>
            </a:r>
            <a:r>
              <a:rPr lang="it-IT" sz="2400" dirty="0">
                <a:solidFill>
                  <a:srgbClr val="00B050"/>
                </a:solidFill>
              </a:rPr>
              <a:t> 2019 </a:t>
            </a:r>
          </a:p>
          <a:p>
            <a:pPr lvl="1"/>
            <a:endParaRPr lang="it-IT" sz="21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cxnSp>
        <p:nvCxnSpPr>
          <p:cNvPr id="9" name="Connettore 2 8"/>
          <p:cNvCxnSpPr>
            <a:cxnSpLocks/>
          </p:cNvCxnSpPr>
          <p:nvPr/>
        </p:nvCxnSpPr>
        <p:spPr>
          <a:xfrm flipH="1">
            <a:off x="5566787" y="1314431"/>
            <a:ext cx="1" cy="703248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 rot="16200000">
            <a:off x="5174242" y="1485648"/>
            <a:ext cx="472960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tx2"/>
                </a:solidFill>
              </a:rPr>
              <a:t>600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760381" y="4211187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chemeClr val="bg2"/>
                </a:solidFill>
              </a:rPr>
              <a:t>12P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034624" y="4211187"/>
            <a:ext cx="3962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chemeClr val="bg2"/>
                </a:solidFill>
              </a:rPr>
              <a:t>4P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cxnSp>
        <p:nvCxnSpPr>
          <p:cNvPr id="12" name="Connettore 2 11"/>
          <p:cNvCxnSpPr>
            <a:cxnSpLocks/>
          </p:cNvCxnSpPr>
          <p:nvPr/>
        </p:nvCxnSpPr>
        <p:spPr>
          <a:xfrm>
            <a:off x="3756133" y="2037905"/>
            <a:ext cx="1" cy="2999358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 rot="16200000">
            <a:off x="3321546" y="3437626"/>
            <a:ext cx="569092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tx2"/>
                </a:solidFill>
              </a:rPr>
              <a:t>2350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5139341" y="2585426"/>
            <a:ext cx="3820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it-IT" sz="1200" dirty="0" err="1">
              <a:solidFill>
                <a:schemeClr val="tx2"/>
              </a:solidFill>
            </a:endParaRP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D329DD06-2A61-8F4D-B2E7-A18C8DE3C062}"/>
              </a:ext>
            </a:extLst>
          </p:cNvPr>
          <p:cNvCxnSpPr>
            <a:cxnSpLocks/>
          </p:cNvCxnSpPr>
          <p:nvPr/>
        </p:nvCxnSpPr>
        <p:spPr>
          <a:xfrm>
            <a:off x="3522691" y="2037905"/>
            <a:ext cx="5291052" cy="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9A8C83E-4ED2-FB43-8B23-D8C3CCEE27FA}"/>
              </a:ext>
            </a:extLst>
          </p:cNvPr>
          <p:cNvSpPr txBox="1"/>
          <p:nvPr/>
        </p:nvSpPr>
        <p:spPr>
          <a:xfrm>
            <a:off x="8064045" y="1635646"/>
            <a:ext cx="1130751" cy="37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2"/>
                </a:solidFill>
              </a:rPr>
              <a:t>LHe</a:t>
            </a:r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err="1">
                <a:solidFill>
                  <a:schemeClr val="bg2"/>
                </a:solidFill>
              </a:rPr>
              <a:t>max</a:t>
            </a:r>
            <a:endParaRPr lang="it-IT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0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16233C51-8B5E-C74F-A6E9-B7952D09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72" r="8791"/>
          <a:stretch/>
        </p:blipFill>
        <p:spPr>
          <a:xfrm>
            <a:off x="467544" y="339502"/>
            <a:ext cx="5757322" cy="46017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F885B7F-24EE-C347-AC91-E5458D4F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Measurement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408130-2FFD-4E4E-AB78-30E281E95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058" y="736431"/>
            <a:ext cx="5184577" cy="1207775"/>
          </a:xfrm>
        </p:spPr>
        <p:txBody>
          <a:bodyPr>
            <a:normAutofit/>
          </a:bodyPr>
          <a:lstStyle/>
          <a:p>
            <a:r>
              <a:rPr lang="en-US" sz="2000" dirty="0"/>
              <a:t>S</a:t>
            </a:r>
            <a:r>
              <a:rPr lang="it-IT" sz="2000" dirty="0" err="1"/>
              <a:t>haft</a:t>
            </a:r>
            <a:r>
              <a:rPr lang="it-IT" sz="2000" dirty="0"/>
              <a:t> from CERN</a:t>
            </a:r>
            <a:r>
              <a:rPr lang="en-US" sz="2000" dirty="0"/>
              <a:t> (at LASA)</a:t>
            </a:r>
          </a:p>
          <a:p>
            <a:r>
              <a:rPr lang="en-US" sz="2000" dirty="0"/>
              <a:t>Measurement</a:t>
            </a:r>
            <a:r>
              <a:rPr lang="it-IT" sz="2000" dirty="0"/>
              <a:t> at LASA</a:t>
            </a:r>
          </a:p>
          <a:p>
            <a:r>
              <a:rPr lang="en-US" sz="2000" dirty="0"/>
              <a:t>D</a:t>
            </a:r>
            <a:r>
              <a:rPr lang="it-IT" sz="2000" dirty="0" err="1"/>
              <a:t>edicated</a:t>
            </a:r>
            <a:r>
              <a:rPr lang="it-IT" sz="2000" dirty="0"/>
              <a:t> </a:t>
            </a:r>
            <a:r>
              <a:rPr lang="it-IT" sz="2000" dirty="0" err="1"/>
              <a:t>shaft</a:t>
            </a:r>
            <a:r>
              <a:rPr lang="it-IT" sz="2000" dirty="0"/>
              <a:t> for </a:t>
            </a:r>
            <a:r>
              <a:rPr lang="it-IT" sz="2000" dirty="0" err="1"/>
              <a:t>series</a:t>
            </a:r>
            <a:r>
              <a:rPr lang="it-IT" sz="2000" dirty="0"/>
              <a:t> HO </a:t>
            </a:r>
            <a:r>
              <a:rPr lang="it-IT" sz="2000" dirty="0" err="1"/>
              <a:t>correctors</a:t>
            </a:r>
            <a:r>
              <a:rPr lang="it-IT" sz="2000" dirty="0"/>
              <a:t> 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91ACFAB-D709-DD41-994F-6B15A926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832" y="4767263"/>
            <a:ext cx="5184576" cy="270000"/>
          </a:xfrm>
        </p:spPr>
        <p:txBody>
          <a:bodyPr/>
          <a:lstStyle/>
          <a:p>
            <a:r>
              <a:rPr lang="en-US" noProof="0"/>
              <a:t>M. Statera- 2019/06/11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63AC7E-9E42-DA44-A49F-DC05FB42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6D8CBBB-6005-BD44-AB5B-5A4F6C6F7C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67"/>
          <a:stretch/>
        </p:blipFill>
        <p:spPr>
          <a:xfrm>
            <a:off x="6963297" y="2571750"/>
            <a:ext cx="2487031" cy="210347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BAB20C9-64AA-9441-BE15-0E4D59A5FD12}"/>
              </a:ext>
            </a:extLst>
          </p:cNvPr>
          <p:cNvSpPr txBox="1"/>
          <p:nvPr/>
        </p:nvSpPr>
        <p:spPr>
          <a:xfrm>
            <a:off x="65072" y="2851037"/>
            <a:ext cx="2376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feedthrough</a:t>
            </a:r>
            <a:endParaRPr lang="it-IT" sz="1600" b="1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16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CERN design </a:t>
            </a:r>
          </a:p>
          <a:p>
            <a:r>
              <a:rPr lang="it-IT" sz="16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machined</a:t>
            </a:r>
            <a:r>
              <a:rPr lang="it-IT" sz="16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6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at</a:t>
            </a:r>
            <a:r>
              <a:rPr lang="it-IT" sz="16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LASA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930C969-81B1-ED48-846A-D832FD8E2D42}"/>
              </a:ext>
            </a:extLst>
          </p:cNvPr>
          <p:cNvCxnSpPr>
            <a:cxnSpLocks/>
          </p:cNvCxnSpPr>
          <p:nvPr/>
        </p:nvCxnSpPr>
        <p:spPr>
          <a:xfrm flipV="1">
            <a:off x="755576" y="1769294"/>
            <a:ext cx="538665" cy="1035556"/>
          </a:xfrm>
          <a:prstGeom prst="straightConnector1">
            <a:avLst/>
          </a:prstGeom>
          <a:ln w="34925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ABE19FF-E932-C140-B1CB-ACA9DF7B3414}"/>
              </a:ext>
            </a:extLst>
          </p:cNvPr>
          <p:cNvSpPr txBox="1"/>
          <p:nvPr/>
        </p:nvSpPr>
        <p:spPr>
          <a:xfrm>
            <a:off x="1532282" y="3682035"/>
            <a:ext cx="2172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designed</a:t>
            </a:r>
            <a:r>
              <a:rPr lang="it-IT" sz="16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machined</a:t>
            </a:r>
            <a:r>
              <a:rPr lang="it-IT" sz="16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6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at</a:t>
            </a:r>
            <a:r>
              <a:rPr lang="it-IT" sz="16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LASA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049284F-0B8F-B645-81FF-23E4B9F29EC9}"/>
              </a:ext>
            </a:extLst>
          </p:cNvPr>
          <p:cNvCxnSpPr>
            <a:cxnSpLocks/>
          </p:cNvCxnSpPr>
          <p:nvPr/>
        </p:nvCxnSpPr>
        <p:spPr>
          <a:xfrm flipV="1">
            <a:off x="2180354" y="2931790"/>
            <a:ext cx="597104" cy="750244"/>
          </a:xfrm>
          <a:prstGeom prst="straightConnector1">
            <a:avLst/>
          </a:prstGeom>
          <a:ln w="34925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28DF2A0-FF8E-6C47-B087-CB2B0B91DE69}"/>
              </a:ext>
            </a:extLst>
          </p:cNvPr>
          <p:cNvSpPr txBox="1"/>
          <p:nvPr/>
        </p:nvSpPr>
        <p:spPr>
          <a:xfrm>
            <a:off x="4211960" y="4565109"/>
            <a:ext cx="7938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tx2"/>
                </a:solidFill>
              </a:rPr>
              <a:t>by N. </a:t>
            </a:r>
            <a:r>
              <a:rPr lang="it-IT" sz="1000" dirty="0" err="1">
                <a:solidFill>
                  <a:schemeClr val="tx2"/>
                </a:solidFill>
              </a:rPr>
              <a:t>Lusa</a:t>
            </a:r>
            <a:endParaRPr lang="it-IT" sz="1000" dirty="0">
              <a:solidFill>
                <a:schemeClr val="tx2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A316FC9-BD02-D24B-9612-808C4884C539}"/>
              </a:ext>
            </a:extLst>
          </p:cNvPr>
          <p:cNvSpPr txBox="1"/>
          <p:nvPr/>
        </p:nvSpPr>
        <p:spPr>
          <a:xfrm>
            <a:off x="6165444" y="4280922"/>
            <a:ext cx="2357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designed</a:t>
            </a:r>
            <a:r>
              <a:rPr lang="it-IT" sz="16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machined</a:t>
            </a:r>
            <a:r>
              <a:rPr lang="it-IT" sz="16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600" b="1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at</a:t>
            </a:r>
            <a:r>
              <a:rPr lang="it-IT" sz="1600" b="1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 LASA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E1DA8F05-E992-EE41-ACA0-F7E0EAD984EE}"/>
              </a:ext>
            </a:extLst>
          </p:cNvPr>
          <p:cNvCxnSpPr>
            <a:cxnSpLocks/>
          </p:cNvCxnSpPr>
          <p:nvPr/>
        </p:nvCxnSpPr>
        <p:spPr>
          <a:xfrm flipH="1">
            <a:off x="5724131" y="3682034"/>
            <a:ext cx="1974053" cy="473892"/>
          </a:xfrm>
          <a:prstGeom prst="straightConnector1">
            <a:avLst/>
          </a:prstGeom>
          <a:ln w="34925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CABF6CC-559F-FC42-9342-E5CB3F58B0A5}"/>
              </a:ext>
            </a:extLst>
          </p:cNvPr>
          <p:cNvSpPr txBox="1"/>
          <p:nvPr/>
        </p:nvSpPr>
        <p:spPr>
          <a:xfrm>
            <a:off x="4460162" y="1899897"/>
            <a:ext cx="4683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MCQSXFP1 </a:t>
            </a:r>
            <a:r>
              <a:rPr lang="it-IT" dirty="0" err="1">
                <a:solidFill>
                  <a:schemeClr val="tx2"/>
                </a:solidFill>
              </a:rPr>
              <a:t>magnetic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measurement</a:t>
            </a:r>
            <a:r>
              <a:rPr lang="it-IT" dirty="0">
                <a:solidFill>
                  <a:schemeClr val="tx2"/>
                </a:solidFill>
              </a:rPr>
              <a:t> in </a:t>
            </a:r>
            <a:r>
              <a:rPr lang="it-IT" dirty="0" err="1">
                <a:solidFill>
                  <a:schemeClr val="tx2"/>
                </a:solidFill>
              </a:rPr>
              <a:t>collaboration</a:t>
            </a:r>
            <a:r>
              <a:rPr lang="it-IT" dirty="0">
                <a:solidFill>
                  <a:schemeClr val="tx2"/>
                </a:solidFill>
              </a:rPr>
              <a:t> with CERN (L. </a:t>
            </a:r>
            <a:r>
              <a:rPr lang="it-IT" dirty="0" err="1">
                <a:solidFill>
                  <a:schemeClr val="tx2"/>
                </a:solidFill>
              </a:rPr>
              <a:t>Fiscarelli</a:t>
            </a:r>
            <a:r>
              <a:rPr lang="it-IT" dirty="0">
                <a:solidFill>
                  <a:schemeClr val="tx2"/>
                </a:solidFill>
              </a:rPr>
              <a:t>)</a:t>
            </a:r>
            <a:r>
              <a:rPr lang="it-IT" dirty="0">
                <a:solidFill>
                  <a:srgbClr val="00B050"/>
                </a:solidFill>
              </a:rPr>
              <a:t> 2019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61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7D5A636-58BB-694A-8E73-85CE5C366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3" y="-89535"/>
            <a:ext cx="839917" cy="464896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LASA High </a:t>
            </a:r>
            <a:r>
              <a:rPr lang="it-IT" dirty="0" err="1"/>
              <a:t>Current</a:t>
            </a:r>
            <a:r>
              <a:rPr lang="it-IT" dirty="0"/>
              <a:t> Test Station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67789" y="2109051"/>
            <a:ext cx="5300680" cy="2784907"/>
          </a:xfrm>
        </p:spPr>
        <p:txBody>
          <a:bodyPr>
            <a:normAutofit/>
          </a:bodyPr>
          <a:lstStyle/>
          <a:p>
            <a:endParaRPr lang="it-IT" sz="15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it-IT" sz="1500" b="1" dirty="0" err="1">
                <a:latin typeface="Arial" charset="0"/>
                <a:ea typeface="Arial" charset="0"/>
                <a:cs typeface="Arial" charset="0"/>
              </a:rPr>
              <a:t>DISCORAP</a:t>
            </a:r>
            <a:r>
              <a:rPr lang="it-IT" sz="15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500" b="1" dirty="0" err="1">
                <a:latin typeface="Arial" charset="0"/>
                <a:ea typeface="Arial" charset="0"/>
                <a:cs typeface="Arial" charset="0"/>
              </a:rPr>
              <a:t>cryostat</a:t>
            </a:r>
            <a:r>
              <a:rPr lang="it-IT" sz="1500" b="1" dirty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it-IT" sz="1500" b="1" dirty="0" err="1">
                <a:latin typeface="Arial" charset="0"/>
                <a:ea typeface="Arial" charset="0"/>
                <a:cs typeface="Arial" charset="0"/>
              </a:rPr>
              <a:t>HTS</a:t>
            </a:r>
            <a:r>
              <a:rPr lang="it-IT" sz="15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500" b="1" dirty="0" err="1">
                <a:latin typeface="Arial" charset="0"/>
                <a:ea typeface="Arial" charset="0"/>
                <a:cs typeface="Arial" charset="0"/>
              </a:rPr>
              <a:t>magnets</a:t>
            </a:r>
            <a:r>
              <a:rPr lang="it-IT" sz="1500" b="1" dirty="0">
                <a:latin typeface="Arial" charset="0"/>
                <a:ea typeface="Arial" charset="0"/>
                <a:cs typeface="Arial" charset="0"/>
              </a:rPr>
              <a:t> test</a:t>
            </a:r>
          </a:p>
          <a:p>
            <a:r>
              <a:rPr lang="it-IT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Mechanical</a:t>
            </a:r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interface</a:t>
            </a:r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5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redesign</a:t>
            </a:r>
            <a:r>
              <a:rPr lang="it-IT" sz="15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5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ongoing</a:t>
            </a:r>
            <a:endParaRPr lang="it-IT" sz="1500" b="1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Zero </a:t>
            </a:r>
            <a:r>
              <a:rPr lang="it-IT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uplift</a:t>
            </a:r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filler </a:t>
            </a:r>
            <a:r>
              <a:rPr lang="it-IT" sz="15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delivered</a:t>
            </a:r>
            <a:endParaRPr lang="it-IT" sz="15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Fast </a:t>
            </a:r>
            <a:r>
              <a:rPr lang="it-IT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switch</a:t>
            </a:r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500" b="1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commissioned</a:t>
            </a:r>
            <a:endParaRPr lang="it-IT" sz="15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Electrical</a:t>
            </a:r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connections</a:t>
            </a:r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5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integration</a:t>
            </a:r>
            <a:r>
              <a:rPr lang="it-IT" sz="15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5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ongoing</a:t>
            </a:r>
            <a:endParaRPr lang="it-IT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Temperature control </a:t>
            </a:r>
            <a:r>
              <a:rPr lang="it-IT" sz="15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design </a:t>
            </a:r>
            <a:r>
              <a:rPr lang="it-IT" sz="15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ongoing</a:t>
            </a:r>
            <a:endParaRPr lang="it-IT" sz="1500" b="1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1500" b="1" dirty="0" err="1">
                <a:latin typeface="Arial" charset="0"/>
                <a:cs typeface="Arial" charset="0"/>
              </a:rPr>
              <a:t>Cryocooler</a:t>
            </a:r>
            <a:r>
              <a:rPr lang="it-IT" sz="1500" b="1" dirty="0">
                <a:latin typeface="Arial" charset="0"/>
                <a:cs typeface="Arial" charset="0"/>
              </a:rPr>
              <a:t> </a:t>
            </a:r>
            <a:r>
              <a:rPr lang="it-IT" sz="1500" b="1" dirty="0" err="1">
                <a:latin typeface="Arial" charset="0"/>
                <a:cs typeface="Arial" charset="0"/>
              </a:rPr>
              <a:t>procurement</a:t>
            </a:r>
            <a:r>
              <a:rPr lang="it-IT" sz="1500" b="1" dirty="0">
                <a:latin typeface="Arial" charset="0"/>
                <a:cs typeface="Arial" charset="0"/>
              </a:rPr>
              <a:t> </a:t>
            </a:r>
            <a:r>
              <a:rPr lang="it-IT" sz="1500" b="1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ongoing</a:t>
            </a:r>
            <a:endParaRPr lang="it-IT" sz="1500" b="1" dirty="0">
              <a:solidFill>
                <a:schemeClr val="accent6"/>
              </a:solidFill>
              <a:latin typeface="Arial" charset="0"/>
              <a:cs typeface="Arial" charset="0"/>
            </a:endParaRPr>
          </a:p>
          <a:p>
            <a:r>
              <a:rPr lang="it-IT" sz="1500" b="1" dirty="0" err="1">
                <a:latin typeface="Arial" charset="0"/>
                <a:cs typeface="Arial" charset="0"/>
              </a:rPr>
              <a:t>Magnetic</a:t>
            </a:r>
            <a:r>
              <a:rPr lang="it-IT" sz="1500" b="1" dirty="0">
                <a:latin typeface="Arial" charset="0"/>
                <a:cs typeface="Arial" charset="0"/>
              </a:rPr>
              <a:t> </a:t>
            </a:r>
            <a:r>
              <a:rPr lang="it-IT" sz="1500" b="1" dirty="0" err="1">
                <a:latin typeface="Arial" charset="0"/>
                <a:cs typeface="Arial" charset="0"/>
              </a:rPr>
              <a:t>field</a:t>
            </a:r>
            <a:r>
              <a:rPr lang="it-IT" sz="1500" b="1" dirty="0">
                <a:latin typeface="Arial" charset="0"/>
                <a:cs typeface="Arial" charset="0"/>
              </a:rPr>
              <a:t> </a:t>
            </a:r>
            <a:r>
              <a:rPr lang="it-IT" sz="1500" b="1" dirty="0" err="1">
                <a:latin typeface="Arial" charset="0"/>
                <a:cs typeface="Arial" charset="0"/>
              </a:rPr>
              <a:t>measurement</a:t>
            </a:r>
            <a:r>
              <a:rPr lang="it-IT" sz="1500" b="1" dirty="0">
                <a:latin typeface="Arial" charset="0"/>
                <a:cs typeface="Arial" charset="0"/>
              </a:rPr>
              <a:t> </a:t>
            </a:r>
            <a:r>
              <a:rPr lang="it-IT" sz="1500" b="1" dirty="0" err="1">
                <a:latin typeface="Arial" charset="0"/>
                <a:cs typeface="Arial" charset="0"/>
              </a:rPr>
              <a:t>integration</a:t>
            </a:r>
            <a:r>
              <a:rPr lang="it-IT" sz="1500" b="1" dirty="0">
                <a:latin typeface="Arial" charset="0"/>
                <a:cs typeface="Arial" charset="0"/>
              </a:rPr>
              <a:t> </a:t>
            </a:r>
            <a:r>
              <a:rPr lang="it-IT" sz="1500" b="1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designed</a:t>
            </a:r>
            <a:endParaRPr lang="it-IT" sz="1500" b="1" dirty="0">
              <a:solidFill>
                <a:schemeClr val="accent6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it-IT" sz="1500" dirty="0">
              <a:solidFill>
                <a:schemeClr val="accent6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248" r="6214" b="42675"/>
          <a:stretch/>
        </p:blipFill>
        <p:spPr>
          <a:xfrm>
            <a:off x="7294410" y="316614"/>
            <a:ext cx="1277986" cy="4255634"/>
          </a:xfrm>
          <a:prstGeom prst="rect">
            <a:avLst/>
          </a:prstGeom>
        </p:spPr>
      </p:pic>
      <p:cxnSp>
        <p:nvCxnSpPr>
          <p:cNvPr id="24" name="Connettore 2 23"/>
          <p:cNvCxnSpPr>
            <a:cxnSpLocks/>
          </p:cNvCxnSpPr>
          <p:nvPr/>
        </p:nvCxnSpPr>
        <p:spPr>
          <a:xfrm>
            <a:off x="426901" y="355936"/>
            <a:ext cx="0" cy="405696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1064520" y="4274396"/>
            <a:ext cx="101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2186"/>
            <a:r>
              <a:rPr lang="it-IT" sz="1200" b="1" dirty="0" err="1">
                <a:solidFill>
                  <a:srgbClr val="4F81BD">
                    <a:lumMod val="75000"/>
                  </a:srgbClr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it-IT" sz="1200" b="1" dirty="0">
                <a:solidFill>
                  <a:srgbClr val="4F81BD">
                    <a:lumMod val="75000"/>
                  </a:srgbClr>
                </a:solidFill>
                <a:ea typeface="Arial" charset="0"/>
                <a:cs typeface="Arial" charset="0"/>
              </a:rPr>
              <a:t> 0.695 m</a:t>
            </a:r>
          </a:p>
        </p:txBody>
      </p:sp>
      <p:cxnSp>
        <p:nvCxnSpPr>
          <p:cNvPr id="30" name="Connettore 2 29"/>
          <p:cNvCxnSpPr>
            <a:cxnSpLocks/>
          </p:cNvCxnSpPr>
          <p:nvPr/>
        </p:nvCxnSpPr>
        <p:spPr>
          <a:xfrm>
            <a:off x="1389095" y="355936"/>
            <a:ext cx="0" cy="202848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>
            <a:cxnSpLocks/>
          </p:cNvCxnSpPr>
          <p:nvPr/>
        </p:nvCxnSpPr>
        <p:spPr>
          <a:xfrm flipV="1">
            <a:off x="609245" y="4514567"/>
            <a:ext cx="512385" cy="1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 rot="16200000">
            <a:off x="-279353" y="1962732"/>
            <a:ext cx="986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2186"/>
            <a:r>
              <a:rPr lang="it-IT" sz="160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7.2 </a:t>
            </a:r>
            <a:r>
              <a:rPr lang="it-IT" sz="1600" b="1" dirty="0">
                <a:solidFill>
                  <a:srgbClr val="4F81BD">
                    <a:lumMod val="75000"/>
                  </a:srgbClr>
                </a:solidFill>
                <a:ea typeface="Arial" charset="0"/>
                <a:cs typeface="Arial" charset="0"/>
              </a:rPr>
              <a:t>m</a:t>
            </a:r>
          </a:p>
        </p:txBody>
      </p:sp>
      <p:sp>
        <p:nvSpPr>
          <p:cNvPr id="39" name="CasellaDiTesto 38"/>
          <p:cNvSpPr txBox="1"/>
          <p:nvPr/>
        </p:nvSpPr>
        <p:spPr>
          <a:xfrm rot="16200000">
            <a:off x="766331" y="1134506"/>
            <a:ext cx="913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2186"/>
            <a:r>
              <a:rPr lang="it-IT" sz="160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3.4 </a:t>
            </a:r>
            <a:r>
              <a:rPr lang="it-IT" sz="1600" b="1" dirty="0">
                <a:solidFill>
                  <a:srgbClr val="4F81BD">
                    <a:lumMod val="75000"/>
                  </a:srgbClr>
                </a:solidFill>
                <a:ea typeface="Arial" charset="0"/>
                <a:cs typeface="Arial" charset="0"/>
              </a:rPr>
              <a:t>m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1237443" y="3331423"/>
            <a:ext cx="1237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1.4 m</a:t>
            </a:r>
            <a:r>
              <a:rPr lang="it-IT" sz="1350" b="1" baseline="30000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3</a:t>
            </a:r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 </a:t>
            </a:r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ethylene-vinil</a:t>
            </a:r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 acetate disks</a:t>
            </a:r>
          </a:p>
        </p:txBody>
      </p:sp>
      <p:cxnSp>
        <p:nvCxnSpPr>
          <p:cNvPr id="42" name="Connettore 2 41"/>
          <p:cNvCxnSpPr>
            <a:cxnSpLocks/>
          </p:cNvCxnSpPr>
          <p:nvPr/>
        </p:nvCxnSpPr>
        <p:spPr>
          <a:xfrm flipH="1" flipV="1">
            <a:off x="872325" y="3056989"/>
            <a:ext cx="357455" cy="35266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 rot="16200000">
            <a:off x="8362909" y="1261761"/>
            <a:ext cx="11657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10 </a:t>
            </a:r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kA</a:t>
            </a:r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 </a:t>
            </a:r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leads</a:t>
            </a:r>
            <a:endParaRPr lang="it-IT" sz="1350" b="1" dirty="0">
              <a:solidFill>
                <a:srgbClr val="4F81BD">
                  <a:lumMod val="75000"/>
                </a:srgbClr>
              </a:solidFill>
              <a:ea typeface="Symbol" charset="2"/>
              <a:cs typeface="Symbol" charset="2"/>
            </a:endParaRPr>
          </a:p>
        </p:txBody>
      </p:sp>
      <p:cxnSp>
        <p:nvCxnSpPr>
          <p:cNvPr id="44" name="Connettore 2 43"/>
          <p:cNvCxnSpPr/>
          <p:nvPr/>
        </p:nvCxnSpPr>
        <p:spPr>
          <a:xfrm flipH="1">
            <a:off x="8121775" y="1569245"/>
            <a:ext cx="647682" cy="10704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8167309" y="3517775"/>
            <a:ext cx="10037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132186"/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HTS</a:t>
            </a:r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 </a:t>
            </a:r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magnet</a:t>
            </a:r>
            <a:endParaRPr lang="it-IT" sz="1350" b="1" dirty="0">
              <a:solidFill>
                <a:srgbClr val="4F81BD">
                  <a:lumMod val="75000"/>
                </a:srgbClr>
              </a:solidFill>
              <a:ea typeface="Symbol" charset="2"/>
              <a:cs typeface="Symbol" charset="2"/>
            </a:endParaRPr>
          </a:p>
        </p:txBody>
      </p:sp>
      <p:cxnSp>
        <p:nvCxnSpPr>
          <p:cNvPr id="49" name="Connettore 2 48"/>
          <p:cNvCxnSpPr/>
          <p:nvPr/>
        </p:nvCxnSpPr>
        <p:spPr>
          <a:xfrm flipH="1" flipV="1">
            <a:off x="8078928" y="3565980"/>
            <a:ext cx="330325" cy="19417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>
            <a:off x="6224804" y="4086368"/>
            <a:ext cx="12394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132186"/>
            <a:r>
              <a:rPr lang="it-IT" sz="1350" b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ballast</a:t>
            </a:r>
            <a:endParaRPr lang="it-IT" sz="1350" b="1" dirty="0">
              <a:solidFill>
                <a:srgbClr val="4F81BD">
                  <a:lumMod val="75000"/>
                </a:srgbClr>
              </a:solidFill>
              <a:ea typeface="Symbol" charset="2"/>
              <a:cs typeface="Symbol" charset="2"/>
            </a:endParaRPr>
          </a:p>
        </p:txBody>
      </p:sp>
      <p:cxnSp>
        <p:nvCxnSpPr>
          <p:cNvPr id="63" name="Connettore 2 62"/>
          <p:cNvCxnSpPr/>
          <p:nvPr/>
        </p:nvCxnSpPr>
        <p:spPr>
          <a:xfrm flipV="1">
            <a:off x="7186398" y="4143133"/>
            <a:ext cx="331204" cy="8964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 flipH="1" flipV="1">
            <a:off x="8298099" y="1478486"/>
            <a:ext cx="471358" cy="1328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6602381-3A11-6146-B564-0ABD4E400798}"/>
              </a:ext>
            </a:extLst>
          </p:cNvPr>
          <p:cNvSpPr txBox="1"/>
          <p:nvPr/>
        </p:nvSpPr>
        <p:spPr>
          <a:xfrm>
            <a:off x="1168414" y="2654800"/>
            <a:ext cx="8005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2186"/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HTS</a:t>
            </a:r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 </a:t>
            </a:r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magnet</a:t>
            </a:r>
            <a:endParaRPr lang="it-IT" sz="1350" b="1" dirty="0">
              <a:solidFill>
                <a:srgbClr val="4F81BD">
                  <a:lumMod val="75000"/>
                </a:srgbClr>
              </a:solidFill>
              <a:ea typeface="Symbol" charset="2"/>
              <a:cs typeface="Symbol" charset="2"/>
            </a:endParaRP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4380EB74-B136-1A47-A1F0-2C09C2DC604A}"/>
              </a:ext>
            </a:extLst>
          </p:cNvPr>
          <p:cNvCxnSpPr>
            <a:cxnSpLocks/>
          </p:cNvCxnSpPr>
          <p:nvPr/>
        </p:nvCxnSpPr>
        <p:spPr>
          <a:xfrm flipH="1" flipV="1">
            <a:off x="865461" y="2125450"/>
            <a:ext cx="371215" cy="49960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0BE4EAA8-3C4B-3F4A-88E7-3D359D212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572" y="973803"/>
            <a:ext cx="2292108" cy="1647453"/>
          </a:xfrm>
          <a:prstGeom prst="rect">
            <a:avLst/>
          </a:prstGeom>
        </p:spPr>
      </p:pic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B62B5784-45E1-6444-AC4D-18DA2C67DA09}"/>
              </a:ext>
            </a:extLst>
          </p:cNvPr>
          <p:cNvCxnSpPr>
            <a:cxnSpLocks/>
          </p:cNvCxnSpPr>
          <p:nvPr/>
        </p:nvCxnSpPr>
        <p:spPr>
          <a:xfrm flipV="1">
            <a:off x="6914822" y="1207417"/>
            <a:ext cx="642453" cy="277709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ttangolo 28">
            <a:extLst>
              <a:ext uri="{FF2B5EF4-FFF2-40B4-BE49-F238E27FC236}">
                <a16:creationId xmlns:a16="http://schemas.microsoft.com/office/drawing/2014/main" id="{5F766D0E-EFA4-9C48-8380-A5D6CCC3938A}"/>
              </a:ext>
            </a:extLst>
          </p:cNvPr>
          <p:cNvSpPr/>
          <p:nvPr/>
        </p:nvSpPr>
        <p:spPr>
          <a:xfrm>
            <a:off x="1668086" y="74042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it-IT" b="1" dirty="0" err="1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kA</a:t>
            </a:r>
            <a:r>
              <a:rPr lang="it-IT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 test station</a:t>
            </a:r>
          </a:p>
          <a:p>
            <a:r>
              <a:rPr lang="it-IT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 Three 6V 10 </a:t>
            </a:r>
            <a:r>
              <a:rPr lang="it-IT" dirty="0" err="1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kA</a:t>
            </a:r>
            <a:r>
              <a:rPr lang="it-IT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power</a:t>
            </a:r>
            <a:r>
              <a:rPr lang="it-IT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supplies</a:t>
            </a:r>
            <a:endParaRPr lang="it-IT" dirty="0">
              <a:solidFill>
                <a:schemeClr val="accent5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it-IT" dirty="0" err="1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kA</a:t>
            </a:r>
            <a:r>
              <a:rPr lang="it-IT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current</a:t>
            </a:r>
            <a:r>
              <a:rPr lang="it-IT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leads</a:t>
            </a:r>
            <a:endParaRPr lang="it-IT" dirty="0">
              <a:solidFill>
                <a:schemeClr val="accent5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7.2 m </a:t>
            </a:r>
            <a:r>
              <a:rPr lang="it-IT" dirty="0" err="1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cryostat</a:t>
            </a:r>
            <a:endParaRPr lang="it-IT" dirty="0">
              <a:solidFill>
                <a:schemeClr val="accent5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47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10 </a:t>
            </a:r>
            <a:r>
              <a:rPr lang="it-IT" dirty="0" err="1"/>
              <a:t>kA</a:t>
            </a:r>
            <a:r>
              <a:rPr lang="it-IT" dirty="0"/>
              <a:t> </a:t>
            </a:r>
            <a:r>
              <a:rPr lang="it-IT" dirty="0" err="1"/>
              <a:t>Protection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1523" r="2780" b="944"/>
          <a:stretch/>
        </p:blipFill>
        <p:spPr>
          <a:xfrm>
            <a:off x="116048" y="550046"/>
            <a:ext cx="2151122" cy="3201669"/>
          </a:xfrm>
          <a:prstGeom prst="round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74131" y="3808970"/>
            <a:ext cx="1976991" cy="71558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it-IT" sz="135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1.2 </a:t>
            </a:r>
            <a:r>
              <a:rPr lang="it-IT" sz="135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ms</a:t>
            </a:r>
            <a:r>
              <a:rPr lang="it-IT" sz="135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to open</a:t>
            </a:r>
          </a:p>
          <a:p>
            <a:pPr marL="214313" indent="-214313">
              <a:buFont typeface="Arial" charset="0"/>
              <a:buChar char="•"/>
            </a:pPr>
            <a:r>
              <a:rPr lang="it-IT" sz="135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220 </a:t>
            </a:r>
            <a:r>
              <a:rPr lang="it-IT" sz="1350" dirty="0" err="1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it-IT" sz="135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it-IT" sz="135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opening time</a:t>
            </a:r>
          </a:p>
          <a:p>
            <a:pPr marL="214313" indent="-214313">
              <a:buFont typeface="Arial" charset="0"/>
              <a:buChar char="•"/>
            </a:pPr>
            <a:r>
              <a:rPr lang="it-IT" sz="135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water </a:t>
            </a:r>
            <a:r>
              <a:rPr lang="it-IT" sz="135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cooling</a:t>
            </a:r>
            <a:r>
              <a:rPr lang="it-IT" sz="135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17 kW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FA70822-13E6-294F-95BB-9C315E913D37}"/>
              </a:ext>
            </a:extLst>
          </p:cNvPr>
          <p:cNvGrpSpPr/>
          <p:nvPr/>
        </p:nvGrpSpPr>
        <p:grpSpPr>
          <a:xfrm>
            <a:off x="2759493" y="675000"/>
            <a:ext cx="4014778" cy="2400498"/>
            <a:chOff x="5012555" y="1417638"/>
            <a:chExt cx="6379723" cy="3814535"/>
          </a:xfrm>
        </p:grpSpPr>
        <p:pic>
          <p:nvPicPr>
            <p:cNvPr id="14" name="Picture 2" descr="IGBT-test4">
              <a:extLst>
                <a:ext uri="{FF2B5EF4-FFF2-40B4-BE49-F238E27FC236}">
                  <a16:creationId xmlns:a16="http://schemas.microsoft.com/office/drawing/2014/main" id="{10BDA4E0-58A8-4342-8092-DFF7D1345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1"/>
            <a:stretch/>
          </p:blipFill>
          <p:spPr bwMode="auto">
            <a:xfrm>
              <a:off x="5012555" y="1417638"/>
              <a:ext cx="6379723" cy="3814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975B900C-A1BA-C147-8B26-909BB5446D76}"/>
                </a:ext>
              </a:extLst>
            </p:cNvPr>
            <p:cNvSpPr/>
            <p:nvPr/>
          </p:nvSpPr>
          <p:spPr>
            <a:xfrm>
              <a:off x="9313816" y="1854927"/>
              <a:ext cx="846183" cy="1632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2E9C9EBD-E33B-8D44-9A27-F18F044FC7C9}"/>
                </a:ext>
              </a:extLst>
            </p:cNvPr>
            <p:cNvCxnSpPr/>
            <p:nvPr/>
          </p:nvCxnSpPr>
          <p:spPr>
            <a:xfrm>
              <a:off x="9485604" y="1798457"/>
              <a:ext cx="447501" cy="0"/>
            </a:xfrm>
            <a:prstGeom prst="line">
              <a:avLst/>
            </a:prstGeom>
            <a:ln w="539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7DEEDC14-69AB-2F48-ABB3-437D6B57B4BC}"/>
                </a:ext>
              </a:extLst>
            </p:cNvPr>
            <p:cNvCxnSpPr/>
            <p:nvPr/>
          </p:nvCxnSpPr>
          <p:spPr>
            <a:xfrm>
              <a:off x="9485604" y="3537211"/>
              <a:ext cx="447501" cy="0"/>
            </a:xfrm>
            <a:prstGeom prst="line">
              <a:avLst/>
            </a:prstGeom>
            <a:ln w="539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16F2378D-E55A-6E41-8484-340888113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9045" y="3165974"/>
            <a:ext cx="5966559" cy="1656184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Power </a:t>
            </a:r>
            <a:r>
              <a:rPr lang="it-IT" dirty="0" err="1"/>
              <a:t>suppl</a:t>
            </a:r>
            <a:r>
              <a:rPr lang="en-US" dirty="0"/>
              <a:t>y</a:t>
            </a:r>
            <a:r>
              <a:rPr lang="it-IT" dirty="0"/>
              <a:t> 10kA – 30 kA</a:t>
            </a:r>
          </a:p>
          <a:p>
            <a:r>
              <a:rPr lang="it-IT" dirty="0" err="1"/>
              <a:t>Power</a:t>
            </a:r>
            <a:r>
              <a:rPr lang="it-IT" dirty="0"/>
              <a:t> line 10 </a:t>
            </a:r>
            <a:r>
              <a:rPr lang="it-IT" dirty="0" err="1"/>
              <a:t>kA</a:t>
            </a:r>
            <a:endParaRPr lang="it-IT" dirty="0"/>
          </a:p>
          <a:p>
            <a:r>
              <a:rPr lang="it-IT" dirty="0"/>
              <a:t>Disconnector/fast </a:t>
            </a:r>
            <a:r>
              <a:rPr lang="it-IT" dirty="0" err="1"/>
              <a:t>switch</a:t>
            </a:r>
            <a:r>
              <a:rPr lang="it-IT" dirty="0"/>
              <a:t> 10 </a:t>
            </a:r>
            <a:r>
              <a:rPr lang="it-IT" dirty="0" err="1"/>
              <a:t>kA</a:t>
            </a:r>
            <a:r>
              <a:rPr lang="it-IT" dirty="0"/>
              <a:t> 1.2 </a:t>
            </a:r>
            <a:r>
              <a:rPr lang="it-IT" dirty="0" err="1"/>
              <a:t>ms</a:t>
            </a:r>
            <a:endParaRPr lang="it-IT" dirty="0"/>
          </a:p>
          <a:p>
            <a:r>
              <a:rPr lang="it-IT" dirty="0"/>
              <a:t>Line </a:t>
            </a:r>
            <a:r>
              <a:rPr lang="it-IT" dirty="0" err="1"/>
              <a:t>clamp</a:t>
            </a:r>
            <a:endParaRPr lang="it-IT" dirty="0"/>
          </a:p>
          <a:p>
            <a:r>
              <a:rPr lang="it-IT" dirty="0" err="1"/>
              <a:t>Dump</a:t>
            </a:r>
            <a:r>
              <a:rPr lang="it-IT" dirty="0"/>
              <a:t> </a:t>
            </a:r>
            <a:r>
              <a:rPr lang="it-IT" dirty="0" err="1"/>
              <a:t>resistor</a:t>
            </a:r>
            <a:r>
              <a:rPr lang="it-IT" dirty="0"/>
              <a:t>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F254439-3C79-1D4F-A0A9-BF5F34BC4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4" t="26126" r="26036" b="-360"/>
          <a:stretch/>
        </p:blipFill>
        <p:spPr>
          <a:xfrm>
            <a:off x="7249076" y="343629"/>
            <a:ext cx="1564451" cy="3465341"/>
          </a:xfrm>
          <a:prstGeom prst="round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E6268B4-7D81-1344-89E4-D496716B5D68}"/>
              </a:ext>
            </a:extLst>
          </p:cNvPr>
          <p:cNvSpPr txBox="1"/>
          <p:nvPr/>
        </p:nvSpPr>
        <p:spPr>
          <a:xfrm>
            <a:off x="5281652" y="2617273"/>
            <a:ext cx="1765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tx2"/>
                </a:solidFill>
              </a:rPr>
              <a:t>M. Quadrio and A. </a:t>
            </a:r>
            <a:r>
              <a:rPr lang="it-IT" sz="1000" dirty="0" err="1">
                <a:solidFill>
                  <a:schemeClr val="tx2"/>
                </a:solidFill>
              </a:rPr>
              <a:t>Paccalini</a:t>
            </a:r>
            <a:endParaRPr lang="it-IT" sz="1000" dirty="0">
              <a:solidFill>
                <a:schemeClr val="tx2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234E14E-F420-AC46-87C7-CB48C2C7E69D}"/>
              </a:ext>
            </a:extLst>
          </p:cNvPr>
          <p:cNvSpPr txBox="1"/>
          <p:nvPr/>
        </p:nvSpPr>
        <p:spPr>
          <a:xfrm rot="16200000">
            <a:off x="8394521" y="2130580"/>
            <a:ext cx="11657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10 </a:t>
            </a:r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kA</a:t>
            </a:r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 </a:t>
            </a:r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lead</a:t>
            </a:r>
            <a:endParaRPr lang="it-IT" sz="1350" b="1" dirty="0">
              <a:solidFill>
                <a:srgbClr val="4F81BD">
                  <a:lumMod val="75000"/>
                </a:srgbClr>
              </a:solidFill>
              <a:ea typeface="Symbol" charset="2"/>
              <a:cs typeface="Symbol" charset="2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3535703F-C97F-3F41-B3F5-CE3572F489E2}"/>
              </a:ext>
            </a:extLst>
          </p:cNvPr>
          <p:cNvCxnSpPr>
            <a:cxnSpLocks/>
          </p:cNvCxnSpPr>
          <p:nvPr/>
        </p:nvCxnSpPr>
        <p:spPr>
          <a:xfrm flipH="1" flipV="1">
            <a:off x="8275328" y="1903961"/>
            <a:ext cx="552024" cy="298541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5DB428F-45B8-1D44-BC25-E664B5FEFC65}"/>
              </a:ext>
            </a:extLst>
          </p:cNvPr>
          <p:cNvSpPr txBox="1"/>
          <p:nvPr/>
        </p:nvSpPr>
        <p:spPr>
          <a:xfrm>
            <a:off x="7218218" y="34362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Discorap</a:t>
            </a:r>
            <a:r>
              <a:rPr lang="it-IT" dirty="0">
                <a:solidFill>
                  <a:schemeClr val="tx2"/>
                </a:solidFill>
              </a:rPr>
              <a:t>  </a:t>
            </a:r>
            <a:r>
              <a:rPr lang="it-IT" dirty="0">
                <a:solidFill>
                  <a:schemeClr val="bg1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228402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42F441-6CF6-6A4F-B6AE-6DBA35653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Working</a:t>
            </a:r>
            <a:r>
              <a:rPr lang="it-IT" dirty="0"/>
              <a:t> </a:t>
            </a:r>
            <a:r>
              <a:rPr lang="it-IT" dirty="0" err="1"/>
              <a:t>Principle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C94B1B-513A-D442-8C3C-76F6D6D7E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50" y="1010123"/>
            <a:ext cx="5620336" cy="1585341"/>
          </a:xfrm>
        </p:spPr>
        <p:txBody>
          <a:bodyPr>
            <a:normAutofit/>
          </a:bodyPr>
          <a:lstStyle/>
          <a:p>
            <a:r>
              <a:rPr lang="it-IT" sz="2400" dirty="0" err="1"/>
              <a:t>Low</a:t>
            </a:r>
            <a:r>
              <a:rPr lang="it-IT" sz="2400" dirty="0"/>
              <a:t> </a:t>
            </a:r>
            <a:r>
              <a:rPr lang="it-IT" sz="2400" dirty="0" err="1"/>
              <a:t>helium</a:t>
            </a:r>
            <a:r>
              <a:rPr lang="it-IT" sz="2400" dirty="0"/>
              <a:t> </a:t>
            </a:r>
            <a:r>
              <a:rPr lang="it-IT" sz="2400" dirty="0" err="1"/>
              <a:t>consuption</a:t>
            </a:r>
            <a:endParaRPr lang="it-IT" sz="2400" dirty="0"/>
          </a:p>
          <a:p>
            <a:r>
              <a:rPr lang="it-IT" sz="2400" dirty="0" err="1"/>
              <a:t>Good</a:t>
            </a:r>
            <a:r>
              <a:rPr lang="it-IT" sz="2400" dirty="0"/>
              <a:t> temperature control</a:t>
            </a:r>
          </a:p>
          <a:p>
            <a:r>
              <a:rPr lang="en-US" sz="2400" dirty="0"/>
              <a:t>Low temperature gradient (</a:t>
            </a:r>
            <a:r>
              <a:rPr lang="en-US" sz="2400" dirty="0" err="1"/>
              <a:t>Ghe</a:t>
            </a:r>
            <a:r>
              <a:rPr lang="en-US" sz="2400" dirty="0"/>
              <a:t>)</a:t>
            </a:r>
            <a:endParaRPr lang="it-IT" sz="24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9D3B9B-2E3A-C247-8902-9072F35C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Statera- 2019/06/11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64D19D-2CB9-6645-B907-F18CEC95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D800345D-87E7-F542-B96B-8A6099077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412" y="676089"/>
            <a:ext cx="3369468" cy="3270729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66750D6-C9B9-D040-838D-8B7698EBB10C}"/>
              </a:ext>
            </a:extLst>
          </p:cNvPr>
          <p:cNvSpPr txBox="1"/>
          <p:nvPr/>
        </p:nvSpPr>
        <p:spPr>
          <a:xfrm>
            <a:off x="185914" y="3401076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Note</a:t>
            </a:r>
          </a:p>
          <a:p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cryostat</a:t>
            </a: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in vacuum</a:t>
            </a:r>
          </a:p>
          <a:p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vessels</a:t>
            </a: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have</a:t>
            </a: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to </a:t>
            </a:r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allow</a:t>
            </a: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the gas to flow in/out for </a:t>
            </a:r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cleaning</a:t>
            </a:r>
            <a:endParaRPr lang="it-IT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DC68F1E-E835-5A4F-9006-FAEFF9C96B47}"/>
              </a:ext>
            </a:extLst>
          </p:cNvPr>
          <p:cNvSpPr txBox="1"/>
          <p:nvPr/>
        </p:nvSpPr>
        <p:spPr>
          <a:xfrm>
            <a:off x="392798" y="2511558"/>
            <a:ext cx="4013535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Shell design by </a:t>
            </a:r>
            <a:r>
              <a:rPr lang="it-IT" sz="24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. Pengo </a:t>
            </a:r>
          </a:p>
          <a:p>
            <a:r>
              <a:rPr lang="it-IT" sz="24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We</a:t>
            </a:r>
            <a:r>
              <a:rPr lang="it-IT" sz="2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introduce the </a:t>
            </a:r>
            <a:r>
              <a:rPr lang="it-IT" sz="24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cryocooler</a:t>
            </a:r>
            <a:endParaRPr lang="it-IT" sz="24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33A57DA-201F-4040-B691-2DBD4F831E5F}"/>
              </a:ext>
            </a:extLst>
          </p:cNvPr>
          <p:cNvSpPr txBox="1"/>
          <p:nvPr/>
        </p:nvSpPr>
        <p:spPr>
          <a:xfrm>
            <a:off x="3772024" y="328403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GAS He </a:t>
            </a:r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CC3BB915-C304-E94F-89BE-8EC09F7D995C}"/>
              </a:ext>
            </a:extLst>
          </p:cNvPr>
          <p:cNvCxnSpPr>
            <a:cxnSpLocks/>
          </p:cNvCxnSpPr>
          <p:nvPr/>
        </p:nvCxnSpPr>
        <p:spPr>
          <a:xfrm flipV="1">
            <a:off x="4960412" y="2948911"/>
            <a:ext cx="1055459" cy="47256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FAF47633-351C-AB42-9F5B-EE73F1D7A3CE}"/>
              </a:ext>
            </a:extLst>
          </p:cNvPr>
          <p:cNvCxnSpPr>
            <a:cxnSpLocks/>
          </p:cNvCxnSpPr>
          <p:nvPr/>
        </p:nvCxnSpPr>
        <p:spPr>
          <a:xfrm>
            <a:off x="4960412" y="3530316"/>
            <a:ext cx="1408801" cy="7905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FEE1DA6-F148-1140-A518-45FD2B1C9230}"/>
              </a:ext>
            </a:extLst>
          </p:cNvPr>
          <p:cNvSpPr txBox="1"/>
          <p:nvPr/>
        </p:nvSpPr>
        <p:spPr>
          <a:xfrm>
            <a:off x="7797054" y="1451462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30-100 K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1D09EA9-9502-3E40-88A2-485D4E6BEE45}"/>
              </a:ext>
            </a:extLst>
          </p:cNvPr>
          <p:cNvSpPr txBox="1"/>
          <p:nvPr/>
        </p:nvSpPr>
        <p:spPr>
          <a:xfrm>
            <a:off x="7239530" y="815613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AIR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F5179027-BD5B-6942-B0C7-2C9C952FD4BE}"/>
              </a:ext>
            </a:extLst>
          </p:cNvPr>
          <p:cNvSpPr txBox="1"/>
          <p:nvPr/>
        </p:nvSpPr>
        <p:spPr>
          <a:xfrm>
            <a:off x="7963321" y="3310331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HEATER</a:t>
            </a:r>
            <a:endParaRPr lang="it-IT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AADF11F1-C3CC-6540-8A00-9DFBFF3CE0F4}"/>
              </a:ext>
            </a:extLst>
          </p:cNvPr>
          <p:cNvSpPr txBox="1"/>
          <p:nvPr/>
        </p:nvSpPr>
        <p:spPr>
          <a:xfrm>
            <a:off x="6878013" y="4146873"/>
            <a:ext cx="2005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Vacuum </a:t>
            </a:r>
            <a:r>
              <a:rPr lang="it-IT" sz="1600" b="1" dirty="0" err="1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insulation</a:t>
            </a:r>
            <a:endParaRPr lang="it-IT" sz="1600" b="1" dirty="0">
              <a:solidFill>
                <a:schemeClr val="accent5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sz="1600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+ LN2</a:t>
            </a:r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E3C323A9-D495-2044-B933-8008A0738E92}"/>
              </a:ext>
            </a:extLst>
          </p:cNvPr>
          <p:cNvCxnSpPr>
            <a:cxnSpLocks/>
          </p:cNvCxnSpPr>
          <p:nvPr/>
        </p:nvCxnSpPr>
        <p:spPr>
          <a:xfrm flipV="1">
            <a:off x="7499384" y="3736708"/>
            <a:ext cx="225071" cy="410165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D7A7C6E9-1CFA-6849-B190-DA5235FE3B3E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6954808" y="1651517"/>
            <a:ext cx="842246" cy="19837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7FD4BEE-20F3-5A44-940E-1B0F75D89C26}"/>
              </a:ext>
            </a:extLst>
          </p:cNvPr>
          <p:cNvSpPr txBox="1"/>
          <p:nvPr/>
        </p:nvSpPr>
        <p:spPr>
          <a:xfrm>
            <a:off x="4593886" y="870326"/>
            <a:ext cx="1639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Vacuum</a:t>
            </a:r>
          </a:p>
        </p:txBody>
      </p: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0516481A-0AEB-5F48-A8E9-B7453B196FBE}"/>
              </a:ext>
            </a:extLst>
          </p:cNvPr>
          <p:cNvCxnSpPr>
            <a:cxnSpLocks/>
          </p:cNvCxnSpPr>
          <p:nvPr/>
        </p:nvCxnSpPr>
        <p:spPr>
          <a:xfrm>
            <a:off x="5470508" y="1085222"/>
            <a:ext cx="898705" cy="447995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ttangolo 63">
            <a:extLst>
              <a:ext uri="{FF2B5EF4-FFF2-40B4-BE49-F238E27FC236}">
                <a16:creationId xmlns:a16="http://schemas.microsoft.com/office/drawing/2014/main" id="{7453AC62-8AC3-E64F-9AC8-BE22A8B1FA66}"/>
              </a:ext>
            </a:extLst>
          </p:cNvPr>
          <p:cNvSpPr/>
          <p:nvPr/>
        </p:nvSpPr>
        <p:spPr>
          <a:xfrm>
            <a:off x="6254830" y="3107143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10-50 K</a:t>
            </a:r>
          </a:p>
        </p:txBody>
      </p:sp>
      <p:cxnSp>
        <p:nvCxnSpPr>
          <p:cNvPr id="66" name="Connettore 1 65">
            <a:extLst>
              <a:ext uri="{FF2B5EF4-FFF2-40B4-BE49-F238E27FC236}">
                <a16:creationId xmlns:a16="http://schemas.microsoft.com/office/drawing/2014/main" id="{258C0D03-A512-6845-A3B9-88A1BA71DF00}"/>
              </a:ext>
            </a:extLst>
          </p:cNvPr>
          <p:cNvCxnSpPr>
            <a:cxnSpLocks/>
          </p:cNvCxnSpPr>
          <p:nvPr/>
        </p:nvCxnSpPr>
        <p:spPr>
          <a:xfrm>
            <a:off x="5582391" y="3831975"/>
            <a:ext cx="7044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>
            <a:extLst>
              <a:ext uri="{FF2B5EF4-FFF2-40B4-BE49-F238E27FC236}">
                <a16:creationId xmlns:a16="http://schemas.microsoft.com/office/drawing/2014/main" id="{89A8B8A1-D39F-6440-9E7A-A32528DA47B9}"/>
              </a:ext>
            </a:extLst>
          </p:cNvPr>
          <p:cNvCxnSpPr>
            <a:cxnSpLocks/>
          </p:cNvCxnSpPr>
          <p:nvPr/>
        </p:nvCxnSpPr>
        <p:spPr>
          <a:xfrm>
            <a:off x="5708822" y="3939902"/>
            <a:ext cx="45154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>
            <a:extLst>
              <a:ext uri="{FF2B5EF4-FFF2-40B4-BE49-F238E27FC236}">
                <a16:creationId xmlns:a16="http://schemas.microsoft.com/office/drawing/2014/main" id="{389C3DAF-52F0-8E4C-B374-D6B2AE1EB7E7}"/>
              </a:ext>
            </a:extLst>
          </p:cNvPr>
          <p:cNvCxnSpPr>
            <a:cxnSpLocks/>
          </p:cNvCxnSpPr>
          <p:nvPr/>
        </p:nvCxnSpPr>
        <p:spPr>
          <a:xfrm>
            <a:off x="5831849" y="4018717"/>
            <a:ext cx="23403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98BCFA6F-EED2-5D40-ADA7-1C4B22F82162}"/>
              </a:ext>
            </a:extLst>
          </p:cNvPr>
          <p:cNvSpPr txBox="1"/>
          <p:nvPr/>
        </p:nvSpPr>
        <p:spPr>
          <a:xfrm>
            <a:off x="5413405" y="4060479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Liquid He</a:t>
            </a:r>
          </a:p>
          <a:p>
            <a:r>
              <a:rPr lang="it-IT" dirty="0">
                <a:solidFill>
                  <a:schemeClr val="tx2"/>
                </a:solidFill>
              </a:rPr>
              <a:t>(optional)</a:t>
            </a:r>
          </a:p>
        </p:txBody>
      </p: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E46CB942-5D83-6940-A95E-78B53F1D4429}"/>
              </a:ext>
            </a:extLst>
          </p:cNvPr>
          <p:cNvCxnSpPr>
            <a:cxnSpLocks/>
          </p:cNvCxnSpPr>
          <p:nvPr/>
        </p:nvCxnSpPr>
        <p:spPr>
          <a:xfrm flipH="1" flipV="1">
            <a:off x="7253901" y="3405018"/>
            <a:ext cx="627080" cy="10536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ttangolo 84">
            <a:extLst>
              <a:ext uri="{FF2B5EF4-FFF2-40B4-BE49-F238E27FC236}">
                <a16:creationId xmlns:a16="http://schemas.microsoft.com/office/drawing/2014/main" id="{68800B3F-0237-584E-B872-B0FDC413CBBE}"/>
              </a:ext>
            </a:extLst>
          </p:cNvPr>
          <p:cNvSpPr/>
          <p:nvPr/>
        </p:nvSpPr>
        <p:spPr>
          <a:xfrm>
            <a:off x="5934591" y="3390127"/>
            <a:ext cx="130493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88" name="Rettangolo 87">
            <a:extLst>
              <a:ext uri="{FF2B5EF4-FFF2-40B4-BE49-F238E27FC236}">
                <a16:creationId xmlns:a16="http://schemas.microsoft.com/office/drawing/2014/main" id="{DE133EC1-7FD1-4D4B-843F-6FFD21732439}"/>
              </a:ext>
            </a:extLst>
          </p:cNvPr>
          <p:cNvSpPr/>
          <p:nvPr/>
        </p:nvSpPr>
        <p:spPr>
          <a:xfrm>
            <a:off x="6417977" y="2083015"/>
            <a:ext cx="386271" cy="1659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33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152941-C8EE-F24E-9F43-C44047EE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Thermal Balance </a:t>
            </a:r>
            <a:r>
              <a:rPr lang="it-IT" dirty="0" err="1"/>
              <a:t>Scheme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D2C3AC-57B5-6040-AC2D-7FC423FEC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31" y="957571"/>
            <a:ext cx="4392049" cy="2305421"/>
          </a:xfrm>
        </p:spPr>
        <p:txBody>
          <a:bodyPr>
            <a:normAutofit fontScale="85000" lnSpcReduction="20000"/>
          </a:bodyPr>
          <a:lstStyle/>
          <a:p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leads</a:t>
            </a:r>
            <a:endParaRPr lang="it-IT" dirty="0"/>
          </a:p>
          <a:p>
            <a:pPr lvl="1"/>
            <a:r>
              <a:rPr lang="it-IT" dirty="0"/>
              <a:t>Gas He from a 450 l </a:t>
            </a:r>
            <a:r>
              <a:rPr lang="it-IT" dirty="0" err="1"/>
              <a:t>Dewar</a:t>
            </a:r>
            <a:endParaRPr lang="it-IT" dirty="0"/>
          </a:p>
          <a:p>
            <a:pPr lvl="1"/>
            <a:r>
              <a:rPr lang="it-IT" dirty="0" err="1"/>
              <a:t>Updated</a:t>
            </a:r>
            <a:r>
              <a:rPr lang="it-IT" dirty="0"/>
              <a:t> CL design (no </a:t>
            </a:r>
            <a:r>
              <a:rPr lang="it-IT" dirty="0" err="1"/>
              <a:t>UHV</a:t>
            </a:r>
            <a:r>
              <a:rPr lang="it-IT" dirty="0"/>
              <a:t> </a:t>
            </a:r>
            <a:r>
              <a:rPr lang="it-IT" dirty="0" err="1"/>
              <a:t>welding</a:t>
            </a:r>
            <a:r>
              <a:rPr lang="it-IT" dirty="0"/>
              <a:t> on Cu)</a:t>
            </a:r>
          </a:p>
          <a:p>
            <a:pPr lvl="1"/>
            <a:r>
              <a:rPr lang="it-IT" dirty="0"/>
              <a:t>1-2 </a:t>
            </a:r>
            <a:r>
              <a:rPr lang="it-IT" dirty="0" err="1"/>
              <a:t>W</a:t>
            </a:r>
            <a:r>
              <a:rPr lang="it-IT" dirty="0"/>
              <a:t> @ I=0 and 7 </a:t>
            </a:r>
            <a:r>
              <a:rPr lang="it-IT" dirty="0" err="1"/>
              <a:t>W</a:t>
            </a:r>
            <a:r>
              <a:rPr lang="it-IT" dirty="0"/>
              <a:t> @ 10 </a:t>
            </a:r>
            <a:r>
              <a:rPr lang="it-IT" dirty="0" err="1"/>
              <a:t>kA</a:t>
            </a:r>
            <a:endParaRPr lang="it-IT" dirty="0"/>
          </a:p>
          <a:p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support</a:t>
            </a:r>
            <a:endParaRPr lang="it-IT" dirty="0"/>
          </a:p>
          <a:p>
            <a:r>
              <a:rPr lang="it-IT" dirty="0"/>
              <a:t>Integration </a:t>
            </a:r>
            <a:r>
              <a:rPr lang="it-IT" dirty="0" err="1"/>
              <a:t>ongoing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7C3277D-3283-704A-B5E4-2351158C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Statera- 2019/06/11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756A91-727E-7847-B224-89094C3E6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1AD9187-3A18-6843-9DB8-1494DC3E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914401"/>
            <a:ext cx="3617004" cy="366199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B2CED4-6D1D-C444-9804-5EDF09EAB111}"/>
              </a:ext>
            </a:extLst>
          </p:cNvPr>
          <p:cNvSpPr txBox="1"/>
          <p:nvPr/>
        </p:nvSpPr>
        <p:spPr>
          <a:xfrm rot="16200000">
            <a:off x="6307185" y="120129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G He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42D2DB-E8B7-5F4B-9C19-B1B74866799A}"/>
              </a:ext>
            </a:extLst>
          </p:cNvPr>
          <p:cNvSpPr txBox="1"/>
          <p:nvPr/>
        </p:nvSpPr>
        <p:spPr>
          <a:xfrm>
            <a:off x="4426419" y="1133331"/>
            <a:ext cx="158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CURRENT</a:t>
            </a:r>
            <a:r>
              <a:rPr lang="it-IT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LEADS</a:t>
            </a:r>
            <a:endParaRPr lang="it-IT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6EBEA49-8F6C-B645-8F13-4C2D85D618F5}"/>
              </a:ext>
            </a:extLst>
          </p:cNvPr>
          <p:cNvSpPr txBox="1"/>
          <p:nvPr/>
        </p:nvSpPr>
        <p:spPr>
          <a:xfrm>
            <a:off x="1293050" y="3323971"/>
            <a:ext cx="3533563" cy="1077218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CRYOCOOLER</a:t>
            </a:r>
            <a:endParaRPr lang="it-IT" sz="16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FIRST STAGE 20W @ 30K and 120 </a:t>
            </a:r>
            <a:r>
              <a:rPr lang="it-IT" sz="16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it-IT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@100 K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SECOND STAGE 9W @ 10 K</a:t>
            </a:r>
          </a:p>
        </p:txBody>
      </p:sp>
    </p:spTree>
    <p:extLst>
      <p:ext uri="{BB962C8B-B14F-4D97-AF65-F5344CB8AC3E}">
        <p14:creationId xmlns:p14="http://schemas.microsoft.com/office/powerpoint/2010/main" val="3463390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ED852-CC04-C440-A991-CE2093F1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Magnet</a:t>
            </a:r>
            <a:r>
              <a:rPr lang="it-IT" dirty="0"/>
              <a:t> Temperature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F0D89B-D2CF-B544-B135-E9B16AA01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541" y="1182264"/>
            <a:ext cx="2735016" cy="156782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Simplified</a:t>
            </a:r>
            <a:r>
              <a:rPr lang="it-IT" dirty="0"/>
              <a:t> model</a:t>
            </a:r>
          </a:p>
          <a:p>
            <a:r>
              <a:rPr lang="en-US" dirty="0"/>
              <a:t>Additional </a:t>
            </a:r>
            <a:r>
              <a:rPr lang="it-IT" dirty="0"/>
              <a:t>L</a:t>
            </a:r>
            <a:r>
              <a:rPr lang="en-US" dirty="0"/>
              <a:t>-</a:t>
            </a:r>
            <a:r>
              <a:rPr lang="it-IT" dirty="0"/>
              <a:t>He</a:t>
            </a:r>
            <a:r>
              <a:rPr lang="en-US" dirty="0"/>
              <a:t> </a:t>
            </a:r>
            <a:r>
              <a:rPr lang="en-US" dirty="0" err="1"/>
              <a:t>consuption</a:t>
            </a:r>
            <a:r>
              <a:rPr lang="it-IT" dirty="0"/>
              <a:t> 1-10 l/h</a:t>
            </a:r>
          </a:p>
          <a:p>
            <a:r>
              <a:rPr lang="en-US" dirty="0"/>
              <a:t>T</a:t>
            </a:r>
            <a:r>
              <a:rPr lang="it-IT" dirty="0" err="1"/>
              <a:t>emperature</a:t>
            </a:r>
            <a:r>
              <a:rPr lang="it-IT" dirty="0"/>
              <a:t> </a:t>
            </a:r>
            <a:r>
              <a:rPr lang="it-IT" dirty="0" err="1"/>
              <a:t>homogeneity</a:t>
            </a:r>
            <a:r>
              <a:rPr lang="it-IT" dirty="0"/>
              <a:t> 1K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6ECB890-E025-BF46-BC10-96384210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Statera- 2019/06/11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9FCCCB-6467-D843-A0CF-243092A8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48BAC83-07A8-1746-8F69-956333FE7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6" t="5916" r="28386"/>
          <a:stretch/>
        </p:blipFill>
        <p:spPr>
          <a:xfrm>
            <a:off x="3878503" y="691705"/>
            <a:ext cx="1800200" cy="45198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53C2782-4C8C-414B-B791-0657FB406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17" t="47127" r="42544" b="7092"/>
          <a:stretch/>
        </p:blipFill>
        <p:spPr>
          <a:xfrm>
            <a:off x="6070950" y="939780"/>
            <a:ext cx="1944216" cy="388843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3003798-5DE2-324F-A9B0-3C9A12BB29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90"/>
          <a:stretch/>
        </p:blipFill>
        <p:spPr>
          <a:xfrm>
            <a:off x="8294553" y="175512"/>
            <a:ext cx="493171" cy="4648459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42EA0975-E77B-EA47-A423-B975E6FC62D7}"/>
              </a:ext>
            </a:extLst>
          </p:cNvPr>
          <p:cNvGrpSpPr/>
          <p:nvPr/>
        </p:nvGrpSpPr>
        <p:grpSpPr>
          <a:xfrm>
            <a:off x="5332582" y="675000"/>
            <a:ext cx="677320" cy="4427895"/>
            <a:chOff x="5554356" y="512000"/>
            <a:chExt cx="984205" cy="4593817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0C50DA1-414E-DA4B-B401-E2F0C1C4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763"/>
            <a:stretch/>
          </p:blipFill>
          <p:spPr>
            <a:xfrm>
              <a:off x="5554356" y="512000"/>
              <a:ext cx="502944" cy="4587974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ADFDD7E-DF6D-A248-8B37-EE8BD693C4D7}"/>
                </a:ext>
              </a:extLst>
            </p:cNvPr>
            <p:cNvSpPr txBox="1"/>
            <p:nvPr/>
          </p:nvSpPr>
          <p:spPr>
            <a:xfrm>
              <a:off x="5818492" y="628973"/>
              <a:ext cx="720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tx2"/>
                  </a:solidFill>
                </a:rPr>
                <a:t>300 K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E2BE8380-5F15-3445-BC69-F84556FCE1E2}"/>
                </a:ext>
              </a:extLst>
            </p:cNvPr>
            <p:cNvSpPr txBox="1"/>
            <p:nvPr/>
          </p:nvSpPr>
          <p:spPr>
            <a:xfrm>
              <a:off x="5787940" y="4767263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tx2"/>
                  </a:solidFill>
                </a:rPr>
                <a:t>4 K</a:t>
              </a:r>
            </a:p>
          </p:txBody>
        </p:sp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43AA90AE-5576-A345-A61A-192A932B8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37" y="118295"/>
            <a:ext cx="839917" cy="4648968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C92E050-C28C-4A48-A8C4-3A1B77253ECC}"/>
              </a:ext>
            </a:extLst>
          </p:cNvPr>
          <p:cNvCxnSpPr/>
          <p:nvPr/>
        </p:nvCxnSpPr>
        <p:spPr>
          <a:xfrm>
            <a:off x="539552" y="627534"/>
            <a:ext cx="0" cy="202848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8FF009D-F27C-FE47-83F3-6EB1C5DA435B}"/>
              </a:ext>
            </a:extLst>
          </p:cNvPr>
          <p:cNvSpPr txBox="1"/>
          <p:nvPr/>
        </p:nvSpPr>
        <p:spPr>
          <a:xfrm rot="16200000">
            <a:off x="-127462" y="1329200"/>
            <a:ext cx="913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2186"/>
            <a:r>
              <a:rPr lang="it-IT" sz="160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3.4 </a:t>
            </a:r>
            <a:r>
              <a:rPr lang="it-IT" sz="1600" b="1" dirty="0">
                <a:solidFill>
                  <a:srgbClr val="4F81BD">
                    <a:lumMod val="75000"/>
                  </a:srgbClr>
                </a:solidFill>
                <a:ea typeface="Arial" charset="0"/>
                <a:cs typeface="Arial" charset="0"/>
              </a:rPr>
              <a:t>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8075FF1-9652-8748-8BDF-6A67ABDD20FA}"/>
              </a:ext>
            </a:extLst>
          </p:cNvPr>
          <p:cNvSpPr txBox="1"/>
          <p:nvPr/>
        </p:nvSpPr>
        <p:spPr>
          <a:xfrm>
            <a:off x="7862778" y="261981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</a:rPr>
              <a:t>40 K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31C92DB-55CA-1840-A0C4-B4427A5C5AD4}"/>
              </a:ext>
            </a:extLst>
          </p:cNvPr>
          <p:cNvSpPr txBox="1"/>
          <p:nvPr/>
        </p:nvSpPr>
        <p:spPr>
          <a:xfrm>
            <a:off x="7991425" y="4485417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</a:rPr>
              <a:t>20 K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8024556-814F-4242-8034-AFE2F672F2CA}"/>
              </a:ext>
            </a:extLst>
          </p:cNvPr>
          <p:cNvSpPr txBox="1"/>
          <p:nvPr/>
        </p:nvSpPr>
        <p:spPr>
          <a:xfrm>
            <a:off x="3365771" y="395885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tx2"/>
                </a:solidFill>
              </a:rPr>
              <a:t>LHe</a:t>
            </a:r>
            <a:endParaRPr lang="it-IT" dirty="0">
              <a:solidFill>
                <a:schemeClr val="tx2"/>
              </a:solidFill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8806E018-5D83-C142-943E-E3276C5875FD}"/>
              </a:ext>
            </a:extLst>
          </p:cNvPr>
          <p:cNvCxnSpPr/>
          <p:nvPr/>
        </p:nvCxnSpPr>
        <p:spPr>
          <a:xfrm>
            <a:off x="3973630" y="4160586"/>
            <a:ext cx="20804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14F9135-28CF-9A4B-8FC5-52AA382EB068}"/>
              </a:ext>
            </a:extLst>
          </p:cNvPr>
          <p:cNvSpPr txBox="1"/>
          <p:nvPr/>
        </p:nvSpPr>
        <p:spPr>
          <a:xfrm>
            <a:off x="4883643" y="155314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77 K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9EBEABFB-91B2-4146-A340-75F86D71922F}"/>
              </a:ext>
            </a:extLst>
          </p:cNvPr>
          <p:cNvCxnSpPr>
            <a:cxnSpLocks/>
          </p:cNvCxnSpPr>
          <p:nvPr/>
        </p:nvCxnSpPr>
        <p:spPr>
          <a:xfrm flipH="1">
            <a:off x="4940335" y="1892439"/>
            <a:ext cx="233427" cy="12513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BD17BA7-D6BD-BB4A-8400-608A1F3EC9EC}"/>
              </a:ext>
            </a:extLst>
          </p:cNvPr>
          <p:cNvSpPr txBox="1"/>
          <p:nvPr/>
        </p:nvSpPr>
        <p:spPr>
          <a:xfrm>
            <a:off x="2972124" y="3024326"/>
            <a:ext cx="117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tx2"/>
                </a:solidFill>
              </a:rPr>
              <a:t>Magnet</a:t>
            </a:r>
            <a:r>
              <a:rPr lang="it-IT" dirty="0">
                <a:solidFill>
                  <a:schemeClr val="tx2"/>
                </a:solidFill>
              </a:rPr>
              <a:t> screen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8196DC17-5A59-E243-B71E-3A711939A8A8}"/>
              </a:ext>
            </a:extLst>
          </p:cNvPr>
          <p:cNvCxnSpPr>
            <a:cxnSpLocks/>
          </p:cNvCxnSpPr>
          <p:nvPr/>
        </p:nvCxnSpPr>
        <p:spPr>
          <a:xfrm>
            <a:off x="3962512" y="3276293"/>
            <a:ext cx="547526" cy="19979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ccia destra 30">
            <a:extLst>
              <a:ext uri="{FF2B5EF4-FFF2-40B4-BE49-F238E27FC236}">
                <a16:creationId xmlns:a16="http://schemas.microsoft.com/office/drawing/2014/main" id="{CF21CE73-9B39-B74E-A4A8-60E22C7ADDB6}"/>
              </a:ext>
            </a:extLst>
          </p:cNvPr>
          <p:cNvSpPr/>
          <p:nvPr/>
        </p:nvSpPr>
        <p:spPr>
          <a:xfrm rot="20930501">
            <a:off x="4776236" y="2928027"/>
            <a:ext cx="1702448" cy="761451"/>
          </a:xfrm>
          <a:prstGeom prst="rightArrow">
            <a:avLst/>
          </a:prstGeom>
          <a:noFill/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59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egnaposto contenuto 10">
            <a:extLst>
              <a:ext uri="{FF2B5EF4-FFF2-40B4-BE49-F238E27FC236}">
                <a16:creationId xmlns:a16="http://schemas.microsoft.com/office/drawing/2014/main" id="{7DD6E5F4-C2B6-BF4F-B150-CC88F7832D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5637819"/>
              </p:ext>
            </p:extLst>
          </p:nvPr>
        </p:nvGraphicFramePr>
        <p:xfrm>
          <a:off x="132332" y="1722086"/>
          <a:ext cx="3670102" cy="279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0099">
                  <a:extLst>
                    <a:ext uri="{9D8B030D-6E8A-4147-A177-3AD203B41FA5}">
                      <a16:colId xmlns:a16="http://schemas.microsoft.com/office/drawing/2014/main" val="3330326488"/>
                    </a:ext>
                  </a:extLst>
                </a:gridCol>
                <a:gridCol w="1070003">
                  <a:extLst>
                    <a:ext uri="{9D8B030D-6E8A-4147-A177-3AD203B41FA5}">
                      <a16:colId xmlns:a16="http://schemas.microsoft.com/office/drawing/2014/main" val="1328894404"/>
                    </a:ext>
                  </a:extLst>
                </a:gridCol>
              </a:tblGrid>
              <a:tr h="310431">
                <a:tc>
                  <a:txBody>
                    <a:bodyPr/>
                    <a:lstStyle/>
                    <a:p>
                      <a:r>
                        <a:rPr lang="it-IT" sz="1400" dirty="0"/>
                        <a:t>Cable </a:t>
                      </a:r>
                      <a:r>
                        <a:rPr lang="it-IT" sz="1400" dirty="0" err="1"/>
                        <a:t>Parameter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232261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r>
                        <a:rPr lang="it-IT" sz="1400" dirty="0"/>
                        <a:t>Cu/SC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112775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r>
                        <a:rPr lang="it-IT" sz="1400" dirty="0" err="1"/>
                        <a:t>Strand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number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2x19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946877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r>
                        <a:rPr lang="it-IT" sz="1400" b="0" dirty="0" err="1"/>
                        <a:t>Strand</a:t>
                      </a:r>
                      <a:r>
                        <a:rPr lang="it-IT" sz="1400" b="0" dirty="0"/>
                        <a:t> </a:t>
                      </a:r>
                      <a:r>
                        <a:rPr lang="it-IT" sz="1400" b="0" dirty="0" err="1"/>
                        <a:t>diameter</a:t>
                      </a:r>
                      <a:r>
                        <a:rPr lang="it-IT" sz="1400" b="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599625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r>
                        <a:rPr lang="it-IT" sz="1400" dirty="0" err="1"/>
                        <a:t>Height</a:t>
                      </a:r>
                      <a:r>
                        <a:rPr lang="it-IT" sz="140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718611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r>
                        <a:rPr lang="it-IT" sz="1400" dirty="0"/>
                        <a:t>Inner </a:t>
                      </a:r>
                      <a:r>
                        <a:rPr lang="it-IT" sz="1400" dirty="0" err="1"/>
                        <a:t>width</a:t>
                      </a:r>
                      <a:r>
                        <a:rPr lang="it-IT" sz="140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940550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r>
                        <a:rPr lang="it-IT" sz="1400" dirty="0"/>
                        <a:t>Outer </a:t>
                      </a:r>
                      <a:r>
                        <a:rPr lang="it-IT" sz="1400" dirty="0" err="1"/>
                        <a:t>width</a:t>
                      </a:r>
                      <a:r>
                        <a:rPr lang="it-IT" sz="140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1.895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314419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r>
                        <a:rPr lang="it-IT" sz="1400" dirty="0" err="1"/>
                        <a:t>Keystone</a:t>
                      </a:r>
                      <a:r>
                        <a:rPr lang="it-IT" sz="1400" dirty="0"/>
                        <a:t>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0.5°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332885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r>
                        <a:rPr lang="it-IT" sz="1400" dirty="0"/>
                        <a:t>Twist </a:t>
                      </a:r>
                      <a:r>
                        <a:rPr lang="it-IT" sz="1400" dirty="0" err="1"/>
                        <a:t>pitch</a:t>
                      </a:r>
                      <a:r>
                        <a:rPr lang="it-IT" sz="140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989196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D5346B06-71E6-4D4D-A254-E9E1CFC3A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95" y="2483725"/>
            <a:ext cx="3135419" cy="255353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AD947FF-9362-D24C-89DD-A5A1B905F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FalconD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A6ECC8-B898-6646-8221-F91173F8C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640" y="690117"/>
            <a:ext cx="4968552" cy="10168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/>
              <a:t>INFN </a:t>
            </a:r>
            <a:r>
              <a:rPr lang="it-IT" dirty="0" err="1"/>
              <a:t>activity</a:t>
            </a:r>
            <a:r>
              <a:rPr lang="it-IT" dirty="0"/>
              <a:t>, co-</a:t>
            </a:r>
            <a:r>
              <a:rPr lang="it-IT" dirty="0" err="1"/>
              <a:t>founded</a:t>
            </a:r>
            <a:r>
              <a:rPr lang="it-IT" dirty="0"/>
              <a:t> by CERN, to </a:t>
            </a:r>
            <a:r>
              <a:rPr lang="it-IT" dirty="0" err="1"/>
              <a:t>develop</a:t>
            </a:r>
            <a:r>
              <a:rPr lang="it-IT" dirty="0"/>
              <a:t> a Nb</a:t>
            </a:r>
            <a:r>
              <a:rPr lang="it-IT" baseline="-25000" dirty="0"/>
              <a:t>3</a:t>
            </a:r>
            <a:r>
              <a:rPr lang="it-IT" dirty="0"/>
              <a:t>Sn cos-theta </a:t>
            </a:r>
            <a:r>
              <a:rPr lang="it-IT" dirty="0" err="1"/>
              <a:t>dipole</a:t>
            </a:r>
            <a:r>
              <a:rPr lang="it-IT" dirty="0"/>
              <a:t> </a:t>
            </a:r>
            <a:r>
              <a:rPr lang="it-IT" dirty="0" err="1"/>
              <a:t>demostrator</a:t>
            </a:r>
            <a:r>
              <a:rPr lang="it-IT" dirty="0"/>
              <a:t> for 14 T (2 m long)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8E71E9-0E0C-1542-88E8-44E7FA285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Statera- 2019/06/11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FB3F9B-70AE-4B44-B87B-11455D5F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5C7E84B-BB61-AC42-B8A2-67A29B6C2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085"/>
          <a:stretch/>
        </p:blipFill>
        <p:spPr>
          <a:xfrm>
            <a:off x="6597725" y="1923678"/>
            <a:ext cx="2438771" cy="2349503"/>
          </a:xfrm>
          <a:prstGeom prst="rect">
            <a:avLst/>
          </a:prstGeom>
        </p:spPr>
      </p:pic>
      <p:graphicFrame>
        <p:nvGraphicFramePr>
          <p:cNvPr id="9" name="Segnaposto contenuto 10">
            <a:extLst>
              <a:ext uri="{FF2B5EF4-FFF2-40B4-BE49-F238E27FC236}">
                <a16:creationId xmlns:a16="http://schemas.microsoft.com/office/drawing/2014/main" id="{1C917BC0-9782-264C-915A-F3ADDA84F4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64916"/>
              </p:ext>
            </p:extLst>
          </p:nvPr>
        </p:nvGraphicFramePr>
        <p:xfrm>
          <a:off x="5529688" y="630279"/>
          <a:ext cx="3517112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464">
                  <a:extLst>
                    <a:ext uri="{9D8B030D-6E8A-4147-A177-3AD203B41FA5}">
                      <a16:colId xmlns:a16="http://schemas.microsoft.com/office/drawing/2014/main" val="3330326488"/>
                    </a:ext>
                  </a:extLst>
                </a:gridCol>
                <a:gridCol w="1403648">
                  <a:extLst>
                    <a:ext uri="{9D8B030D-6E8A-4147-A177-3AD203B41FA5}">
                      <a16:colId xmlns:a16="http://schemas.microsoft.com/office/drawing/2014/main" val="1328894404"/>
                    </a:ext>
                  </a:extLst>
                </a:gridCol>
              </a:tblGrid>
              <a:tr h="247365">
                <a:tc>
                  <a:txBody>
                    <a:bodyPr/>
                    <a:lstStyle/>
                    <a:p>
                      <a:r>
                        <a:rPr lang="it-IT" sz="1400" dirty="0" err="1"/>
                        <a:t>Magnet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Parameter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232261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r>
                        <a:rPr lang="it-IT" sz="1400" dirty="0"/>
                        <a:t>Bore </a:t>
                      </a:r>
                      <a:r>
                        <a:rPr lang="it-IT" sz="1400" dirty="0" err="1"/>
                        <a:t>field</a:t>
                      </a:r>
                      <a:r>
                        <a:rPr lang="it-IT" sz="1400" dirty="0"/>
                        <a:t> 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112775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r>
                        <a:rPr lang="it-IT" sz="1400" dirty="0" err="1"/>
                        <a:t>Operation</a:t>
                      </a:r>
                      <a:r>
                        <a:rPr lang="it-IT" sz="1400" baseline="0" dirty="0"/>
                        <a:t> on </a:t>
                      </a:r>
                      <a:r>
                        <a:rPr lang="it-IT" sz="1400" baseline="0" dirty="0" err="1"/>
                        <a:t>Load</a:t>
                      </a:r>
                      <a:r>
                        <a:rPr lang="it-IT" sz="1400" baseline="0" dirty="0"/>
                        <a:t> Line</a:t>
                      </a:r>
                      <a:r>
                        <a:rPr lang="it-IT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86% (</a:t>
                      </a:r>
                      <a:r>
                        <a:rPr lang="it-IT" sz="1400" dirty="0" err="1"/>
                        <a:t>block</a:t>
                      </a:r>
                      <a:r>
                        <a:rPr lang="it-IT" sz="1400" dirty="0"/>
                        <a:t> 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946877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r>
                        <a:rPr lang="it-IT" sz="1400" dirty="0" err="1"/>
                        <a:t>Current</a:t>
                      </a:r>
                      <a:r>
                        <a:rPr lang="it-IT" sz="1400" dirty="0"/>
                        <a:t>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22975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599625"/>
                  </a:ext>
                </a:extLst>
              </a:tr>
              <a:tr h="247365">
                <a:tc>
                  <a:txBody>
                    <a:bodyPr/>
                    <a:lstStyle/>
                    <a:p>
                      <a:r>
                        <a:rPr lang="it-IT" sz="1400" dirty="0" err="1"/>
                        <a:t>J</a:t>
                      </a:r>
                      <a:r>
                        <a:rPr lang="it-IT" sz="1400" baseline="-25000" dirty="0" err="1"/>
                        <a:t>cu</a:t>
                      </a:r>
                      <a:r>
                        <a:rPr lang="it-IT" sz="1400" dirty="0"/>
                        <a:t> (A/mm</a:t>
                      </a:r>
                      <a:r>
                        <a:rPr lang="it-IT" sz="1400" baseline="30000" dirty="0"/>
                        <a:t>2</a:t>
                      </a:r>
                      <a:r>
                        <a:rPr lang="it-IT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964173"/>
                  </a:ext>
                </a:extLst>
              </a:tr>
            </a:tbl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F31942B6-9358-CF40-83BF-173AAFD72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54" y="1806203"/>
            <a:ext cx="1670014" cy="69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89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1C894F-411A-7A4F-B388-3E3D24675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1470"/>
            <a:ext cx="8064896" cy="996590"/>
          </a:xfrm>
        </p:spPr>
        <p:txBody>
          <a:bodyPr>
            <a:normAutofit/>
          </a:bodyPr>
          <a:lstStyle/>
          <a:p>
            <a:r>
              <a:rPr lang="it-IT" sz="2400" dirty="0"/>
              <a:t>INFN-LASA </a:t>
            </a:r>
            <a:r>
              <a:rPr lang="it-IT" sz="2400" dirty="0" err="1"/>
              <a:t>furnace</a:t>
            </a:r>
            <a:r>
              <a:rPr lang="it-IT" sz="2400" dirty="0"/>
              <a:t> for Nb3Sn </a:t>
            </a:r>
            <a:r>
              <a:rPr lang="it-IT" sz="2400" dirty="0" err="1"/>
              <a:t>winding</a:t>
            </a:r>
            <a:r>
              <a:rPr lang="it-IT" sz="2400" dirty="0"/>
              <a:t> </a:t>
            </a:r>
            <a:r>
              <a:rPr lang="it-IT" sz="2400" dirty="0" err="1"/>
              <a:t>heat</a:t>
            </a:r>
            <a:r>
              <a:rPr lang="it-IT" sz="2400" dirty="0"/>
              <a:t> treatment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3C2A51-C01D-9B49-BC17-B0B98AF3C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15567"/>
            <a:ext cx="8291264" cy="1152128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The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require</a:t>
            </a:r>
            <a:r>
              <a:rPr lang="it-IT" dirty="0"/>
              <a:t> an investment to </a:t>
            </a:r>
            <a:r>
              <a:rPr lang="it-IT" dirty="0" err="1"/>
              <a:t>puchase</a:t>
            </a:r>
            <a:r>
              <a:rPr lang="it-IT" dirty="0"/>
              <a:t> a </a:t>
            </a:r>
            <a:r>
              <a:rPr lang="it-IT" dirty="0" err="1"/>
              <a:t>furnace</a:t>
            </a:r>
            <a:r>
              <a:rPr lang="it-IT" dirty="0"/>
              <a:t> for Nb3Sn </a:t>
            </a:r>
            <a:r>
              <a:rPr lang="it-IT" dirty="0" err="1"/>
              <a:t>reaction</a:t>
            </a:r>
            <a:endParaRPr lang="it-IT" dirty="0"/>
          </a:p>
          <a:p>
            <a:r>
              <a:rPr lang="it-IT" dirty="0"/>
              <a:t>Financial support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, the </a:t>
            </a:r>
            <a:r>
              <a:rPr lang="it-IT" dirty="0" err="1"/>
              <a:t>activity</a:t>
            </a:r>
            <a:r>
              <a:rPr lang="it-IT" dirty="0"/>
              <a:t> to </a:t>
            </a:r>
            <a:r>
              <a:rPr lang="it-IT" dirty="0" err="1"/>
              <a:t>launch</a:t>
            </a:r>
            <a:r>
              <a:rPr lang="it-IT" dirty="0"/>
              <a:t> the tender in </a:t>
            </a:r>
            <a:r>
              <a:rPr lang="it-IT" dirty="0" err="1"/>
              <a:t>starting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3FB8CE-4EE8-604C-A504-FEC0AC541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Statera- 2019/06/11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6A9228-A1B9-824A-9AAB-A75268A8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E6B80A67-D9AE-8D49-8B44-FF3CBF606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484999"/>
              </p:ext>
            </p:extLst>
          </p:nvPr>
        </p:nvGraphicFramePr>
        <p:xfrm>
          <a:off x="755576" y="2139702"/>
          <a:ext cx="7488832" cy="241116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4260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7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Geometry</a:t>
                      </a:r>
                      <a:r>
                        <a:rPr lang="it-IT" sz="1400" dirty="0">
                          <a:effectLst/>
                        </a:rPr>
                        <a:t> and </a:t>
                      </a:r>
                      <a:r>
                        <a:rPr lang="it-IT" sz="1400" dirty="0" err="1">
                          <a:effectLst/>
                        </a:rPr>
                        <a:t>load</a:t>
                      </a:r>
                      <a:r>
                        <a:rPr lang="it-IT" sz="1400" dirty="0">
                          <a:effectLst/>
                        </a:rPr>
                        <a:t>: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effectLst/>
                        </a:rPr>
                        <a:t> 3 m with</a:t>
                      </a:r>
                      <a:r>
                        <a:rPr lang="it-IT" sz="1400" b="0" baseline="0" dirty="0">
                          <a:effectLst/>
                        </a:rPr>
                        <a:t> option for </a:t>
                      </a:r>
                      <a:r>
                        <a:rPr lang="it-IT" sz="1400" b="0" baseline="0" dirty="0" err="1">
                          <a:effectLst/>
                        </a:rPr>
                        <a:t>extension</a:t>
                      </a:r>
                      <a:r>
                        <a:rPr lang="it-IT" sz="1400" b="0" baseline="0" dirty="0">
                          <a:effectLst/>
                        </a:rPr>
                        <a:t> </a:t>
                      </a:r>
                      <a:endParaRPr lang="it-IT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Commissioning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B050"/>
                          </a:solidFill>
                          <a:effectLst/>
                        </a:rPr>
                        <a:t>2020/2021</a:t>
                      </a:r>
                      <a:endParaRPr lang="it-IT" sz="14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Installation area 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9 x 3.5 m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Length</a:t>
                      </a:r>
                      <a:r>
                        <a:rPr lang="it-IT" sz="1400" dirty="0">
                          <a:effectLst/>
                        </a:rPr>
                        <a:t> (</a:t>
                      </a:r>
                      <a:r>
                        <a:rPr lang="it-IT" sz="1400" dirty="0" err="1">
                          <a:effectLst/>
                        </a:rPr>
                        <a:t>uniform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Temp</a:t>
                      </a:r>
                      <a:r>
                        <a:rPr lang="it-IT" sz="1400" dirty="0">
                          <a:effectLst/>
                        </a:rPr>
                        <a:t>/</a:t>
                      </a:r>
                      <a:r>
                        <a:rPr lang="it-IT" sz="1400" dirty="0" err="1">
                          <a:effectLst/>
                        </a:rPr>
                        <a:t>total</a:t>
                      </a:r>
                      <a:r>
                        <a:rPr lang="it-IT" sz="1400" dirty="0">
                          <a:effectLst/>
                        </a:rPr>
                        <a:t>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3 m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Performance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Max. </a:t>
                      </a:r>
                      <a:r>
                        <a:rPr lang="it-IT" sz="1400" dirty="0" err="1">
                          <a:effectLst/>
                        </a:rPr>
                        <a:t>operation</a:t>
                      </a:r>
                      <a:r>
                        <a:rPr lang="it-IT" sz="1400" dirty="0">
                          <a:effectLst/>
                        </a:rPr>
                        <a:t> temperature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900°C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Temperature </a:t>
                      </a:r>
                      <a:r>
                        <a:rPr lang="it-IT" sz="1400" dirty="0" err="1">
                          <a:effectLst/>
                        </a:rPr>
                        <a:t>uniformity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±3°C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Circulation fan / turbulent flow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 Fan/</a:t>
                      </a:r>
                      <a:r>
                        <a:rPr lang="it-IT" sz="1400" dirty="0" err="1">
                          <a:effectLst/>
                        </a:rPr>
                        <a:t>vertical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axis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Process atmosphere 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Argon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Vacuum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level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10</a:t>
                      </a:r>
                      <a:r>
                        <a:rPr lang="it-IT" sz="1400" baseline="30000" dirty="0">
                          <a:effectLst/>
                        </a:rPr>
                        <a:t>-2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hPa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Oxygen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monitoring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down to 1 </a:t>
                      </a:r>
                      <a:r>
                        <a:rPr lang="it-IT" sz="1400" dirty="0" err="1">
                          <a:effectLst/>
                        </a:rPr>
                        <a:t>ppm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901" marR="52901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565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B811A9-21DD-1648-BE24-61317DB2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207339-8661-6047-96A1-94B7288AF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914401"/>
            <a:ext cx="7272368" cy="3680222"/>
          </a:xfrm>
        </p:spPr>
        <p:txBody>
          <a:bodyPr>
            <a:normAutofit/>
          </a:bodyPr>
          <a:lstStyle/>
          <a:p>
            <a:r>
              <a:rPr lang="it-IT" dirty="0"/>
              <a:t>LASA </a:t>
            </a:r>
            <a:r>
              <a:rPr lang="it-IT" dirty="0" err="1"/>
              <a:t>cryogenic</a:t>
            </a:r>
            <a:r>
              <a:rPr lang="it-IT" dirty="0"/>
              <a:t> </a:t>
            </a:r>
            <a:r>
              <a:rPr lang="it-IT" dirty="0" err="1"/>
              <a:t>system</a:t>
            </a:r>
            <a:endParaRPr lang="it-IT" dirty="0"/>
          </a:p>
          <a:p>
            <a:r>
              <a:rPr lang="it-IT" dirty="0"/>
              <a:t>SC </a:t>
            </a:r>
            <a:r>
              <a:rPr lang="it-IT" dirty="0" err="1"/>
              <a:t>cavities</a:t>
            </a:r>
            <a:r>
              <a:rPr lang="it-IT" dirty="0"/>
              <a:t> test </a:t>
            </a:r>
            <a:r>
              <a:rPr lang="it-IT" dirty="0" err="1"/>
              <a:t>facility</a:t>
            </a:r>
            <a:endParaRPr lang="it-IT" dirty="0"/>
          </a:p>
          <a:p>
            <a:r>
              <a:rPr lang="it-IT" dirty="0"/>
              <a:t>SC </a:t>
            </a:r>
            <a:r>
              <a:rPr lang="it-IT" dirty="0" err="1"/>
              <a:t>magnets</a:t>
            </a:r>
            <a:r>
              <a:rPr lang="it-IT" dirty="0"/>
              <a:t> test area</a:t>
            </a:r>
          </a:p>
          <a:p>
            <a:pPr lvl="1"/>
            <a:r>
              <a:rPr lang="it-IT" dirty="0"/>
              <a:t>High </a:t>
            </a:r>
            <a:r>
              <a:rPr lang="it-IT" dirty="0" err="1"/>
              <a:t>current</a:t>
            </a:r>
            <a:r>
              <a:rPr lang="it-IT" dirty="0"/>
              <a:t> and </a:t>
            </a:r>
            <a:r>
              <a:rPr lang="it-IT" dirty="0" err="1"/>
              <a:t>variable</a:t>
            </a:r>
            <a:r>
              <a:rPr lang="it-IT" dirty="0"/>
              <a:t> temperature </a:t>
            </a:r>
          </a:p>
          <a:p>
            <a:pPr lvl="1"/>
            <a:r>
              <a:rPr lang="it-IT" dirty="0"/>
              <a:t>HL-</a:t>
            </a:r>
            <a:r>
              <a:rPr lang="it-IT" dirty="0" err="1"/>
              <a:t>LHC</a:t>
            </a:r>
            <a:r>
              <a:rPr lang="it-IT" dirty="0"/>
              <a:t> HO </a:t>
            </a:r>
            <a:r>
              <a:rPr lang="it-IT" dirty="0" err="1"/>
              <a:t>corrector</a:t>
            </a:r>
            <a:r>
              <a:rPr lang="it-IT" dirty="0"/>
              <a:t> </a:t>
            </a:r>
            <a:r>
              <a:rPr lang="it-IT" dirty="0" err="1"/>
              <a:t>magnets</a:t>
            </a:r>
            <a:endParaRPr lang="it-IT" dirty="0"/>
          </a:p>
          <a:p>
            <a:pPr lvl="1"/>
            <a:r>
              <a:rPr lang="it-IT" dirty="0"/>
              <a:t>FCC </a:t>
            </a:r>
            <a:r>
              <a:rPr lang="it-IT" dirty="0" err="1"/>
              <a:t>activity</a:t>
            </a:r>
            <a:endParaRPr lang="it-IT" dirty="0"/>
          </a:p>
          <a:p>
            <a:r>
              <a:rPr lang="it-IT" dirty="0" err="1"/>
              <a:t>conclusion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7E8B3B-792D-6F46-B4F7-D1F67C8E7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Statera- 2019/06/11</a:t>
            </a:r>
            <a:endParaRPr lang="en-GB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FA3982-E2EA-6042-84AC-1C08C0C50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08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21597FDD-FA65-754C-8567-3B11D1EF6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7" r="6022"/>
          <a:stretch/>
        </p:blipFill>
        <p:spPr>
          <a:xfrm>
            <a:off x="7037480" y="499935"/>
            <a:ext cx="1757846" cy="4175027"/>
          </a:xfrm>
          <a:prstGeom prst="round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000" y="188988"/>
            <a:ext cx="7920000" cy="540000"/>
          </a:xfrm>
        </p:spPr>
        <p:txBody>
          <a:bodyPr/>
          <a:lstStyle/>
          <a:p>
            <a:r>
              <a:rPr lang="it-IT" dirty="0"/>
              <a:t>Status of Installation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02000" y="914401"/>
            <a:ext cx="5940000" cy="361206"/>
          </a:xfrm>
        </p:spPr>
        <p:txBody>
          <a:bodyPr>
            <a:normAutofit fontScale="92500" lnSpcReduction="10000"/>
          </a:bodyPr>
          <a:lstStyle/>
          <a:p>
            <a:r>
              <a:rPr lang="it-IT"/>
              <a:t>AAA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051629" y="4586432"/>
            <a:ext cx="5184576" cy="270000"/>
          </a:xfrm>
        </p:spPr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8948" y="1492384"/>
            <a:ext cx="3840426" cy="2160240"/>
          </a:xfrm>
          <a:prstGeom prst="round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9"/>
          <a:stretch/>
        </p:blipFill>
        <p:spPr>
          <a:xfrm>
            <a:off x="3276186" y="699542"/>
            <a:ext cx="3283725" cy="4139729"/>
          </a:xfrm>
          <a:prstGeom prst="round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 flipV="1">
            <a:off x="5227917" y="3530746"/>
            <a:ext cx="94766" cy="3742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918049" y="3959873"/>
            <a:ext cx="1273529" cy="715089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Discorap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cryostat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5527400" y="2071121"/>
            <a:ext cx="324035" cy="26017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574958" y="1330543"/>
            <a:ext cx="1197150" cy="715089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HiLumi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cryostat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4" name="Connettore 2 13"/>
          <p:cNvCxnSpPr/>
          <p:nvPr/>
        </p:nvCxnSpPr>
        <p:spPr>
          <a:xfrm flipV="1">
            <a:off x="4386720" y="1306179"/>
            <a:ext cx="408258" cy="277755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253297" y="1637009"/>
            <a:ext cx="1539395" cy="408623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kA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line</a:t>
            </a:r>
          </a:p>
        </p:txBody>
      </p:sp>
      <p:cxnSp>
        <p:nvCxnSpPr>
          <p:cNvPr id="17" name="Connettore 2 16"/>
          <p:cNvCxnSpPr/>
          <p:nvPr/>
        </p:nvCxnSpPr>
        <p:spPr>
          <a:xfrm flipH="1" flipV="1">
            <a:off x="4002996" y="3619797"/>
            <a:ext cx="94766" cy="37428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2892084" y="4092364"/>
            <a:ext cx="1931546" cy="715089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Nitrogen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heat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exchanger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747683" y="3377275"/>
            <a:ext cx="1273529" cy="715089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pumping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station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" y="355035"/>
            <a:ext cx="1007831" cy="273212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94D23BA-6FBF-F24B-9BF3-0EAB2A37B179}"/>
              </a:ext>
            </a:extLst>
          </p:cNvPr>
          <p:cNvSpPr txBox="1"/>
          <p:nvPr/>
        </p:nvSpPr>
        <p:spPr>
          <a:xfrm>
            <a:off x="7542000" y="536527"/>
            <a:ext cx="1197150" cy="715089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4pole test </a:t>
            </a:r>
          </a:p>
        </p:txBody>
      </p:sp>
      <p:cxnSp>
        <p:nvCxnSpPr>
          <p:cNvPr id="19" name="Connettore 2 18"/>
          <p:cNvCxnSpPr>
            <a:cxnSpLocks/>
          </p:cNvCxnSpPr>
          <p:nvPr/>
        </p:nvCxnSpPr>
        <p:spPr>
          <a:xfrm flipH="1" flipV="1">
            <a:off x="6040580" y="3102043"/>
            <a:ext cx="150998" cy="36376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950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0846" y="733839"/>
            <a:ext cx="8071896" cy="40496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Updates on the </a:t>
            </a:r>
            <a:r>
              <a:rPr lang="it-IT" dirty="0" err="1"/>
              <a:t>activity</a:t>
            </a:r>
            <a:r>
              <a:rPr lang="it-IT" dirty="0"/>
              <a:t> of the LASA </a:t>
            </a:r>
            <a:r>
              <a:rPr lang="en-US" dirty="0"/>
              <a:t>magnet</a:t>
            </a:r>
            <a:r>
              <a:rPr lang="it-IT" dirty="0"/>
              <a:t> test </a:t>
            </a:r>
            <a:r>
              <a:rPr lang="it-IT" dirty="0" err="1"/>
              <a:t>statio</a:t>
            </a:r>
            <a:r>
              <a:rPr lang="en-US" dirty="0"/>
              <a:t>n</a:t>
            </a:r>
            <a:endParaRPr lang="it-IT" dirty="0"/>
          </a:p>
          <a:p>
            <a:r>
              <a:rPr lang="it-IT" dirty="0" err="1"/>
              <a:t>Updating</a:t>
            </a:r>
            <a:r>
              <a:rPr lang="it-IT" dirty="0"/>
              <a:t> </a:t>
            </a:r>
            <a:r>
              <a:rPr lang="it-IT" dirty="0" err="1"/>
              <a:t>cryoplant</a:t>
            </a:r>
            <a:endParaRPr lang="it-IT" dirty="0"/>
          </a:p>
          <a:p>
            <a:r>
              <a:rPr lang="it-IT" dirty="0" err="1"/>
              <a:t>Commissioning</a:t>
            </a:r>
            <a:r>
              <a:rPr lang="it-IT" dirty="0"/>
              <a:t> of the </a:t>
            </a:r>
            <a:r>
              <a:rPr lang="it-IT" dirty="0" err="1"/>
              <a:t>system</a:t>
            </a:r>
            <a:r>
              <a:rPr lang="it-IT" dirty="0"/>
              <a:t> for HiLumi</a:t>
            </a:r>
            <a:r>
              <a:rPr lang="en-US" dirty="0"/>
              <a:t> HO correctors</a:t>
            </a:r>
            <a:endParaRPr lang="it-IT" dirty="0"/>
          </a:p>
          <a:p>
            <a:pPr lvl="1"/>
            <a:r>
              <a:rPr lang="it-IT" dirty="0"/>
              <a:t>Test the ‘long’ HO </a:t>
            </a:r>
            <a:r>
              <a:rPr lang="it-IT" dirty="0" err="1"/>
              <a:t>prototypes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Test the HO </a:t>
            </a:r>
            <a:r>
              <a:rPr lang="it-IT" dirty="0" err="1"/>
              <a:t>corrector</a:t>
            </a:r>
            <a:r>
              <a:rPr lang="it-IT" dirty="0"/>
              <a:t> </a:t>
            </a:r>
            <a:r>
              <a:rPr lang="it-IT" dirty="0" err="1"/>
              <a:t>series</a:t>
            </a:r>
            <a:r>
              <a:rPr lang="it-IT" dirty="0"/>
              <a:t> </a:t>
            </a:r>
            <a:r>
              <a:rPr lang="it-IT" dirty="0" err="1"/>
              <a:t>magnets</a:t>
            </a:r>
            <a:endParaRPr lang="en-US" dirty="0"/>
          </a:p>
          <a:p>
            <a:r>
              <a:rPr lang="it-IT" dirty="0"/>
              <a:t>HTS </a:t>
            </a:r>
            <a:r>
              <a:rPr lang="it-IT" dirty="0" err="1"/>
              <a:t>magnets</a:t>
            </a:r>
            <a:r>
              <a:rPr lang="it-IT" dirty="0"/>
              <a:t> at </a:t>
            </a:r>
            <a:r>
              <a:rPr lang="it-IT" dirty="0" err="1"/>
              <a:t>variable</a:t>
            </a:r>
            <a:r>
              <a:rPr lang="it-IT" dirty="0"/>
              <a:t> temperature</a:t>
            </a:r>
            <a:endParaRPr lang="en-US" dirty="0"/>
          </a:p>
          <a:p>
            <a:r>
              <a:rPr lang="en-US" dirty="0"/>
              <a:t>F</a:t>
            </a:r>
            <a:r>
              <a:rPr lang="it-IT" dirty="0" err="1"/>
              <a:t>urnace</a:t>
            </a:r>
            <a:r>
              <a:rPr lang="it-IT" dirty="0"/>
              <a:t> for Nb3Sn </a:t>
            </a:r>
            <a:r>
              <a:rPr lang="it-IT" dirty="0" err="1"/>
              <a:t>reaction</a:t>
            </a:r>
            <a:r>
              <a:rPr lang="en-US" dirty="0"/>
              <a:t> for a 14T demonstrator: FalconD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6F9B0A8-2BB6-6243-ADE8-1C8175266BDE}"/>
              </a:ext>
            </a:extLst>
          </p:cNvPr>
          <p:cNvSpPr txBox="1"/>
          <p:nvPr/>
        </p:nvSpPr>
        <p:spPr>
          <a:xfrm>
            <a:off x="2284866" y="2389352"/>
            <a:ext cx="4569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3078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1199" y="10542"/>
            <a:ext cx="6917526" cy="38929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36466" y="972920"/>
            <a:ext cx="4762370" cy="1674186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5400" dirty="0">
                <a:solidFill>
                  <a:schemeClr val="accent1"/>
                </a:solidFill>
                <a:effectLst>
                  <a:outerShdw blurRad="50800" dist="114300" dir="5400000" algn="t" rotWithShape="0">
                    <a:prstClr val="black">
                      <a:alpha val="40000"/>
                    </a:prstClr>
                  </a:outerShdw>
                </a:effectLst>
              </a:rPr>
              <a:t>THANK YOU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07504" y="3873981"/>
            <a:ext cx="8579296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solidFill>
                  <a:schemeClr val="accent5"/>
                </a:solidFill>
              </a:rPr>
              <a:t>LASA team</a:t>
            </a:r>
          </a:p>
          <a:p>
            <a:pPr algn="just"/>
            <a:r>
              <a:rPr lang="it-IT" sz="1500" dirty="0" err="1">
                <a:solidFill>
                  <a:schemeClr val="accent5"/>
                </a:solidFill>
              </a:rPr>
              <a:t>F</a:t>
            </a:r>
            <a:r>
              <a:rPr lang="it-IT" sz="1500" dirty="0">
                <a:solidFill>
                  <a:schemeClr val="accent5"/>
                </a:solidFill>
              </a:rPr>
              <a:t>. Alessandria, G. </a:t>
            </a:r>
            <a:r>
              <a:rPr lang="it-IT" sz="1500" dirty="0" err="1">
                <a:solidFill>
                  <a:schemeClr val="accent5"/>
                </a:solidFill>
              </a:rPr>
              <a:t>Bellomo</a:t>
            </a:r>
            <a:r>
              <a:rPr lang="it-IT" sz="1500" dirty="0">
                <a:solidFill>
                  <a:schemeClr val="accent5"/>
                </a:solidFill>
              </a:rPr>
              <a:t>, </a:t>
            </a:r>
            <a:r>
              <a:rPr lang="it-IT" sz="1500" dirty="0" err="1">
                <a:solidFill>
                  <a:schemeClr val="accent5"/>
                </a:solidFill>
              </a:rPr>
              <a:t>F</a:t>
            </a:r>
            <a:r>
              <a:rPr lang="it-IT" sz="1500" dirty="0">
                <a:solidFill>
                  <a:schemeClr val="accent5"/>
                </a:solidFill>
              </a:rPr>
              <a:t>. </a:t>
            </a:r>
            <a:r>
              <a:rPr lang="it-IT" sz="1500" dirty="0" err="1">
                <a:solidFill>
                  <a:schemeClr val="accent5"/>
                </a:solidFill>
              </a:rPr>
              <a:t>Broggi</a:t>
            </a:r>
            <a:r>
              <a:rPr lang="it-IT" sz="1500" dirty="0">
                <a:solidFill>
                  <a:schemeClr val="accent5"/>
                </a:solidFill>
              </a:rPr>
              <a:t>, N. </a:t>
            </a:r>
            <a:r>
              <a:rPr lang="it-IT" sz="1500" dirty="0" err="1">
                <a:solidFill>
                  <a:schemeClr val="accent5"/>
                </a:solidFill>
              </a:rPr>
              <a:t>Lusa</a:t>
            </a:r>
            <a:r>
              <a:rPr lang="it-IT" sz="1500" dirty="0">
                <a:solidFill>
                  <a:schemeClr val="accent5"/>
                </a:solidFill>
              </a:rPr>
              <a:t>, S. Mariotto, A. </a:t>
            </a:r>
            <a:r>
              <a:rPr lang="it-IT" sz="1500" dirty="0" err="1">
                <a:solidFill>
                  <a:schemeClr val="accent5"/>
                </a:solidFill>
              </a:rPr>
              <a:t>Paccalini</a:t>
            </a:r>
            <a:r>
              <a:rPr lang="it-IT" sz="1500" dirty="0">
                <a:solidFill>
                  <a:schemeClr val="accent5"/>
                </a:solidFill>
              </a:rPr>
              <a:t>, D. </a:t>
            </a:r>
            <a:r>
              <a:rPr lang="it-IT" sz="1500" dirty="0" err="1">
                <a:solidFill>
                  <a:schemeClr val="accent5"/>
                </a:solidFill>
              </a:rPr>
              <a:t>Pedrini</a:t>
            </a:r>
            <a:r>
              <a:rPr lang="it-IT" sz="1500" dirty="0">
                <a:solidFill>
                  <a:schemeClr val="accent5"/>
                </a:solidFill>
              </a:rPr>
              <a:t>, A. Leone, M. Quadrio, A. </a:t>
            </a:r>
            <a:r>
              <a:rPr lang="it-IT" sz="1500" dirty="0" err="1">
                <a:solidFill>
                  <a:schemeClr val="accent5"/>
                </a:solidFill>
              </a:rPr>
              <a:t>Pasini</a:t>
            </a:r>
            <a:r>
              <a:rPr lang="it-IT" sz="1500" dirty="0">
                <a:solidFill>
                  <a:schemeClr val="accent5"/>
                </a:solidFill>
              </a:rPr>
              <a:t>, M. </a:t>
            </a:r>
            <a:r>
              <a:rPr lang="it-IT" sz="1500" dirty="0" err="1">
                <a:solidFill>
                  <a:schemeClr val="accent5"/>
                </a:solidFill>
              </a:rPr>
              <a:t>Prioli</a:t>
            </a:r>
            <a:r>
              <a:rPr lang="it-IT" sz="1500" dirty="0">
                <a:solidFill>
                  <a:schemeClr val="accent5"/>
                </a:solidFill>
              </a:rPr>
              <a:t>, M. Sorbi, M. Statera, M. </a:t>
            </a:r>
            <a:r>
              <a:rPr lang="it-IT" sz="1500" dirty="0" err="1">
                <a:solidFill>
                  <a:schemeClr val="accent5"/>
                </a:solidFill>
              </a:rPr>
              <a:t>Todero</a:t>
            </a:r>
            <a:r>
              <a:rPr lang="it-IT" sz="1500" dirty="0">
                <a:solidFill>
                  <a:schemeClr val="accent5"/>
                </a:solidFill>
              </a:rPr>
              <a:t>, C. Uva</a:t>
            </a:r>
          </a:p>
          <a:p>
            <a:endParaRPr lang="it-IT" sz="1050" dirty="0" err="1">
              <a:solidFill>
                <a:schemeClr val="accent5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27197" y="3583709"/>
            <a:ext cx="1771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32186"/>
            <a:r>
              <a:rPr lang="it-IT" sz="1350" b="1" dirty="0" err="1">
                <a:solidFill>
                  <a:schemeClr val="bg1"/>
                </a:solidFill>
                <a:ea typeface="Symbol" charset="2"/>
                <a:cs typeface="Symbol" charset="2"/>
              </a:rPr>
              <a:t>Ph</a:t>
            </a:r>
            <a:r>
              <a:rPr lang="it-IT" sz="1350" b="1" dirty="0">
                <a:solidFill>
                  <a:schemeClr val="bg1"/>
                </a:solidFill>
                <a:ea typeface="Symbol" charset="2"/>
                <a:cs typeface="Symbol" charset="2"/>
              </a:rPr>
              <a:t>. by G. </a:t>
            </a:r>
            <a:r>
              <a:rPr lang="it-IT" sz="1350" b="1" dirty="0" err="1">
                <a:solidFill>
                  <a:schemeClr val="bg1"/>
                </a:solidFill>
                <a:ea typeface="Symbol" charset="2"/>
                <a:cs typeface="Symbol" charset="2"/>
              </a:rPr>
              <a:t>Fornasier</a:t>
            </a:r>
            <a:endParaRPr lang="it-IT" sz="1350" b="1" dirty="0">
              <a:solidFill>
                <a:schemeClr val="bg1"/>
              </a:solidFill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3536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558361" y="1429136"/>
            <a:ext cx="5940000" cy="361206"/>
          </a:xfrm>
        </p:spPr>
        <p:txBody>
          <a:bodyPr>
            <a:normAutofit fontScale="92500" lnSpcReduction="10000"/>
          </a:bodyPr>
          <a:lstStyle/>
          <a:p>
            <a:r>
              <a:rPr lang="it-IT" dirty="0" err="1"/>
              <a:t>aaa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9668" r="503" b="7313"/>
          <a:stretch/>
        </p:blipFill>
        <p:spPr>
          <a:xfrm>
            <a:off x="1113006" y="267494"/>
            <a:ext cx="6830709" cy="4279470"/>
          </a:xfrm>
          <a:prstGeom prst="roundRect">
            <a:avLst>
              <a:gd name="adj" fmla="val 10439"/>
            </a:avLst>
          </a:prstGeom>
        </p:spPr>
      </p:pic>
      <p:cxnSp>
        <p:nvCxnSpPr>
          <p:cNvPr id="8" name="Connettore 2 7"/>
          <p:cNvCxnSpPr>
            <a:cxnSpLocks/>
          </p:cNvCxnSpPr>
          <p:nvPr/>
        </p:nvCxnSpPr>
        <p:spPr>
          <a:xfrm flipH="1" flipV="1">
            <a:off x="6359275" y="3225639"/>
            <a:ext cx="660997" cy="42417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7135659" y="1602018"/>
            <a:ext cx="1939191" cy="408623"/>
          </a:xfrm>
          <a:prstGeom prst="round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power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supplies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632891" y="4105769"/>
            <a:ext cx="1441223" cy="408623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kA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line</a:t>
            </a:r>
          </a:p>
        </p:txBody>
      </p:sp>
      <p:cxnSp>
        <p:nvCxnSpPr>
          <p:cNvPr id="11" name="Connettore 2 10"/>
          <p:cNvCxnSpPr>
            <a:cxnSpLocks/>
          </p:cNvCxnSpPr>
          <p:nvPr/>
        </p:nvCxnSpPr>
        <p:spPr>
          <a:xfrm>
            <a:off x="1836184" y="2119661"/>
            <a:ext cx="625155" cy="531795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836184" y="4142740"/>
            <a:ext cx="2256652" cy="408623"/>
          </a:xfrm>
          <a:prstGeom prst="roundRect">
            <a:avLst/>
          </a:prstGeom>
          <a:solidFill>
            <a:schemeClr val="bg1">
              <a:lumMod val="7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vertical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cryostats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4145518" y="4101286"/>
            <a:ext cx="346784" cy="279594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5721175" y="1177407"/>
            <a:ext cx="1590980" cy="408623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30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kA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line</a:t>
            </a:r>
          </a:p>
        </p:txBody>
      </p:sp>
      <p:cxnSp>
        <p:nvCxnSpPr>
          <p:cNvPr id="15" name="Connettore 2 14"/>
          <p:cNvCxnSpPr>
            <a:cxnSpLocks/>
          </p:cNvCxnSpPr>
          <p:nvPr/>
        </p:nvCxnSpPr>
        <p:spPr>
          <a:xfrm flipH="1">
            <a:off x="4622452" y="1304567"/>
            <a:ext cx="1029668" cy="66726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7179479" y="3482325"/>
            <a:ext cx="1705577" cy="715089"/>
          </a:xfrm>
          <a:prstGeom prst="roundRect">
            <a:avLst/>
          </a:prstGeom>
          <a:solidFill>
            <a:schemeClr val="bg1">
              <a:lumMod val="7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fast DAQ and slow control</a:t>
            </a:r>
          </a:p>
        </p:txBody>
      </p:sp>
      <p:cxnSp>
        <p:nvCxnSpPr>
          <p:cNvPr id="17" name="Connettore 2 16"/>
          <p:cNvCxnSpPr>
            <a:cxnSpLocks/>
          </p:cNvCxnSpPr>
          <p:nvPr/>
        </p:nvCxnSpPr>
        <p:spPr>
          <a:xfrm flipH="1">
            <a:off x="5149636" y="1761449"/>
            <a:ext cx="1870636" cy="335148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cxnSpLocks/>
          </p:cNvCxnSpPr>
          <p:nvPr/>
        </p:nvCxnSpPr>
        <p:spPr>
          <a:xfrm flipH="1" flipV="1">
            <a:off x="4929916" y="3225640"/>
            <a:ext cx="722204" cy="848779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66242" y="1337930"/>
            <a:ext cx="1554445" cy="715089"/>
          </a:xfrm>
          <a:prstGeom prst="roundRect">
            <a:avLst/>
          </a:prstGeom>
          <a:solidFill>
            <a:schemeClr val="bg1">
              <a:lumMod val="7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SC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cavities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Test area</a:t>
            </a:r>
          </a:p>
        </p:txBody>
      </p:sp>
      <p:cxnSp>
        <p:nvCxnSpPr>
          <p:cNvPr id="20" name="Connettore 2 19"/>
          <p:cNvCxnSpPr>
            <a:cxnSpLocks/>
          </p:cNvCxnSpPr>
          <p:nvPr/>
        </p:nvCxnSpPr>
        <p:spPr>
          <a:xfrm flipV="1">
            <a:off x="2253645" y="793761"/>
            <a:ext cx="316399" cy="14970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22731" y="823722"/>
            <a:ext cx="2163692" cy="408623"/>
          </a:xfrm>
          <a:prstGeom prst="roundRect">
            <a:avLst/>
          </a:prstGeom>
          <a:solidFill>
            <a:schemeClr val="bg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Neutron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test area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504909" y="565240"/>
            <a:ext cx="2489819" cy="408623"/>
          </a:xfrm>
          <a:prstGeom prst="roundRect">
            <a:avLst/>
          </a:prstGeom>
          <a:solidFill>
            <a:schemeClr val="bg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high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solenoids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3" name="Connettore 2 22"/>
          <p:cNvCxnSpPr>
            <a:cxnSpLocks/>
          </p:cNvCxnSpPr>
          <p:nvPr/>
        </p:nvCxnSpPr>
        <p:spPr>
          <a:xfrm flipH="1">
            <a:off x="3927016" y="707595"/>
            <a:ext cx="2286416" cy="654899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16178" y="151607"/>
            <a:ext cx="2651370" cy="540000"/>
          </a:xfrm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it-IT" dirty="0"/>
              <a:t>LASA </a:t>
            </a:r>
            <a:r>
              <a:rPr lang="it-IT" dirty="0" err="1"/>
              <a:t>overview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8917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37C285-CDF9-E54E-AB38-2E49BD6C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Cryoplant</a:t>
            </a:r>
            <a:r>
              <a:rPr lang="it-IT" dirty="0"/>
              <a:t> layout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7DA1A6-1D58-4242-8663-DC5BCDB1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18085" y="903092"/>
            <a:ext cx="576064" cy="3680222"/>
          </a:xfrm>
        </p:spPr>
        <p:txBody>
          <a:bodyPr/>
          <a:lstStyle/>
          <a:p>
            <a:r>
              <a:rPr lang="it-IT" dirty="0"/>
              <a:t>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41B54C-BD97-994E-BCBE-D31FD00BF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Statera- 2019/06/11</a:t>
            </a:r>
            <a:endParaRPr lang="en-GB" noProof="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9D4C12-2992-6F43-AAED-8BCA6EEA9DA4}"/>
              </a:ext>
            </a:extLst>
          </p:cNvPr>
          <p:cNvSpPr txBox="1"/>
          <p:nvPr/>
        </p:nvSpPr>
        <p:spPr>
          <a:xfrm>
            <a:off x="5310944" y="4352482"/>
            <a:ext cx="3449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76248"/>
            <a:r>
              <a:rPr lang="it-IT" sz="2400" b="1" dirty="0" err="1">
                <a:solidFill>
                  <a:srgbClr val="4F81BD">
                    <a:lumMod val="75000"/>
                  </a:srgbClr>
                </a:solidFill>
                <a:latin typeface="Arial" charset="0"/>
                <a:ea typeface="Arial" charset="0"/>
                <a:cs typeface="Arial" charset="0"/>
              </a:rPr>
              <a:t>operation</a:t>
            </a:r>
            <a:r>
              <a:rPr lang="it-IT" sz="2400" b="1" dirty="0">
                <a:solidFill>
                  <a:srgbClr val="4F81BD">
                    <a:lumMod val="75000"/>
                  </a:srgbClr>
                </a:solidFill>
                <a:latin typeface="Arial" charset="0"/>
                <a:ea typeface="Arial" charset="0"/>
                <a:cs typeface="Arial" charset="0"/>
              </a:rPr>
              <a:t> 1-2 k h/</a:t>
            </a:r>
            <a:r>
              <a:rPr lang="it-IT" sz="2400" b="1" dirty="0" err="1">
                <a:solidFill>
                  <a:srgbClr val="4F81BD">
                    <a:lumMod val="75000"/>
                  </a:srgbClr>
                </a:solidFill>
                <a:latin typeface="Arial" charset="0"/>
                <a:ea typeface="Arial" charset="0"/>
                <a:cs typeface="Arial" charset="0"/>
              </a:rPr>
              <a:t>year</a:t>
            </a:r>
            <a:r>
              <a:rPr lang="it-IT" sz="2400" b="1" dirty="0">
                <a:solidFill>
                  <a:srgbClr val="4F81BD">
                    <a:lumMod val="75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91F7E0-0B52-0A4D-8D45-298DD5C27951}"/>
              </a:ext>
            </a:extLst>
          </p:cNvPr>
          <p:cNvSpPr txBox="1"/>
          <p:nvPr/>
        </p:nvSpPr>
        <p:spPr>
          <a:xfrm>
            <a:off x="6948264" y="882390"/>
            <a:ext cx="2257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DISCORAP</a:t>
            </a: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cryostat</a:t>
            </a:r>
            <a:endParaRPr lang="it-IT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3000l 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450 l </a:t>
            </a:r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dewar</a:t>
            </a:r>
            <a:endParaRPr lang="it-IT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EA0B67-C418-3742-9C2A-AD517AD12584}"/>
              </a:ext>
            </a:extLst>
          </p:cNvPr>
          <p:cNvSpPr txBox="1"/>
          <p:nvPr/>
        </p:nvSpPr>
        <p:spPr>
          <a:xfrm rot="16200000">
            <a:off x="-840516" y="2281538"/>
            <a:ext cx="29867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constraints</a:t>
            </a:r>
            <a:endParaRPr lang="it-IT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100 Nm</a:t>
            </a:r>
            <a:r>
              <a:rPr lang="it-IT" baseline="30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/h </a:t>
            </a:r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compressors</a:t>
            </a:r>
            <a:endParaRPr lang="it-IT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100 m</a:t>
            </a:r>
            <a:r>
              <a:rPr lang="it-IT" baseline="30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recovery</a:t>
            </a:r>
            <a:r>
              <a:rPr lang="it-IT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balloon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9DC2F60F-DC63-8549-AC39-9053763343C0}"/>
              </a:ext>
            </a:extLst>
          </p:cNvPr>
          <p:cNvGrpSpPr/>
          <p:nvPr/>
        </p:nvGrpSpPr>
        <p:grpSpPr>
          <a:xfrm>
            <a:off x="1278977" y="730435"/>
            <a:ext cx="5899380" cy="3887220"/>
            <a:chOff x="609600" y="767904"/>
            <a:chExt cx="8758284" cy="5771009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B4415A0F-EBDA-0948-967D-7EE699B948C3}"/>
                </a:ext>
              </a:extLst>
            </p:cNvPr>
            <p:cNvGrpSpPr/>
            <p:nvPr/>
          </p:nvGrpSpPr>
          <p:grpSpPr>
            <a:xfrm>
              <a:off x="609600" y="767904"/>
              <a:ext cx="8758284" cy="5771009"/>
              <a:chOff x="609600" y="767905"/>
              <a:chExt cx="8758284" cy="5771009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11C238A6-BD66-254B-A6B4-C959B9A7D6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3" b="6128"/>
              <a:stretch>
                <a:fillRect/>
              </a:stretch>
            </p:blipFill>
            <p:spPr bwMode="auto">
              <a:xfrm>
                <a:off x="609600" y="767905"/>
                <a:ext cx="8758284" cy="57710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12F5FEC-9955-CE40-9119-3926F3C15819}"/>
                  </a:ext>
                </a:extLst>
              </p:cNvPr>
              <p:cNvSpPr txBox="1"/>
              <p:nvPr/>
            </p:nvSpPr>
            <p:spPr>
              <a:xfrm rot="16200000">
                <a:off x="6061356" y="1601481"/>
                <a:ext cx="1683020" cy="456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err="1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DISCORAP</a:t>
                </a:r>
                <a:endParaRPr lang="it-IT" sz="14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3A2C64DC-6E4F-8A45-829B-C5717D395C49}"/>
                </a:ext>
              </a:extLst>
            </p:cNvPr>
            <p:cNvSpPr/>
            <p:nvPr/>
          </p:nvSpPr>
          <p:spPr>
            <a:xfrm>
              <a:off x="5270458" y="2361422"/>
              <a:ext cx="725393" cy="1034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Freccia curva 12">
            <a:extLst>
              <a:ext uri="{FF2B5EF4-FFF2-40B4-BE49-F238E27FC236}">
                <a16:creationId xmlns:a16="http://schemas.microsoft.com/office/drawing/2014/main" id="{89BC250E-EFBB-F349-AA75-A5F8B7F89097}"/>
              </a:ext>
            </a:extLst>
          </p:cNvPr>
          <p:cNvSpPr/>
          <p:nvPr/>
        </p:nvSpPr>
        <p:spPr>
          <a:xfrm>
            <a:off x="4908787" y="987516"/>
            <a:ext cx="290831" cy="1463937"/>
          </a:xfrm>
          <a:prstGeom prst="bentArrow">
            <a:avLst>
              <a:gd name="adj1" fmla="val 27115"/>
              <a:gd name="adj2" fmla="val 50000"/>
              <a:gd name="adj3" fmla="val 50000"/>
              <a:gd name="adj4" fmla="val 29562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curva 13">
            <a:extLst>
              <a:ext uri="{FF2B5EF4-FFF2-40B4-BE49-F238E27FC236}">
                <a16:creationId xmlns:a16="http://schemas.microsoft.com/office/drawing/2014/main" id="{05C3F5D7-76CA-D34C-AD90-C4BDA710055A}"/>
              </a:ext>
            </a:extLst>
          </p:cNvPr>
          <p:cNvSpPr/>
          <p:nvPr/>
        </p:nvSpPr>
        <p:spPr>
          <a:xfrm flipH="1">
            <a:off x="5796136" y="914401"/>
            <a:ext cx="1152128" cy="2391947"/>
          </a:xfrm>
          <a:prstGeom prst="bentArrow">
            <a:avLst>
              <a:gd name="adj1" fmla="val 18952"/>
              <a:gd name="adj2" fmla="val 16861"/>
              <a:gd name="adj3" fmla="val 42529"/>
              <a:gd name="adj4" fmla="val 43750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27A60BAA-7A99-544B-AF66-3E28D00B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1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2863A0-C9DF-DB47-966E-873DE1A0A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Cryoplant</a:t>
            </a:r>
            <a:r>
              <a:rPr lang="it-IT" dirty="0"/>
              <a:t> </a:t>
            </a:r>
            <a:r>
              <a:rPr lang="it-IT" dirty="0" err="1"/>
              <a:t>Upgrades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30D835-0149-F04E-A2FE-170425B6AB1D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-612576" y="843558"/>
            <a:ext cx="504496" cy="3680222"/>
          </a:xfrm>
        </p:spPr>
        <p:txBody>
          <a:bodyPr/>
          <a:lstStyle/>
          <a:p>
            <a:r>
              <a:rPr lang="it-IT" dirty="0"/>
              <a:t>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79FEC7-AE10-7049-9BE6-FC9417A9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Statera- 2019/06/11</a:t>
            </a:r>
            <a:endParaRPr lang="en-GB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2B91AC6-DF74-2444-956A-055DA9773BF8}"/>
              </a:ext>
            </a:extLst>
          </p:cNvPr>
          <p:cNvGrpSpPr/>
          <p:nvPr/>
        </p:nvGrpSpPr>
        <p:grpSpPr>
          <a:xfrm>
            <a:off x="1278977" y="730435"/>
            <a:ext cx="5899380" cy="3887220"/>
            <a:chOff x="609600" y="767904"/>
            <a:chExt cx="8758284" cy="57710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9628A2-751F-9C40-8118-A7B2D6AC6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3" b="6128"/>
            <a:stretch>
              <a:fillRect/>
            </a:stretch>
          </p:blipFill>
          <p:spPr bwMode="auto">
            <a:xfrm>
              <a:off x="609600" y="767904"/>
              <a:ext cx="8758284" cy="577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752239F6-0AFA-8B4F-A5B2-2295D03C7F2E}"/>
                </a:ext>
              </a:extLst>
            </p:cNvPr>
            <p:cNvSpPr/>
            <p:nvPr/>
          </p:nvSpPr>
          <p:spPr>
            <a:xfrm>
              <a:off x="5270458" y="2361422"/>
              <a:ext cx="725393" cy="1034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D12B7636-E0BE-CA44-A17E-EF00F41F4683}"/>
              </a:ext>
            </a:extLst>
          </p:cNvPr>
          <p:cNvGrpSpPr/>
          <p:nvPr/>
        </p:nvGrpSpPr>
        <p:grpSpPr>
          <a:xfrm>
            <a:off x="978040" y="2346584"/>
            <a:ext cx="2898550" cy="2180138"/>
            <a:chOff x="800211" y="2806099"/>
            <a:chExt cx="2898550" cy="1336281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CE0346EB-74FF-C64D-B046-8C799FBADE15}"/>
                </a:ext>
              </a:extLst>
            </p:cNvPr>
            <p:cNvSpPr/>
            <p:nvPr/>
          </p:nvSpPr>
          <p:spPr>
            <a:xfrm>
              <a:off x="838604" y="2806099"/>
              <a:ext cx="2807233" cy="1336281"/>
            </a:xfrm>
            <a:prstGeom prst="rect">
              <a:avLst/>
            </a:prstGeom>
            <a:ln w="50800">
              <a:solidFill>
                <a:schemeClr val="accent3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it-IT" sz="1200" dirty="0" err="1">
                <a:solidFill>
                  <a:schemeClr val="tx2"/>
                </a:solidFill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670E940-B0FA-8D42-A85D-818507E8254D}"/>
                </a:ext>
              </a:extLst>
            </p:cNvPr>
            <p:cNvSpPr txBox="1"/>
            <p:nvPr/>
          </p:nvSpPr>
          <p:spPr>
            <a:xfrm>
              <a:off x="800211" y="3144193"/>
              <a:ext cx="2898550" cy="650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132186"/>
              <a:r>
                <a:rPr lang="it-IT" sz="2100" b="1" dirty="0" err="1">
                  <a:solidFill>
                    <a:schemeClr val="accent3"/>
                  </a:solidFill>
                  <a:ea typeface="Symbol" charset="2"/>
                  <a:cs typeface="Symbol" charset="2"/>
                </a:rPr>
                <a:t>warm</a:t>
              </a:r>
              <a:r>
                <a:rPr lang="it-IT" sz="2100" b="1" dirty="0">
                  <a:solidFill>
                    <a:schemeClr val="accent3"/>
                  </a:solidFill>
                  <a:ea typeface="Symbol" charset="2"/>
                  <a:cs typeface="Symbol" charset="2"/>
                </a:rPr>
                <a:t> </a:t>
              </a:r>
              <a:r>
                <a:rPr lang="it-IT" sz="2100" b="1" dirty="0" err="1">
                  <a:solidFill>
                    <a:schemeClr val="accent3"/>
                  </a:solidFill>
                  <a:ea typeface="Symbol" charset="2"/>
                  <a:cs typeface="Symbol" charset="2"/>
                </a:rPr>
                <a:t>helium</a:t>
              </a:r>
              <a:endParaRPr lang="it-IT" sz="2100" b="1" dirty="0">
                <a:solidFill>
                  <a:schemeClr val="accent3"/>
                </a:solidFill>
                <a:ea typeface="Symbol" charset="2"/>
                <a:cs typeface="Symbol" charset="2"/>
              </a:endParaRPr>
            </a:p>
            <a:p>
              <a:pPr algn="ctr" defTabSz="3132186"/>
              <a:r>
                <a:rPr lang="it-IT" sz="2100" b="1" dirty="0">
                  <a:solidFill>
                    <a:schemeClr val="accent3"/>
                  </a:solidFill>
                  <a:ea typeface="Symbol" charset="2"/>
                  <a:cs typeface="Symbol" charset="2"/>
                </a:rPr>
                <a:t>Automation </a:t>
              </a:r>
              <a:r>
                <a:rPr lang="it-IT" sz="2100" b="1" dirty="0" err="1">
                  <a:solidFill>
                    <a:schemeClr val="accent3"/>
                  </a:solidFill>
                  <a:ea typeface="Symbol" charset="2"/>
                  <a:cs typeface="Symbol" charset="2"/>
                </a:rPr>
                <a:t>ongoing</a:t>
              </a:r>
              <a:r>
                <a:rPr lang="it-IT" sz="2100" b="1" dirty="0">
                  <a:solidFill>
                    <a:schemeClr val="accent3"/>
                  </a:solidFill>
                  <a:ea typeface="Symbol" charset="2"/>
                  <a:cs typeface="Symbol" charset="2"/>
                </a:rPr>
                <a:t> </a:t>
              </a:r>
            </a:p>
            <a:p>
              <a:pPr algn="ctr" defTabSz="3132186"/>
              <a:r>
                <a:rPr lang="it-IT" sz="2100" b="1" dirty="0">
                  <a:solidFill>
                    <a:schemeClr val="accent3"/>
                  </a:solidFill>
                  <a:ea typeface="Symbol" charset="2"/>
                  <a:cs typeface="Symbol" charset="2"/>
                </a:rPr>
                <a:t>2019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877BF2E-4E44-274E-970B-4080292DD62C}"/>
              </a:ext>
            </a:extLst>
          </p:cNvPr>
          <p:cNvGrpSpPr/>
          <p:nvPr/>
        </p:nvGrpSpPr>
        <p:grpSpPr>
          <a:xfrm>
            <a:off x="1139776" y="730435"/>
            <a:ext cx="2756501" cy="1625291"/>
            <a:chOff x="1546070" y="708287"/>
            <a:chExt cx="2756501" cy="1217912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9116DC7A-6CAB-1B4E-B72D-B85FFF5D4FF3}"/>
                </a:ext>
              </a:extLst>
            </p:cNvPr>
            <p:cNvSpPr/>
            <p:nvPr/>
          </p:nvSpPr>
          <p:spPr>
            <a:xfrm>
              <a:off x="1546070" y="708287"/>
              <a:ext cx="2756501" cy="1108619"/>
            </a:xfrm>
            <a:prstGeom prst="rect">
              <a:avLst/>
            </a:prstGeom>
            <a:ln w="50800">
              <a:solidFill>
                <a:schemeClr val="bg2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it-IT" sz="1200" dirty="0" err="1">
                <a:solidFill>
                  <a:schemeClr val="tx2"/>
                </a:solidFill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E3178674-3F0D-FF44-8BD9-B8CC57A7DB7D}"/>
                </a:ext>
              </a:extLst>
            </p:cNvPr>
            <p:cNvSpPr txBox="1"/>
            <p:nvPr/>
          </p:nvSpPr>
          <p:spPr>
            <a:xfrm>
              <a:off x="1648729" y="864370"/>
              <a:ext cx="2537477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132186"/>
              <a:r>
                <a:rPr lang="it-IT" sz="2100" b="1" dirty="0">
                  <a:solidFill>
                    <a:schemeClr val="bg2"/>
                  </a:solidFill>
                  <a:ea typeface="Symbol" charset="2"/>
                  <a:cs typeface="Symbol" charset="2"/>
                </a:rPr>
                <a:t>SC </a:t>
              </a:r>
              <a:r>
                <a:rPr lang="it-IT" sz="2100" b="1" dirty="0" err="1">
                  <a:solidFill>
                    <a:schemeClr val="bg2"/>
                  </a:solidFill>
                  <a:ea typeface="Symbol" charset="2"/>
                  <a:cs typeface="Symbol" charset="2"/>
                </a:rPr>
                <a:t>cavities</a:t>
              </a:r>
              <a:endParaRPr lang="it-IT" sz="2100" b="1" dirty="0">
                <a:solidFill>
                  <a:schemeClr val="bg2"/>
                </a:solidFill>
                <a:ea typeface="Symbol" charset="2"/>
                <a:cs typeface="Symbol" charset="2"/>
              </a:endParaRPr>
            </a:p>
            <a:p>
              <a:pPr algn="ctr" defTabSz="3132186"/>
              <a:r>
                <a:rPr lang="it-IT" sz="2100" b="1" dirty="0" err="1">
                  <a:solidFill>
                    <a:schemeClr val="bg2"/>
                  </a:solidFill>
                  <a:ea typeface="Symbol" charset="2"/>
                  <a:cs typeface="Symbol" charset="2"/>
                </a:rPr>
                <a:t>HeII</a:t>
              </a:r>
              <a:r>
                <a:rPr lang="it-IT" sz="2100" b="1" dirty="0">
                  <a:solidFill>
                    <a:schemeClr val="bg2"/>
                  </a:solidFill>
                  <a:ea typeface="Symbol" charset="2"/>
                  <a:cs typeface="Symbol" charset="2"/>
                </a:rPr>
                <a:t> </a:t>
              </a:r>
              <a:r>
                <a:rPr lang="it-IT" sz="2100" b="1" dirty="0" err="1">
                  <a:solidFill>
                    <a:schemeClr val="bg2"/>
                  </a:solidFill>
                  <a:ea typeface="Symbol" charset="2"/>
                  <a:cs typeface="Symbol" charset="2"/>
                </a:rPr>
                <a:t>refiller</a:t>
              </a:r>
              <a:endParaRPr lang="it-IT" sz="2100" b="1" dirty="0">
                <a:solidFill>
                  <a:schemeClr val="bg2"/>
                </a:solidFill>
                <a:ea typeface="Symbol" charset="2"/>
                <a:cs typeface="Symbol" charset="2"/>
              </a:endParaRPr>
            </a:p>
            <a:p>
              <a:pPr algn="ctr" defTabSz="3132186"/>
              <a:r>
                <a:rPr lang="it-IT" sz="2100" b="1" dirty="0" err="1">
                  <a:solidFill>
                    <a:schemeClr val="bg2"/>
                  </a:solidFill>
                  <a:ea typeface="Symbol" charset="2"/>
                  <a:cs typeface="Symbol" charset="2"/>
                </a:rPr>
                <a:t>study</a:t>
              </a:r>
              <a:r>
                <a:rPr lang="it-IT" sz="2100" b="1" dirty="0">
                  <a:solidFill>
                    <a:schemeClr val="bg2"/>
                  </a:solidFill>
                  <a:ea typeface="Symbol" charset="2"/>
                  <a:cs typeface="Symbol" charset="2"/>
                </a:rPr>
                <a:t> </a:t>
              </a:r>
              <a:r>
                <a:rPr lang="it-IT" sz="2100" b="1" dirty="0" err="1">
                  <a:solidFill>
                    <a:schemeClr val="bg2"/>
                  </a:solidFill>
                  <a:ea typeface="Symbol" charset="2"/>
                  <a:cs typeface="Symbol" charset="2"/>
                </a:rPr>
                <a:t>ongoing</a:t>
              </a:r>
              <a:endParaRPr lang="it-IT" sz="2100" b="1" dirty="0">
                <a:solidFill>
                  <a:schemeClr val="bg2"/>
                </a:solidFill>
                <a:ea typeface="Symbol" charset="2"/>
                <a:cs typeface="Symbol" charset="2"/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7CB5857F-B388-EE40-9A61-4ABEAF4F4240}"/>
              </a:ext>
            </a:extLst>
          </p:cNvPr>
          <p:cNvGrpSpPr/>
          <p:nvPr/>
        </p:nvGrpSpPr>
        <p:grpSpPr>
          <a:xfrm>
            <a:off x="4352892" y="701775"/>
            <a:ext cx="2942436" cy="1644810"/>
            <a:chOff x="5142512" y="669679"/>
            <a:chExt cx="2717063" cy="1209046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2651001-11C6-264B-8133-E2F5841B3CB1}"/>
                </a:ext>
              </a:extLst>
            </p:cNvPr>
            <p:cNvSpPr/>
            <p:nvPr/>
          </p:nvSpPr>
          <p:spPr>
            <a:xfrm>
              <a:off x="5267924" y="669679"/>
              <a:ext cx="2517383" cy="1209046"/>
            </a:xfrm>
            <a:prstGeom prst="rect">
              <a:avLst/>
            </a:prstGeom>
            <a:ln w="50800">
              <a:solidFill>
                <a:schemeClr val="tx2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it-IT" sz="1200" dirty="0" err="1">
                <a:solidFill>
                  <a:schemeClr val="tx2"/>
                </a:solidFill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72A9C70-0D5F-CF42-978E-EFAAC9E2EA36}"/>
                </a:ext>
              </a:extLst>
            </p:cNvPr>
            <p:cNvSpPr txBox="1"/>
            <p:nvPr/>
          </p:nvSpPr>
          <p:spPr>
            <a:xfrm>
              <a:off x="5142512" y="740413"/>
              <a:ext cx="271706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132186"/>
              <a:r>
                <a:rPr lang="it-IT" sz="2100" b="1" dirty="0">
                  <a:solidFill>
                    <a:schemeClr val="tx2"/>
                  </a:solidFill>
                  <a:ea typeface="Symbol" charset="2"/>
                  <a:cs typeface="Symbol" charset="2"/>
                </a:rPr>
                <a:t>SC </a:t>
              </a:r>
              <a:r>
                <a:rPr lang="it-IT" sz="2100" b="1" dirty="0" err="1">
                  <a:solidFill>
                    <a:schemeClr val="tx2"/>
                  </a:solidFill>
                  <a:ea typeface="Symbol" charset="2"/>
                  <a:cs typeface="Symbol" charset="2"/>
                </a:rPr>
                <a:t>magnets</a:t>
              </a:r>
              <a:endParaRPr lang="it-IT" sz="2100" b="1" dirty="0">
                <a:solidFill>
                  <a:schemeClr val="tx2"/>
                </a:solidFill>
                <a:ea typeface="Symbol" charset="2"/>
                <a:cs typeface="Symbol" charset="2"/>
              </a:endParaRPr>
            </a:p>
            <a:p>
              <a:pPr algn="ctr" defTabSz="3132186"/>
              <a:r>
                <a:rPr lang="it-IT" sz="2100" dirty="0">
                  <a:solidFill>
                    <a:schemeClr val="tx2"/>
                  </a:solidFill>
                  <a:ea typeface="Symbol" charset="2"/>
                  <a:cs typeface="Symbol" charset="2"/>
                </a:rPr>
                <a:t>HL-</a:t>
              </a:r>
              <a:r>
                <a:rPr lang="it-IT" sz="2100" dirty="0" err="1">
                  <a:solidFill>
                    <a:schemeClr val="tx2"/>
                  </a:solidFill>
                  <a:ea typeface="Symbol" charset="2"/>
                  <a:cs typeface="Symbol" charset="2"/>
                </a:rPr>
                <a:t>LHC</a:t>
              </a:r>
              <a:r>
                <a:rPr lang="it-IT" sz="2100" dirty="0">
                  <a:solidFill>
                    <a:schemeClr val="tx2"/>
                  </a:solidFill>
                  <a:ea typeface="Symbol" charset="2"/>
                  <a:cs typeface="Symbol" charset="2"/>
                </a:rPr>
                <a:t> </a:t>
              </a:r>
              <a:r>
                <a:rPr lang="it-IT" sz="2100" dirty="0" err="1">
                  <a:solidFill>
                    <a:schemeClr val="tx2"/>
                  </a:solidFill>
                  <a:ea typeface="Symbol" charset="2"/>
                  <a:cs typeface="Symbol" charset="2"/>
                </a:rPr>
                <a:t>correctors</a:t>
              </a:r>
              <a:endParaRPr lang="it-IT" sz="2100" dirty="0">
                <a:solidFill>
                  <a:schemeClr val="tx2"/>
                </a:solidFill>
                <a:ea typeface="Symbol" charset="2"/>
                <a:cs typeface="Symbol" charset="2"/>
              </a:endParaRPr>
            </a:p>
            <a:p>
              <a:pPr algn="ctr" defTabSz="3132186"/>
              <a:r>
                <a:rPr lang="it-IT" sz="2100" dirty="0" err="1">
                  <a:solidFill>
                    <a:schemeClr val="tx2"/>
                  </a:solidFill>
                  <a:ea typeface="Symbol" charset="2"/>
                  <a:cs typeface="Symbol" charset="2"/>
                </a:rPr>
                <a:t>HTS</a:t>
              </a:r>
              <a:r>
                <a:rPr lang="it-IT" sz="2100" dirty="0">
                  <a:solidFill>
                    <a:schemeClr val="tx2"/>
                  </a:solidFill>
                  <a:ea typeface="Symbol" charset="2"/>
                  <a:cs typeface="Symbol" charset="2"/>
                </a:rPr>
                <a:t> @ </a:t>
              </a:r>
              <a:r>
                <a:rPr lang="it-IT" sz="2100" dirty="0" err="1">
                  <a:solidFill>
                    <a:schemeClr val="tx2"/>
                  </a:solidFill>
                  <a:ea typeface="Symbol" charset="2"/>
                  <a:cs typeface="Symbol" charset="2"/>
                </a:rPr>
                <a:t>variable</a:t>
              </a:r>
              <a:r>
                <a:rPr lang="it-IT" sz="2100" dirty="0">
                  <a:solidFill>
                    <a:schemeClr val="tx2"/>
                  </a:solidFill>
                  <a:ea typeface="Symbol" charset="2"/>
                  <a:cs typeface="Symbol" charset="2"/>
                </a:rPr>
                <a:t> T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60BB6D6-06E2-4940-B6CF-7B7A48A27213}"/>
              </a:ext>
            </a:extLst>
          </p:cNvPr>
          <p:cNvGrpSpPr/>
          <p:nvPr/>
        </p:nvGrpSpPr>
        <p:grpSpPr>
          <a:xfrm>
            <a:off x="3970875" y="3067937"/>
            <a:ext cx="3094203" cy="1330186"/>
            <a:chOff x="5626366" y="1992808"/>
            <a:chExt cx="3094203" cy="1330186"/>
          </a:xfrm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1F30F396-9459-2947-8AAA-4C42262BC286}"/>
                </a:ext>
              </a:extLst>
            </p:cNvPr>
            <p:cNvSpPr/>
            <p:nvPr/>
          </p:nvSpPr>
          <p:spPr>
            <a:xfrm>
              <a:off x="5626366" y="1992808"/>
              <a:ext cx="3094203" cy="1330186"/>
            </a:xfrm>
            <a:prstGeom prst="rect">
              <a:avLst/>
            </a:prstGeom>
            <a:ln w="50800">
              <a:solidFill>
                <a:schemeClr val="tx2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it-IT" sz="1200" dirty="0" err="1">
                <a:solidFill>
                  <a:schemeClr val="tx2"/>
                </a:solidFill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AA096A74-337B-EB4C-B42A-ABFA98D35637}"/>
                </a:ext>
              </a:extLst>
            </p:cNvPr>
            <p:cNvSpPr txBox="1"/>
            <p:nvPr/>
          </p:nvSpPr>
          <p:spPr>
            <a:xfrm>
              <a:off x="5814937" y="2147082"/>
              <a:ext cx="271706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132186"/>
              <a:r>
                <a:rPr lang="it-IT" sz="2100" b="1" dirty="0">
                  <a:solidFill>
                    <a:schemeClr val="tx2"/>
                  </a:solidFill>
                  <a:ea typeface="Symbol" charset="2"/>
                  <a:cs typeface="Symbol" charset="2"/>
                </a:rPr>
                <a:t>He </a:t>
              </a:r>
              <a:r>
                <a:rPr lang="it-IT" sz="2100" b="1" dirty="0" err="1">
                  <a:solidFill>
                    <a:schemeClr val="tx2"/>
                  </a:solidFill>
                  <a:ea typeface="Symbol" charset="2"/>
                  <a:cs typeface="Symbol" charset="2"/>
                </a:rPr>
                <a:t>liquefier</a:t>
              </a:r>
              <a:endParaRPr lang="it-IT" sz="2100" b="1" dirty="0">
                <a:solidFill>
                  <a:schemeClr val="tx2"/>
                </a:solidFill>
                <a:ea typeface="Symbol" charset="2"/>
                <a:cs typeface="Symbol" charset="2"/>
              </a:endParaRPr>
            </a:p>
            <a:p>
              <a:pPr algn="ctr" defTabSz="3132186"/>
              <a:r>
                <a:rPr lang="it-IT" sz="2100" dirty="0">
                  <a:solidFill>
                    <a:schemeClr val="tx2"/>
                  </a:solidFill>
                  <a:ea typeface="Symbol" charset="2"/>
                  <a:cs typeface="Symbol" charset="2"/>
                </a:rPr>
                <a:t>Update or</a:t>
              </a:r>
            </a:p>
            <a:p>
              <a:pPr algn="ctr" defTabSz="3132186"/>
              <a:r>
                <a:rPr lang="it-IT" sz="2100" dirty="0">
                  <a:solidFill>
                    <a:schemeClr val="tx2"/>
                  </a:solidFill>
                  <a:ea typeface="Symbol" charset="2"/>
                  <a:cs typeface="Symbol" charset="2"/>
                </a:rPr>
                <a:t>New machine</a:t>
              </a:r>
            </a:p>
          </p:txBody>
        </p:sp>
      </p:grpSp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08D5B0F7-BA1E-4A46-A87B-593E0F42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12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SC Cavities Testing Facility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183574" y="1329613"/>
            <a:ext cx="973101" cy="1596932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467544" y="713150"/>
            <a:ext cx="6588680" cy="20079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731" indent="-135731">
              <a:defRPr/>
            </a:pPr>
            <a:r>
              <a:rPr lang="en-US" altLang="it-IT" sz="1725" dirty="0"/>
              <a:t>Bunker with vertical cryostat, </a:t>
            </a:r>
            <a:r>
              <a:rPr lang="en-US" altLang="it-IT" sz="1725" dirty="0">
                <a:latin typeface="Symbol" panose="05050102010706020507" pitchFamily="18" charset="2"/>
              </a:rPr>
              <a:t>f</a:t>
            </a:r>
            <a:r>
              <a:rPr lang="en-US" altLang="it-IT" sz="1725" dirty="0"/>
              <a:t> 700 mm, </a:t>
            </a:r>
            <a:r>
              <a:rPr lang="en-US" altLang="it-IT" sz="1725" b="1" dirty="0"/>
              <a:t>4500 mm depth</a:t>
            </a:r>
            <a:r>
              <a:rPr lang="en-US" altLang="it-IT" sz="1725" dirty="0"/>
              <a:t>, can hold large SC cavities as 500 MHz</a:t>
            </a:r>
          </a:p>
          <a:p>
            <a:pPr marL="135731" indent="-135731">
              <a:defRPr/>
            </a:pPr>
            <a:r>
              <a:rPr lang="en-US" altLang="it-IT" sz="1725" dirty="0"/>
              <a:t>Sub-cooling system for superfluid helium, up to 1.5 K. </a:t>
            </a:r>
            <a:r>
              <a:rPr lang="en-US" altLang="it-IT" sz="1725" b="1" dirty="0"/>
              <a:t>Cooling power 41 W a 2.0 K</a:t>
            </a:r>
          </a:p>
          <a:p>
            <a:pPr marL="135731" indent="-135731">
              <a:defRPr/>
            </a:pPr>
            <a:r>
              <a:rPr lang="en-US" altLang="it-IT" sz="1725" b="1" dirty="0"/>
              <a:t>2 Cold inserts for cavity testing</a:t>
            </a:r>
          </a:p>
          <a:p>
            <a:pPr marL="135731" indent="-135731">
              <a:defRPr/>
            </a:pPr>
            <a:r>
              <a:rPr lang="en-US" altLang="it-IT" sz="1725" dirty="0" err="1"/>
              <a:t>RF</a:t>
            </a:r>
            <a:r>
              <a:rPr lang="en-US" altLang="it-IT" sz="1725" dirty="0"/>
              <a:t> generators: </a:t>
            </a:r>
            <a:r>
              <a:rPr lang="en-US" altLang="it-IT" sz="1725" b="1" dirty="0"/>
              <a:t>700 MHz, 1.3 and 3.9 GHz</a:t>
            </a:r>
            <a:endParaRPr lang="en-US" altLang="it-IT" sz="1725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44" y="3108668"/>
            <a:ext cx="1816492" cy="142138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464699" y="3084028"/>
            <a:ext cx="3429000" cy="15234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it-IT" dirty="0">
                <a:solidFill>
                  <a:schemeClr val="accent5"/>
                </a:solidFill>
              </a:rPr>
              <a:t>Associated infrastructures</a:t>
            </a:r>
          </a:p>
          <a:p>
            <a:pPr marL="257175" indent="-257175">
              <a:buFont typeface="Arial" charset="0"/>
              <a:buChar char="•"/>
              <a:defRPr/>
            </a:pPr>
            <a:r>
              <a:rPr lang="en-US" altLang="it-IT" sz="1500" dirty="0">
                <a:solidFill>
                  <a:schemeClr val="accent5"/>
                </a:solidFill>
              </a:rPr>
              <a:t>ISO4 clean room (9 m</a:t>
            </a:r>
            <a:r>
              <a:rPr lang="en-US" altLang="it-IT" sz="1500" baseline="30000" dirty="0">
                <a:solidFill>
                  <a:schemeClr val="accent5"/>
                </a:solidFill>
              </a:rPr>
              <a:t>2</a:t>
            </a:r>
            <a:r>
              <a:rPr lang="en-US" altLang="it-IT" sz="1500" dirty="0">
                <a:solidFill>
                  <a:schemeClr val="accent5"/>
                </a:solidFill>
              </a:rPr>
              <a:t>)</a:t>
            </a:r>
          </a:p>
          <a:p>
            <a:pPr marL="257175" indent="-257175">
              <a:buFont typeface="Arial" charset="0"/>
              <a:buChar char="•"/>
              <a:defRPr/>
            </a:pPr>
            <a:r>
              <a:rPr lang="en-US" altLang="it-IT" sz="1500" dirty="0">
                <a:solidFill>
                  <a:schemeClr val="accent5"/>
                </a:solidFill>
              </a:rPr>
              <a:t>High Pressure Rinsing facility</a:t>
            </a:r>
          </a:p>
          <a:p>
            <a:pPr marL="257175" indent="-257175">
              <a:buFont typeface="Arial" charset="0"/>
              <a:buChar char="•"/>
              <a:defRPr/>
            </a:pPr>
            <a:r>
              <a:rPr lang="en-US" altLang="it-IT" sz="1500" dirty="0">
                <a:solidFill>
                  <a:schemeClr val="accent5"/>
                </a:solidFill>
              </a:rPr>
              <a:t>Slow pumping Slow venting system</a:t>
            </a:r>
          </a:p>
          <a:p>
            <a:pPr marL="257175" indent="-257175">
              <a:buFont typeface="Arial" charset="0"/>
              <a:buChar char="•"/>
              <a:defRPr/>
            </a:pPr>
            <a:r>
              <a:rPr lang="en-US" altLang="it-IT" sz="1500" dirty="0">
                <a:solidFill>
                  <a:schemeClr val="accent5"/>
                </a:solidFill>
              </a:rPr>
              <a:t>UP water production plant (100 l/h)</a:t>
            </a:r>
          </a:p>
        </p:txBody>
      </p:sp>
      <p:pic>
        <p:nvPicPr>
          <p:cNvPr id="13" name="Segnaposto contenut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4" b="5442"/>
          <a:stretch/>
        </p:blipFill>
        <p:spPr>
          <a:xfrm>
            <a:off x="7191683" y="72510"/>
            <a:ext cx="1573073" cy="4767263"/>
          </a:xfrm>
          <a:prstGeom prst="roundRect">
            <a:avLst/>
          </a:prstGeom>
        </p:spPr>
      </p:pic>
      <p:sp>
        <p:nvSpPr>
          <p:cNvPr id="14" name="Rettangolo arrotondato 13"/>
          <p:cNvSpPr/>
          <p:nvPr/>
        </p:nvSpPr>
        <p:spPr>
          <a:xfrm>
            <a:off x="4164637" y="3468853"/>
            <a:ext cx="204383" cy="295751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it-IT" sz="1200" dirty="0" err="1">
              <a:solidFill>
                <a:schemeClr val="tx2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12000" y="2479488"/>
            <a:ext cx="6662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b="1" kern="0" dirty="0">
                <a:solidFill>
                  <a:schemeClr val="tx2"/>
                </a:solidFill>
              </a:rPr>
              <a:t>European Spallation Source – </a:t>
            </a:r>
            <a:r>
              <a:rPr lang="en-US" b="1" kern="0" dirty="0" err="1">
                <a:solidFill>
                  <a:schemeClr val="tx2"/>
                </a:solidFill>
              </a:rPr>
              <a:t>ESS</a:t>
            </a:r>
            <a:endParaRPr lang="en-US" b="1" kern="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US" b="1" kern="0" dirty="0">
                <a:solidFill>
                  <a:schemeClr val="tx2"/>
                </a:solidFill>
              </a:rPr>
              <a:t>Proton Improvement Plan II   –   PIP-II </a:t>
            </a:r>
            <a:r>
              <a:rPr lang="en-US" b="1" kern="0" dirty="0" err="1">
                <a:solidFill>
                  <a:schemeClr val="tx2"/>
                </a:solidFill>
              </a:rPr>
              <a:t>FNAL</a:t>
            </a:r>
            <a:endParaRPr lang="en-US" b="1" kern="0" dirty="0">
              <a:solidFill>
                <a:schemeClr val="tx2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760677" y="4503648"/>
            <a:ext cx="129554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32186"/>
            <a:r>
              <a:rPr lang="it-IT" sz="7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Courtesy</a:t>
            </a:r>
            <a:r>
              <a:rPr lang="it-IT" sz="7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 of </a:t>
            </a:r>
            <a:r>
              <a:rPr lang="it-IT" sz="7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R</a:t>
            </a:r>
            <a:r>
              <a:rPr lang="it-IT" sz="7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. Paparella</a:t>
            </a:r>
          </a:p>
        </p:txBody>
      </p:sp>
    </p:spTree>
    <p:extLst>
      <p:ext uri="{BB962C8B-B14F-4D97-AF65-F5344CB8AC3E}">
        <p14:creationId xmlns:p14="http://schemas.microsoft.com/office/powerpoint/2010/main" val="141273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 </a:t>
            </a:r>
            <a:r>
              <a:rPr lang="it-IT" dirty="0" err="1"/>
              <a:t>Magnet</a:t>
            </a:r>
            <a:r>
              <a:rPr lang="it-IT" dirty="0"/>
              <a:t> Test Area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9724" y="811495"/>
            <a:ext cx="5940000" cy="3680222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Small </a:t>
            </a:r>
            <a:r>
              <a:rPr lang="it-IT" dirty="0" err="1"/>
              <a:t>Magnets</a:t>
            </a:r>
            <a:r>
              <a:rPr lang="it-IT" dirty="0"/>
              <a:t> test </a:t>
            </a:r>
            <a:r>
              <a:rPr lang="it-IT" dirty="0" err="1"/>
              <a:t>cryostat</a:t>
            </a:r>
            <a:endParaRPr lang="it-IT" dirty="0"/>
          </a:p>
          <a:p>
            <a:pPr lvl="1"/>
            <a:r>
              <a:rPr lang="it-IT" dirty="0"/>
              <a:t>HO </a:t>
            </a:r>
            <a:r>
              <a:rPr lang="it-IT" dirty="0" err="1"/>
              <a:t>correctors</a:t>
            </a:r>
            <a:r>
              <a:rPr lang="it-IT" dirty="0"/>
              <a:t> </a:t>
            </a:r>
            <a:r>
              <a:rPr lang="it-IT" dirty="0" err="1"/>
              <a:t>protoypes</a:t>
            </a:r>
            <a:endParaRPr lang="it-IT" dirty="0"/>
          </a:p>
          <a:p>
            <a:pPr lvl="2"/>
            <a:r>
              <a:rPr lang="it-IT" dirty="0"/>
              <a:t>6P </a:t>
            </a:r>
            <a:r>
              <a:rPr lang="it-IT" b="1" dirty="0" err="1"/>
              <a:t>MCSXFP</a:t>
            </a:r>
            <a:r>
              <a:rPr lang="it-IT" dirty="0"/>
              <a:t> (</a:t>
            </a:r>
            <a:r>
              <a:rPr lang="it-IT" dirty="0" err="1"/>
              <a:t>MCSXF</a:t>
            </a:r>
            <a:r>
              <a:rPr lang="it-IT" dirty="0"/>
              <a:t>/</a:t>
            </a:r>
            <a:r>
              <a:rPr lang="it-IT" dirty="0" err="1"/>
              <a:t>MCSSXF</a:t>
            </a:r>
            <a:r>
              <a:rPr lang="it-IT" dirty="0"/>
              <a:t>)</a:t>
            </a:r>
          </a:p>
          <a:p>
            <a:pPr lvl="2"/>
            <a:r>
              <a:rPr lang="it-IT" dirty="0"/>
              <a:t>8P </a:t>
            </a:r>
            <a:r>
              <a:rPr lang="it-IT" b="1" dirty="0" err="1"/>
              <a:t>MCOXFP</a:t>
            </a:r>
            <a:r>
              <a:rPr lang="it-IT" dirty="0"/>
              <a:t> (</a:t>
            </a:r>
            <a:r>
              <a:rPr lang="it-IT" dirty="0" err="1"/>
              <a:t>MCOXF</a:t>
            </a:r>
            <a:r>
              <a:rPr lang="it-IT" dirty="0"/>
              <a:t>/</a:t>
            </a:r>
            <a:r>
              <a:rPr lang="it-IT" dirty="0" err="1"/>
              <a:t>MCOSXF</a:t>
            </a:r>
            <a:r>
              <a:rPr lang="it-IT" dirty="0"/>
              <a:t>)</a:t>
            </a:r>
          </a:p>
          <a:p>
            <a:pPr lvl="2"/>
            <a:r>
              <a:rPr lang="it-IT" dirty="0"/>
              <a:t>10P </a:t>
            </a:r>
            <a:r>
              <a:rPr lang="it-IT" b="1" dirty="0" err="1"/>
              <a:t>MCDXFP</a:t>
            </a:r>
            <a:r>
              <a:rPr lang="it-IT" dirty="0"/>
              <a:t> (</a:t>
            </a:r>
            <a:r>
              <a:rPr lang="it-IT" dirty="0" err="1"/>
              <a:t>MCDXF</a:t>
            </a:r>
            <a:r>
              <a:rPr lang="it-IT" dirty="0"/>
              <a:t>/</a:t>
            </a:r>
            <a:r>
              <a:rPr lang="it-IT" dirty="0" err="1"/>
              <a:t>MCDSXF</a:t>
            </a:r>
            <a:r>
              <a:rPr lang="it-IT" dirty="0"/>
              <a:t>)</a:t>
            </a:r>
          </a:p>
          <a:p>
            <a:r>
              <a:rPr lang="it-IT" dirty="0"/>
              <a:t>High </a:t>
            </a:r>
            <a:r>
              <a:rPr lang="it-IT" dirty="0" err="1"/>
              <a:t>Current</a:t>
            </a:r>
            <a:r>
              <a:rPr lang="it-IT" dirty="0"/>
              <a:t> Test Station</a:t>
            </a:r>
          </a:p>
          <a:p>
            <a:pPr lvl="1"/>
            <a:r>
              <a:rPr lang="it-IT" dirty="0" err="1"/>
              <a:t>DISCORAP</a:t>
            </a:r>
            <a:r>
              <a:rPr lang="it-IT" dirty="0"/>
              <a:t> and </a:t>
            </a:r>
            <a:r>
              <a:rPr lang="it-IT" dirty="0" err="1"/>
              <a:t>HTS</a:t>
            </a:r>
            <a:r>
              <a:rPr lang="it-IT" dirty="0"/>
              <a:t> </a:t>
            </a:r>
            <a:r>
              <a:rPr lang="it-IT" dirty="0" err="1"/>
              <a:t>magnets</a:t>
            </a:r>
            <a:endParaRPr lang="it-IT" dirty="0"/>
          </a:p>
          <a:p>
            <a:pPr lvl="1"/>
            <a:r>
              <a:rPr lang="it-IT" dirty="0"/>
              <a:t>HO </a:t>
            </a:r>
            <a:r>
              <a:rPr lang="it-IT" dirty="0" err="1"/>
              <a:t>correctors</a:t>
            </a:r>
            <a:r>
              <a:rPr lang="it-IT" dirty="0"/>
              <a:t> </a:t>
            </a:r>
          </a:p>
          <a:p>
            <a:pPr lvl="2"/>
            <a:r>
              <a:rPr lang="it-IT" dirty="0"/>
              <a:t>12P </a:t>
            </a:r>
            <a:r>
              <a:rPr lang="it-IT" b="1" dirty="0" err="1"/>
              <a:t>MCTXFP</a:t>
            </a:r>
            <a:r>
              <a:rPr lang="it-IT" dirty="0"/>
              <a:t> </a:t>
            </a:r>
          </a:p>
          <a:p>
            <a:pPr lvl="2"/>
            <a:r>
              <a:rPr lang="it-IT" dirty="0"/>
              <a:t>  4P </a:t>
            </a:r>
            <a:r>
              <a:rPr lang="it-IT" b="1" dirty="0" err="1"/>
              <a:t>MQSXFP</a:t>
            </a:r>
            <a:endParaRPr lang="it-IT" b="1" dirty="0"/>
          </a:p>
          <a:p>
            <a:pPr lvl="1"/>
            <a:r>
              <a:rPr lang="it-IT" dirty="0" err="1"/>
              <a:t>HiLumi</a:t>
            </a:r>
            <a:r>
              <a:rPr lang="it-IT" dirty="0"/>
              <a:t> HO </a:t>
            </a:r>
            <a:r>
              <a:rPr lang="it-IT" dirty="0" err="1"/>
              <a:t>correctors</a:t>
            </a:r>
            <a:r>
              <a:rPr lang="it-IT" dirty="0"/>
              <a:t> </a:t>
            </a:r>
            <a:r>
              <a:rPr lang="it-IT" dirty="0" err="1"/>
              <a:t>series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7" name="CasellaDiTesto 6"/>
          <p:cNvSpPr txBox="1"/>
          <p:nvPr/>
        </p:nvSpPr>
        <p:spPr>
          <a:xfrm>
            <a:off x="5431640" y="951571"/>
            <a:ext cx="1511952" cy="1131079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none" rtlCol="0">
            <a:spAutoFit/>
          </a:bodyPr>
          <a:lstStyle/>
          <a:p>
            <a:pPr defTabSz="3132186"/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MAGIX</a:t>
            </a:r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 </a:t>
            </a: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D 480 mm</a:t>
            </a: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h 1200 mm</a:t>
            </a: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4.2 K and 2.17 K</a:t>
            </a: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500 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086308" y="2396699"/>
            <a:ext cx="1098378" cy="113107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3132186"/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DISCORAP</a:t>
            </a:r>
            <a:endParaRPr lang="it-IT" sz="1350" b="1" dirty="0">
              <a:solidFill>
                <a:srgbClr val="4F81BD">
                  <a:lumMod val="75000"/>
                </a:srgbClr>
              </a:solidFill>
              <a:ea typeface="Symbol" charset="2"/>
              <a:cs typeface="Symbol" charset="2"/>
            </a:endParaRP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D 695 mm</a:t>
            </a: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h 7200 mm</a:t>
            </a: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4.2 K</a:t>
            </a: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10 </a:t>
            </a:r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kA</a:t>
            </a:r>
            <a:endParaRPr lang="it-IT" sz="1350" b="1" dirty="0">
              <a:solidFill>
                <a:srgbClr val="4F81BD">
                  <a:lumMod val="75000"/>
                </a:srgbClr>
              </a:solidFill>
              <a:ea typeface="Symbol" charset="2"/>
              <a:cs typeface="Symbol" charset="2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885420" y="3523797"/>
            <a:ext cx="1098378" cy="113107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3132186"/>
            <a:r>
              <a:rPr lang="it-IT" sz="1350" b="1" dirty="0" err="1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HiLumi</a:t>
            </a:r>
            <a:endParaRPr lang="it-IT" sz="1350" b="1" dirty="0">
              <a:solidFill>
                <a:srgbClr val="4F81BD">
                  <a:lumMod val="75000"/>
                </a:srgbClr>
              </a:solidFill>
              <a:ea typeface="Symbol" charset="2"/>
              <a:cs typeface="Symbol" charset="2"/>
            </a:endParaRP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D  515 mm</a:t>
            </a: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H 2950 mm</a:t>
            </a: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4.2 K</a:t>
            </a:r>
          </a:p>
          <a:p>
            <a:pPr defTabSz="3132186"/>
            <a:r>
              <a:rPr lang="it-IT" sz="1350" b="1" dirty="0">
                <a:solidFill>
                  <a:srgbClr val="4F81BD">
                    <a:lumMod val="75000"/>
                  </a:srgbClr>
                </a:solidFill>
                <a:ea typeface="Symbol" charset="2"/>
                <a:cs typeface="Symbol" charset="2"/>
              </a:rPr>
              <a:t>500 A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660" y="810471"/>
            <a:ext cx="416723" cy="121256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9243020-2426-B747-9974-C30E7E155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669" y="3765"/>
            <a:ext cx="697819" cy="508826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1384D1E-B275-424C-9C69-63A1D1D64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798" y="2202751"/>
            <a:ext cx="9144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54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184" y="223175"/>
            <a:ext cx="1719616" cy="466170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HL-</a:t>
            </a:r>
            <a:r>
              <a:rPr lang="it-IT" dirty="0" err="1"/>
              <a:t>LHC</a:t>
            </a:r>
            <a:r>
              <a:rPr lang="it-IT" dirty="0"/>
              <a:t> HO </a:t>
            </a:r>
            <a:r>
              <a:rPr lang="it-IT" dirty="0" err="1"/>
              <a:t>Correctors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7493" y="1289255"/>
            <a:ext cx="5666291" cy="3125302"/>
          </a:xfrm>
        </p:spPr>
        <p:txBody>
          <a:bodyPr>
            <a:normAutofit fontScale="85000" lnSpcReduction="20000"/>
          </a:bodyPr>
          <a:lstStyle/>
          <a:p>
            <a:r>
              <a:rPr lang="it-IT" sz="1800" dirty="0" err="1"/>
              <a:t>Cryostat</a:t>
            </a:r>
            <a:r>
              <a:rPr lang="it-IT" sz="1800" dirty="0"/>
              <a:t> for </a:t>
            </a:r>
            <a:r>
              <a:rPr lang="it-IT" sz="1800" dirty="0" err="1"/>
              <a:t>testing</a:t>
            </a:r>
            <a:r>
              <a:rPr lang="it-IT" sz="1800" dirty="0"/>
              <a:t> MCTXFP1 (12P), MCQSXFP1 (4P) and </a:t>
            </a:r>
            <a:r>
              <a:rPr lang="it-IT" sz="1800" dirty="0" err="1"/>
              <a:t>series</a:t>
            </a:r>
            <a:r>
              <a:rPr lang="it-IT" sz="1800" dirty="0"/>
              <a:t> </a:t>
            </a:r>
            <a:r>
              <a:rPr lang="it-IT" sz="1800" dirty="0" err="1"/>
              <a:t>magnets</a:t>
            </a:r>
            <a:endParaRPr lang="it-IT" sz="1800" dirty="0"/>
          </a:p>
          <a:p>
            <a:r>
              <a:rPr lang="it-IT" sz="1800" dirty="0"/>
              <a:t>4 K </a:t>
            </a:r>
            <a:r>
              <a:rPr lang="it-IT" sz="1800" dirty="0" err="1"/>
              <a:t>operation</a:t>
            </a:r>
            <a:endParaRPr lang="it-IT" sz="1800" dirty="0"/>
          </a:p>
          <a:p>
            <a:r>
              <a:rPr lang="it-IT" sz="1800" dirty="0"/>
              <a:t>515 mm </a:t>
            </a:r>
            <a:r>
              <a:rPr lang="it-IT" sz="1800" dirty="0" err="1"/>
              <a:t>inner</a:t>
            </a:r>
            <a:r>
              <a:rPr lang="it-IT" sz="1800" dirty="0"/>
              <a:t> </a:t>
            </a:r>
            <a:r>
              <a:rPr lang="it-IT" sz="1800" dirty="0" err="1"/>
              <a:t>diameter</a:t>
            </a:r>
            <a:endParaRPr lang="it-IT" sz="1800" dirty="0"/>
          </a:p>
          <a:p>
            <a:r>
              <a:rPr lang="en-GB" sz="1800" dirty="0">
                <a:ea typeface="Verdana" panose="020B0604030504040204" pitchFamily="34" charset="0"/>
                <a:cs typeface="Verdana" panose="020B0604030504040204" pitchFamily="34" charset="0"/>
              </a:rPr>
              <a:t>Hosted within </a:t>
            </a:r>
            <a:r>
              <a:rPr lang="en-GB" sz="1800" dirty="0" err="1">
                <a:ea typeface="Verdana" panose="020B0604030504040204" pitchFamily="34" charset="0"/>
                <a:cs typeface="Verdana" panose="020B0604030504040204" pitchFamily="34" charset="0"/>
              </a:rPr>
              <a:t>DISCORAP</a:t>
            </a:r>
            <a:r>
              <a:rPr lang="en-GB" sz="1800" dirty="0">
                <a:ea typeface="Verdana" panose="020B0604030504040204" pitchFamily="34" charset="0"/>
                <a:cs typeface="Verdana" panose="020B0604030504040204" pitchFamily="34" charset="0"/>
              </a:rPr>
              <a:t> cryostat  (which acts as a support)</a:t>
            </a:r>
            <a:endParaRPr lang="it-IT" sz="1800" dirty="0"/>
          </a:p>
          <a:p>
            <a:r>
              <a:rPr lang="it-IT" sz="1800" dirty="0" err="1"/>
              <a:t>About</a:t>
            </a:r>
            <a:r>
              <a:rPr lang="it-IT" sz="1800" dirty="0"/>
              <a:t> 3 m high</a:t>
            </a:r>
          </a:p>
          <a:p>
            <a:r>
              <a:rPr lang="it-IT" sz="1800" dirty="0"/>
              <a:t>Up to 4 </a:t>
            </a:r>
            <a:r>
              <a:rPr lang="it-IT" sz="1800" dirty="0" err="1"/>
              <a:t>magnets</a:t>
            </a:r>
            <a:r>
              <a:rPr lang="it-IT" sz="1800" dirty="0"/>
              <a:t> (3 </a:t>
            </a:r>
            <a:r>
              <a:rPr lang="it-IT" sz="1800" dirty="0" err="1"/>
              <a:t>possible</a:t>
            </a:r>
            <a:r>
              <a:rPr lang="it-IT" sz="1800" dirty="0"/>
              <a:t> </a:t>
            </a:r>
            <a:r>
              <a:rPr lang="it-IT" sz="1800" dirty="0" err="1"/>
              <a:t>configurations</a:t>
            </a:r>
            <a:r>
              <a:rPr lang="it-IT" sz="1800" dirty="0"/>
              <a:t>) </a:t>
            </a:r>
          </a:p>
          <a:p>
            <a:r>
              <a:rPr lang="it-IT" sz="1800" dirty="0"/>
              <a:t>New </a:t>
            </a:r>
            <a:r>
              <a:rPr lang="it-IT" sz="1800" dirty="0" err="1"/>
              <a:t>power</a:t>
            </a:r>
            <a:r>
              <a:rPr lang="it-IT" sz="1800" dirty="0"/>
              <a:t> </a:t>
            </a:r>
            <a:r>
              <a:rPr lang="it-IT" sz="1800" dirty="0" err="1"/>
              <a:t>supply</a:t>
            </a:r>
            <a:r>
              <a:rPr lang="it-IT" sz="1800" dirty="0"/>
              <a:t> and </a:t>
            </a:r>
            <a:r>
              <a:rPr lang="it-IT" sz="1800" dirty="0" err="1"/>
              <a:t>IGBT</a:t>
            </a:r>
            <a:r>
              <a:rPr lang="it-IT" sz="1800" dirty="0"/>
              <a:t> </a:t>
            </a:r>
            <a:r>
              <a:rPr lang="it-IT" sz="1800" dirty="0" err="1"/>
              <a:t>switch</a:t>
            </a:r>
            <a:r>
              <a:rPr lang="it-IT" sz="1800" dirty="0"/>
              <a:t> 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800A"/>
                </a:solidFill>
              </a:rPr>
              <a:t>			</a:t>
            </a:r>
            <a:r>
              <a:rPr lang="it-IT" sz="1800" b="1" dirty="0" err="1"/>
              <a:t>Ordered</a:t>
            </a:r>
            <a:r>
              <a:rPr lang="it-IT" sz="1800" b="1" dirty="0"/>
              <a:t> end 2017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800A"/>
                </a:solidFill>
              </a:rPr>
              <a:t>			Delivery April 2018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800A"/>
                </a:solidFill>
              </a:rPr>
              <a:t>			Test  MCTXFP1 (12P) 2018/09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800A"/>
                </a:solidFill>
              </a:rPr>
              <a:t>			Test MCQSXFP1-01 (4P) 2019/02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800A"/>
                </a:solidFill>
              </a:rPr>
              <a:t>			Test MCQSXFP1-02 (4P) 2019/06 </a:t>
            </a:r>
            <a:r>
              <a:rPr lang="it-IT" sz="1800" b="1" dirty="0" err="1">
                <a:solidFill>
                  <a:srgbClr val="00800A"/>
                </a:solidFill>
              </a:rPr>
              <a:t>ongoing</a:t>
            </a:r>
            <a:r>
              <a:rPr lang="it-IT" sz="1800" b="1" dirty="0">
                <a:solidFill>
                  <a:srgbClr val="00800A"/>
                </a:solidFill>
              </a:rPr>
              <a:t>  </a:t>
            </a:r>
            <a:endParaRPr lang="it-IT" b="1" dirty="0">
              <a:solidFill>
                <a:srgbClr val="00800A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6922400" y="744396"/>
            <a:ext cx="556407" cy="11300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8280771" y="760793"/>
            <a:ext cx="269030" cy="19322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8425497" y="49207"/>
            <a:ext cx="6596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 err="1">
                <a:solidFill>
                  <a:schemeClr val="tx2"/>
                </a:solidFill>
              </a:rPr>
              <a:t>Mag.meas</a:t>
            </a:r>
            <a:r>
              <a:rPr lang="it-IT" sz="1350" dirty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14" name="Connettore 2 13"/>
          <p:cNvCxnSpPr/>
          <p:nvPr/>
        </p:nvCxnSpPr>
        <p:spPr>
          <a:xfrm flipH="1" flipV="1">
            <a:off x="8132431" y="1599826"/>
            <a:ext cx="362707" cy="90890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828737" y="514220"/>
            <a:ext cx="12480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 err="1">
                <a:solidFill>
                  <a:schemeClr val="tx2"/>
                </a:solidFill>
              </a:rPr>
              <a:t>Safety</a:t>
            </a:r>
            <a:endParaRPr lang="it-IT" sz="1350" dirty="0">
              <a:solidFill>
                <a:schemeClr val="tx2"/>
              </a:solidFill>
            </a:endParaRPr>
          </a:p>
          <a:p>
            <a:pPr algn="ctr"/>
            <a:r>
              <a:rPr lang="it-IT" sz="1350" dirty="0">
                <a:solidFill>
                  <a:schemeClr val="tx2"/>
                </a:solidFill>
              </a:rPr>
              <a:t>Valve and disk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8367020" y="2445608"/>
            <a:ext cx="6596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>
                <a:solidFill>
                  <a:schemeClr val="tx2"/>
                </a:solidFill>
              </a:rPr>
              <a:t>CL</a:t>
            </a:r>
          </a:p>
          <a:p>
            <a:pPr algn="ctr"/>
            <a:r>
              <a:rPr lang="it-IT" sz="1350" dirty="0">
                <a:solidFill>
                  <a:schemeClr val="tx2"/>
                </a:solidFill>
              </a:rPr>
              <a:t>2+4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cxnSp>
        <p:nvCxnSpPr>
          <p:cNvPr id="26" name="Connettore 2 25"/>
          <p:cNvCxnSpPr>
            <a:cxnSpLocks/>
          </p:cNvCxnSpPr>
          <p:nvPr/>
        </p:nvCxnSpPr>
        <p:spPr>
          <a:xfrm flipH="1">
            <a:off x="7958102" y="506536"/>
            <a:ext cx="467395" cy="60623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8425497" y="744396"/>
            <a:ext cx="6596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>
                <a:solidFill>
                  <a:schemeClr val="tx2"/>
                </a:solidFill>
              </a:rPr>
              <a:t>He </a:t>
            </a:r>
            <a:r>
              <a:rPr lang="it-IT" sz="1350" dirty="0" err="1">
                <a:solidFill>
                  <a:schemeClr val="tx2"/>
                </a:solidFill>
              </a:rPr>
              <a:t>inlet</a:t>
            </a:r>
            <a:endParaRPr lang="it-IT" sz="1350" dirty="0">
              <a:solidFill>
                <a:schemeClr val="tx2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6494642" y="1845824"/>
            <a:ext cx="107693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 err="1">
                <a:solidFill>
                  <a:schemeClr val="tx2"/>
                </a:solidFill>
              </a:rPr>
              <a:t>Mechanical</a:t>
            </a:r>
            <a:r>
              <a:rPr lang="it-IT" sz="1350" dirty="0">
                <a:solidFill>
                  <a:schemeClr val="tx2"/>
                </a:solidFill>
              </a:rPr>
              <a:t> </a:t>
            </a:r>
            <a:r>
              <a:rPr lang="it-IT" sz="1350" dirty="0" err="1">
                <a:solidFill>
                  <a:schemeClr val="tx2"/>
                </a:solidFill>
              </a:rPr>
              <a:t>interface</a:t>
            </a:r>
            <a:r>
              <a:rPr lang="it-IT" sz="1350" dirty="0">
                <a:solidFill>
                  <a:schemeClr val="tx2"/>
                </a:solidFill>
              </a:rPr>
              <a:t> with </a:t>
            </a:r>
            <a:r>
              <a:rPr lang="it-IT" sz="1350" dirty="0" err="1">
                <a:solidFill>
                  <a:schemeClr val="tx2"/>
                </a:solidFill>
              </a:rPr>
              <a:t>dicorap</a:t>
            </a:r>
            <a:r>
              <a:rPr lang="it-IT" sz="1350" dirty="0">
                <a:solidFill>
                  <a:schemeClr val="tx2"/>
                </a:solidFill>
              </a:rPr>
              <a:t> </a:t>
            </a:r>
            <a:r>
              <a:rPr lang="it-IT" sz="1350" dirty="0" err="1">
                <a:solidFill>
                  <a:schemeClr val="tx2"/>
                </a:solidFill>
              </a:rPr>
              <a:t>cryostat</a:t>
            </a:r>
            <a:endParaRPr lang="it-IT" sz="1350" dirty="0">
              <a:solidFill>
                <a:schemeClr val="tx2"/>
              </a:solidFill>
            </a:endParaRPr>
          </a:p>
        </p:txBody>
      </p:sp>
      <p:cxnSp>
        <p:nvCxnSpPr>
          <p:cNvPr id="32" name="Connettore 2 31"/>
          <p:cNvCxnSpPr/>
          <p:nvPr/>
        </p:nvCxnSpPr>
        <p:spPr>
          <a:xfrm flipV="1">
            <a:off x="7312586" y="1503909"/>
            <a:ext cx="220304" cy="34191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11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Measurements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4477" y="2211710"/>
            <a:ext cx="8074800" cy="237626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it-IT" sz="4125" b="1" dirty="0"/>
              <a:t>Data </a:t>
            </a:r>
            <a:r>
              <a:rPr lang="it-IT" sz="4125" b="1" dirty="0" err="1"/>
              <a:t>Acquisition</a:t>
            </a:r>
            <a:r>
              <a:rPr lang="it-IT" sz="4125" b="1" dirty="0"/>
              <a:t> Architecture</a:t>
            </a:r>
          </a:p>
          <a:p>
            <a:r>
              <a:rPr lang="it-IT" altLang="it-IT" sz="4125" b="1" dirty="0" err="1"/>
              <a:t>QDS</a:t>
            </a:r>
            <a:r>
              <a:rPr lang="it-IT" altLang="it-IT" sz="4125" dirty="0"/>
              <a:t>  (</a:t>
            </a:r>
            <a:r>
              <a:rPr lang="it-IT" altLang="it-IT" sz="4125" dirty="0" err="1"/>
              <a:t>MSS</a:t>
            </a:r>
            <a:r>
              <a:rPr lang="it-IT" altLang="it-IT" sz="4125" dirty="0"/>
              <a:t> </a:t>
            </a:r>
            <a:r>
              <a:rPr lang="it-IT" altLang="it-IT" sz="4125" dirty="0" err="1"/>
              <a:t>Magnet</a:t>
            </a:r>
            <a:r>
              <a:rPr lang="it-IT" altLang="it-IT" sz="4125" dirty="0"/>
              <a:t> </a:t>
            </a:r>
            <a:r>
              <a:rPr lang="it-IT" altLang="it-IT" sz="4125" dirty="0" err="1"/>
              <a:t>Safety</a:t>
            </a:r>
            <a:r>
              <a:rPr lang="it-IT" altLang="it-IT" sz="4125" dirty="0"/>
              <a:t> System)</a:t>
            </a:r>
          </a:p>
          <a:p>
            <a:pPr marL="0" indent="0" algn="just">
              <a:buNone/>
            </a:pPr>
            <a:r>
              <a:rPr lang="it-IT" altLang="it-IT" sz="4125" u="sng" dirty="0" err="1"/>
              <a:t>Initiates</a:t>
            </a:r>
            <a:r>
              <a:rPr lang="it-IT" altLang="it-IT" sz="4125" u="sng" dirty="0"/>
              <a:t> a fast </a:t>
            </a:r>
            <a:r>
              <a:rPr lang="it-IT" altLang="it-IT" sz="4125" u="sng" dirty="0" err="1"/>
              <a:t>discharge</a:t>
            </a:r>
            <a:r>
              <a:rPr lang="it-IT" altLang="it-IT" sz="4125" dirty="0"/>
              <a:t> or </a:t>
            </a:r>
            <a:r>
              <a:rPr lang="it-IT" altLang="it-IT" sz="4125" u="sng" dirty="0" err="1"/>
              <a:t>switches</a:t>
            </a:r>
            <a:r>
              <a:rPr lang="it-IT" altLang="it-IT" sz="4125" u="sng" dirty="0"/>
              <a:t> off the </a:t>
            </a:r>
            <a:r>
              <a:rPr lang="it-IT" altLang="it-IT" sz="4125" u="sng" dirty="0" err="1"/>
              <a:t>power</a:t>
            </a:r>
            <a:r>
              <a:rPr lang="it-IT" altLang="it-IT" sz="4125" u="sng" dirty="0"/>
              <a:t> </a:t>
            </a:r>
            <a:r>
              <a:rPr lang="it-IT" altLang="it-IT" sz="4125" u="sng" dirty="0" err="1"/>
              <a:t>supply</a:t>
            </a:r>
            <a:r>
              <a:rPr lang="it-IT" altLang="it-IT" sz="4125" dirty="0"/>
              <a:t> </a:t>
            </a:r>
            <a:r>
              <a:rPr lang="it-IT" altLang="it-IT" sz="4125" dirty="0" err="1"/>
              <a:t>incase</a:t>
            </a:r>
            <a:r>
              <a:rPr lang="it-IT" altLang="it-IT" sz="4125" dirty="0"/>
              <a:t> some </a:t>
            </a:r>
            <a:r>
              <a:rPr lang="it-IT" altLang="it-IT" sz="4125" dirty="0" err="1"/>
              <a:t>voltage</a:t>
            </a:r>
            <a:r>
              <a:rPr lang="it-IT" altLang="it-IT" sz="4125" dirty="0"/>
              <a:t> </a:t>
            </a:r>
            <a:r>
              <a:rPr lang="it-IT" altLang="it-IT" sz="4125" dirty="0" err="1"/>
              <a:t>thresholds</a:t>
            </a:r>
            <a:r>
              <a:rPr lang="it-IT" altLang="it-IT" sz="4125" dirty="0"/>
              <a:t> on the </a:t>
            </a:r>
            <a:r>
              <a:rPr lang="it-IT" altLang="it-IT" sz="4125" dirty="0" err="1"/>
              <a:t>magnet</a:t>
            </a:r>
            <a:r>
              <a:rPr lang="it-IT" altLang="it-IT" sz="4125" dirty="0"/>
              <a:t> or on </a:t>
            </a:r>
            <a:r>
              <a:rPr lang="it-IT" altLang="it-IT" sz="4125" dirty="0" err="1"/>
              <a:t>its</a:t>
            </a:r>
            <a:r>
              <a:rPr lang="it-IT" altLang="it-IT" sz="4125" dirty="0"/>
              <a:t> </a:t>
            </a:r>
            <a:r>
              <a:rPr lang="it-IT" altLang="it-IT" sz="4125" dirty="0" err="1"/>
              <a:t>electrical</a:t>
            </a:r>
            <a:r>
              <a:rPr lang="it-IT" altLang="it-IT" sz="4125" dirty="0"/>
              <a:t> connection are </a:t>
            </a:r>
            <a:r>
              <a:rPr lang="it-IT" altLang="it-IT" sz="4125" dirty="0" err="1"/>
              <a:t>exceeded</a:t>
            </a:r>
            <a:r>
              <a:rPr lang="it-IT" altLang="it-IT" sz="4125" dirty="0"/>
              <a:t>. </a:t>
            </a:r>
            <a:r>
              <a:rPr lang="it-IT" altLang="it-IT" sz="4125" dirty="0" err="1"/>
              <a:t>Includes</a:t>
            </a:r>
            <a:r>
              <a:rPr lang="it-IT" altLang="it-IT" sz="4125" dirty="0"/>
              <a:t> a </a:t>
            </a:r>
            <a:r>
              <a:rPr lang="it-IT" altLang="it-IT" sz="4125" dirty="0" err="1"/>
              <a:t>capacitor</a:t>
            </a:r>
            <a:r>
              <a:rPr lang="it-IT" altLang="it-IT" sz="4125" dirty="0"/>
              <a:t> </a:t>
            </a:r>
            <a:r>
              <a:rPr lang="it-IT" altLang="it-IT" sz="4125" dirty="0" err="1"/>
              <a:t>bank</a:t>
            </a:r>
            <a:r>
              <a:rPr lang="it-IT" altLang="it-IT" sz="4125" dirty="0"/>
              <a:t> for </a:t>
            </a:r>
            <a:r>
              <a:rPr lang="it-IT" altLang="it-IT" sz="4125" dirty="0" err="1"/>
              <a:t>firing</a:t>
            </a:r>
            <a:r>
              <a:rPr lang="it-IT" altLang="it-IT" sz="4125" dirty="0"/>
              <a:t> </a:t>
            </a:r>
            <a:r>
              <a:rPr lang="it-IT" altLang="it-IT" sz="4125" dirty="0" err="1"/>
              <a:t>quench</a:t>
            </a:r>
            <a:r>
              <a:rPr lang="it-IT" altLang="it-IT" sz="4125" dirty="0"/>
              <a:t> </a:t>
            </a:r>
            <a:r>
              <a:rPr lang="it-IT" altLang="it-IT" sz="4125" dirty="0" err="1"/>
              <a:t>heaters</a:t>
            </a:r>
            <a:r>
              <a:rPr lang="it-IT" altLang="it-IT" sz="4125" dirty="0"/>
              <a:t>.</a:t>
            </a:r>
          </a:p>
          <a:p>
            <a:pPr algn="just"/>
            <a:r>
              <a:rPr lang="it-IT" altLang="it-IT" sz="4125" b="1" dirty="0"/>
              <a:t>Fast </a:t>
            </a:r>
            <a:r>
              <a:rPr lang="it-IT" altLang="it-IT" sz="4125" b="1" dirty="0" err="1"/>
              <a:t>Acquisition</a:t>
            </a:r>
            <a:r>
              <a:rPr lang="it-IT" altLang="it-IT" sz="4125" b="1" dirty="0"/>
              <a:t> </a:t>
            </a:r>
          </a:p>
          <a:p>
            <a:pPr marL="0" indent="0" algn="just">
              <a:buNone/>
            </a:pPr>
            <a:r>
              <a:rPr lang="it-IT" altLang="it-IT" sz="4125" dirty="0" err="1"/>
              <a:t>Records</a:t>
            </a:r>
            <a:r>
              <a:rPr lang="it-IT" altLang="it-IT" sz="4125" dirty="0"/>
              <a:t> </a:t>
            </a:r>
            <a:r>
              <a:rPr lang="it-IT" altLang="it-IT" sz="4125" dirty="0" err="1"/>
              <a:t>voltages</a:t>
            </a:r>
            <a:r>
              <a:rPr lang="it-IT" altLang="it-IT" sz="4125" dirty="0"/>
              <a:t> </a:t>
            </a:r>
            <a:r>
              <a:rPr lang="it-IT" altLang="it-IT" sz="4125" dirty="0" err="1"/>
              <a:t>across</a:t>
            </a:r>
            <a:r>
              <a:rPr lang="it-IT" altLang="it-IT" sz="4125" dirty="0"/>
              <a:t> the </a:t>
            </a:r>
            <a:r>
              <a:rPr lang="it-IT" altLang="it-IT" sz="4125" dirty="0" err="1"/>
              <a:t>magnet</a:t>
            </a:r>
            <a:r>
              <a:rPr lang="it-IT" altLang="it-IT" sz="4125" dirty="0"/>
              <a:t> under test with 1 kHz </a:t>
            </a:r>
            <a:r>
              <a:rPr lang="it-IT" altLang="it-IT" sz="4125" dirty="0" err="1"/>
              <a:t>sampling</a:t>
            </a:r>
            <a:r>
              <a:rPr lang="it-IT" altLang="it-IT" sz="4125" dirty="0"/>
              <a:t> </a:t>
            </a:r>
            <a:r>
              <a:rPr lang="it-IT" altLang="it-IT" sz="4125" dirty="0" err="1"/>
              <a:t>frequence</a:t>
            </a:r>
            <a:r>
              <a:rPr lang="it-IT" altLang="it-IT" sz="4125" dirty="0"/>
              <a:t>, in </a:t>
            </a:r>
            <a:r>
              <a:rPr lang="it-IT" altLang="it-IT" sz="4125" dirty="0" err="1"/>
              <a:t>coincidence</a:t>
            </a:r>
            <a:r>
              <a:rPr lang="it-IT" altLang="it-IT" sz="4125" dirty="0"/>
              <a:t> with a fast </a:t>
            </a:r>
            <a:r>
              <a:rPr lang="it-IT" altLang="it-IT" sz="4125" dirty="0" err="1"/>
              <a:t>discharge</a:t>
            </a:r>
            <a:endParaRPr lang="it-IT" altLang="it-IT" sz="4125" dirty="0"/>
          </a:p>
          <a:p>
            <a:pPr algn="just"/>
            <a:r>
              <a:rPr lang="it-IT" altLang="it-IT" sz="4125" dirty="0" err="1"/>
              <a:t>Current</a:t>
            </a:r>
            <a:r>
              <a:rPr lang="it-IT" altLang="it-IT" sz="4125" dirty="0"/>
              <a:t> Control &amp; </a:t>
            </a:r>
            <a:r>
              <a:rPr lang="it-IT" altLang="it-IT" sz="4125" b="1" dirty="0"/>
              <a:t>Slow Control</a:t>
            </a:r>
          </a:p>
          <a:p>
            <a:pPr marL="0" indent="0" algn="just">
              <a:buNone/>
            </a:pPr>
            <a:r>
              <a:rPr lang="it-IT" altLang="it-IT" sz="4125" dirty="0" err="1"/>
              <a:t>Two</a:t>
            </a:r>
            <a:r>
              <a:rPr lang="it-IT" altLang="it-IT" sz="4125" dirty="0"/>
              <a:t> </a:t>
            </a:r>
            <a:r>
              <a:rPr lang="it-IT" altLang="it-IT" sz="4125" dirty="0" err="1"/>
              <a:t>different</a:t>
            </a:r>
            <a:r>
              <a:rPr lang="it-IT" altLang="it-IT" sz="4125" dirty="0"/>
              <a:t> </a:t>
            </a:r>
            <a:r>
              <a:rPr lang="it-IT" altLang="it-IT" sz="4125" dirty="0" err="1"/>
              <a:t>functions</a:t>
            </a:r>
            <a:r>
              <a:rPr lang="it-IT" altLang="it-IT" sz="4125" dirty="0"/>
              <a:t>, </a:t>
            </a:r>
            <a:r>
              <a:rPr lang="it-IT" altLang="it-IT" sz="4125" dirty="0" err="1"/>
              <a:t>implemented</a:t>
            </a:r>
            <a:r>
              <a:rPr lang="it-IT" altLang="it-IT" sz="4125" dirty="0"/>
              <a:t> in the </a:t>
            </a:r>
            <a:r>
              <a:rPr lang="it-IT" altLang="it-IT" sz="4125" dirty="0" err="1"/>
              <a:t>same</a:t>
            </a:r>
            <a:r>
              <a:rPr lang="it-IT" altLang="it-IT" sz="4125" dirty="0"/>
              <a:t> hardware &amp; software </a:t>
            </a:r>
            <a:r>
              <a:rPr lang="it-IT" altLang="it-IT" sz="4125" dirty="0" err="1"/>
              <a:t>system</a:t>
            </a:r>
            <a:r>
              <a:rPr lang="it-IT" altLang="it-IT" sz="4125" dirty="0"/>
              <a:t>. </a:t>
            </a:r>
          </a:p>
          <a:p>
            <a:pPr marL="0" indent="0" algn="just">
              <a:buNone/>
            </a:pPr>
            <a:r>
              <a:rPr lang="it-IT" altLang="it-IT" sz="4125" dirty="0"/>
              <a:t>Slow </a:t>
            </a:r>
            <a:r>
              <a:rPr lang="it-IT" altLang="it-IT" sz="4125" dirty="0" err="1"/>
              <a:t>acquisition</a:t>
            </a:r>
            <a:r>
              <a:rPr lang="it-IT" altLang="it-IT" sz="4125" dirty="0"/>
              <a:t> </a:t>
            </a:r>
            <a:r>
              <a:rPr lang="it-IT" altLang="it-IT" sz="4125" dirty="0" err="1"/>
              <a:t>monitors</a:t>
            </a:r>
            <a:r>
              <a:rPr lang="it-IT" altLang="it-IT" sz="4125" dirty="0"/>
              <a:t> and </a:t>
            </a:r>
            <a:r>
              <a:rPr lang="it-IT" altLang="it-IT" sz="4125" dirty="0" err="1"/>
              <a:t>records</a:t>
            </a:r>
            <a:r>
              <a:rPr lang="it-IT" altLang="it-IT" sz="4125" dirty="0"/>
              <a:t> </a:t>
            </a:r>
            <a:r>
              <a:rPr lang="it-IT" altLang="it-IT" sz="4125" dirty="0" err="1"/>
              <a:t>most</a:t>
            </a:r>
            <a:r>
              <a:rPr lang="it-IT" altLang="it-IT" sz="4125" dirty="0"/>
              <a:t> </a:t>
            </a:r>
            <a:r>
              <a:rPr lang="it-IT" altLang="it-IT" sz="4125" dirty="0" err="1"/>
              <a:t>important</a:t>
            </a:r>
            <a:r>
              <a:rPr lang="it-IT" altLang="it-IT" sz="4125" dirty="0"/>
              <a:t> data (</a:t>
            </a:r>
            <a:r>
              <a:rPr lang="it-IT" altLang="it-IT" sz="4125" dirty="0" err="1"/>
              <a:t>temperatures</a:t>
            </a:r>
            <a:r>
              <a:rPr lang="it-IT" altLang="it-IT" sz="4125" dirty="0"/>
              <a:t>, </a:t>
            </a:r>
            <a:r>
              <a:rPr lang="it-IT" altLang="it-IT" sz="4125" dirty="0" err="1"/>
              <a:t>current</a:t>
            </a:r>
            <a:r>
              <a:rPr lang="it-IT" altLang="it-IT" sz="4125" dirty="0"/>
              <a:t>, </a:t>
            </a:r>
            <a:r>
              <a:rPr lang="it-IT" altLang="it-IT" sz="4125" dirty="0" err="1"/>
              <a:t>voltage</a:t>
            </a:r>
            <a:r>
              <a:rPr lang="it-IT" altLang="it-IT" sz="4125" dirty="0"/>
              <a:t> </a:t>
            </a:r>
            <a:r>
              <a:rPr lang="it-IT" altLang="it-IT" sz="4125" dirty="0" err="1"/>
              <a:t>along</a:t>
            </a:r>
            <a:r>
              <a:rPr lang="it-IT" altLang="it-IT" sz="4125" dirty="0"/>
              <a:t> </a:t>
            </a:r>
            <a:r>
              <a:rPr lang="it-IT" altLang="it-IT" sz="4125" dirty="0" err="1"/>
              <a:t>critical</a:t>
            </a:r>
            <a:r>
              <a:rPr lang="it-IT" altLang="it-IT" sz="4125" dirty="0"/>
              <a:t> </a:t>
            </a:r>
            <a:r>
              <a:rPr lang="it-IT" altLang="it-IT" sz="4125" dirty="0" err="1"/>
              <a:t>items</a:t>
            </a:r>
            <a:r>
              <a:rPr lang="it-IT" altLang="it-IT" sz="4125" dirty="0"/>
              <a:t>) from the </a:t>
            </a:r>
            <a:r>
              <a:rPr lang="it-IT" altLang="it-IT" sz="4125" dirty="0" err="1"/>
              <a:t>cooldown</a:t>
            </a:r>
            <a:r>
              <a:rPr lang="it-IT" altLang="it-IT" sz="4125" dirty="0"/>
              <a:t> to the </a:t>
            </a:r>
            <a:r>
              <a:rPr lang="it-IT" altLang="it-IT" sz="4125" dirty="0" err="1"/>
              <a:t>operation</a:t>
            </a:r>
            <a:r>
              <a:rPr lang="it-IT" altLang="it-IT" sz="4125" dirty="0"/>
              <a:t>. Data are </a:t>
            </a:r>
            <a:r>
              <a:rPr lang="it-IT" altLang="it-IT" sz="4125" dirty="0" err="1"/>
              <a:t>avalilable</a:t>
            </a:r>
            <a:r>
              <a:rPr lang="it-IT" altLang="it-IT" sz="4125" dirty="0"/>
              <a:t> to the operator and </a:t>
            </a:r>
            <a:r>
              <a:rPr lang="it-IT" altLang="it-IT" sz="4125" dirty="0" err="1"/>
              <a:t>recorded</a:t>
            </a:r>
            <a:r>
              <a:rPr lang="it-IT" altLang="it-IT" sz="4125" dirty="0"/>
              <a:t> </a:t>
            </a:r>
            <a:r>
              <a:rPr lang="it-IT" altLang="it-IT" sz="4125" dirty="0" err="1"/>
              <a:t>at</a:t>
            </a:r>
            <a:r>
              <a:rPr lang="it-IT" altLang="it-IT" sz="4125" dirty="0"/>
              <a:t> </a:t>
            </a:r>
            <a:r>
              <a:rPr lang="it-IT" altLang="it-IT" sz="4125" dirty="0" err="1"/>
              <a:t>about</a:t>
            </a:r>
            <a:r>
              <a:rPr lang="it-IT" altLang="it-IT" sz="4125" dirty="0"/>
              <a:t> 1 Hz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M. Statera- 2019/06/11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7" name="Rettangolo 6"/>
          <p:cNvSpPr/>
          <p:nvPr/>
        </p:nvSpPr>
        <p:spPr>
          <a:xfrm>
            <a:off x="1907704" y="742708"/>
            <a:ext cx="53880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chemeClr val="tx2"/>
                </a:solidFill>
              </a:rPr>
              <a:t>HO </a:t>
            </a:r>
            <a:r>
              <a:rPr lang="it-IT" sz="2000" dirty="0" err="1">
                <a:solidFill>
                  <a:schemeClr val="tx2"/>
                </a:solidFill>
              </a:rPr>
              <a:t>correctors</a:t>
            </a:r>
            <a:r>
              <a:rPr lang="it-IT" sz="2000" dirty="0">
                <a:solidFill>
                  <a:schemeClr val="tx2"/>
                </a:solidFill>
              </a:rPr>
              <a:t>’ </a:t>
            </a:r>
            <a:r>
              <a:rPr lang="it-IT" sz="2000" dirty="0" err="1">
                <a:solidFill>
                  <a:schemeClr val="tx2"/>
                </a:solidFill>
              </a:rPr>
              <a:t>measurements</a:t>
            </a:r>
            <a:r>
              <a:rPr lang="it-IT" sz="2000" dirty="0">
                <a:solidFill>
                  <a:schemeClr val="tx2"/>
                </a:solidFill>
              </a:rPr>
              <a:t> </a:t>
            </a:r>
            <a:r>
              <a:rPr lang="it-IT" sz="2000" dirty="0" err="1">
                <a:solidFill>
                  <a:schemeClr val="tx2"/>
                </a:solidFill>
              </a:rPr>
              <a:t>at</a:t>
            </a:r>
            <a:r>
              <a:rPr lang="it-IT" sz="2000" dirty="0">
                <a:solidFill>
                  <a:schemeClr val="tx2"/>
                </a:solidFill>
              </a:rPr>
              <a:t> 4 K</a:t>
            </a:r>
          </a:p>
          <a:p>
            <a:pPr marL="257175" indent="-257175">
              <a:buFont typeface="Arial" charset="0"/>
              <a:buChar char="•"/>
            </a:pPr>
            <a:r>
              <a:rPr lang="it-IT" sz="2000" dirty="0" err="1">
                <a:solidFill>
                  <a:schemeClr val="tx2"/>
                </a:solidFill>
              </a:rPr>
              <a:t>Stability</a:t>
            </a:r>
            <a:r>
              <a:rPr lang="it-IT" sz="2000" dirty="0">
                <a:solidFill>
                  <a:schemeClr val="tx2"/>
                </a:solidFill>
              </a:rPr>
              <a:t> 1h @ ultimate</a:t>
            </a:r>
          </a:p>
          <a:p>
            <a:pPr marL="257175" indent="-257175">
              <a:buFont typeface="Arial" charset="0"/>
              <a:buChar char="•"/>
            </a:pPr>
            <a:r>
              <a:rPr lang="it-IT" sz="2000" dirty="0" err="1">
                <a:solidFill>
                  <a:schemeClr val="tx2"/>
                </a:solidFill>
              </a:rPr>
              <a:t>One</a:t>
            </a:r>
            <a:r>
              <a:rPr lang="it-IT" sz="2000" dirty="0">
                <a:solidFill>
                  <a:schemeClr val="tx2"/>
                </a:solidFill>
              </a:rPr>
              <a:t> </a:t>
            </a:r>
            <a:r>
              <a:rPr lang="it-IT" sz="2000" dirty="0" err="1">
                <a:solidFill>
                  <a:schemeClr val="tx2"/>
                </a:solidFill>
              </a:rPr>
              <a:t>magnet</a:t>
            </a:r>
            <a:r>
              <a:rPr lang="it-IT" sz="2000" dirty="0">
                <a:solidFill>
                  <a:schemeClr val="tx2"/>
                </a:solidFill>
              </a:rPr>
              <a:t> </a:t>
            </a:r>
            <a:r>
              <a:rPr lang="it-IT" sz="2000" dirty="0" err="1">
                <a:solidFill>
                  <a:schemeClr val="tx2"/>
                </a:solidFill>
              </a:rPr>
              <a:t>at</a:t>
            </a:r>
            <a:r>
              <a:rPr lang="it-IT" sz="2000" dirty="0">
                <a:solidFill>
                  <a:schemeClr val="tx2"/>
                </a:solidFill>
              </a:rPr>
              <a:t> a time</a:t>
            </a:r>
          </a:p>
          <a:p>
            <a:pPr marL="257175" indent="-257175">
              <a:buFont typeface="Arial" charset="0"/>
              <a:buChar char="•"/>
            </a:pPr>
            <a:r>
              <a:rPr lang="it-IT" sz="2000" dirty="0">
                <a:solidFill>
                  <a:schemeClr val="tx2"/>
                </a:solidFill>
              </a:rPr>
              <a:t>Field </a:t>
            </a:r>
            <a:r>
              <a:rPr lang="it-IT" sz="2000" dirty="0" err="1">
                <a:solidFill>
                  <a:schemeClr val="tx2"/>
                </a:solidFill>
              </a:rPr>
              <a:t>quality</a:t>
            </a:r>
            <a:r>
              <a:rPr lang="it-IT" sz="2000" dirty="0">
                <a:solidFill>
                  <a:schemeClr val="tx2"/>
                </a:solidFill>
              </a:rPr>
              <a:t> </a:t>
            </a:r>
            <a:r>
              <a:rPr lang="it-IT" sz="2000" dirty="0" err="1">
                <a:solidFill>
                  <a:schemeClr val="tx2"/>
                </a:solidFill>
              </a:rPr>
              <a:t>at</a:t>
            </a:r>
            <a:r>
              <a:rPr lang="it-IT" sz="2000" dirty="0">
                <a:solidFill>
                  <a:schemeClr val="tx2"/>
                </a:solidFill>
              </a:rPr>
              <a:t> 4K (1 </a:t>
            </a:r>
            <a:r>
              <a:rPr lang="it-IT" sz="2000" dirty="0" err="1">
                <a:solidFill>
                  <a:schemeClr val="tx2"/>
                </a:solidFill>
              </a:rPr>
              <a:t>magnet</a:t>
            </a:r>
            <a:r>
              <a:rPr lang="it-IT" sz="2000" dirty="0">
                <a:solidFill>
                  <a:schemeClr val="tx2"/>
                </a:solidFill>
              </a:rPr>
              <a:t> per </a:t>
            </a:r>
            <a:r>
              <a:rPr lang="it-IT" sz="2000" dirty="0" err="1">
                <a:solidFill>
                  <a:schemeClr val="tx2"/>
                </a:solidFill>
              </a:rPr>
              <a:t>cooldown</a:t>
            </a:r>
            <a:r>
              <a:rPr lang="it-IT" sz="20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42555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4000"/>
          </a:schemeClr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tx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16:9 format</Description0>
    <Note xmlns="8946e33d-fd2f-4ae4-8ee9-d90c129cdf9e">https://edms.cern.ch/document/1586446/</Note>
  </documentManagement>
</p:properties>
</file>

<file path=customXml/itemProps1.xml><?xml version="1.0" encoding="utf-8"?>
<ds:datastoreItem xmlns:ds="http://schemas.openxmlformats.org/officeDocument/2006/customXml" ds:itemID="{A2566E74-C3EA-4CA3-8046-63336AAEE22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946e33d-fd2f-4ae4-8ee9-d90c129cdf9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CB8F96-6440-465A-9018-CAFFD98799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E9E49B-3FD6-4C9C-9B49-2AADA36A41AB}">
  <ds:schemaRefs>
    <ds:schemaRef ds:uri="http://schemas.microsoft.com/office/2006/metadata/properties"/>
    <ds:schemaRef ds:uri="http://www.w3.org/2000/xmlns/"/>
    <ds:schemaRef ds:uri="8946e33d-fd2f-4ae4-8ee9-d90c129cdf9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27759</TotalTime>
  <Words>1288</Words>
  <Application>Microsoft Macintosh PowerPoint</Application>
  <PresentationFormat>Presentazione su schermo (16:9)</PresentationFormat>
  <Paragraphs>351</Paragraphs>
  <Slides>22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Arial</vt:lpstr>
      <vt:lpstr>Calibri</vt:lpstr>
      <vt:lpstr>Symbol</vt:lpstr>
      <vt:lpstr>Times New Roman</vt:lpstr>
      <vt:lpstr>Verdana</vt:lpstr>
      <vt:lpstr>Wingdings</vt:lpstr>
      <vt:lpstr>Thème Office</vt:lpstr>
      <vt:lpstr>News from the LASA test facility  </vt:lpstr>
      <vt:lpstr>Outline</vt:lpstr>
      <vt:lpstr>LASA overview </vt:lpstr>
      <vt:lpstr>Cryoplant layout</vt:lpstr>
      <vt:lpstr>Cryoplant Upgrades</vt:lpstr>
      <vt:lpstr>SC Cavities Testing Facility</vt:lpstr>
      <vt:lpstr>SC Magnet Test Area</vt:lpstr>
      <vt:lpstr>HL-LHC HO Correctors</vt:lpstr>
      <vt:lpstr>Measurements</vt:lpstr>
      <vt:lpstr>Quench Protection</vt:lpstr>
      <vt:lpstr>Test configurations</vt:lpstr>
      <vt:lpstr>Magnetic Measurement</vt:lpstr>
      <vt:lpstr>LASA High Current Test Station</vt:lpstr>
      <vt:lpstr>10 kA Protection</vt:lpstr>
      <vt:lpstr>Working Principle</vt:lpstr>
      <vt:lpstr>Thermal Balance Scheme</vt:lpstr>
      <vt:lpstr>Magnet Temperature</vt:lpstr>
      <vt:lpstr>FalconD</vt:lpstr>
      <vt:lpstr>INFN-LASA furnace for Nb3Sn winding heat treatment</vt:lpstr>
      <vt:lpstr>Status of Installation</vt:lpstr>
      <vt:lpstr>Conclusion</vt:lpstr>
      <vt:lpstr>Presentazione standard di PowerPoint</vt:lpstr>
    </vt:vector>
  </TitlesOfParts>
  <Company>APO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marco marco</cp:lastModifiedBy>
  <cp:revision>648</cp:revision>
  <dcterms:created xsi:type="dcterms:W3CDTF">2016-02-11T10:47:23Z</dcterms:created>
  <dcterms:modified xsi:type="dcterms:W3CDTF">2019-06-10T19:52:18Z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