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04" r:id="rId3"/>
    <p:sldId id="290" r:id="rId4"/>
    <p:sldId id="299" r:id="rId5"/>
    <p:sldId id="307" r:id="rId6"/>
    <p:sldId id="291" r:id="rId7"/>
    <p:sldId id="300" r:id="rId8"/>
    <p:sldId id="292" r:id="rId9"/>
    <p:sldId id="305" r:id="rId10"/>
    <p:sldId id="301" r:id="rId11"/>
    <p:sldId id="293" r:id="rId12"/>
    <p:sldId id="296" r:id="rId13"/>
    <p:sldId id="302" r:id="rId14"/>
    <p:sldId id="297" r:id="rId15"/>
    <p:sldId id="298" r:id="rId16"/>
    <p:sldId id="306" r:id="rId17"/>
    <p:sldId id="271" r:id="rId1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1203"/>
    <a:srgbClr val="740D02"/>
    <a:srgbClr val="B91403"/>
    <a:srgbClr val="A62E16"/>
    <a:srgbClr val="86302E"/>
    <a:srgbClr val="923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98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C3686-B576-487A-A792-57966F54D760}" type="datetimeFigureOut">
              <a:rPr lang="sv-SE" smtClean="0"/>
              <a:t>2019-06-10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D1D2B-1493-489E-BC02-C7404426B8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3002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11th June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D09C-0C89-429A-BBC8-9711794A33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834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20th May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D09C-0C89-429A-BBC8-9711794A33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120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20th May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D09C-0C89-429A-BBC8-9711794A33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380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1206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  <a:lvl2pPr>
              <a:defRPr>
                <a:latin typeface="Book Antiqua" panose="02040602050305030304" pitchFamily="18" charset="0"/>
              </a:defRPr>
            </a:lvl2pPr>
            <a:lvl3pPr>
              <a:defRPr>
                <a:latin typeface="Book Antiqua" panose="02040602050305030304" pitchFamily="18" charset="0"/>
              </a:defRPr>
            </a:lvl3pPr>
            <a:lvl4pPr>
              <a:defRPr>
                <a:latin typeface="Book Antiqua" panose="02040602050305030304" pitchFamily="18" charset="0"/>
              </a:defRPr>
            </a:lvl4pPr>
            <a:lvl5pPr>
              <a:defRPr>
                <a:latin typeface="Book Antiqua" panose="020406020503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dirty="0"/>
              <a:t>11th June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C28BD09C-0C89-429A-BBC8-9711794A33D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1538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11th June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D09C-0C89-429A-BBC8-9711794A33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4718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20th May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D09C-0C89-429A-BBC8-9711794A33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219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20th May 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D09C-0C89-429A-BBC8-9711794A33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068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20th May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D09C-0C89-429A-BBC8-9711794A33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915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20th May 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D09C-0C89-429A-BBC8-9711794A33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8431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20th May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D09C-0C89-429A-BBC8-9711794A33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3271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20th May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D09C-0C89-429A-BBC8-9711794A33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177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dirty="0"/>
              <a:t>11th June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28FAA-9796-4F9E-B085-19A04B089385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8690" y="0"/>
            <a:ext cx="9144000" cy="720080"/>
          </a:xfrm>
          <a:prstGeom prst="rect">
            <a:avLst/>
          </a:prstGeom>
          <a:solidFill>
            <a:srgbClr val="A112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10" descr="FREIA_logo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380" y="109843"/>
            <a:ext cx="1044057" cy="51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9572" cy="71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34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sv-SE" dirty="0"/>
            </a:br>
            <a:r>
              <a:rPr lang="en-US" dirty="0"/>
              <a:t>Challenges of a 1.9 K vertical cryostat design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sz="2000" dirty="0" err="1"/>
              <a:t>Rocío</a:t>
            </a:r>
            <a:r>
              <a:rPr lang="sv-SE" sz="2000" dirty="0"/>
              <a:t> Santiago Kern</a:t>
            </a:r>
          </a:p>
          <a:p>
            <a:r>
              <a:rPr lang="sv-SE" sz="2000" dirty="0"/>
              <a:t>On </a:t>
            </a:r>
            <a:r>
              <a:rPr lang="sv-SE" sz="2000" dirty="0" err="1"/>
              <a:t>behalf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the FREIA team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11th June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D09C-0C89-429A-BBC8-9711794A33D0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7678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B27D6-C60F-4A68-BDB7-1FEA6833E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Components: </a:t>
            </a:r>
            <a:r>
              <a:rPr lang="sv-SE" dirty="0" err="1"/>
              <a:t>Cryostat</a:t>
            </a:r>
            <a:endParaRPr lang="sv-SE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640DC4C-B020-4D71-8545-E6AC825D2F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92175"/>
            <a:ext cx="3805237" cy="507365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00702-2C46-46D9-AA7E-1B97B088C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11th June 2019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AD3A6D-0C27-48E1-9B11-C6D4FBE94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D09C-0C89-429A-BBC8-9711794A33D0}" type="slidenum">
              <a:rPr lang="sv-SE" smtClean="0"/>
              <a:pPr/>
              <a:t>10</a:t>
            </a:fld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BEC68B-39D6-46D8-8118-293A481ECB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52" y="1010479"/>
            <a:ext cx="3224695" cy="24185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17E083-2554-4753-AEC3-8CF89C0196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814" y="3570356"/>
            <a:ext cx="2465733" cy="32876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E0A152-A5D8-4F75-8D70-CA66242313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388" y="3131504"/>
            <a:ext cx="2465733" cy="328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83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Components: </a:t>
            </a:r>
            <a:r>
              <a:rPr lang="sv-SE" dirty="0" err="1"/>
              <a:t>Inserts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v-SE" sz="1800" dirty="0"/>
              <a:t>To be </a:t>
            </a:r>
            <a:r>
              <a:rPr lang="sv-SE" sz="1800" dirty="0" err="1"/>
              <a:t>able</a:t>
            </a:r>
            <a:r>
              <a:rPr lang="sv-SE" sz="1800" dirty="0"/>
              <a:t> </a:t>
            </a:r>
            <a:r>
              <a:rPr lang="sv-SE" sz="1800" dirty="0" err="1"/>
              <a:t>to</a:t>
            </a:r>
            <a:r>
              <a:rPr lang="sv-SE" sz="1800" dirty="0"/>
              <a:t> test different </a:t>
            </a:r>
            <a:r>
              <a:rPr lang="sv-SE" sz="1800" dirty="0" err="1"/>
              <a:t>devices</a:t>
            </a:r>
            <a:r>
              <a:rPr lang="sv-SE" sz="1800" dirty="0"/>
              <a:t> </a:t>
            </a:r>
            <a:r>
              <a:rPr lang="sv-SE" sz="1800" dirty="0" err="1"/>
              <a:t>with</a:t>
            </a:r>
            <a:r>
              <a:rPr lang="sv-SE" sz="1800" dirty="0"/>
              <a:t> </a:t>
            </a:r>
            <a:r>
              <a:rPr lang="sv-SE" sz="1800" dirty="0" err="1"/>
              <a:t>one</a:t>
            </a:r>
            <a:r>
              <a:rPr lang="sv-SE" sz="1800" dirty="0"/>
              <a:t> </a:t>
            </a:r>
            <a:r>
              <a:rPr lang="sv-SE" sz="1800" dirty="0" err="1"/>
              <a:t>cryostat</a:t>
            </a:r>
            <a:r>
              <a:rPr lang="sv-SE" sz="1800" dirty="0"/>
              <a:t>, </a:t>
            </a:r>
            <a:r>
              <a:rPr lang="sv-SE" sz="1800" dirty="0" err="1"/>
              <a:t>several</a:t>
            </a:r>
            <a:r>
              <a:rPr lang="sv-SE" sz="1800" dirty="0"/>
              <a:t> </a:t>
            </a:r>
            <a:r>
              <a:rPr lang="sv-SE" sz="1800" dirty="0" err="1"/>
              <a:t>inserts</a:t>
            </a:r>
            <a:r>
              <a:rPr lang="sv-SE" sz="1800" dirty="0"/>
              <a:t> </a:t>
            </a:r>
            <a:r>
              <a:rPr lang="sv-SE" sz="1800" dirty="0" err="1"/>
              <a:t>are</a:t>
            </a:r>
            <a:r>
              <a:rPr lang="sv-SE" sz="1800" dirty="0"/>
              <a:t> </a:t>
            </a:r>
            <a:r>
              <a:rPr lang="sv-SE" sz="1800" dirty="0" err="1"/>
              <a:t>needed</a:t>
            </a: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r>
              <a:rPr lang="sv-SE" sz="1800" dirty="0"/>
              <a:t>These inserts are independent from each other: they share sensors, heaters, etc but they are stand-alone units </a:t>
            </a:r>
          </a:p>
          <a:p>
            <a:pPr marL="0" indent="0">
              <a:buNone/>
            </a:pPr>
            <a:endParaRPr lang="sv-SE" sz="1800" dirty="0"/>
          </a:p>
          <a:p>
            <a:r>
              <a:rPr lang="sv-SE" sz="1800" dirty="0" err="1"/>
              <a:t>They</a:t>
            </a:r>
            <a:r>
              <a:rPr lang="sv-SE" sz="1800" dirty="0"/>
              <a:t> </a:t>
            </a:r>
            <a:r>
              <a:rPr lang="sv-SE" sz="1800" dirty="0" err="1"/>
              <a:t>are</a:t>
            </a:r>
            <a:r>
              <a:rPr lang="sv-SE" sz="1800" dirty="0"/>
              <a:t> </a:t>
            </a:r>
            <a:r>
              <a:rPr lang="sv-SE" sz="1800" dirty="0" err="1"/>
              <a:t>lowered</a:t>
            </a:r>
            <a:r>
              <a:rPr lang="sv-SE" sz="1800" dirty="0"/>
              <a:t> </a:t>
            </a:r>
            <a:r>
              <a:rPr lang="sv-SE" sz="1800" dirty="0" err="1"/>
              <a:t>into</a:t>
            </a:r>
            <a:r>
              <a:rPr lang="sv-SE" sz="1800" dirty="0"/>
              <a:t> the </a:t>
            </a:r>
            <a:r>
              <a:rPr lang="sv-SE" sz="1800" dirty="0" err="1"/>
              <a:t>pressure</a:t>
            </a:r>
            <a:r>
              <a:rPr lang="sv-SE" sz="1800" dirty="0"/>
              <a:t> </a:t>
            </a:r>
            <a:r>
              <a:rPr lang="sv-SE" sz="1800" dirty="0" err="1"/>
              <a:t>vessel</a:t>
            </a:r>
            <a:r>
              <a:rPr lang="sv-SE" sz="1800" dirty="0"/>
              <a:t> and </a:t>
            </a:r>
            <a:r>
              <a:rPr lang="sv-SE" sz="1800" dirty="0" err="1"/>
              <a:t>fastened</a:t>
            </a:r>
            <a:r>
              <a:rPr lang="sv-SE" sz="1800" dirty="0"/>
              <a:t> </a:t>
            </a:r>
            <a:r>
              <a:rPr lang="sv-SE" sz="1800" dirty="0" err="1"/>
              <a:t>to</a:t>
            </a:r>
            <a:r>
              <a:rPr lang="sv-SE" sz="1800" dirty="0"/>
              <a:t> </a:t>
            </a:r>
            <a:r>
              <a:rPr lang="sv-SE" sz="1800" dirty="0" err="1"/>
              <a:t>its</a:t>
            </a:r>
            <a:r>
              <a:rPr lang="sv-SE" sz="1800" dirty="0"/>
              <a:t> </a:t>
            </a:r>
            <a:r>
              <a:rPr lang="sv-SE" sz="1800" dirty="0" err="1"/>
              <a:t>top</a:t>
            </a:r>
            <a:r>
              <a:rPr lang="sv-SE" sz="1800" dirty="0"/>
              <a:t> </a:t>
            </a:r>
            <a:r>
              <a:rPr lang="sv-SE" sz="1800" dirty="0" err="1"/>
              <a:t>flange</a:t>
            </a:r>
            <a:endParaRPr lang="sv-SE" sz="1800" dirty="0"/>
          </a:p>
          <a:p>
            <a:endParaRPr lang="sv-SE" sz="1800" dirty="0"/>
          </a:p>
          <a:p>
            <a:r>
              <a:rPr lang="sv-SE" sz="1800" dirty="0" err="1"/>
              <a:t>Feeding</a:t>
            </a:r>
            <a:r>
              <a:rPr lang="sv-SE" sz="1800" dirty="0"/>
              <a:t> and </a:t>
            </a:r>
            <a:r>
              <a:rPr lang="sv-SE" sz="1800" dirty="0" err="1"/>
              <a:t>collection</a:t>
            </a:r>
            <a:r>
              <a:rPr lang="sv-SE" sz="1800" dirty="0"/>
              <a:t> </a:t>
            </a:r>
            <a:r>
              <a:rPr lang="sv-SE" sz="1800" dirty="0" err="1"/>
              <a:t>of</a:t>
            </a:r>
            <a:r>
              <a:rPr lang="sv-SE" sz="1800" dirty="0"/>
              <a:t> </a:t>
            </a:r>
            <a:r>
              <a:rPr lang="sv-SE" sz="1800" dirty="0" err="1"/>
              <a:t>cryogens</a:t>
            </a:r>
            <a:r>
              <a:rPr lang="sv-SE" sz="1800" dirty="0"/>
              <a:t> is </a:t>
            </a:r>
            <a:r>
              <a:rPr lang="sv-SE" sz="1800" dirty="0" err="1"/>
              <a:t>through</a:t>
            </a:r>
            <a:r>
              <a:rPr lang="sv-SE" sz="1800" dirty="0"/>
              <a:t> the </a:t>
            </a:r>
            <a:r>
              <a:rPr lang="sv-SE" sz="1800" dirty="0" err="1"/>
              <a:t>top</a:t>
            </a:r>
            <a:r>
              <a:rPr lang="sv-SE" sz="1800" dirty="0"/>
              <a:t> </a:t>
            </a:r>
            <a:r>
              <a:rPr lang="sv-SE" sz="1800" dirty="0" err="1"/>
              <a:t>of</a:t>
            </a:r>
            <a:r>
              <a:rPr lang="sv-SE" sz="1800" dirty="0"/>
              <a:t> the </a:t>
            </a:r>
            <a:r>
              <a:rPr lang="sv-SE" sz="1800" dirty="0" err="1"/>
              <a:t>insert</a:t>
            </a: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r>
              <a:rPr lang="sv-SE" sz="1800" dirty="0"/>
              <a:t>All </a:t>
            </a:r>
            <a:r>
              <a:rPr lang="sv-SE" sz="1800" dirty="0" err="1"/>
              <a:t>inserts</a:t>
            </a:r>
            <a:r>
              <a:rPr lang="sv-SE" sz="1800" dirty="0"/>
              <a:t> </a:t>
            </a:r>
            <a:r>
              <a:rPr lang="sv-SE" sz="1800" dirty="0" err="1"/>
              <a:t>can</a:t>
            </a:r>
            <a:r>
              <a:rPr lang="sv-SE" sz="1800" dirty="0"/>
              <a:t> </a:t>
            </a:r>
            <a:r>
              <a:rPr lang="sv-SE" sz="1800" dirty="0" err="1"/>
              <a:t>operate</a:t>
            </a:r>
            <a:r>
              <a:rPr lang="sv-SE" sz="1800" dirty="0"/>
              <a:t> </a:t>
            </a:r>
            <a:r>
              <a:rPr lang="sv-SE" sz="1800" dirty="0" err="1"/>
              <a:t>between</a:t>
            </a:r>
            <a:r>
              <a:rPr lang="sv-SE" sz="1800" dirty="0"/>
              <a:t> 4.5K and 1.8K</a:t>
            </a:r>
          </a:p>
          <a:p>
            <a:pPr marL="0" indent="0">
              <a:buNone/>
            </a:pPr>
            <a:endParaRPr lang="sv-SE" sz="1800" dirty="0"/>
          </a:p>
          <a:p>
            <a:r>
              <a:rPr lang="sv-SE" sz="1800" dirty="0" err="1"/>
              <a:t>Gersemi</a:t>
            </a:r>
            <a:r>
              <a:rPr lang="sv-SE" sz="1800" dirty="0"/>
              <a:t> </a:t>
            </a:r>
            <a:r>
              <a:rPr lang="sv-SE" sz="1800" dirty="0" err="1"/>
              <a:t>can</a:t>
            </a:r>
            <a:r>
              <a:rPr lang="sv-SE" sz="1800" dirty="0"/>
              <a:t> </a:t>
            </a:r>
            <a:r>
              <a:rPr lang="sv-SE" sz="1800" dirty="0" err="1"/>
              <a:t>have</a:t>
            </a:r>
            <a:r>
              <a:rPr lang="sv-SE" sz="1800" dirty="0"/>
              <a:t> </a:t>
            </a:r>
            <a:r>
              <a:rPr lang="sv-SE" sz="1800" dirty="0" err="1"/>
              <a:t>three</a:t>
            </a:r>
            <a:r>
              <a:rPr lang="sv-SE" sz="1800" dirty="0"/>
              <a:t> different </a:t>
            </a:r>
            <a:r>
              <a:rPr lang="sv-SE" sz="1800" dirty="0" err="1"/>
              <a:t>insert</a:t>
            </a:r>
            <a:r>
              <a:rPr lang="sv-SE" sz="1800" dirty="0"/>
              <a:t> </a:t>
            </a:r>
            <a:r>
              <a:rPr lang="sv-SE" sz="1800" dirty="0" err="1"/>
              <a:t>types</a:t>
            </a:r>
            <a:endParaRPr lang="sv-SE" sz="1800" dirty="0"/>
          </a:p>
          <a:p>
            <a:pPr lvl="1"/>
            <a:r>
              <a:rPr lang="sv-SE" sz="1400" dirty="0"/>
              <a:t>Vacuum </a:t>
            </a:r>
            <a:r>
              <a:rPr lang="sv-SE" sz="1400" dirty="0" err="1"/>
              <a:t>insert</a:t>
            </a:r>
            <a:r>
              <a:rPr lang="sv-SE" sz="1400" dirty="0"/>
              <a:t>:                           for </a:t>
            </a:r>
            <a:r>
              <a:rPr lang="sv-SE" sz="1400" dirty="0" err="1"/>
              <a:t>devices</a:t>
            </a:r>
            <a:r>
              <a:rPr lang="sv-SE" sz="1400" dirty="0"/>
              <a:t> </a:t>
            </a:r>
            <a:r>
              <a:rPr lang="sv-SE" sz="1400" dirty="0" err="1"/>
              <a:t>with</a:t>
            </a:r>
            <a:r>
              <a:rPr lang="sv-SE" sz="1400" dirty="0"/>
              <a:t> helium tank  (not </a:t>
            </a:r>
            <a:r>
              <a:rPr lang="sv-SE" sz="1400" dirty="0" err="1"/>
              <a:t>available</a:t>
            </a:r>
            <a:r>
              <a:rPr lang="sv-SE" sz="1400" dirty="0"/>
              <a:t>)</a:t>
            </a:r>
          </a:p>
          <a:p>
            <a:pPr lvl="1"/>
            <a:r>
              <a:rPr lang="sv-SE" sz="1400" dirty="0"/>
              <a:t>Bath </a:t>
            </a:r>
            <a:r>
              <a:rPr lang="sv-SE" sz="1400" dirty="0" err="1"/>
              <a:t>insert</a:t>
            </a:r>
            <a:r>
              <a:rPr lang="sv-SE" sz="1400" dirty="0"/>
              <a:t>/</a:t>
            </a:r>
            <a:r>
              <a:rPr lang="sv-SE" sz="1400" dirty="0" err="1"/>
              <a:t>Liquid</a:t>
            </a:r>
            <a:r>
              <a:rPr lang="sv-SE" sz="1400" dirty="0"/>
              <a:t> </a:t>
            </a:r>
            <a:r>
              <a:rPr lang="sv-SE" sz="1400" dirty="0" err="1"/>
              <a:t>insert</a:t>
            </a:r>
            <a:r>
              <a:rPr lang="sv-SE" sz="1400" dirty="0"/>
              <a:t>:        for </a:t>
            </a:r>
            <a:r>
              <a:rPr lang="sv-SE" sz="1400" dirty="0" err="1"/>
              <a:t>devices</a:t>
            </a:r>
            <a:r>
              <a:rPr lang="sv-SE" sz="1400" dirty="0"/>
              <a:t> </a:t>
            </a:r>
            <a:r>
              <a:rPr lang="sv-SE" sz="1400" dirty="0" err="1"/>
              <a:t>without</a:t>
            </a:r>
            <a:r>
              <a:rPr lang="sv-SE" sz="1400" dirty="0"/>
              <a:t> helium tank</a:t>
            </a:r>
          </a:p>
          <a:p>
            <a:pPr lvl="1"/>
            <a:r>
              <a:rPr lang="sv-SE" sz="1400" dirty="0"/>
              <a:t>Magnet </a:t>
            </a:r>
            <a:r>
              <a:rPr lang="sv-SE" sz="1400" dirty="0" err="1"/>
              <a:t>insert</a:t>
            </a:r>
            <a:r>
              <a:rPr lang="sv-SE" sz="1400" dirty="0"/>
              <a:t>/</a:t>
            </a:r>
            <a:r>
              <a:rPr lang="sv-SE" sz="1400" dirty="0" err="1"/>
              <a:t>Lamda</a:t>
            </a:r>
            <a:r>
              <a:rPr lang="sv-SE" sz="1400" dirty="0"/>
              <a:t> </a:t>
            </a:r>
            <a:r>
              <a:rPr lang="sv-SE" sz="1400" dirty="0" err="1"/>
              <a:t>Insert</a:t>
            </a:r>
            <a:r>
              <a:rPr lang="sv-SE" sz="1400" dirty="0"/>
              <a:t>:  for magnets</a:t>
            </a:r>
          </a:p>
          <a:p>
            <a:pPr lvl="1"/>
            <a:endParaRPr lang="sv-SE" sz="1400" dirty="0"/>
          </a:p>
          <a:p>
            <a:r>
              <a:rPr lang="sv-SE" sz="1800" dirty="0" err="1"/>
              <a:t>None</a:t>
            </a:r>
            <a:r>
              <a:rPr lang="sv-SE" sz="1800" dirty="0"/>
              <a:t> </a:t>
            </a:r>
            <a:r>
              <a:rPr lang="sv-SE" sz="1800" dirty="0" err="1"/>
              <a:t>of</a:t>
            </a:r>
            <a:r>
              <a:rPr lang="sv-SE" sz="1800" dirty="0"/>
              <a:t> the </a:t>
            </a:r>
            <a:r>
              <a:rPr lang="sv-SE" sz="1800" dirty="0" err="1"/>
              <a:t>inserts</a:t>
            </a:r>
            <a:r>
              <a:rPr lang="sv-SE" sz="1800" dirty="0"/>
              <a:t> has a </a:t>
            </a:r>
            <a:r>
              <a:rPr lang="sv-SE" sz="1800" dirty="0" err="1"/>
              <a:t>power</a:t>
            </a:r>
            <a:r>
              <a:rPr lang="sv-SE" sz="1800" dirty="0"/>
              <a:t> </a:t>
            </a:r>
            <a:r>
              <a:rPr lang="sv-SE" sz="1800" dirty="0" err="1"/>
              <a:t>coupler</a:t>
            </a:r>
            <a:r>
              <a:rPr lang="sv-SE" sz="1800" dirty="0"/>
              <a:t> port: </a:t>
            </a:r>
            <a:r>
              <a:rPr lang="sv-SE" sz="1800" b="1" dirty="0" err="1"/>
              <a:t>only</a:t>
            </a:r>
            <a:r>
              <a:rPr lang="sv-SE" sz="1800" b="1" dirty="0"/>
              <a:t> </a:t>
            </a:r>
            <a:r>
              <a:rPr lang="sv-SE" sz="1800" b="1" dirty="0" err="1"/>
              <a:t>low</a:t>
            </a:r>
            <a:r>
              <a:rPr lang="sv-SE" sz="1800" b="1" dirty="0"/>
              <a:t> </a:t>
            </a:r>
            <a:r>
              <a:rPr lang="sv-SE" sz="1800" b="1" dirty="0" err="1"/>
              <a:t>power</a:t>
            </a:r>
            <a:r>
              <a:rPr lang="sv-SE" sz="1800" b="1" dirty="0"/>
              <a:t> tests </a:t>
            </a:r>
            <a:r>
              <a:rPr lang="sv-SE" sz="1800" b="1" dirty="0" err="1"/>
              <a:t>are</a:t>
            </a:r>
            <a:r>
              <a:rPr lang="sv-SE" sz="1800" b="1" dirty="0"/>
              <a:t> </a:t>
            </a:r>
            <a:r>
              <a:rPr lang="sv-SE" sz="1800" b="1" dirty="0" err="1"/>
              <a:t>possible</a:t>
            </a:r>
            <a:r>
              <a:rPr lang="sv-SE" sz="1800" dirty="0"/>
              <a:t> </a:t>
            </a:r>
          </a:p>
          <a:p>
            <a:pPr lvl="1"/>
            <a:endParaRPr lang="sv-SE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11th June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D09C-0C89-429A-BBC8-9711794A33D0}" type="slidenum">
              <a:rPr lang="sv-SE" smtClean="0"/>
              <a:pPr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1922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Bath/</a:t>
            </a:r>
            <a:r>
              <a:rPr lang="sv-SE" dirty="0" err="1"/>
              <a:t>Liquid</a:t>
            </a:r>
            <a:r>
              <a:rPr lang="sv-SE" dirty="0"/>
              <a:t> </a:t>
            </a:r>
            <a:r>
              <a:rPr lang="sv-SE" dirty="0" err="1"/>
              <a:t>Insert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11th June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D09C-0C89-429A-BBC8-9711794A33D0}" type="slidenum">
              <a:rPr lang="sv-SE" smtClean="0"/>
              <a:pPr/>
              <a:t>12</a:t>
            </a:fld>
            <a:endParaRPr lang="sv-SE" dirty="0"/>
          </a:p>
        </p:txBody>
      </p:sp>
      <p:pic>
        <p:nvPicPr>
          <p:cNvPr id="6" name="Picture 3" descr="\\PHY-WIN-FS\home11\rocsa673\My Documents\FREIA\Posters\Cryo2107\Pics\VerticalCryostat  Liquid 30Jan20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" t="1166" r="5536" b="2448"/>
          <a:stretch/>
        </p:blipFill>
        <p:spPr bwMode="auto">
          <a:xfrm>
            <a:off x="5102198" y="1189449"/>
            <a:ext cx="3988013" cy="451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5820655" cy="5073427"/>
          </a:xfrm>
        </p:spPr>
        <p:txBody>
          <a:bodyPr>
            <a:normAutofit fontScale="92500" lnSpcReduction="20000"/>
          </a:bodyPr>
          <a:lstStyle/>
          <a:p>
            <a:r>
              <a:rPr lang="sv-SE" sz="1800" dirty="0"/>
              <a:t>The </a:t>
            </a:r>
            <a:r>
              <a:rPr lang="sv-SE" sz="1800" dirty="0" err="1"/>
              <a:t>device</a:t>
            </a:r>
            <a:r>
              <a:rPr lang="sv-SE" sz="1800" dirty="0"/>
              <a:t> under test (DUT) </a:t>
            </a:r>
            <a:r>
              <a:rPr lang="sv-SE" sz="1800" dirty="0" err="1"/>
              <a:t>does</a:t>
            </a:r>
            <a:r>
              <a:rPr lang="sv-SE" sz="1800" dirty="0"/>
              <a:t> not </a:t>
            </a:r>
            <a:r>
              <a:rPr lang="sv-SE" sz="1800" dirty="0" err="1"/>
              <a:t>have</a:t>
            </a:r>
            <a:r>
              <a:rPr lang="sv-SE" sz="1800" dirty="0"/>
              <a:t> a helium tank</a:t>
            </a:r>
          </a:p>
          <a:p>
            <a:endParaRPr lang="sv-SE" sz="1800" dirty="0"/>
          </a:p>
          <a:p>
            <a:r>
              <a:rPr lang="sv-SE" sz="1800" dirty="0"/>
              <a:t>The </a:t>
            </a:r>
            <a:r>
              <a:rPr lang="sv-SE" sz="1800" dirty="0" err="1"/>
              <a:t>pressure</a:t>
            </a:r>
            <a:r>
              <a:rPr lang="sv-SE" sz="1800" dirty="0"/>
              <a:t> </a:t>
            </a:r>
            <a:r>
              <a:rPr lang="sv-SE" sz="1800" dirty="0" err="1"/>
              <a:t>vessel</a:t>
            </a:r>
            <a:r>
              <a:rPr lang="sv-SE" sz="1800" dirty="0"/>
              <a:t> is </a:t>
            </a:r>
            <a:r>
              <a:rPr lang="sv-SE" sz="1800" dirty="0" err="1"/>
              <a:t>then</a:t>
            </a:r>
            <a:r>
              <a:rPr lang="sv-SE" sz="1800" dirty="0"/>
              <a:t> </a:t>
            </a:r>
            <a:r>
              <a:rPr lang="sv-SE" sz="1800" dirty="0" err="1"/>
              <a:t>filled</a:t>
            </a:r>
            <a:r>
              <a:rPr lang="sv-SE" sz="1800" dirty="0"/>
              <a:t> </a:t>
            </a:r>
            <a:r>
              <a:rPr lang="sv-SE" sz="1800" dirty="0" err="1"/>
              <a:t>with</a:t>
            </a:r>
            <a:r>
              <a:rPr lang="sv-SE" sz="1800" dirty="0"/>
              <a:t> </a:t>
            </a:r>
            <a:r>
              <a:rPr lang="sv-SE" sz="1800" dirty="0" err="1"/>
              <a:t>liquid</a:t>
            </a:r>
            <a:r>
              <a:rPr lang="sv-SE" sz="1800" dirty="0"/>
              <a:t> helium </a:t>
            </a:r>
            <a:r>
              <a:rPr lang="sv-SE" sz="1800" dirty="0" err="1"/>
              <a:t>to</a:t>
            </a:r>
            <a:r>
              <a:rPr lang="sv-SE" sz="1800" dirty="0"/>
              <a:t> a </a:t>
            </a:r>
            <a:r>
              <a:rPr lang="sv-SE" sz="1800" dirty="0" err="1"/>
              <a:t>suitable</a:t>
            </a:r>
            <a:r>
              <a:rPr lang="sv-SE" sz="1800" dirty="0"/>
              <a:t> </a:t>
            </a:r>
            <a:r>
              <a:rPr lang="sv-SE" sz="1800" dirty="0" err="1"/>
              <a:t>level</a:t>
            </a:r>
            <a:r>
              <a:rPr lang="sv-SE" sz="1800" dirty="0"/>
              <a:t> (note: </a:t>
            </a:r>
            <a:r>
              <a:rPr lang="sv-SE" sz="1800" dirty="0" err="1"/>
              <a:t>more</a:t>
            </a:r>
            <a:r>
              <a:rPr lang="sv-SE" sz="1800" dirty="0"/>
              <a:t> </a:t>
            </a:r>
            <a:r>
              <a:rPr lang="sv-SE" sz="1800" dirty="0" err="1"/>
              <a:t>liquid</a:t>
            </a:r>
            <a:r>
              <a:rPr lang="sv-SE" sz="1800" dirty="0"/>
              <a:t> helium </a:t>
            </a:r>
            <a:r>
              <a:rPr lang="sv-SE" sz="1800" dirty="0" err="1"/>
              <a:t>means</a:t>
            </a:r>
            <a:r>
              <a:rPr lang="sv-SE" sz="1800" dirty="0"/>
              <a:t> </a:t>
            </a:r>
            <a:r>
              <a:rPr lang="sv-SE" sz="1800" dirty="0" err="1"/>
              <a:t>need</a:t>
            </a:r>
            <a:r>
              <a:rPr lang="sv-SE" sz="1800" dirty="0"/>
              <a:t> </a:t>
            </a:r>
            <a:r>
              <a:rPr lang="sv-SE" sz="1800" dirty="0" err="1"/>
              <a:t>of</a:t>
            </a:r>
            <a:r>
              <a:rPr lang="sv-SE" sz="1800" dirty="0"/>
              <a:t> </a:t>
            </a:r>
            <a:r>
              <a:rPr lang="sv-SE" sz="1800" dirty="0" err="1"/>
              <a:t>higher</a:t>
            </a:r>
            <a:r>
              <a:rPr lang="sv-SE" sz="1800" dirty="0"/>
              <a:t> </a:t>
            </a:r>
            <a:r>
              <a:rPr lang="sv-SE" sz="1800" dirty="0" err="1"/>
              <a:t>production</a:t>
            </a:r>
            <a:r>
              <a:rPr lang="sv-SE" sz="1800" dirty="0"/>
              <a:t> rates and heat </a:t>
            </a:r>
            <a:r>
              <a:rPr lang="sv-SE" sz="1800" dirty="0" err="1"/>
              <a:t>losses</a:t>
            </a:r>
            <a:r>
              <a:rPr lang="sv-SE" sz="1800" dirty="0"/>
              <a:t>)</a:t>
            </a:r>
          </a:p>
          <a:p>
            <a:endParaRPr lang="sv-SE" sz="1800" dirty="0"/>
          </a:p>
          <a:p>
            <a:r>
              <a:rPr lang="sv-SE" sz="1800" dirty="0"/>
              <a:t>To </a:t>
            </a:r>
            <a:r>
              <a:rPr lang="sv-SE" sz="1800" dirty="0" err="1"/>
              <a:t>reduce</a:t>
            </a:r>
            <a:r>
              <a:rPr lang="sv-SE" sz="1800" dirty="0"/>
              <a:t> heat </a:t>
            </a:r>
            <a:r>
              <a:rPr lang="sv-SE" sz="1800" dirty="0" err="1"/>
              <a:t>inleaks</a:t>
            </a:r>
            <a:r>
              <a:rPr lang="sv-SE" sz="1800" dirty="0"/>
              <a:t> from the </a:t>
            </a:r>
            <a:r>
              <a:rPr lang="sv-SE" sz="1800" dirty="0" err="1"/>
              <a:t>top</a:t>
            </a:r>
            <a:r>
              <a:rPr lang="sv-SE" sz="1800" dirty="0"/>
              <a:t> </a:t>
            </a:r>
            <a:r>
              <a:rPr lang="sv-SE" sz="1800" dirty="0" err="1"/>
              <a:t>flange</a:t>
            </a:r>
            <a:r>
              <a:rPr lang="sv-SE" sz="1800" dirty="0"/>
              <a:t> (at </a:t>
            </a:r>
            <a:r>
              <a:rPr lang="sv-SE" sz="1800" dirty="0" err="1"/>
              <a:t>room</a:t>
            </a:r>
            <a:r>
              <a:rPr lang="sv-SE" sz="1800" dirty="0"/>
              <a:t> </a:t>
            </a:r>
            <a:r>
              <a:rPr lang="sv-SE" sz="1800" dirty="0" err="1"/>
              <a:t>temperature</a:t>
            </a:r>
            <a:r>
              <a:rPr lang="sv-SE" sz="1800" dirty="0"/>
              <a:t>), </a:t>
            </a:r>
            <a:r>
              <a:rPr lang="sv-SE" sz="1800" dirty="0" err="1"/>
              <a:t>several</a:t>
            </a:r>
            <a:r>
              <a:rPr lang="sv-SE" sz="1800" dirty="0"/>
              <a:t> </a:t>
            </a:r>
            <a:r>
              <a:rPr lang="sv-SE" sz="1800" dirty="0" err="1"/>
              <a:t>circular</a:t>
            </a:r>
            <a:r>
              <a:rPr lang="sv-SE" sz="1800" dirty="0"/>
              <a:t> </a:t>
            </a:r>
            <a:r>
              <a:rPr lang="sv-SE" sz="1800" dirty="0" err="1"/>
              <a:t>screems</a:t>
            </a:r>
            <a:r>
              <a:rPr lang="sv-SE" sz="1800" dirty="0"/>
              <a:t> </a:t>
            </a:r>
            <a:r>
              <a:rPr lang="sv-SE" sz="1800" dirty="0" err="1"/>
              <a:t>are</a:t>
            </a:r>
            <a:r>
              <a:rPr lang="sv-SE" sz="1800" dirty="0"/>
              <a:t> </a:t>
            </a:r>
            <a:r>
              <a:rPr lang="sv-SE" sz="1800" dirty="0" err="1"/>
              <a:t>stacked</a:t>
            </a:r>
            <a:r>
              <a:rPr lang="sv-SE" sz="1800" dirty="0"/>
              <a:t> </a:t>
            </a:r>
            <a:r>
              <a:rPr lang="sv-SE" sz="1800" dirty="0" err="1"/>
              <a:t>below</a:t>
            </a:r>
            <a:endParaRPr lang="sv-SE" sz="1800" dirty="0"/>
          </a:p>
          <a:p>
            <a:endParaRPr lang="sv-SE" sz="1800" dirty="0"/>
          </a:p>
          <a:p>
            <a:r>
              <a:rPr lang="sv-SE" sz="1800" dirty="0" err="1"/>
              <a:t>Depending</a:t>
            </a:r>
            <a:r>
              <a:rPr lang="sv-SE" sz="1800" dirty="0"/>
              <a:t> on the DUT </a:t>
            </a:r>
            <a:r>
              <a:rPr lang="sv-SE" sz="1800" dirty="0" err="1"/>
              <a:t>size</a:t>
            </a:r>
            <a:r>
              <a:rPr lang="sv-SE" sz="1800" dirty="0"/>
              <a:t> </a:t>
            </a:r>
            <a:r>
              <a:rPr lang="sv-SE" sz="1800" dirty="0" err="1"/>
              <a:t>one</a:t>
            </a:r>
            <a:r>
              <a:rPr lang="sv-SE" sz="1800" dirty="0"/>
              <a:t> or </a:t>
            </a:r>
            <a:r>
              <a:rPr lang="sv-SE" sz="1800" dirty="0" err="1"/>
              <a:t>more</a:t>
            </a:r>
            <a:r>
              <a:rPr lang="sv-SE" sz="1800" dirty="0"/>
              <a:t> </a:t>
            </a:r>
            <a:r>
              <a:rPr lang="sv-SE" sz="1800" dirty="0" err="1"/>
              <a:t>units</a:t>
            </a:r>
            <a:r>
              <a:rPr lang="sv-SE" sz="1800" dirty="0"/>
              <a:t> </a:t>
            </a:r>
            <a:r>
              <a:rPr lang="sv-SE" sz="1800" dirty="0" err="1"/>
              <a:t>can</a:t>
            </a:r>
            <a:r>
              <a:rPr lang="sv-SE" sz="1800" dirty="0"/>
              <a:t> be </a:t>
            </a:r>
            <a:r>
              <a:rPr lang="sv-SE" sz="1800" dirty="0" err="1"/>
              <a:t>tested</a:t>
            </a:r>
            <a:r>
              <a:rPr lang="sv-SE" sz="1800" dirty="0"/>
              <a:t> at the same </a:t>
            </a:r>
            <a:r>
              <a:rPr lang="sv-SE" sz="1800" dirty="0" err="1"/>
              <a:t>time</a:t>
            </a:r>
            <a:endParaRPr lang="sv-SE" sz="1800" dirty="0"/>
          </a:p>
          <a:p>
            <a:endParaRPr lang="sv-SE" sz="1800" dirty="0"/>
          </a:p>
          <a:p>
            <a:r>
              <a:rPr lang="sv-SE" sz="1800" dirty="0"/>
              <a:t>If </a:t>
            </a:r>
            <a:r>
              <a:rPr lang="sv-SE" sz="1800" dirty="0" err="1"/>
              <a:t>needed</a:t>
            </a:r>
            <a:r>
              <a:rPr lang="sv-SE" sz="1800" dirty="0"/>
              <a:t>, the </a:t>
            </a:r>
            <a:r>
              <a:rPr lang="sv-SE" sz="1800" dirty="0" err="1"/>
              <a:t>beam</a:t>
            </a:r>
            <a:r>
              <a:rPr lang="sv-SE" sz="1800" dirty="0"/>
              <a:t> vacuum </a:t>
            </a:r>
            <a:r>
              <a:rPr lang="sv-SE" sz="1800" dirty="0" err="1"/>
              <a:t>can</a:t>
            </a:r>
            <a:r>
              <a:rPr lang="sv-SE" sz="1800" dirty="0"/>
              <a:t> be </a:t>
            </a:r>
            <a:r>
              <a:rPr lang="sv-SE" sz="1800" dirty="0" err="1"/>
              <a:t>pumped</a:t>
            </a:r>
            <a:r>
              <a:rPr lang="sv-SE" sz="1800" dirty="0"/>
              <a:t> </a:t>
            </a:r>
          </a:p>
          <a:p>
            <a:pPr marL="457200" lvl="1" indent="0">
              <a:buNone/>
            </a:pPr>
            <a:endParaRPr lang="sv-SE" sz="1400" dirty="0"/>
          </a:p>
          <a:p>
            <a:r>
              <a:rPr lang="sv-SE" sz="1800" dirty="0"/>
              <a:t>Most </a:t>
            </a:r>
            <a:r>
              <a:rPr lang="sv-SE" sz="1800" dirty="0" err="1"/>
              <a:t>of</a:t>
            </a:r>
            <a:r>
              <a:rPr lang="sv-SE" sz="1800" dirty="0"/>
              <a:t> the instrumentation (</a:t>
            </a:r>
            <a:r>
              <a:rPr lang="sv-SE" sz="1800" dirty="0" err="1"/>
              <a:t>heaters</a:t>
            </a:r>
            <a:r>
              <a:rPr lang="sv-SE" sz="1800" dirty="0"/>
              <a:t>, </a:t>
            </a:r>
            <a:r>
              <a:rPr lang="sv-SE" sz="1800" dirty="0" err="1"/>
              <a:t>temperature</a:t>
            </a:r>
            <a:r>
              <a:rPr lang="sv-SE" sz="1800" dirty="0"/>
              <a:t> sensors, </a:t>
            </a:r>
            <a:r>
              <a:rPr lang="sv-SE" sz="1800" dirty="0" err="1"/>
              <a:t>etc</a:t>
            </a:r>
            <a:r>
              <a:rPr lang="sv-SE" sz="1800" dirty="0"/>
              <a:t>) is in </a:t>
            </a:r>
            <a:r>
              <a:rPr lang="sv-SE" sz="1800" dirty="0" err="1"/>
              <a:t>direct</a:t>
            </a:r>
            <a:r>
              <a:rPr lang="sv-SE" sz="1800" dirty="0"/>
              <a:t> </a:t>
            </a:r>
            <a:r>
              <a:rPr lang="sv-SE" sz="1800" dirty="0" err="1"/>
              <a:t>contact</a:t>
            </a:r>
            <a:r>
              <a:rPr lang="sv-SE" sz="1800" dirty="0"/>
              <a:t> </a:t>
            </a:r>
            <a:r>
              <a:rPr lang="sv-SE" sz="1800" dirty="0" err="1"/>
              <a:t>with</a:t>
            </a:r>
            <a:r>
              <a:rPr lang="sv-SE" sz="1800" dirty="0"/>
              <a:t> </a:t>
            </a:r>
            <a:r>
              <a:rPr lang="sv-SE" sz="1800" dirty="0" err="1"/>
              <a:t>liquid</a:t>
            </a:r>
            <a:r>
              <a:rPr lang="sv-SE" sz="1800" dirty="0"/>
              <a:t> helium</a:t>
            </a:r>
          </a:p>
          <a:p>
            <a:endParaRPr lang="sv-SE" sz="1800" dirty="0"/>
          </a:p>
          <a:p>
            <a:r>
              <a:rPr lang="sv-SE" sz="1800" dirty="0" err="1"/>
              <a:t>When</a:t>
            </a:r>
            <a:r>
              <a:rPr lang="sv-SE" sz="1800" dirty="0"/>
              <a:t> operating </a:t>
            </a:r>
            <a:r>
              <a:rPr lang="sv-SE" sz="1800" dirty="0" err="1"/>
              <a:t>below</a:t>
            </a:r>
            <a:r>
              <a:rPr lang="sv-SE" sz="1800" dirty="0"/>
              <a:t> 4.5K, the </a:t>
            </a:r>
            <a:r>
              <a:rPr lang="sv-SE" sz="1800" dirty="0" err="1"/>
              <a:t>volume</a:t>
            </a:r>
            <a:r>
              <a:rPr lang="sv-SE" sz="1800" dirty="0"/>
              <a:t> to be </a:t>
            </a:r>
            <a:r>
              <a:rPr lang="sv-SE" sz="1800" dirty="0" err="1"/>
              <a:t>pumped</a:t>
            </a:r>
            <a:r>
              <a:rPr lang="sv-SE" sz="1800" dirty="0"/>
              <a:t> is the </a:t>
            </a:r>
            <a:r>
              <a:rPr lang="sv-SE" sz="1800" dirty="0" err="1"/>
              <a:t>complete</a:t>
            </a:r>
            <a:r>
              <a:rPr lang="sv-SE" sz="1800" dirty="0"/>
              <a:t> </a:t>
            </a:r>
            <a:r>
              <a:rPr lang="sv-SE" sz="1800" dirty="0" err="1"/>
              <a:t>bath</a:t>
            </a:r>
            <a:r>
              <a:rPr lang="sv-SE" sz="1800" dirty="0"/>
              <a:t> </a:t>
            </a:r>
            <a:r>
              <a:rPr lang="sv-SE" sz="1800" dirty="0" err="1"/>
              <a:t>were</a:t>
            </a:r>
            <a:r>
              <a:rPr lang="sv-SE" sz="1800" dirty="0"/>
              <a:t> the DUT is </a:t>
            </a:r>
            <a:r>
              <a:rPr lang="sv-SE" sz="1800" dirty="0" err="1"/>
              <a:t>inmersed</a:t>
            </a:r>
            <a:r>
              <a:rPr lang="sv-SE" sz="1800" dirty="0"/>
              <a:t> in</a:t>
            </a:r>
          </a:p>
        </p:txBody>
      </p:sp>
    </p:spTree>
    <p:extLst>
      <p:ext uri="{BB962C8B-B14F-4D97-AF65-F5344CB8AC3E}">
        <p14:creationId xmlns:p14="http://schemas.microsoft.com/office/powerpoint/2010/main" val="3413266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21CA5-A242-49EE-A7FA-3CFB30291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Bath/</a:t>
            </a:r>
            <a:r>
              <a:rPr lang="sv-SE" dirty="0" err="1"/>
              <a:t>Liquid</a:t>
            </a:r>
            <a:r>
              <a:rPr lang="sv-SE" dirty="0"/>
              <a:t> </a:t>
            </a:r>
            <a:r>
              <a:rPr lang="sv-SE" dirty="0" err="1"/>
              <a:t>Insert</a:t>
            </a:r>
            <a:endParaRPr lang="sv-SE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AD605C8-FEF9-49A6-BE65-6EB4CEFA5C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3" y="969696"/>
            <a:ext cx="3805237" cy="507365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B12B4-5ABB-4687-A6BC-82D0ACBE9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11th June 2019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A02156-E23C-4D09-9BDA-68F7A80FE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D09C-0C89-429A-BBC8-9711794A33D0}" type="slidenum">
              <a:rPr lang="sv-SE" smtClean="0"/>
              <a:pPr/>
              <a:t>13</a:t>
            </a:fld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BD7987-F90D-409C-8366-D201AB427F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954" y="1353042"/>
            <a:ext cx="3344518" cy="445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69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PHY-WIN-FS\home11\rocsa673\My Documents\FREIA\04_GERSEMI\ACS\06_Screenshots\VerticalCryostat  Magnet b pers semi cut L 07May20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8" t="4271" r="29941"/>
          <a:stretch/>
        </p:blipFill>
        <p:spPr bwMode="auto">
          <a:xfrm>
            <a:off x="5970494" y="1244812"/>
            <a:ext cx="2650991" cy="400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Magnet </a:t>
            </a:r>
            <a:r>
              <a:rPr lang="sv-SE" dirty="0" err="1"/>
              <a:t>Insert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11th June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D09C-0C89-429A-BBC8-9711794A33D0}" type="slidenum">
              <a:rPr lang="sv-SE" smtClean="0"/>
              <a:pPr/>
              <a:t>14</a:t>
            </a:fld>
            <a:endParaRPr lang="sv-SE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03628" y="845267"/>
            <a:ext cx="7903029" cy="5309644"/>
          </a:xfrm>
        </p:spPr>
        <p:txBody>
          <a:bodyPr>
            <a:normAutofit/>
          </a:bodyPr>
          <a:lstStyle/>
          <a:p>
            <a:r>
              <a:rPr lang="sv-SE" sz="1800" dirty="0"/>
              <a:t>The lambda </a:t>
            </a:r>
            <a:r>
              <a:rPr lang="sv-SE" sz="1800" dirty="0" err="1"/>
              <a:t>plate</a:t>
            </a:r>
            <a:r>
              <a:rPr lang="sv-SE" sz="1800" dirty="0"/>
              <a:t> sits 1/3 </a:t>
            </a:r>
            <a:r>
              <a:rPr lang="sv-SE" sz="1800" dirty="0" err="1"/>
              <a:t>way</a:t>
            </a:r>
            <a:r>
              <a:rPr lang="sv-SE" sz="1800" dirty="0"/>
              <a:t> down the </a:t>
            </a:r>
            <a:r>
              <a:rPr lang="sv-SE" sz="1800" dirty="0" err="1"/>
              <a:t>pressure</a:t>
            </a:r>
            <a:r>
              <a:rPr lang="sv-SE" sz="1800" dirty="0"/>
              <a:t> </a:t>
            </a:r>
            <a:r>
              <a:rPr lang="sv-SE" sz="1800" dirty="0" err="1"/>
              <a:t>vessel</a:t>
            </a:r>
            <a:r>
              <a:rPr lang="sv-SE" sz="1800" dirty="0"/>
              <a:t> </a:t>
            </a:r>
          </a:p>
          <a:p>
            <a:pPr marL="0" indent="0">
              <a:buNone/>
            </a:pPr>
            <a:r>
              <a:rPr lang="sv-SE" sz="1800" dirty="0"/>
              <a:t>       (</a:t>
            </a:r>
            <a:r>
              <a:rPr lang="sv-SE" sz="1800" dirty="0" err="1"/>
              <a:t>where</a:t>
            </a:r>
            <a:r>
              <a:rPr lang="sv-SE" sz="1800" dirty="0"/>
              <a:t> the diameter </a:t>
            </a:r>
            <a:r>
              <a:rPr lang="sv-SE" sz="1800" dirty="0" err="1"/>
              <a:t>changes</a:t>
            </a:r>
            <a:r>
              <a:rPr lang="sv-SE" sz="1800" dirty="0"/>
              <a:t>)</a:t>
            </a:r>
          </a:p>
          <a:p>
            <a:endParaRPr lang="sv-SE" sz="1800" dirty="0"/>
          </a:p>
          <a:p>
            <a:r>
              <a:rPr lang="sv-SE" sz="1800" dirty="0"/>
              <a:t>To </a:t>
            </a:r>
            <a:r>
              <a:rPr lang="sv-SE" sz="1800" dirty="0" err="1"/>
              <a:t>reduce</a:t>
            </a:r>
            <a:r>
              <a:rPr lang="sv-SE" sz="1800" dirty="0"/>
              <a:t> heat </a:t>
            </a:r>
            <a:r>
              <a:rPr lang="sv-SE" sz="1800" dirty="0" err="1"/>
              <a:t>inleaks</a:t>
            </a:r>
            <a:r>
              <a:rPr lang="sv-SE" sz="1800" dirty="0"/>
              <a:t> from the </a:t>
            </a:r>
            <a:r>
              <a:rPr lang="sv-SE" sz="1800" dirty="0" err="1"/>
              <a:t>top</a:t>
            </a:r>
            <a:r>
              <a:rPr lang="sv-SE" sz="1800" dirty="0"/>
              <a:t> </a:t>
            </a:r>
            <a:r>
              <a:rPr lang="sv-SE" sz="1800" dirty="0" err="1"/>
              <a:t>flange</a:t>
            </a:r>
            <a:r>
              <a:rPr lang="sv-SE" sz="1800" dirty="0"/>
              <a:t> (at </a:t>
            </a:r>
            <a:r>
              <a:rPr lang="sv-SE" sz="1800" dirty="0" err="1"/>
              <a:t>room</a:t>
            </a:r>
            <a:r>
              <a:rPr lang="sv-SE" sz="1800" dirty="0"/>
              <a:t> </a:t>
            </a:r>
          </a:p>
          <a:p>
            <a:pPr marL="0" indent="0">
              <a:buNone/>
            </a:pPr>
            <a:r>
              <a:rPr lang="sv-SE" sz="1800" dirty="0"/>
              <a:t>      </a:t>
            </a:r>
            <a:r>
              <a:rPr lang="sv-SE" sz="1800" dirty="0" err="1"/>
              <a:t>temperature</a:t>
            </a:r>
            <a:r>
              <a:rPr lang="sv-SE" sz="1800" dirty="0"/>
              <a:t>), </a:t>
            </a:r>
            <a:r>
              <a:rPr lang="sv-SE" sz="1800" dirty="0" err="1"/>
              <a:t>several</a:t>
            </a:r>
            <a:r>
              <a:rPr lang="sv-SE" sz="1800" dirty="0"/>
              <a:t> </a:t>
            </a:r>
            <a:r>
              <a:rPr lang="sv-SE" sz="1800" dirty="0" err="1"/>
              <a:t>circular</a:t>
            </a:r>
            <a:r>
              <a:rPr lang="sv-SE" sz="1800" dirty="0"/>
              <a:t> </a:t>
            </a:r>
            <a:r>
              <a:rPr lang="sv-SE" sz="1800" dirty="0" err="1"/>
              <a:t>screems</a:t>
            </a:r>
            <a:r>
              <a:rPr lang="sv-SE" sz="1800" dirty="0"/>
              <a:t> </a:t>
            </a:r>
            <a:r>
              <a:rPr lang="sv-SE" sz="1800" dirty="0" err="1"/>
              <a:t>are</a:t>
            </a:r>
            <a:r>
              <a:rPr lang="sv-SE" sz="1800" dirty="0"/>
              <a:t> </a:t>
            </a:r>
            <a:r>
              <a:rPr lang="sv-SE" sz="1800" dirty="0" err="1"/>
              <a:t>stacked</a:t>
            </a:r>
            <a:r>
              <a:rPr lang="sv-SE" sz="1800" dirty="0"/>
              <a:t> </a:t>
            </a:r>
          </a:p>
          <a:p>
            <a:pPr marL="0" indent="0">
              <a:buNone/>
            </a:pPr>
            <a:r>
              <a:rPr lang="sv-SE" sz="1800" dirty="0"/>
              <a:t>      </a:t>
            </a:r>
            <a:r>
              <a:rPr lang="sv-SE" sz="1800" dirty="0" err="1"/>
              <a:t>below</a:t>
            </a:r>
            <a:endParaRPr lang="sv-SE" sz="1800" dirty="0"/>
          </a:p>
          <a:p>
            <a:endParaRPr lang="sv-SE" sz="1800" dirty="0"/>
          </a:p>
          <a:p>
            <a:r>
              <a:rPr lang="sv-SE" sz="1800" dirty="0" err="1"/>
              <a:t>Depending</a:t>
            </a:r>
            <a:r>
              <a:rPr lang="sv-SE" sz="1800" dirty="0"/>
              <a:t> on the DUT </a:t>
            </a:r>
            <a:r>
              <a:rPr lang="sv-SE" sz="1800" dirty="0" err="1"/>
              <a:t>size</a:t>
            </a:r>
            <a:r>
              <a:rPr lang="sv-SE" sz="1800" dirty="0"/>
              <a:t> </a:t>
            </a:r>
            <a:r>
              <a:rPr lang="sv-SE" sz="1800" dirty="0" err="1"/>
              <a:t>one</a:t>
            </a:r>
            <a:r>
              <a:rPr lang="sv-SE" sz="1800" dirty="0"/>
              <a:t> por </a:t>
            </a:r>
            <a:r>
              <a:rPr lang="sv-SE" sz="1800" dirty="0" err="1"/>
              <a:t>more</a:t>
            </a:r>
            <a:r>
              <a:rPr lang="sv-SE" sz="1800" dirty="0"/>
              <a:t> </a:t>
            </a:r>
            <a:r>
              <a:rPr lang="sv-SE" sz="1800" dirty="0" err="1"/>
              <a:t>units</a:t>
            </a:r>
            <a:r>
              <a:rPr lang="sv-SE" sz="1800" dirty="0"/>
              <a:t> </a:t>
            </a:r>
          </a:p>
          <a:p>
            <a:pPr marL="0" indent="0">
              <a:buNone/>
            </a:pPr>
            <a:r>
              <a:rPr lang="sv-SE" sz="1800" dirty="0"/>
              <a:t>      </a:t>
            </a:r>
            <a:r>
              <a:rPr lang="sv-SE" sz="1800" dirty="0" err="1"/>
              <a:t>can</a:t>
            </a:r>
            <a:r>
              <a:rPr lang="sv-SE" sz="1800" dirty="0"/>
              <a:t> be </a:t>
            </a:r>
            <a:r>
              <a:rPr lang="sv-SE" sz="1800" dirty="0" err="1"/>
              <a:t>tested</a:t>
            </a:r>
            <a:r>
              <a:rPr lang="sv-SE" sz="1800" dirty="0"/>
              <a:t> at the same </a:t>
            </a:r>
            <a:r>
              <a:rPr lang="sv-SE" sz="1800" dirty="0" err="1"/>
              <a:t>time</a:t>
            </a:r>
            <a:endParaRPr lang="sv-SE" sz="1800" dirty="0"/>
          </a:p>
          <a:p>
            <a:pPr marL="457200" lvl="1" indent="0">
              <a:buNone/>
            </a:pPr>
            <a:endParaRPr lang="sv-SE" sz="1800" dirty="0"/>
          </a:p>
          <a:p>
            <a:r>
              <a:rPr lang="sv-SE" sz="1800" dirty="0"/>
              <a:t>Most </a:t>
            </a:r>
            <a:r>
              <a:rPr lang="sv-SE" sz="1800" dirty="0" err="1"/>
              <a:t>of</a:t>
            </a:r>
            <a:r>
              <a:rPr lang="sv-SE" sz="1800" dirty="0"/>
              <a:t> the instrumentation (</a:t>
            </a:r>
            <a:r>
              <a:rPr lang="sv-SE" sz="1800" dirty="0" err="1"/>
              <a:t>heaters</a:t>
            </a:r>
            <a:r>
              <a:rPr lang="sv-SE" sz="1800" dirty="0"/>
              <a:t>, </a:t>
            </a:r>
            <a:r>
              <a:rPr lang="sv-SE" sz="1800" dirty="0" err="1"/>
              <a:t>temperature</a:t>
            </a:r>
            <a:r>
              <a:rPr lang="sv-SE" sz="1800" dirty="0"/>
              <a:t> </a:t>
            </a:r>
          </a:p>
          <a:p>
            <a:pPr marL="0" indent="0">
              <a:buNone/>
            </a:pPr>
            <a:r>
              <a:rPr lang="sv-SE" sz="1800" dirty="0"/>
              <a:t>      sensors, </a:t>
            </a:r>
            <a:r>
              <a:rPr lang="sv-SE" sz="1800" dirty="0" err="1"/>
              <a:t>etc</a:t>
            </a:r>
            <a:r>
              <a:rPr lang="sv-SE" sz="1800" dirty="0"/>
              <a:t>) is in </a:t>
            </a:r>
            <a:r>
              <a:rPr lang="sv-SE" sz="1800" dirty="0" err="1"/>
              <a:t>direct</a:t>
            </a:r>
            <a:r>
              <a:rPr lang="sv-SE" sz="1800" dirty="0"/>
              <a:t> </a:t>
            </a:r>
            <a:r>
              <a:rPr lang="sv-SE" sz="1800" dirty="0" err="1"/>
              <a:t>contact</a:t>
            </a:r>
            <a:r>
              <a:rPr lang="sv-SE" sz="1800" dirty="0"/>
              <a:t> </a:t>
            </a:r>
            <a:r>
              <a:rPr lang="sv-SE" sz="1800" dirty="0" err="1"/>
              <a:t>with</a:t>
            </a:r>
            <a:r>
              <a:rPr lang="sv-SE" sz="1800" dirty="0"/>
              <a:t> </a:t>
            </a:r>
            <a:r>
              <a:rPr lang="sv-SE" sz="1800" dirty="0" err="1"/>
              <a:t>liquid</a:t>
            </a:r>
            <a:r>
              <a:rPr lang="sv-SE" sz="1800" dirty="0"/>
              <a:t> helium</a:t>
            </a:r>
          </a:p>
          <a:p>
            <a:pPr marL="0" indent="0">
              <a:buNone/>
            </a:pPr>
            <a:endParaRPr lang="sv-SE" sz="1800" dirty="0"/>
          </a:p>
          <a:p>
            <a:r>
              <a:rPr lang="sv-SE" sz="1800" dirty="0" err="1"/>
              <a:t>Because</a:t>
            </a:r>
            <a:r>
              <a:rPr lang="sv-SE" sz="1800" dirty="0"/>
              <a:t> </a:t>
            </a:r>
            <a:r>
              <a:rPr lang="sv-SE" sz="1800" dirty="0" err="1"/>
              <a:t>of</a:t>
            </a:r>
            <a:r>
              <a:rPr lang="sv-SE" sz="1800" dirty="0"/>
              <a:t> </a:t>
            </a:r>
            <a:r>
              <a:rPr lang="sv-SE" sz="1800" dirty="0" err="1"/>
              <a:t>working</a:t>
            </a:r>
            <a:r>
              <a:rPr lang="sv-SE" sz="1800" dirty="0"/>
              <a:t> </a:t>
            </a:r>
            <a:r>
              <a:rPr lang="sv-SE" sz="1800" dirty="0" err="1"/>
              <a:t>above</a:t>
            </a:r>
            <a:r>
              <a:rPr lang="sv-SE" sz="1800" dirty="0"/>
              <a:t> </a:t>
            </a:r>
            <a:r>
              <a:rPr lang="sv-SE" sz="1800" dirty="0" err="1"/>
              <a:t>atmospheric</a:t>
            </a:r>
            <a:r>
              <a:rPr lang="sv-SE" sz="1800" dirty="0"/>
              <a:t> </a:t>
            </a:r>
            <a:r>
              <a:rPr lang="sv-SE" sz="1800" dirty="0" err="1"/>
              <a:t>pressure</a:t>
            </a:r>
            <a:r>
              <a:rPr lang="sv-SE" sz="1800" dirty="0"/>
              <a:t>, the </a:t>
            </a:r>
          </a:p>
          <a:p>
            <a:pPr marL="0" indent="0">
              <a:buNone/>
            </a:pPr>
            <a:r>
              <a:rPr lang="sv-SE" sz="1800" dirty="0"/>
              <a:t>      </a:t>
            </a:r>
            <a:r>
              <a:rPr lang="sv-SE" sz="1800" dirty="0" err="1"/>
              <a:t>vessel</a:t>
            </a:r>
            <a:r>
              <a:rPr lang="sv-SE" sz="1800" dirty="0"/>
              <a:t> has </a:t>
            </a:r>
            <a:r>
              <a:rPr lang="sv-SE" sz="1800" dirty="0" err="1"/>
              <a:t>been</a:t>
            </a:r>
            <a:r>
              <a:rPr lang="sv-SE" sz="1800" dirty="0"/>
              <a:t> designed </a:t>
            </a:r>
            <a:r>
              <a:rPr lang="sv-SE" sz="1800" dirty="0" err="1"/>
              <a:t>to</a:t>
            </a:r>
            <a:r>
              <a:rPr lang="sv-SE" sz="1800" dirty="0"/>
              <a:t> </a:t>
            </a:r>
            <a:r>
              <a:rPr lang="sv-SE" sz="1800" dirty="0" err="1"/>
              <a:t>sustain</a:t>
            </a:r>
            <a:r>
              <a:rPr lang="sv-SE" sz="1800" dirty="0"/>
              <a:t> a </a:t>
            </a:r>
            <a:r>
              <a:rPr lang="sv-SE" sz="1800" dirty="0" err="1"/>
              <a:t>pressure</a:t>
            </a:r>
            <a:r>
              <a:rPr lang="sv-SE" sz="1800" dirty="0"/>
              <a:t> </a:t>
            </a:r>
            <a:r>
              <a:rPr lang="sv-SE" sz="1800" dirty="0" err="1"/>
              <a:t>of</a:t>
            </a:r>
            <a:r>
              <a:rPr lang="sv-SE" sz="1800" dirty="0"/>
              <a:t> 7 bara </a:t>
            </a:r>
            <a:r>
              <a:rPr lang="sv-SE" sz="1800" dirty="0" err="1"/>
              <a:t>if</a:t>
            </a:r>
            <a:r>
              <a:rPr lang="sv-SE" sz="1800" dirty="0"/>
              <a:t> </a:t>
            </a:r>
          </a:p>
          <a:p>
            <a:pPr marL="0" indent="0">
              <a:buNone/>
            </a:pPr>
            <a:r>
              <a:rPr lang="sv-SE" sz="1800" dirty="0"/>
              <a:t>      </a:t>
            </a:r>
            <a:r>
              <a:rPr lang="sv-SE" sz="1800" dirty="0" err="1"/>
              <a:t>something</a:t>
            </a:r>
            <a:r>
              <a:rPr lang="sv-SE" sz="1800" dirty="0"/>
              <a:t> goes </a:t>
            </a:r>
            <a:r>
              <a:rPr lang="sv-SE" sz="1800" dirty="0" err="1"/>
              <a:t>wrong</a:t>
            </a:r>
            <a:endParaRPr lang="sv-SE" sz="1800" dirty="0"/>
          </a:p>
        </p:txBody>
      </p:sp>
      <p:cxnSp>
        <p:nvCxnSpPr>
          <p:cNvPr id="11" name="Straight Arrow Connector 10"/>
          <p:cNvCxnSpPr>
            <a:stCxn id="10" idx="0"/>
          </p:cNvCxnSpPr>
          <p:nvPr/>
        </p:nvCxnSpPr>
        <p:spPr>
          <a:xfrm flipV="1">
            <a:off x="7714771" y="4825572"/>
            <a:ext cx="245888" cy="691564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23100" y="5517136"/>
            <a:ext cx="11833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</a:t>
            </a:r>
            <a:r>
              <a:rPr lang="sv-S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Exchanger</a:t>
            </a:r>
            <a:endParaRPr lang="sv-S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47237" y="3548743"/>
            <a:ext cx="11833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Lambda Plate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962810" y="3749808"/>
            <a:ext cx="975872" cy="499463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705600" y="858050"/>
            <a:ext cx="1439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Thermal</a:t>
            </a:r>
            <a:r>
              <a:rPr lang="sv-S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Shields</a:t>
            </a:r>
          </a:p>
        </p:txBody>
      </p:sp>
      <p:cxnSp>
        <p:nvCxnSpPr>
          <p:cNvPr id="29" name="Straight Arrow Connector 28"/>
          <p:cNvCxnSpPr>
            <a:stCxn id="28" idx="2"/>
          </p:cNvCxnSpPr>
          <p:nvPr/>
        </p:nvCxnSpPr>
        <p:spPr>
          <a:xfrm>
            <a:off x="7425338" y="1135049"/>
            <a:ext cx="97331" cy="1531311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034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03628" y="852952"/>
            <a:ext cx="7903029" cy="5832157"/>
          </a:xfrm>
        </p:spPr>
        <p:txBody>
          <a:bodyPr>
            <a:normAutofit/>
          </a:bodyPr>
          <a:lstStyle/>
          <a:p>
            <a:pPr marL="514350" indent="-457200"/>
            <a:r>
              <a:rPr lang="sv-SE" sz="1800" dirty="0" err="1"/>
              <a:t>Available</a:t>
            </a:r>
            <a:r>
              <a:rPr lang="sv-SE" sz="1800" dirty="0"/>
              <a:t> space </a:t>
            </a:r>
            <a:r>
              <a:rPr lang="sv-SE" sz="1800" dirty="0" err="1"/>
              <a:t>below</a:t>
            </a:r>
            <a:r>
              <a:rPr lang="sv-SE" sz="1800" dirty="0"/>
              <a:t> lambda-</a:t>
            </a:r>
            <a:r>
              <a:rPr lang="sv-SE" sz="1800" dirty="0" err="1"/>
              <a:t>plate</a:t>
            </a:r>
            <a:r>
              <a:rPr lang="sv-SE" sz="1800" dirty="0"/>
              <a:t> is 2.65 m in </a:t>
            </a:r>
            <a:r>
              <a:rPr lang="sv-SE" sz="1800" dirty="0" err="1"/>
              <a:t>length</a:t>
            </a:r>
            <a:r>
              <a:rPr lang="sv-SE" sz="1800" dirty="0"/>
              <a:t> and 1.1 m in </a:t>
            </a:r>
            <a:r>
              <a:rPr lang="sv-SE" sz="1800" dirty="0" err="1"/>
              <a:t>diamater</a:t>
            </a:r>
            <a:endParaRPr lang="sv-SE" sz="1800" dirty="0"/>
          </a:p>
          <a:p>
            <a:pPr marL="514350" indent="-457200"/>
            <a:r>
              <a:rPr lang="sv-SE" sz="1800" dirty="0" err="1"/>
              <a:t>When</a:t>
            </a:r>
            <a:r>
              <a:rPr lang="sv-SE" sz="1800" dirty="0"/>
              <a:t> operating </a:t>
            </a:r>
            <a:r>
              <a:rPr lang="sv-SE" sz="1800" dirty="0" err="1"/>
              <a:t>below</a:t>
            </a:r>
            <a:r>
              <a:rPr lang="sv-SE" sz="1800" dirty="0"/>
              <a:t> 4.5K, the </a:t>
            </a:r>
            <a:r>
              <a:rPr lang="sv-SE" sz="1800" dirty="0" err="1"/>
              <a:t>volume</a:t>
            </a:r>
            <a:r>
              <a:rPr lang="sv-SE" sz="1800" dirty="0"/>
              <a:t> to be </a:t>
            </a:r>
            <a:r>
              <a:rPr lang="sv-SE" sz="1800" dirty="0" err="1"/>
              <a:t>pumped</a:t>
            </a:r>
            <a:r>
              <a:rPr lang="sv-SE" sz="1800" dirty="0"/>
              <a:t> is small </a:t>
            </a:r>
            <a:r>
              <a:rPr lang="sv-SE" sz="1800" dirty="0" err="1"/>
              <a:t>but</a:t>
            </a:r>
            <a:r>
              <a:rPr lang="sv-SE" sz="1800" dirty="0"/>
              <a:t> the heat </a:t>
            </a:r>
            <a:r>
              <a:rPr lang="sv-SE" sz="1800" dirty="0" err="1"/>
              <a:t>load</a:t>
            </a:r>
            <a:r>
              <a:rPr lang="sv-SE" sz="1800" dirty="0"/>
              <a:t> </a:t>
            </a:r>
            <a:r>
              <a:rPr lang="sv-SE" sz="1800" dirty="0" err="1"/>
              <a:t>of</a:t>
            </a:r>
            <a:r>
              <a:rPr lang="sv-SE" sz="1800" dirty="0"/>
              <a:t> the </a:t>
            </a:r>
            <a:r>
              <a:rPr lang="sv-SE" sz="1800" dirty="0" err="1"/>
              <a:t>complete</a:t>
            </a:r>
            <a:r>
              <a:rPr lang="sv-SE" sz="1800" dirty="0"/>
              <a:t> </a:t>
            </a:r>
            <a:r>
              <a:rPr lang="sv-SE" sz="1800" dirty="0" err="1"/>
              <a:t>lower</a:t>
            </a:r>
            <a:r>
              <a:rPr lang="sv-SE" sz="1800" dirty="0"/>
              <a:t> </a:t>
            </a:r>
            <a:r>
              <a:rPr lang="sv-SE" sz="1800" dirty="0" err="1"/>
              <a:t>bath</a:t>
            </a:r>
            <a:r>
              <a:rPr lang="sv-SE" sz="1800" dirty="0"/>
              <a:t> is taken by the heat </a:t>
            </a:r>
            <a:r>
              <a:rPr lang="sv-SE" sz="1800" dirty="0" err="1"/>
              <a:t>exchanger</a:t>
            </a:r>
            <a:r>
              <a:rPr lang="sv-SE" sz="1800" dirty="0"/>
              <a:t> (Inner </a:t>
            </a:r>
            <a:r>
              <a:rPr lang="sv-SE" sz="1800" dirty="0" err="1"/>
              <a:t>surface</a:t>
            </a:r>
            <a:r>
              <a:rPr lang="sv-SE" sz="1800" dirty="0"/>
              <a:t> 1m</a:t>
            </a:r>
            <a:r>
              <a:rPr lang="sv-SE" sz="1800" baseline="30000" dirty="0"/>
              <a:t>3</a:t>
            </a:r>
            <a:r>
              <a:rPr lang="sv-SE" sz="1800" dirty="0"/>
              <a:t>)</a:t>
            </a:r>
          </a:p>
          <a:p>
            <a:pPr marL="514350" indent="-457200"/>
            <a:r>
              <a:rPr lang="sv-SE" sz="1800" dirty="0" err="1"/>
              <a:t>Current</a:t>
            </a:r>
            <a:r>
              <a:rPr lang="sv-SE" sz="1800" dirty="0"/>
              <a:t> </a:t>
            </a:r>
            <a:r>
              <a:rPr lang="sv-SE" sz="1800" dirty="0" err="1"/>
              <a:t>Leads</a:t>
            </a:r>
            <a:endParaRPr lang="sv-SE" sz="1800" dirty="0"/>
          </a:p>
          <a:p>
            <a:pPr marL="914400" lvl="1" indent="-457200"/>
            <a:r>
              <a:rPr lang="sv-SE" sz="1400" dirty="0"/>
              <a:t>4 gas-</a:t>
            </a:r>
            <a:r>
              <a:rPr lang="sv-SE" sz="1400" dirty="0" err="1"/>
              <a:t>cooled</a:t>
            </a:r>
            <a:r>
              <a:rPr lang="sv-SE" sz="1400" dirty="0"/>
              <a:t> </a:t>
            </a:r>
            <a:r>
              <a:rPr lang="sv-SE" sz="1400" dirty="0" err="1"/>
              <a:t>current</a:t>
            </a:r>
            <a:r>
              <a:rPr lang="sv-SE" sz="1400" dirty="0"/>
              <a:t> </a:t>
            </a:r>
            <a:r>
              <a:rPr lang="sv-SE" sz="1400" dirty="0" err="1"/>
              <a:t>leads</a:t>
            </a:r>
            <a:r>
              <a:rPr lang="sv-SE" sz="1400" dirty="0"/>
              <a:t> </a:t>
            </a:r>
            <a:r>
              <a:rPr lang="sv-SE" sz="1400" dirty="0" err="1"/>
              <a:t>designed</a:t>
            </a:r>
            <a:r>
              <a:rPr lang="sv-SE" sz="1400" dirty="0"/>
              <a:t> for max 2 </a:t>
            </a:r>
            <a:r>
              <a:rPr lang="sv-SE" sz="1400" dirty="0" err="1"/>
              <a:t>kA</a:t>
            </a:r>
            <a:endParaRPr lang="sv-SE" sz="1400" dirty="0"/>
          </a:p>
          <a:p>
            <a:pPr marL="914400" lvl="1" indent="-457200"/>
            <a:r>
              <a:rPr lang="sv-SE" sz="1400" dirty="0"/>
              <a:t>Heat </a:t>
            </a:r>
            <a:r>
              <a:rPr lang="sv-SE" sz="1400" dirty="0" err="1"/>
              <a:t>inleak</a:t>
            </a:r>
            <a:r>
              <a:rPr lang="sv-SE" sz="1400" dirty="0"/>
              <a:t> max 2.4 W at 2 </a:t>
            </a:r>
            <a:r>
              <a:rPr lang="sv-SE" sz="1400" dirty="0" err="1"/>
              <a:t>kA</a:t>
            </a:r>
            <a:r>
              <a:rPr lang="sv-SE" sz="1400" dirty="0"/>
              <a:t> </a:t>
            </a:r>
          </a:p>
          <a:p>
            <a:pPr marL="457200" lvl="1" indent="0">
              <a:buNone/>
            </a:pPr>
            <a:endParaRPr lang="sv-SE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Magnet </a:t>
            </a:r>
            <a:r>
              <a:rPr lang="sv-SE" dirty="0" err="1"/>
              <a:t>Insert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11th June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D09C-0C89-429A-BBC8-9711794A33D0}" type="slidenum">
              <a:rPr lang="sv-SE" smtClean="0"/>
              <a:pPr/>
              <a:t>15</a:t>
            </a:fld>
            <a:endParaRPr lang="sv-SE" dirty="0"/>
          </a:p>
        </p:txBody>
      </p:sp>
      <p:pic>
        <p:nvPicPr>
          <p:cNvPr id="6" name="Picture 2" descr="\\PHY-WIN-FS\home11\rocsa673\My Documents\FREIA\Posters\Cryo2107\Pics\Lambda Insert b. 30Jan2017JP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6" r="3165"/>
          <a:stretch/>
        </p:blipFill>
        <p:spPr bwMode="auto">
          <a:xfrm>
            <a:off x="5931820" y="2321506"/>
            <a:ext cx="3008552" cy="325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22CABF-9CFC-454C-A64D-BB13A55369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2" t="24524" r="45832" b="24546"/>
          <a:stretch/>
        </p:blipFill>
        <p:spPr>
          <a:xfrm>
            <a:off x="3118669" y="3334553"/>
            <a:ext cx="2561600" cy="214686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F3FE5F0-5D29-497C-8BF4-1BE759B3D2B8}"/>
              </a:ext>
            </a:extLst>
          </p:cNvPr>
          <p:cNvGrpSpPr/>
          <p:nvPr/>
        </p:nvGrpSpPr>
        <p:grpSpPr>
          <a:xfrm>
            <a:off x="3112207" y="5579549"/>
            <a:ext cx="2701135" cy="1152030"/>
            <a:chOff x="2396970" y="5358338"/>
            <a:chExt cx="2701135" cy="11520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4A4281F-9D6F-4BD9-85C1-5A1A81A468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6504" t="32777" r="21165" b="48489"/>
            <a:stretch/>
          </p:blipFill>
          <p:spPr>
            <a:xfrm>
              <a:off x="2396970" y="5358338"/>
              <a:ext cx="2701135" cy="88038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C324B29-CC4D-4B13-9B58-901209BC1322}"/>
                </a:ext>
              </a:extLst>
            </p:cNvPr>
            <p:cNvSpPr txBox="1"/>
            <p:nvPr/>
          </p:nvSpPr>
          <p:spPr>
            <a:xfrm>
              <a:off x="2396970" y="6264147"/>
              <a:ext cx="25745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dirty="0" err="1"/>
                <a:t>Current</a:t>
              </a:r>
              <a:r>
                <a:rPr lang="sv-SE" sz="1000" dirty="0"/>
                <a:t> </a:t>
              </a:r>
              <a:r>
                <a:rPr lang="sv-SE" sz="1000" dirty="0" err="1"/>
                <a:t>lead</a:t>
              </a:r>
              <a:r>
                <a:rPr lang="sv-SE" sz="1000" dirty="0"/>
                <a:t> </a:t>
              </a:r>
              <a:r>
                <a:rPr lang="sv-SE" sz="1000" dirty="0" err="1"/>
                <a:t>cold</a:t>
              </a:r>
              <a:r>
                <a:rPr lang="sv-SE" sz="1000" dirty="0"/>
                <a:t> terminal (</a:t>
              </a:r>
              <a:r>
                <a:rPr lang="sv-SE" sz="1000" dirty="0" err="1"/>
                <a:t>courtesy</a:t>
              </a:r>
              <a:r>
                <a:rPr lang="sv-SE" sz="1000" dirty="0"/>
                <a:t> </a:t>
              </a:r>
              <a:r>
                <a:rPr lang="sv-SE" sz="1000" dirty="0" err="1"/>
                <a:t>of</a:t>
              </a:r>
              <a:r>
                <a:rPr lang="sv-SE" sz="1000" dirty="0"/>
                <a:t> M&amp;W)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0A8D292-38D1-4A4F-A6AE-EC5802EBE8FE}"/>
              </a:ext>
            </a:extLst>
          </p:cNvPr>
          <p:cNvGrpSpPr/>
          <p:nvPr/>
        </p:nvGrpSpPr>
        <p:grpSpPr>
          <a:xfrm>
            <a:off x="509663" y="3701830"/>
            <a:ext cx="1625921" cy="2453734"/>
            <a:chOff x="522109" y="2821450"/>
            <a:chExt cx="1625921" cy="245373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A367F1D-4096-4EA1-BE08-16E59D8037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9608" t="17201" r="65610" b="23488"/>
            <a:stretch/>
          </p:blipFill>
          <p:spPr>
            <a:xfrm>
              <a:off x="656947" y="2821450"/>
              <a:ext cx="1491083" cy="200734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56A324-F9E2-4208-AC31-6DBCA94F1F25}"/>
                </a:ext>
              </a:extLst>
            </p:cNvPr>
            <p:cNvSpPr txBox="1"/>
            <p:nvPr/>
          </p:nvSpPr>
          <p:spPr>
            <a:xfrm>
              <a:off x="522109" y="4875074"/>
              <a:ext cx="16197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dirty="0" err="1"/>
                <a:t>Current</a:t>
              </a:r>
              <a:r>
                <a:rPr lang="sv-SE" sz="1000" dirty="0"/>
                <a:t> </a:t>
              </a:r>
              <a:r>
                <a:rPr lang="sv-SE" sz="1000" dirty="0" err="1"/>
                <a:t>lead</a:t>
              </a:r>
              <a:r>
                <a:rPr lang="sv-SE" sz="1000" dirty="0"/>
                <a:t> </a:t>
              </a:r>
              <a:r>
                <a:rPr lang="sv-SE" sz="1000" dirty="0" err="1"/>
                <a:t>cold</a:t>
              </a:r>
              <a:r>
                <a:rPr lang="sv-SE" sz="1000" dirty="0"/>
                <a:t> isolation </a:t>
              </a:r>
            </a:p>
            <a:p>
              <a:r>
                <a:rPr lang="sv-SE" sz="1000" dirty="0"/>
                <a:t>(</a:t>
              </a:r>
              <a:r>
                <a:rPr lang="sv-SE" sz="1000" dirty="0" err="1"/>
                <a:t>courtesy</a:t>
              </a:r>
              <a:r>
                <a:rPr lang="sv-SE" sz="1000" dirty="0"/>
                <a:t> </a:t>
              </a:r>
              <a:r>
                <a:rPr lang="sv-SE" sz="1000" dirty="0" err="1"/>
                <a:t>of</a:t>
              </a:r>
              <a:r>
                <a:rPr lang="sv-SE" sz="1000" dirty="0"/>
                <a:t> M&amp;W)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8721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9A2AC-73EA-486F-9141-0FA3433E2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Experience</a:t>
            </a:r>
            <a:r>
              <a:rPr lang="sv-SE" dirty="0"/>
              <a:t> and </a:t>
            </a:r>
            <a:r>
              <a:rPr lang="sv-SE" dirty="0" err="1"/>
              <a:t>schedule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46713-C648-4294-AA5C-8706FAF35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672" y="1248043"/>
            <a:ext cx="8624656" cy="6022768"/>
          </a:xfrm>
        </p:spPr>
        <p:txBody>
          <a:bodyPr>
            <a:normAutofit fontScale="55000" lnSpcReduction="20000"/>
          </a:bodyPr>
          <a:lstStyle/>
          <a:p>
            <a:r>
              <a:rPr lang="sv-SE" sz="4000" dirty="0" err="1">
                <a:sym typeface="Wingdings" panose="05000000000000000000" pitchFamily="2" charset="2"/>
              </a:rPr>
              <a:t>Experience</a:t>
            </a:r>
            <a:r>
              <a:rPr lang="sv-SE" sz="4000" dirty="0">
                <a:sym typeface="Wingdings" panose="05000000000000000000" pitchFamily="2" charset="2"/>
              </a:rPr>
              <a:t> </a:t>
            </a:r>
            <a:r>
              <a:rPr lang="sv-SE" sz="4000" dirty="0" err="1">
                <a:sym typeface="Wingdings" panose="05000000000000000000" pitchFamily="2" charset="2"/>
              </a:rPr>
              <a:t>gathered</a:t>
            </a:r>
            <a:r>
              <a:rPr lang="sv-SE" sz="4000" dirty="0">
                <a:sym typeface="Wingdings" panose="05000000000000000000" pitchFamily="2" charset="2"/>
              </a:rPr>
              <a:t> from HNOSS:</a:t>
            </a:r>
          </a:p>
          <a:p>
            <a:pPr lvl="1"/>
            <a:r>
              <a:rPr lang="sv-SE" sz="3100" dirty="0">
                <a:sym typeface="Wingdings" panose="05000000000000000000" pitchFamily="2" charset="2"/>
              </a:rPr>
              <a:t>VAT butterfly </a:t>
            </a:r>
            <a:r>
              <a:rPr lang="sv-SE" sz="3100" dirty="0" err="1">
                <a:sym typeface="Wingdings" panose="05000000000000000000" pitchFamily="2" charset="2"/>
              </a:rPr>
              <a:t>valves</a:t>
            </a:r>
            <a:r>
              <a:rPr lang="sv-SE" sz="3100" dirty="0">
                <a:sym typeface="Wingdings" panose="05000000000000000000" pitchFamily="2" charset="2"/>
              </a:rPr>
              <a:t> </a:t>
            </a:r>
            <a:r>
              <a:rPr lang="sv-SE" sz="3100" dirty="0" err="1">
                <a:sym typeface="Wingdings" panose="05000000000000000000" pitchFamily="2" charset="2"/>
              </a:rPr>
              <a:t>instead</a:t>
            </a:r>
            <a:r>
              <a:rPr lang="sv-SE" sz="3100" dirty="0">
                <a:sym typeface="Wingdings" panose="05000000000000000000" pitchFamily="2" charset="2"/>
              </a:rPr>
              <a:t> </a:t>
            </a:r>
            <a:r>
              <a:rPr lang="sv-SE" sz="3100" dirty="0" err="1">
                <a:sym typeface="Wingdings" panose="05000000000000000000" pitchFamily="2" charset="2"/>
              </a:rPr>
              <a:t>of</a:t>
            </a:r>
            <a:r>
              <a:rPr lang="sv-SE" sz="3100" dirty="0">
                <a:sym typeface="Wingdings" panose="05000000000000000000" pitchFamily="2" charset="2"/>
              </a:rPr>
              <a:t> MKS </a:t>
            </a:r>
            <a:r>
              <a:rPr lang="sv-SE" sz="3100" dirty="0" err="1">
                <a:sym typeface="Wingdings" panose="05000000000000000000" pitchFamily="2" charset="2"/>
              </a:rPr>
              <a:t>type</a:t>
            </a:r>
            <a:endParaRPr lang="sv-SE" sz="3100" dirty="0">
              <a:sym typeface="Wingdings" panose="05000000000000000000" pitchFamily="2" charset="2"/>
            </a:endParaRPr>
          </a:p>
          <a:p>
            <a:pPr lvl="1"/>
            <a:r>
              <a:rPr lang="sv-SE" sz="3100" dirty="0">
                <a:sym typeface="Wingdings" panose="05000000000000000000" pitchFamily="2" charset="2"/>
              </a:rPr>
              <a:t>In the </a:t>
            </a:r>
            <a:r>
              <a:rPr lang="sv-SE" sz="3100" dirty="0" err="1">
                <a:sym typeface="Wingdings" panose="05000000000000000000" pitchFamily="2" charset="2"/>
              </a:rPr>
              <a:t>future</a:t>
            </a:r>
            <a:r>
              <a:rPr lang="sv-SE" sz="3100" dirty="0">
                <a:sym typeface="Wingdings" panose="05000000000000000000" pitchFamily="2" charset="2"/>
              </a:rPr>
              <a:t>, </a:t>
            </a:r>
            <a:r>
              <a:rPr lang="sv-SE" sz="3100" dirty="0" err="1">
                <a:sym typeface="Wingdings" panose="05000000000000000000" pitchFamily="2" charset="2"/>
              </a:rPr>
              <a:t>exchange</a:t>
            </a:r>
            <a:r>
              <a:rPr lang="sv-SE" sz="3100" dirty="0">
                <a:sym typeface="Wingdings" panose="05000000000000000000" pitchFamily="2" charset="2"/>
              </a:rPr>
              <a:t> the </a:t>
            </a:r>
            <a:r>
              <a:rPr lang="sv-SE" sz="3100" dirty="0" err="1">
                <a:sym typeface="Wingdings" panose="05000000000000000000" pitchFamily="2" charset="2"/>
              </a:rPr>
              <a:t>actual</a:t>
            </a:r>
            <a:r>
              <a:rPr lang="sv-SE" sz="3100" dirty="0">
                <a:sym typeface="Wingdings" panose="05000000000000000000" pitchFamily="2" charset="2"/>
              </a:rPr>
              <a:t> </a:t>
            </a:r>
            <a:r>
              <a:rPr lang="sv-SE" sz="3100" dirty="0" err="1">
                <a:sym typeface="Wingdings" panose="05000000000000000000" pitchFamily="2" charset="2"/>
              </a:rPr>
              <a:t>volumetric</a:t>
            </a:r>
            <a:r>
              <a:rPr lang="sv-SE" sz="3100" dirty="0">
                <a:sym typeface="Wingdings" panose="05000000000000000000" pitchFamily="2" charset="2"/>
              </a:rPr>
              <a:t> </a:t>
            </a:r>
            <a:r>
              <a:rPr lang="sv-SE" sz="3100" dirty="0" err="1">
                <a:sym typeface="Wingdings" panose="05000000000000000000" pitchFamily="2" charset="2"/>
              </a:rPr>
              <a:t>flow</a:t>
            </a:r>
            <a:r>
              <a:rPr lang="sv-SE" sz="3100" dirty="0">
                <a:sym typeface="Wingdings" panose="05000000000000000000" pitchFamily="2" charset="2"/>
              </a:rPr>
              <a:t> meters for </a:t>
            </a:r>
            <a:r>
              <a:rPr lang="sv-SE" sz="3100" dirty="0" err="1">
                <a:sym typeface="Wingdings" panose="05000000000000000000" pitchFamily="2" charset="2"/>
              </a:rPr>
              <a:t>mass</a:t>
            </a:r>
            <a:r>
              <a:rPr lang="sv-SE" sz="3100" dirty="0">
                <a:sym typeface="Wingdings" panose="05000000000000000000" pitchFamily="2" charset="2"/>
              </a:rPr>
              <a:t> </a:t>
            </a:r>
            <a:r>
              <a:rPr lang="sv-SE" sz="3100" dirty="0" err="1">
                <a:sym typeface="Wingdings" panose="05000000000000000000" pitchFamily="2" charset="2"/>
              </a:rPr>
              <a:t>flow</a:t>
            </a:r>
            <a:r>
              <a:rPr lang="sv-SE" sz="3100" dirty="0">
                <a:sym typeface="Wingdings" panose="05000000000000000000" pitchFamily="2" charset="2"/>
              </a:rPr>
              <a:t> meters</a:t>
            </a:r>
          </a:p>
          <a:p>
            <a:pPr lvl="1"/>
            <a:r>
              <a:rPr lang="sv-SE" sz="3100" dirty="0" err="1">
                <a:sym typeface="Wingdings" panose="05000000000000000000" pitchFamily="2" charset="2"/>
              </a:rPr>
              <a:t>Cryogenic</a:t>
            </a:r>
            <a:r>
              <a:rPr lang="sv-SE" sz="3100" dirty="0">
                <a:sym typeface="Wingdings" panose="05000000000000000000" pitchFamily="2" charset="2"/>
              </a:rPr>
              <a:t> </a:t>
            </a:r>
            <a:r>
              <a:rPr lang="sv-SE" sz="3100" dirty="0" err="1">
                <a:sym typeface="Wingdings" panose="05000000000000000000" pitchFamily="2" charset="2"/>
              </a:rPr>
              <a:t>behaviour</a:t>
            </a:r>
            <a:r>
              <a:rPr lang="sv-SE" sz="3100" dirty="0">
                <a:sym typeface="Wingdings" panose="05000000000000000000" pitchFamily="2" charset="2"/>
              </a:rPr>
              <a:t> under different </a:t>
            </a:r>
            <a:r>
              <a:rPr lang="sv-SE" sz="3100" dirty="0" err="1">
                <a:sym typeface="Wingdings" panose="05000000000000000000" pitchFamily="2" charset="2"/>
              </a:rPr>
              <a:t>conditions</a:t>
            </a:r>
            <a:endParaRPr lang="sv-SE" sz="3100" dirty="0">
              <a:sym typeface="Wingdings" panose="05000000000000000000" pitchFamily="2" charset="2"/>
            </a:endParaRPr>
          </a:p>
          <a:p>
            <a:pPr lvl="1"/>
            <a:endParaRPr lang="sv-SE" dirty="0">
              <a:sym typeface="Wingdings" panose="05000000000000000000" pitchFamily="2" charset="2"/>
            </a:endParaRPr>
          </a:p>
          <a:p>
            <a:r>
              <a:rPr lang="sv-SE" sz="4000" dirty="0" err="1"/>
              <a:t>Experience</a:t>
            </a:r>
            <a:r>
              <a:rPr lang="sv-SE" sz="4000" dirty="0"/>
              <a:t> to be </a:t>
            </a:r>
            <a:r>
              <a:rPr lang="sv-SE" sz="4000" dirty="0" err="1"/>
              <a:t>gathered</a:t>
            </a:r>
            <a:endParaRPr lang="sv-SE" sz="4000" dirty="0"/>
          </a:p>
          <a:p>
            <a:pPr lvl="1"/>
            <a:r>
              <a:rPr lang="sv-SE" sz="3100" dirty="0" err="1"/>
              <a:t>Cooling</a:t>
            </a:r>
            <a:r>
              <a:rPr lang="sv-SE" sz="3100" dirty="0"/>
              <a:t> </a:t>
            </a:r>
            <a:r>
              <a:rPr lang="sv-SE" sz="3100" dirty="0" err="1"/>
              <a:t>times</a:t>
            </a:r>
            <a:r>
              <a:rPr lang="sv-SE" sz="3100" dirty="0"/>
              <a:t> for magnets</a:t>
            </a:r>
          </a:p>
          <a:p>
            <a:pPr lvl="1"/>
            <a:r>
              <a:rPr lang="sv-SE" sz="3100" dirty="0" err="1"/>
              <a:t>LHe</a:t>
            </a:r>
            <a:r>
              <a:rPr lang="sv-SE" sz="3100" dirty="0"/>
              <a:t> </a:t>
            </a:r>
            <a:r>
              <a:rPr lang="sv-SE" sz="3100" dirty="0" err="1"/>
              <a:t>requirements</a:t>
            </a:r>
            <a:r>
              <a:rPr lang="sv-SE" sz="3100" dirty="0"/>
              <a:t> (</a:t>
            </a:r>
            <a:r>
              <a:rPr lang="sv-SE" sz="3100" dirty="0" err="1"/>
              <a:t>available</a:t>
            </a:r>
            <a:r>
              <a:rPr lang="sv-SE" sz="3100" dirty="0"/>
              <a:t> </a:t>
            </a:r>
            <a:r>
              <a:rPr lang="sv-SE" sz="3100" dirty="0" err="1"/>
              <a:t>Lhe</a:t>
            </a:r>
            <a:r>
              <a:rPr lang="sv-SE" sz="3100" dirty="0"/>
              <a:t> rate </a:t>
            </a:r>
            <a:r>
              <a:rPr lang="sv-SE" sz="3100" dirty="0" err="1"/>
              <a:t>of</a:t>
            </a:r>
            <a:r>
              <a:rPr lang="sv-SE" sz="3100" dirty="0"/>
              <a:t> 150 l/h, </a:t>
            </a:r>
            <a:r>
              <a:rPr lang="sv-SE" sz="3100" dirty="0" err="1"/>
              <a:t>cooling</a:t>
            </a:r>
            <a:r>
              <a:rPr lang="sv-SE" sz="3100" dirty="0"/>
              <a:t> </a:t>
            </a:r>
            <a:r>
              <a:rPr lang="sv-SE" sz="3100" dirty="0" err="1"/>
              <a:t>power</a:t>
            </a:r>
            <a:r>
              <a:rPr lang="sv-SE" sz="3100" dirty="0"/>
              <a:t> 90 w at 1.8 K)</a:t>
            </a:r>
          </a:p>
          <a:p>
            <a:pPr lvl="1"/>
            <a:r>
              <a:rPr lang="sv-SE" sz="3100" dirty="0" err="1"/>
              <a:t>Sequences</a:t>
            </a:r>
            <a:r>
              <a:rPr lang="sv-SE" sz="3100" dirty="0"/>
              <a:t> for </a:t>
            </a:r>
            <a:r>
              <a:rPr lang="sv-SE" sz="3100" dirty="0" err="1"/>
              <a:t>cooling</a:t>
            </a:r>
            <a:r>
              <a:rPr lang="sv-SE" sz="3100" dirty="0"/>
              <a:t> and </a:t>
            </a:r>
            <a:r>
              <a:rPr lang="sv-SE" sz="3100" dirty="0" err="1"/>
              <a:t>powering</a:t>
            </a:r>
            <a:r>
              <a:rPr lang="sv-SE" sz="3100" dirty="0"/>
              <a:t> magnets</a:t>
            </a:r>
          </a:p>
          <a:p>
            <a:pPr marL="457200" lvl="1" indent="0">
              <a:buNone/>
            </a:pPr>
            <a:endParaRPr lang="sv-SE" dirty="0"/>
          </a:p>
          <a:p>
            <a:r>
              <a:rPr lang="sv-SE" sz="4000" dirty="0"/>
              <a:t>Schedule:</a:t>
            </a:r>
          </a:p>
          <a:p>
            <a:pPr lvl="1"/>
            <a:r>
              <a:rPr lang="sv-SE" sz="3100" dirty="0"/>
              <a:t>VB </a:t>
            </a:r>
            <a:r>
              <a:rPr lang="sv-SE" sz="3100" dirty="0" err="1"/>
              <a:t>with</a:t>
            </a:r>
            <a:r>
              <a:rPr lang="sv-SE" sz="3100" dirty="0"/>
              <a:t> simulator: to test VB </a:t>
            </a:r>
            <a:r>
              <a:rPr lang="sv-SE" sz="3100" dirty="0" err="1"/>
              <a:t>performance</a:t>
            </a:r>
            <a:r>
              <a:rPr lang="sv-SE" sz="3100" dirty="0"/>
              <a:t> and </a:t>
            </a:r>
            <a:r>
              <a:rPr lang="sv-SE" sz="3100" dirty="0" err="1"/>
              <a:t>some</a:t>
            </a:r>
            <a:r>
              <a:rPr lang="sv-SE" sz="3100" dirty="0"/>
              <a:t> </a:t>
            </a:r>
            <a:r>
              <a:rPr lang="sv-SE" sz="3100" dirty="0" err="1"/>
              <a:t>sequences</a:t>
            </a:r>
            <a:endParaRPr lang="sv-SE" sz="3100" dirty="0"/>
          </a:p>
          <a:p>
            <a:pPr marL="457200" lvl="1" indent="0">
              <a:buNone/>
            </a:pPr>
            <a:r>
              <a:rPr lang="sv-SE" sz="3100" b="1" dirty="0">
                <a:solidFill>
                  <a:srgbClr val="00B050"/>
                </a:solidFill>
              </a:rPr>
              <a:t>      </a:t>
            </a:r>
            <a:r>
              <a:rPr lang="sv-SE" sz="3100" b="1" dirty="0" err="1">
                <a:solidFill>
                  <a:srgbClr val="00B050"/>
                </a:solidFill>
              </a:rPr>
              <a:t>Done</a:t>
            </a:r>
            <a:endParaRPr lang="sv-SE" sz="3100" b="1" dirty="0">
              <a:solidFill>
                <a:srgbClr val="00B050"/>
              </a:solidFill>
            </a:endParaRPr>
          </a:p>
          <a:p>
            <a:pPr lvl="1"/>
            <a:r>
              <a:rPr lang="sv-SE" sz="3100" dirty="0"/>
              <a:t>VB </a:t>
            </a:r>
            <a:r>
              <a:rPr lang="sv-SE" sz="3100" dirty="0" err="1"/>
              <a:t>with</a:t>
            </a:r>
            <a:r>
              <a:rPr lang="sv-SE" sz="3100" dirty="0"/>
              <a:t> VCS + </a:t>
            </a:r>
            <a:r>
              <a:rPr lang="sv-SE" sz="3100" dirty="0" err="1"/>
              <a:t>bath</a:t>
            </a:r>
            <a:r>
              <a:rPr lang="sv-SE" sz="3100" dirty="0"/>
              <a:t> </a:t>
            </a:r>
            <a:r>
              <a:rPr lang="sv-SE" sz="3100" dirty="0" err="1"/>
              <a:t>insert</a:t>
            </a:r>
            <a:r>
              <a:rPr lang="sv-SE" sz="3100" dirty="0"/>
              <a:t>: to test VCS </a:t>
            </a:r>
            <a:r>
              <a:rPr lang="sv-SE" sz="3100" dirty="0" err="1"/>
              <a:t>performance</a:t>
            </a:r>
            <a:r>
              <a:rPr lang="sv-SE" sz="3100" dirty="0"/>
              <a:t> and </a:t>
            </a:r>
            <a:r>
              <a:rPr lang="sv-SE" sz="3100" dirty="0" err="1"/>
              <a:t>other</a:t>
            </a:r>
            <a:r>
              <a:rPr lang="sv-SE" sz="3100" dirty="0"/>
              <a:t> </a:t>
            </a:r>
            <a:r>
              <a:rPr lang="sv-SE" sz="3100" dirty="0" err="1"/>
              <a:t>sequences</a:t>
            </a:r>
            <a:endParaRPr lang="sv-SE" sz="3100" dirty="0"/>
          </a:p>
          <a:p>
            <a:pPr marL="457200" lvl="1" indent="0">
              <a:buNone/>
            </a:pPr>
            <a:r>
              <a:rPr lang="sv-SE" sz="3100" dirty="0"/>
              <a:t>     </a:t>
            </a:r>
            <a:r>
              <a:rPr lang="sv-SE" sz="3100" b="1" dirty="0">
                <a:solidFill>
                  <a:srgbClr val="0070C0"/>
                </a:solidFill>
              </a:rPr>
              <a:t>Before and </a:t>
            </a:r>
            <a:r>
              <a:rPr lang="sv-SE" sz="3100" b="1" dirty="0" err="1">
                <a:solidFill>
                  <a:srgbClr val="0070C0"/>
                </a:solidFill>
              </a:rPr>
              <a:t>after</a:t>
            </a:r>
            <a:r>
              <a:rPr lang="sv-SE" sz="3100" b="1" dirty="0">
                <a:solidFill>
                  <a:srgbClr val="0070C0"/>
                </a:solidFill>
              </a:rPr>
              <a:t> summer</a:t>
            </a:r>
          </a:p>
          <a:p>
            <a:pPr lvl="1"/>
            <a:r>
              <a:rPr lang="sv-SE" sz="3100" dirty="0"/>
              <a:t>VB </a:t>
            </a:r>
            <a:r>
              <a:rPr lang="sv-SE" sz="3100" dirty="0" err="1"/>
              <a:t>with</a:t>
            </a:r>
            <a:r>
              <a:rPr lang="sv-SE" sz="3100" dirty="0"/>
              <a:t> VCS + magnet </a:t>
            </a:r>
            <a:r>
              <a:rPr lang="sv-SE" sz="3100" dirty="0" err="1"/>
              <a:t>insert</a:t>
            </a:r>
            <a:r>
              <a:rPr lang="sv-SE" sz="3100" dirty="0"/>
              <a:t> </a:t>
            </a:r>
            <a:r>
              <a:rPr lang="sv-SE" sz="3100" dirty="0" err="1"/>
              <a:t>with</a:t>
            </a:r>
            <a:r>
              <a:rPr lang="sv-SE" sz="3100" dirty="0"/>
              <a:t> magnet: to test magnet </a:t>
            </a:r>
            <a:r>
              <a:rPr lang="sv-SE" sz="3100" dirty="0" err="1"/>
              <a:t>sequences</a:t>
            </a:r>
            <a:r>
              <a:rPr lang="sv-SE" sz="3100" dirty="0"/>
              <a:t> and overall </a:t>
            </a:r>
            <a:r>
              <a:rPr lang="sv-SE" sz="3100" dirty="0" err="1"/>
              <a:t>behaviour</a:t>
            </a:r>
            <a:endParaRPr lang="sv-SE" sz="3100" dirty="0"/>
          </a:p>
          <a:p>
            <a:pPr marL="457200" lvl="1" indent="0">
              <a:buNone/>
            </a:pPr>
            <a:r>
              <a:rPr lang="sv-SE" sz="3100" dirty="0"/>
              <a:t>     </a:t>
            </a:r>
            <a:r>
              <a:rPr lang="sv-SE" sz="3100" b="1" dirty="0">
                <a:solidFill>
                  <a:srgbClr val="0070C0"/>
                </a:solidFill>
              </a:rPr>
              <a:t>Mid </a:t>
            </a:r>
            <a:r>
              <a:rPr lang="sv-SE" sz="3100" b="1" dirty="0" err="1">
                <a:solidFill>
                  <a:srgbClr val="0070C0"/>
                </a:solidFill>
              </a:rPr>
              <a:t>Autumn</a:t>
            </a:r>
            <a:endParaRPr lang="sv-SE" sz="3100" b="1" dirty="0">
              <a:solidFill>
                <a:srgbClr val="0070C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59BF5-4516-4ABD-8952-31077DE95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11th June 2019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A388D8-5D53-4317-A91C-CAEE5061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D09C-0C89-429A-BBC8-9711794A33D0}" type="slidenum">
              <a:rPr lang="sv-SE" smtClean="0"/>
              <a:pPr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2286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2279"/>
            <a:ext cx="8229600" cy="4350629"/>
          </a:xfrm>
        </p:spPr>
        <p:txBody>
          <a:bodyPr/>
          <a:lstStyle/>
          <a:p>
            <a:pPr marL="0" indent="0" algn="ctr">
              <a:buNone/>
            </a:pPr>
            <a:r>
              <a:rPr lang="sv-SE" b="1" dirty="0" err="1"/>
              <a:t>Thank</a:t>
            </a:r>
            <a:r>
              <a:rPr lang="sv-SE" b="1" dirty="0"/>
              <a:t> </a:t>
            </a:r>
            <a:r>
              <a:rPr lang="sv-SE" b="1" dirty="0" err="1"/>
              <a:t>you</a:t>
            </a:r>
            <a:r>
              <a:rPr lang="sv-SE" b="1" dirty="0"/>
              <a:t> for </a:t>
            </a:r>
            <a:r>
              <a:rPr lang="sv-SE" b="1" dirty="0" err="1"/>
              <a:t>listening</a:t>
            </a:r>
            <a:endParaRPr lang="sv-SE" b="1" dirty="0"/>
          </a:p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r>
              <a:rPr lang="sv-SE" dirty="0" err="1"/>
              <a:t>Doubts</a:t>
            </a:r>
            <a:r>
              <a:rPr lang="sv-SE" dirty="0"/>
              <a:t>/</a:t>
            </a:r>
            <a:r>
              <a:rPr lang="sv-SE" dirty="0" err="1"/>
              <a:t>requests</a:t>
            </a:r>
            <a:r>
              <a:rPr lang="sv-SE" dirty="0"/>
              <a:t>/</a:t>
            </a:r>
            <a:r>
              <a:rPr lang="sv-SE" dirty="0" err="1"/>
              <a:t>inquiries</a:t>
            </a:r>
            <a:r>
              <a:rPr lang="sv-SE" dirty="0"/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20th May 2016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D09C-0C89-429A-BBC8-9711794A33D0}" type="slidenum">
              <a:rPr lang="sv-SE" smtClean="0"/>
              <a:pPr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30383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78A8F-77EC-4F2F-A1F4-247350CA4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22D3D-5543-4AD5-8209-9CD778724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03614"/>
          </a:xfrm>
        </p:spPr>
        <p:txBody>
          <a:bodyPr>
            <a:normAutofit fontScale="70000" lnSpcReduction="20000"/>
          </a:bodyPr>
          <a:lstStyle/>
          <a:p>
            <a:r>
              <a:rPr lang="sv-SE" dirty="0"/>
              <a:t>Challenges for the design and </a:t>
            </a:r>
            <a:r>
              <a:rPr lang="sv-SE" dirty="0" err="1"/>
              <a:t>manufacturing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FREIA’s</a:t>
            </a:r>
            <a:r>
              <a:rPr lang="sv-SE" dirty="0"/>
              <a:t> </a:t>
            </a:r>
            <a:r>
              <a:rPr lang="sv-SE" dirty="0" err="1"/>
              <a:t>vertical</a:t>
            </a:r>
            <a:r>
              <a:rPr lang="sv-SE" dirty="0"/>
              <a:t> </a:t>
            </a:r>
            <a:r>
              <a:rPr lang="sv-SE" dirty="0" err="1"/>
              <a:t>cryostat</a:t>
            </a:r>
            <a:r>
              <a:rPr lang="sv-SE" dirty="0"/>
              <a:t> ”</a:t>
            </a:r>
            <a:r>
              <a:rPr lang="sv-SE" dirty="0" err="1"/>
              <a:t>Gersemi</a:t>
            </a:r>
            <a:r>
              <a:rPr lang="sv-SE" dirty="0"/>
              <a:t>” </a:t>
            </a:r>
            <a:r>
              <a:rPr lang="sv-SE" dirty="0" err="1"/>
              <a:t>were</a:t>
            </a:r>
            <a:r>
              <a:rPr lang="sv-SE" dirty="0"/>
              <a:t> minimal </a:t>
            </a:r>
            <a:r>
              <a:rPr lang="sv-SE" dirty="0" err="1"/>
              <a:t>thanks</a:t>
            </a:r>
            <a:r>
              <a:rPr lang="sv-SE" dirty="0"/>
              <a:t> to the </a:t>
            </a:r>
            <a:r>
              <a:rPr lang="sv-SE" dirty="0" err="1"/>
              <a:t>discussions</a:t>
            </a:r>
            <a:r>
              <a:rPr lang="sv-SE" dirty="0"/>
              <a:t> </a:t>
            </a:r>
            <a:r>
              <a:rPr lang="sv-SE" dirty="0" err="1"/>
              <a:t>held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</a:p>
          <a:p>
            <a:pPr lvl="1"/>
            <a:r>
              <a:rPr lang="sv-SE" dirty="0"/>
              <a:t>CERN</a:t>
            </a:r>
          </a:p>
          <a:p>
            <a:pPr lvl="1"/>
            <a:r>
              <a:rPr lang="sv-SE" dirty="0"/>
              <a:t>IPN </a:t>
            </a:r>
            <a:r>
              <a:rPr lang="sv-SE" dirty="0" err="1"/>
              <a:t>Orsay</a:t>
            </a:r>
            <a:endParaRPr lang="sv-SE" dirty="0"/>
          </a:p>
          <a:p>
            <a:pPr lvl="1"/>
            <a:endParaRPr lang="sv-SE" dirty="0"/>
          </a:p>
          <a:p>
            <a:pPr lvl="1"/>
            <a:endParaRPr lang="sv-SE" dirty="0"/>
          </a:p>
          <a:p>
            <a:pPr lvl="1"/>
            <a:endParaRPr lang="sv-SE" dirty="0"/>
          </a:p>
          <a:p>
            <a:pPr lvl="1"/>
            <a:endParaRPr lang="sv-SE" dirty="0"/>
          </a:p>
          <a:p>
            <a:pPr lvl="1"/>
            <a:endParaRPr lang="sv-SE" dirty="0"/>
          </a:p>
          <a:p>
            <a:pPr lvl="1"/>
            <a:endParaRPr lang="sv-SE" dirty="0"/>
          </a:p>
          <a:p>
            <a:pPr lvl="1"/>
            <a:endParaRPr lang="sv-SE" dirty="0"/>
          </a:p>
          <a:p>
            <a:pPr lvl="1"/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Design and </a:t>
            </a:r>
            <a:r>
              <a:rPr lang="sv-SE" dirty="0" err="1"/>
              <a:t>sizing</a:t>
            </a:r>
            <a:r>
              <a:rPr lang="sv-SE" dirty="0"/>
              <a:t> </a:t>
            </a:r>
            <a:r>
              <a:rPr lang="sv-SE" dirty="0" err="1"/>
              <a:t>done</a:t>
            </a:r>
            <a:r>
              <a:rPr lang="sv-SE" dirty="0"/>
              <a:t> by </a:t>
            </a:r>
            <a:r>
              <a:rPr lang="sv-SE" i="1" dirty="0"/>
              <a:t>Accelerator and </a:t>
            </a:r>
            <a:r>
              <a:rPr lang="sv-SE" i="1" dirty="0" err="1"/>
              <a:t>Cryogenic</a:t>
            </a:r>
            <a:r>
              <a:rPr lang="sv-SE" i="1" dirty="0"/>
              <a:t> Systems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71419-7A50-46BA-AE9F-7923BD9A4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11th June 2019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8E1B06-CB1C-4BA2-8416-29D3DC1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D09C-0C89-429A-BBC8-9711794A33D0}" type="slidenum">
              <a:rPr lang="sv-SE" smtClean="0"/>
              <a:pPr/>
              <a:t>2</a:t>
            </a:fld>
            <a:endParaRPr lang="sv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B53654-A083-4631-96C3-5C53613894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33" t="14574" r="32621" b="47165"/>
          <a:stretch/>
        </p:blipFill>
        <p:spPr>
          <a:xfrm>
            <a:off x="763479" y="2763898"/>
            <a:ext cx="4286401" cy="2624848"/>
          </a:xfrm>
          <a:prstGeom prst="rect">
            <a:avLst/>
          </a:prstGeom>
        </p:spPr>
      </p:pic>
      <p:pic>
        <p:nvPicPr>
          <p:cNvPr id="7" name="Picture 6" descr="\\PHY-WIN-FS\home11\rocsa673\My Documents\FREIA\04_GERSEMI\Magnet and Crab Cavity Testing\20160614_SM18 visit\DSC02510.JPG">
            <a:extLst>
              <a:ext uri="{FF2B5EF4-FFF2-40B4-BE49-F238E27FC236}">
                <a16:creationId xmlns:a16="http://schemas.microsoft.com/office/drawing/2014/main" id="{D53CA5FB-7506-449A-B277-FCA43D40C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96"/>
          <a:stretch/>
        </p:blipFill>
        <p:spPr bwMode="auto">
          <a:xfrm>
            <a:off x="6329779" y="1710127"/>
            <a:ext cx="2195919" cy="382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710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Gersemi’s</a:t>
            </a:r>
            <a:r>
              <a:rPr lang="sv-SE" dirty="0"/>
              <a:t> General Layout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11th June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D09C-0C89-429A-BBC8-9711794A33D0}" type="slidenum">
              <a:rPr lang="sv-SE" smtClean="0"/>
              <a:pPr/>
              <a:t>3</a:t>
            </a:fld>
            <a:endParaRPr lang="sv-SE" dirty="0"/>
          </a:p>
        </p:txBody>
      </p:sp>
      <p:pic>
        <p:nvPicPr>
          <p:cNvPr id="5122" name="Picture 2" descr="\\PHY-WIN-FS\home11\rocsa673\My Documents\FREIA\Posters\Cryo2107\Pics\Global Vue b 30jan20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" r="10954"/>
          <a:stretch/>
        </p:blipFill>
        <p:spPr bwMode="auto">
          <a:xfrm>
            <a:off x="245888" y="2009059"/>
            <a:ext cx="4318427" cy="3612399"/>
          </a:xfrm>
          <a:prstGeom prst="rect">
            <a:avLst/>
          </a:prstGeom>
          <a:noFill/>
          <a:ln w="222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PHY-WIN-FS\home11\rocsa673\My Documents\FREIA\Posters\Cryo2107\Pics\Global Vue b cut 30jan2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862" y="2228063"/>
            <a:ext cx="4128156" cy="2728138"/>
          </a:xfrm>
          <a:prstGeom prst="rect">
            <a:avLst/>
          </a:prstGeom>
          <a:noFill/>
          <a:ln w="222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95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E7B6F-0033-4FE1-ADF9-6108C0D33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Gersemi’s</a:t>
            </a:r>
            <a:r>
              <a:rPr lang="sv-SE" dirty="0"/>
              <a:t> General Layout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27787-FC0B-4E85-8A0B-AC9527B94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11th June 2019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D1E7D-63C6-4E95-81CA-EC7B391D2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D09C-0C89-429A-BBC8-9711794A33D0}" type="slidenum">
              <a:rPr lang="sv-SE" smtClean="0"/>
              <a:pPr/>
              <a:t>4</a:t>
            </a:fld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89B361-902B-4027-A804-7CC3E5AAD2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092" y="935113"/>
            <a:ext cx="3953522" cy="527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87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102A4-FA73-4C32-9737-95F04D80E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Cryogenic</a:t>
            </a:r>
            <a:r>
              <a:rPr lang="sv-SE" dirty="0"/>
              <a:t> </a:t>
            </a:r>
            <a:r>
              <a:rPr lang="sv-SE" dirty="0" err="1"/>
              <a:t>Scheme</a:t>
            </a:r>
            <a:r>
              <a:rPr lang="sv-SE" dirty="0"/>
              <a:t> (magnet </a:t>
            </a:r>
            <a:r>
              <a:rPr lang="sv-SE" dirty="0" err="1"/>
              <a:t>insert</a:t>
            </a:r>
            <a:r>
              <a:rPr lang="sv-SE" dirty="0"/>
              <a:t>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5A2E6ED-CEFB-4A74-93FB-055F73A41B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463" t="20215" r="22707" b="11704"/>
          <a:stretch/>
        </p:blipFill>
        <p:spPr>
          <a:xfrm>
            <a:off x="752342" y="921564"/>
            <a:ext cx="7639317" cy="543478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680DA-5873-4EFF-BB0C-D9811EBF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11th June 2019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1B1EC-579D-4324-AD1F-EC006D36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D09C-0C89-429A-BBC8-9711794A33D0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2925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PHY-WIN-FS\home11\rocsa673\My Documents\FREIA\Posters\Cryo2107\Pics\ValveBox cut 30Jan2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931" y="1486929"/>
            <a:ext cx="3757492" cy="4264411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Components: Valvebox (VB)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575" y="1144944"/>
            <a:ext cx="5275089" cy="5073427"/>
          </a:xfrm>
        </p:spPr>
        <p:txBody>
          <a:bodyPr>
            <a:normAutofit/>
          </a:bodyPr>
          <a:lstStyle/>
          <a:p>
            <a:r>
              <a:rPr lang="sv-SE" sz="1800" dirty="0" err="1"/>
              <a:t>Valves</a:t>
            </a:r>
            <a:r>
              <a:rPr lang="sv-SE" sz="1800" dirty="0"/>
              <a:t> </a:t>
            </a:r>
            <a:r>
              <a:rPr lang="sv-SE" sz="1800" dirty="0" err="1"/>
              <a:t>to</a:t>
            </a:r>
            <a:r>
              <a:rPr lang="sv-SE" sz="1800" dirty="0"/>
              <a:t> </a:t>
            </a:r>
            <a:r>
              <a:rPr lang="sv-SE" sz="1800" dirty="0" err="1"/>
              <a:t>direct</a:t>
            </a:r>
            <a:r>
              <a:rPr lang="sv-SE" sz="1800" dirty="0"/>
              <a:t> LN2 and </a:t>
            </a:r>
            <a:r>
              <a:rPr lang="sv-SE" sz="1800" dirty="0" err="1"/>
              <a:t>LHe</a:t>
            </a:r>
            <a:r>
              <a:rPr lang="sv-SE" sz="1800" dirty="0"/>
              <a:t> </a:t>
            </a:r>
            <a:r>
              <a:rPr lang="sv-SE" sz="1800" dirty="0" err="1"/>
              <a:t>where</a:t>
            </a:r>
            <a:r>
              <a:rPr lang="sv-SE" sz="1800" dirty="0"/>
              <a:t> </a:t>
            </a:r>
            <a:r>
              <a:rPr lang="sv-SE" sz="1800" dirty="0" err="1"/>
              <a:t>needed</a:t>
            </a:r>
            <a:endParaRPr lang="sv-SE" sz="1800" dirty="0"/>
          </a:p>
          <a:p>
            <a:endParaRPr lang="sv-SE" sz="1800" dirty="0"/>
          </a:p>
          <a:p>
            <a:r>
              <a:rPr lang="sv-SE" sz="1800" dirty="0" err="1"/>
              <a:t>Buffer</a:t>
            </a:r>
            <a:r>
              <a:rPr lang="sv-SE" sz="1800" dirty="0"/>
              <a:t> tank at 4.5 K</a:t>
            </a:r>
          </a:p>
          <a:p>
            <a:endParaRPr lang="sv-SE" sz="1800" dirty="0"/>
          </a:p>
          <a:p>
            <a:r>
              <a:rPr lang="sv-SE" sz="1800" dirty="0"/>
              <a:t>Double Heat </a:t>
            </a:r>
            <a:r>
              <a:rPr lang="sv-SE" sz="1800" dirty="0" err="1"/>
              <a:t>exchanger</a:t>
            </a:r>
            <a:endParaRPr lang="sv-SE" sz="1800" dirty="0"/>
          </a:p>
          <a:p>
            <a:pPr lvl="1"/>
            <a:r>
              <a:rPr lang="sv-SE" sz="1600" dirty="0" err="1"/>
              <a:t>Cooling</a:t>
            </a:r>
            <a:r>
              <a:rPr lang="sv-SE" sz="1600" dirty="0"/>
              <a:t> </a:t>
            </a:r>
            <a:r>
              <a:rPr lang="sv-SE" sz="1600" dirty="0" err="1"/>
              <a:t>of</a:t>
            </a:r>
            <a:r>
              <a:rPr lang="sv-SE" sz="1600" dirty="0"/>
              <a:t> the </a:t>
            </a:r>
            <a:r>
              <a:rPr lang="sv-SE" sz="1600" dirty="0" err="1"/>
              <a:t>LHe</a:t>
            </a:r>
            <a:r>
              <a:rPr lang="sv-SE" sz="1600" dirty="0"/>
              <a:t> </a:t>
            </a:r>
            <a:r>
              <a:rPr lang="sv-SE" sz="1600" dirty="0" err="1"/>
              <a:t>before</a:t>
            </a:r>
            <a:r>
              <a:rPr lang="sv-SE" sz="1600" dirty="0"/>
              <a:t> expansion </a:t>
            </a:r>
            <a:r>
              <a:rPr lang="sv-SE" sz="1600" dirty="0" err="1"/>
              <a:t>through</a:t>
            </a:r>
            <a:r>
              <a:rPr lang="sv-SE" sz="1600" dirty="0"/>
              <a:t> the Joule-Thomson </a:t>
            </a:r>
            <a:r>
              <a:rPr lang="sv-SE" sz="1600" dirty="0" err="1"/>
              <a:t>valve</a:t>
            </a:r>
            <a:endParaRPr lang="sv-SE" sz="1600" dirty="0"/>
          </a:p>
          <a:p>
            <a:pPr lvl="1"/>
            <a:r>
              <a:rPr lang="sv-SE" sz="1600" dirty="0" err="1"/>
              <a:t>Cooling</a:t>
            </a:r>
            <a:r>
              <a:rPr lang="sv-SE" sz="1600" dirty="0"/>
              <a:t> </a:t>
            </a:r>
            <a:r>
              <a:rPr lang="sv-SE" sz="1600" dirty="0" err="1"/>
              <a:t>of</a:t>
            </a:r>
            <a:r>
              <a:rPr lang="sv-SE" sz="1600" dirty="0"/>
              <a:t> </a:t>
            </a:r>
            <a:r>
              <a:rPr lang="sv-SE" sz="1600" dirty="0" err="1"/>
              <a:t>supercritical</a:t>
            </a:r>
            <a:r>
              <a:rPr lang="sv-SE" sz="1600" dirty="0"/>
              <a:t> helium for the </a:t>
            </a:r>
            <a:r>
              <a:rPr lang="sv-SE" sz="1600" dirty="0" err="1"/>
              <a:t>nexk</a:t>
            </a:r>
            <a:r>
              <a:rPr lang="sv-SE" sz="1600" dirty="0"/>
              <a:t> </a:t>
            </a:r>
            <a:r>
              <a:rPr lang="sv-SE" sz="1600" dirty="0" err="1"/>
              <a:t>of</a:t>
            </a:r>
            <a:r>
              <a:rPr lang="sv-SE" sz="1600" dirty="0"/>
              <a:t> the </a:t>
            </a:r>
            <a:r>
              <a:rPr lang="sv-SE" sz="1600" dirty="0" err="1"/>
              <a:t>vertical</a:t>
            </a:r>
            <a:r>
              <a:rPr lang="sv-SE" sz="1600" dirty="0"/>
              <a:t> </a:t>
            </a:r>
            <a:r>
              <a:rPr lang="sv-SE" sz="1600" dirty="0" err="1"/>
              <a:t>cryostat</a:t>
            </a:r>
            <a:r>
              <a:rPr lang="sv-SE" sz="1600" dirty="0"/>
              <a:t> (VCS)</a:t>
            </a:r>
          </a:p>
          <a:p>
            <a:endParaRPr lang="sv-SE" sz="1800" dirty="0"/>
          </a:p>
          <a:p>
            <a:r>
              <a:rPr lang="sv-SE" sz="1800" dirty="0"/>
              <a:t>Transfer </a:t>
            </a:r>
            <a:r>
              <a:rPr lang="sv-SE" sz="1800" dirty="0" err="1"/>
              <a:t>line</a:t>
            </a:r>
            <a:r>
              <a:rPr lang="sv-SE" sz="1800" dirty="0"/>
              <a:t> (from </a:t>
            </a:r>
            <a:r>
              <a:rPr lang="sv-SE" sz="1800" dirty="0" err="1"/>
              <a:t>below</a:t>
            </a:r>
            <a:r>
              <a:rPr lang="sv-SE" sz="1800" dirty="0"/>
              <a:t>) </a:t>
            </a:r>
            <a:r>
              <a:rPr lang="sv-SE" sz="1800" dirty="0" err="1"/>
              <a:t>to</a:t>
            </a:r>
            <a:r>
              <a:rPr lang="sv-SE" sz="1800" dirty="0"/>
              <a:t> </a:t>
            </a:r>
            <a:r>
              <a:rPr lang="sv-SE" sz="1800" dirty="0" err="1"/>
              <a:t>send</a:t>
            </a:r>
            <a:r>
              <a:rPr lang="sv-SE" sz="1800" dirty="0"/>
              <a:t> </a:t>
            </a:r>
            <a:r>
              <a:rPr lang="sv-SE" sz="1800" dirty="0" err="1"/>
              <a:t>cryogens</a:t>
            </a:r>
            <a:r>
              <a:rPr lang="sv-SE" sz="1800" dirty="0"/>
              <a:t> </a:t>
            </a:r>
            <a:r>
              <a:rPr lang="sv-SE" sz="1800" dirty="0" err="1"/>
              <a:t>to</a:t>
            </a:r>
            <a:r>
              <a:rPr lang="sv-SE" sz="1800" dirty="0"/>
              <a:t> the </a:t>
            </a:r>
            <a:r>
              <a:rPr lang="sv-SE" sz="1800" dirty="0" err="1"/>
              <a:t>cryostat</a:t>
            </a:r>
            <a:endParaRPr lang="sv-SE" sz="1800" dirty="0"/>
          </a:p>
          <a:p>
            <a:endParaRPr lang="sv-SE" sz="1800" dirty="0"/>
          </a:p>
          <a:p>
            <a:r>
              <a:rPr lang="sv-SE" sz="1800" dirty="0" err="1"/>
              <a:t>Height</a:t>
            </a:r>
            <a:r>
              <a:rPr lang="sv-SE" sz="1800" dirty="0"/>
              <a:t>     =  2330 mm</a:t>
            </a:r>
          </a:p>
          <a:p>
            <a:pPr marL="0" indent="0">
              <a:buNone/>
            </a:pPr>
            <a:r>
              <a:rPr lang="sv-SE" sz="1800" dirty="0"/>
              <a:t>      Diameter = 1016 mm</a:t>
            </a:r>
          </a:p>
          <a:p>
            <a:pPr lvl="1"/>
            <a:endParaRPr lang="sv-SE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11th June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D09C-0C89-429A-BBC8-9711794A33D0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8226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6B812-2E84-4089-877F-8986C65E9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Components: </a:t>
            </a:r>
            <a:r>
              <a:rPr lang="sv-SE" dirty="0" err="1"/>
              <a:t>Valvebox</a:t>
            </a:r>
            <a:r>
              <a:rPr lang="sv-SE" dirty="0"/>
              <a:t> (VB)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2D8FD96-706C-4ADF-8271-1407FC3D5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107" y="898674"/>
            <a:ext cx="3996107" cy="532814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37F57-4926-4312-8728-05B7C336E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11th June 2019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7F940D-996F-4201-BB07-35EA2A89B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D09C-0C89-429A-BBC8-9711794A33D0}" type="slidenum">
              <a:rPr lang="sv-SE" smtClean="0"/>
              <a:pPr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025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PHY-WIN-FS\home11\rocsa673\My Documents\FREIA\Posters\Cryo2107\Pics\Vertical Cryostat cut 30Jan2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15" y="1237128"/>
            <a:ext cx="3844508" cy="471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Components: </a:t>
            </a:r>
            <a:r>
              <a:rPr lang="sv-SE" dirty="0" err="1"/>
              <a:t>Cryostat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31837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dirty="0"/>
              <a:t>Vacuum </a:t>
            </a:r>
            <a:r>
              <a:rPr lang="sv-SE" sz="1800" dirty="0" err="1"/>
              <a:t>vessel</a:t>
            </a:r>
            <a:r>
              <a:rPr lang="sv-SE" sz="1800" dirty="0"/>
              <a:t>: </a:t>
            </a:r>
          </a:p>
          <a:p>
            <a:pPr lvl="1"/>
            <a:r>
              <a:rPr lang="sv-SE" sz="1400" dirty="0"/>
              <a:t>To </a:t>
            </a:r>
            <a:r>
              <a:rPr lang="sv-SE" sz="1400" dirty="0" err="1"/>
              <a:t>isolate</a:t>
            </a:r>
            <a:r>
              <a:rPr lang="sv-SE" sz="1400" dirty="0"/>
              <a:t> the system from the </a:t>
            </a:r>
            <a:r>
              <a:rPr lang="sv-SE" sz="1400" dirty="0" err="1"/>
              <a:t>surroundings</a:t>
            </a:r>
            <a:r>
              <a:rPr lang="sv-SE" sz="1400" dirty="0"/>
              <a:t> </a:t>
            </a:r>
          </a:p>
          <a:p>
            <a:pPr lvl="1"/>
            <a:r>
              <a:rPr lang="sv-SE" sz="1400" dirty="0"/>
              <a:t>Has a </a:t>
            </a:r>
            <a:r>
              <a:rPr lang="sv-SE" sz="1400" dirty="0" err="1"/>
              <a:t>thermal</a:t>
            </a:r>
            <a:r>
              <a:rPr lang="sv-SE" sz="1400" dirty="0"/>
              <a:t> </a:t>
            </a:r>
            <a:r>
              <a:rPr lang="sv-SE" sz="1400" dirty="0" err="1"/>
              <a:t>shield</a:t>
            </a:r>
            <a:r>
              <a:rPr lang="sv-SE" sz="1400" dirty="0"/>
              <a:t> </a:t>
            </a:r>
            <a:r>
              <a:rPr lang="sv-SE" sz="1400" dirty="0" err="1"/>
              <a:t>actively</a:t>
            </a:r>
            <a:r>
              <a:rPr lang="sv-SE" sz="1400" dirty="0"/>
              <a:t> </a:t>
            </a:r>
            <a:r>
              <a:rPr lang="sv-SE" sz="1400" dirty="0" err="1"/>
              <a:t>cooled</a:t>
            </a:r>
            <a:r>
              <a:rPr lang="sv-SE" sz="1400" dirty="0"/>
              <a:t> </a:t>
            </a:r>
            <a:r>
              <a:rPr lang="sv-SE" sz="1400" dirty="0" err="1"/>
              <a:t>with</a:t>
            </a:r>
            <a:r>
              <a:rPr lang="sv-SE" sz="1400" dirty="0"/>
              <a:t> LN2 </a:t>
            </a:r>
          </a:p>
          <a:p>
            <a:pPr lvl="1"/>
            <a:r>
              <a:rPr lang="sv-SE" sz="1400" dirty="0"/>
              <a:t>The </a:t>
            </a:r>
            <a:r>
              <a:rPr lang="sv-SE" sz="1400" dirty="0" err="1"/>
              <a:t>feeding</a:t>
            </a:r>
            <a:r>
              <a:rPr lang="sv-SE" sz="1400" dirty="0"/>
              <a:t> </a:t>
            </a:r>
            <a:r>
              <a:rPr lang="sv-SE" sz="1400" dirty="0" err="1"/>
              <a:t>line</a:t>
            </a:r>
            <a:r>
              <a:rPr lang="sv-SE" sz="1400" dirty="0"/>
              <a:t> </a:t>
            </a:r>
            <a:r>
              <a:rPr lang="sv-SE" sz="1400" dirty="0" err="1"/>
              <a:t>comes</a:t>
            </a:r>
            <a:r>
              <a:rPr lang="sv-SE" sz="1400" dirty="0"/>
              <a:t> from the </a:t>
            </a:r>
            <a:r>
              <a:rPr lang="sv-SE" sz="1400" dirty="0" err="1"/>
              <a:t>side</a:t>
            </a:r>
            <a:endParaRPr lang="sv-SE" sz="1400" dirty="0"/>
          </a:p>
          <a:p>
            <a:pPr lvl="1"/>
            <a:r>
              <a:rPr lang="sv-SE" sz="1400" dirty="0"/>
              <a:t>Hangs on the pit by </a:t>
            </a:r>
            <a:r>
              <a:rPr lang="sv-SE" sz="1400" dirty="0" err="1"/>
              <a:t>three</a:t>
            </a:r>
            <a:r>
              <a:rPr lang="sv-SE" sz="1400" dirty="0"/>
              <a:t> </a:t>
            </a:r>
            <a:r>
              <a:rPr lang="sv-SE" sz="1400" dirty="0" err="1"/>
              <a:t>side</a:t>
            </a:r>
            <a:r>
              <a:rPr lang="sv-SE" sz="1400" dirty="0"/>
              <a:t> supports</a:t>
            </a:r>
          </a:p>
          <a:p>
            <a:pPr lvl="1"/>
            <a:r>
              <a:rPr lang="sv-SE" sz="1400" dirty="0" err="1"/>
              <a:t>Height</a:t>
            </a:r>
            <a:r>
              <a:rPr lang="sv-SE" sz="1400" dirty="0"/>
              <a:t>     = 4330 mm</a:t>
            </a:r>
          </a:p>
          <a:p>
            <a:pPr marL="457200" lvl="1" indent="0">
              <a:buNone/>
            </a:pPr>
            <a:r>
              <a:rPr lang="sv-SE" sz="1400" dirty="0"/>
              <a:t>      Diameter = 1960 mm</a:t>
            </a:r>
          </a:p>
          <a:p>
            <a:pPr lvl="1"/>
            <a:endParaRPr lang="sv-SE" sz="1400" dirty="0"/>
          </a:p>
          <a:p>
            <a:pPr marL="457200" lvl="1" indent="0">
              <a:buNone/>
            </a:pPr>
            <a:endParaRPr lang="sv-SE" sz="1400" dirty="0"/>
          </a:p>
          <a:p>
            <a:pPr lvl="1"/>
            <a:endParaRPr lang="sv-SE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11th June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D09C-0C89-429A-BBC8-9711794A33D0}" type="slidenum">
              <a:rPr lang="sv-SE" smtClean="0"/>
              <a:pPr/>
              <a:t>8</a:t>
            </a:fld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88" y="2831446"/>
            <a:ext cx="3204839" cy="304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350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46850-C456-4A25-BA4C-7622C480F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Components: </a:t>
            </a:r>
            <a:r>
              <a:rPr lang="sv-SE" dirty="0" err="1"/>
              <a:t>Cryostat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550B8-3D21-4E5E-BC86-C48040F54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11th June 2019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5E7B0F-C7BC-466F-A953-EEB6E7AB6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D09C-0C89-429A-BBC8-9711794A33D0}" type="slidenum">
              <a:rPr lang="sv-SE" smtClean="0"/>
              <a:pPr/>
              <a:t>9</a:t>
            </a:fld>
            <a:endParaRPr lang="sv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DDDDAF-7C73-4FBD-BDE8-F522224EB9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49" t="24085" r="17139" b="12921"/>
          <a:stretch/>
        </p:blipFill>
        <p:spPr>
          <a:xfrm>
            <a:off x="546716" y="2802196"/>
            <a:ext cx="5130554" cy="327482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96785B3-37C0-4023-9DC1-9E7FE3A82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1" y="724261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dirty="0" err="1"/>
              <a:t>Pressure</a:t>
            </a:r>
            <a:r>
              <a:rPr lang="sv-SE" sz="1800" dirty="0"/>
              <a:t> </a:t>
            </a:r>
            <a:r>
              <a:rPr lang="sv-SE" sz="1800" dirty="0" err="1"/>
              <a:t>vessel</a:t>
            </a:r>
            <a:r>
              <a:rPr lang="sv-SE" sz="1800" dirty="0"/>
              <a:t>: </a:t>
            </a:r>
          </a:p>
          <a:p>
            <a:pPr lvl="1"/>
            <a:r>
              <a:rPr lang="sv-SE" sz="1400" dirty="0"/>
              <a:t>To </a:t>
            </a:r>
            <a:r>
              <a:rPr lang="sv-SE" sz="1400" dirty="0" err="1"/>
              <a:t>use</a:t>
            </a:r>
            <a:r>
              <a:rPr lang="sv-SE" sz="1400" dirty="0"/>
              <a:t> the </a:t>
            </a:r>
            <a:r>
              <a:rPr lang="sv-SE" sz="1400" dirty="0" err="1"/>
              <a:t>cryostat</a:t>
            </a:r>
            <a:r>
              <a:rPr lang="sv-SE" sz="1400" dirty="0"/>
              <a:t> in different modes </a:t>
            </a:r>
            <a:r>
              <a:rPr lang="sv-SE" sz="1400" dirty="0" err="1"/>
              <a:t>of</a:t>
            </a:r>
            <a:r>
              <a:rPr lang="sv-SE" sz="1400" dirty="0"/>
              <a:t> operation</a:t>
            </a:r>
          </a:p>
          <a:p>
            <a:pPr lvl="1"/>
            <a:r>
              <a:rPr lang="sv-SE" sz="1400" dirty="0"/>
              <a:t>It is </a:t>
            </a:r>
            <a:r>
              <a:rPr lang="sv-SE" sz="1400" dirty="0" err="1"/>
              <a:t>categorized</a:t>
            </a:r>
            <a:r>
              <a:rPr lang="sv-SE" sz="1400" dirty="0"/>
              <a:t> as a </a:t>
            </a:r>
            <a:r>
              <a:rPr lang="sv-SE" sz="1400" dirty="0" err="1"/>
              <a:t>pressure</a:t>
            </a:r>
            <a:r>
              <a:rPr lang="sv-SE" sz="1400" dirty="0"/>
              <a:t> </a:t>
            </a:r>
            <a:r>
              <a:rPr lang="sv-SE" sz="1400" dirty="0" err="1"/>
              <a:t>vessel</a:t>
            </a:r>
            <a:r>
              <a:rPr lang="sv-SE" sz="1400" dirty="0"/>
              <a:t> </a:t>
            </a:r>
            <a:r>
              <a:rPr lang="sv-SE" sz="1400" dirty="0" err="1"/>
              <a:t>cat</a:t>
            </a:r>
            <a:r>
              <a:rPr lang="sv-SE" sz="1400" dirty="0"/>
              <a:t>. III</a:t>
            </a:r>
          </a:p>
          <a:p>
            <a:pPr lvl="1"/>
            <a:r>
              <a:rPr lang="sv-SE" sz="1400" dirty="0"/>
              <a:t>It is off-center to </a:t>
            </a:r>
            <a:r>
              <a:rPr lang="sv-SE" sz="1400" dirty="0" err="1"/>
              <a:t>accommodate</a:t>
            </a:r>
            <a:r>
              <a:rPr lang="sv-SE" sz="1400" dirty="0"/>
              <a:t> for </a:t>
            </a:r>
            <a:r>
              <a:rPr lang="sv-SE" sz="1400" dirty="0" err="1"/>
              <a:t>valves</a:t>
            </a:r>
            <a:r>
              <a:rPr lang="sv-SE" sz="1400" dirty="0"/>
              <a:t>, instrumentation </a:t>
            </a:r>
          </a:p>
          <a:p>
            <a:pPr marL="457200" lvl="1" indent="0">
              <a:buNone/>
            </a:pPr>
            <a:r>
              <a:rPr lang="sv-SE" sz="1400" dirty="0"/>
              <a:t>      </a:t>
            </a:r>
            <a:r>
              <a:rPr lang="sv-SE" sz="1400" dirty="0" err="1"/>
              <a:t>towers</a:t>
            </a:r>
            <a:r>
              <a:rPr lang="sv-SE" sz="1400" dirty="0"/>
              <a:t>, etc. </a:t>
            </a:r>
            <a:r>
              <a:rPr lang="sv-SE" sz="1400" dirty="0" err="1"/>
              <a:t>that</a:t>
            </a:r>
            <a:r>
              <a:rPr lang="sv-SE" sz="1400" dirty="0"/>
              <a:t> </a:t>
            </a:r>
            <a:r>
              <a:rPr lang="sv-SE" sz="1400" dirty="0" err="1"/>
              <a:t>are</a:t>
            </a:r>
            <a:r>
              <a:rPr lang="sv-SE" sz="1400" dirty="0"/>
              <a:t> common to all </a:t>
            </a:r>
            <a:r>
              <a:rPr lang="sv-SE" sz="1400" dirty="0" err="1"/>
              <a:t>inserts</a:t>
            </a:r>
            <a:endParaRPr lang="sv-SE" sz="1400" dirty="0"/>
          </a:p>
          <a:p>
            <a:pPr lvl="1"/>
            <a:r>
              <a:rPr lang="sv-SE" sz="1400" dirty="0" err="1"/>
              <a:t>Height</a:t>
            </a:r>
            <a:r>
              <a:rPr lang="sv-SE" sz="1400" dirty="0"/>
              <a:t>                                           = 4770 mm</a:t>
            </a:r>
          </a:p>
          <a:p>
            <a:pPr marL="457200" lvl="1" indent="0">
              <a:buNone/>
            </a:pPr>
            <a:r>
              <a:rPr lang="sv-SE" sz="1400" dirty="0"/>
              <a:t>      Diameter (</a:t>
            </a:r>
            <a:r>
              <a:rPr lang="sv-SE" sz="1400" dirty="0" err="1"/>
              <a:t>below</a:t>
            </a:r>
            <a:r>
              <a:rPr lang="sv-SE" sz="1400" dirty="0"/>
              <a:t> lambda </a:t>
            </a:r>
            <a:r>
              <a:rPr lang="sv-SE" sz="1400" dirty="0" err="1"/>
              <a:t>plate</a:t>
            </a:r>
            <a:r>
              <a:rPr lang="sv-SE" sz="1400" dirty="0"/>
              <a:t>) = 1120 mm</a:t>
            </a:r>
          </a:p>
          <a:p>
            <a:pPr marL="457200" lvl="1" indent="0">
              <a:buNone/>
            </a:pPr>
            <a:endParaRPr lang="sv-SE" sz="1400" dirty="0"/>
          </a:p>
          <a:p>
            <a:pPr lvl="1"/>
            <a:endParaRPr lang="sv-SE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FD7E23-0D9E-43EC-9EB0-CAB7C6EE840B}"/>
              </a:ext>
            </a:extLst>
          </p:cNvPr>
          <p:cNvSpPr/>
          <p:nvPr/>
        </p:nvSpPr>
        <p:spPr>
          <a:xfrm>
            <a:off x="4261282" y="3826276"/>
            <a:ext cx="967666" cy="266330"/>
          </a:xfrm>
          <a:prstGeom prst="rect">
            <a:avLst/>
          </a:prstGeom>
          <a:noFill/>
          <a:ln>
            <a:solidFill>
              <a:srgbClr val="A11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Picture 13" descr="C:\Users\rocsa673\Downloads\IMG_1165.jpg">
            <a:extLst>
              <a:ext uri="{FF2B5EF4-FFF2-40B4-BE49-F238E27FC236}">
                <a16:creationId xmlns:a16="http://schemas.microsoft.com/office/drawing/2014/main" id="{C1DCA069-F172-43D2-9E6D-66E3DFB362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270" y="2868705"/>
            <a:ext cx="3009530" cy="27226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A034371-2C6D-4520-B992-232DC46FDE47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5228948" y="3959441"/>
            <a:ext cx="1189607" cy="133165"/>
          </a:xfrm>
          <a:prstGeom prst="straightConnector1">
            <a:avLst/>
          </a:prstGeom>
          <a:ln w="19050">
            <a:solidFill>
              <a:srgbClr val="A1120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045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3703</TotalTime>
  <Words>888</Words>
  <Application>Microsoft Office PowerPoint</Application>
  <PresentationFormat>On-screen Show (4:3)</PresentationFormat>
  <Paragraphs>170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Book Antiqua</vt:lpstr>
      <vt:lpstr>Calibri</vt:lpstr>
      <vt:lpstr>Times New Roman</vt:lpstr>
      <vt:lpstr>Wingdings</vt:lpstr>
      <vt:lpstr>Office Theme</vt:lpstr>
      <vt:lpstr> Challenges of a 1.9 K vertical cryostat design</vt:lpstr>
      <vt:lpstr>PowerPoint Presentation</vt:lpstr>
      <vt:lpstr>Gersemi’s General Layout</vt:lpstr>
      <vt:lpstr>Gersemi’s General Layout</vt:lpstr>
      <vt:lpstr>Cryogenic Scheme (magnet insert)</vt:lpstr>
      <vt:lpstr>Components: Valvebox (VB)</vt:lpstr>
      <vt:lpstr>Components: Valvebox (VB)</vt:lpstr>
      <vt:lpstr>Components: Cryostat</vt:lpstr>
      <vt:lpstr>Components: Cryostat</vt:lpstr>
      <vt:lpstr>Components: Cryostat</vt:lpstr>
      <vt:lpstr>Components: Inserts</vt:lpstr>
      <vt:lpstr>Bath/Liquid Insert</vt:lpstr>
      <vt:lpstr>Bath/Liquid Insert</vt:lpstr>
      <vt:lpstr>Magnet Insert</vt:lpstr>
      <vt:lpstr>Magnet Insert</vt:lpstr>
      <vt:lpstr>Experience and schedule</vt:lpstr>
      <vt:lpstr>PowerPoint Presentation</vt:lpstr>
    </vt:vector>
  </TitlesOfParts>
  <Company>Uppsala Uni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HNOSS</dc:title>
  <dc:creator>Rocio Santiago Kern</dc:creator>
  <cp:lastModifiedBy>Rocio Santiago Kern</cp:lastModifiedBy>
  <cp:revision>183</cp:revision>
  <dcterms:created xsi:type="dcterms:W3CDTF">2016-05-03T11:16:36Z</dcterms:created>
  <dcterms:modified xsi:type="dcterms:W3CDTF">2019-06-11T10:49:40Z</dcterms:modified>
</cp:coreProperties>
</file>