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8"/>
  </p:notesMasterIdLst>
  <p:handoutMasterIdLst>
    <p:handoutMasterId r:id="rId29"/>
  </p:handoutMasterIdLst>
  <p:sldIdLst>
    <p:sldId id="256" r:id="rId5"/>
    <p:sldId id="300" r:id="rId6"/>
    <p:sldId id="404" r:id="rId7"/>
    <p:sldId id="440" r:id="rId8"/>
    <p:sldId id="454" r:id="rId9"/>
    <p:sldId id="456" r:id="rId10"/>
    <p:sldId id="458" r:id="rId11"/>
    <p:sldId id="467" r:id="rId12"/>
    <p:sldId id="461" r:id="rId13"/>
    <p:sldId id="470" r:id="rId14"/>
    <p:sldId id="452" r:id="rId15"/>
    <p:sldId id="450" r:id="rId16"/>
    <p:sldId id="473" r:id="rId17"/>
    <p:sldId id="476" r:id="rId18"/>
    <p:sldId id="468" r:id="rId19"/>
    <p:sldId id="432" r:id="rId20"/>
    <p:sldId id="423" r:id="rId21"/>
    <p:sldId id="464" r:id="rId22"/>
    <p:sldId id="469" r:id="rId23"/>
    <p:sldId id="466" r:id="rId24"/>
    <p:sldId id="474" r:id="rId25"/>
    <p:sldId id="412" r:id="rId26"/>
    <p:sldId id="314" r:id="rId27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las Guillotin" initials="NG" lastIdx="2" clrIdx="0">
    <p:extLst>
      <p:ext uri="{19B8F6BF-5375-455C-9EA6-DF929625EA0E}">
        <p15:presenceInfo xmlns:p15="http://schemas.microsoft.com/office/powerpoint/2012/main" userId="S-1-5-21-1526224874-1540688658-1361462980-31582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6600"/>
    <a:srgbClr val="00FFFF"/>
    <a:srgbClr val="FF9933"/>
    <a:srgbClr val="21FF85"/>
    <a:srgbClr val="CCECFF"/>
    <a:srgbClr val="FFFFFF"/>
    <a:srgbClr val="FFCCCC"/>
    <a:srgbClr val="FFCC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785" autoAdjust="0"/>
    <p:restoredTop sz="87440" autoAdjust="0"/>
  </p:normalViewPr>
  <p:slideViewPr>
    <p:cSldViewPr snapToGrid="0" snapToObjects="1">
      <p:cViewPr varScale="1">
        <p:scale>
          <a:sx n="88" d="100"/>
          <a:sy n="88" d="100"/>
        </p:scale>
        <p:origin x="826" y="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5068" tIns="47534" rIns="95068" bIns="4753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5068" tIns="47534" rIns="95068" bIns="47534" rtlCol="0"/>
          <a:lstStyle>
            <a:lvl1pPr algn="r">
              <a:defRPr sz="1200"/>
            </a:lvl1pPr>
          </a:lstStyle>
          <a:p>
            <a:r>
              <a:rPr lang="en-GB" smtClean="0"/>
              <a:t>16/01/2019</a:t>
            </a: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108"/>
            <a:ext cx="3076363" cy="513507"/>
          </a:xfrm>
          <a:prstGeom prst="rect">
            <a:avLst/>
          </a:prstGeom>
        </p:spPr>
        <p:txBody>
          <a:bodyPr vert="horz" lIns="95068" tIns="47534" rIns="95068" bIns="47534" rtlCol="0" anchor="b"/>
          <a:lstStyle>
            <a:lvl1pPr algn="l">
              <a:defRPr sz="1200"/>
            </a:lvl1pPr>
          </a:lstStyle>
          <a:p>
            <a:r>
              <a:rPr lang="fr-FR" smtClean="0"/>
              <a:t>CRG-TM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</p:spPr>
        <p:txBody>
          <a:bodyPr vert="horz" lIns="95068" tIns="47534" rIns="95068" bIns="47534" rtlCol="0" anchor="b"/>
          <a:lstStyle>
            <a:lvl1pPr algn="r">
              <a:defRPr sz="1200"/>
            </a:lvl1pPr>
          </a:lstStyle>
          <a:p>
            <a:fld id="{7381C2B5-CBB4-42C3-8E55-E94C682CBD5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9581730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5068" tIns="47534" rIns="95068" bIns="4753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5068" tIns="47534" rIns="95068" bIns="47534" rtlCol="0"/>
          <a:lstStyle>
            <a:lvl1pPr algn="r">
              <a:defRPr sz="1200"/>
            </a:lvl1pPr>
          </a:lstStyle>
          <a:p>
            <a:r>
              <a:rPr lang="en-GB" smtClean="0"/>
              <a:t>16/01/2019</a:t>
            </a:r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81113"/>
            <a:ext cx="6134100" cy="3451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68" tIns="47534" rIns="95068" bIns="4753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925408"/>
            <a:ext cx="5679440" cy="4029879"/>
          </a:xfrm>
          <a:prstGeom prst="rect">
            <a:avLst/>
          </a:prstGeom>
        </p:spPr>
        <p:txBody>
          <a:bodyPr vert="horz" lIns="95068" tIns="47534" rIns="95068" bIns="4753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8"/>
            <a:ext cx="3076363" cy="513507"/>
          </a:xfrm>
          <a:prstGeom prst="rect">
            <a:avLst/>
          </a:prstGeom>
        </p:spPr>
        <p:txBody>
          <a:bodyPr vert="horz" lIns="95068" tIns="47534" rIns="95068" bIns="47534" rtlCol="0" anchor="b"/>
          <a:lstStyle>
            <a:lvl1pPr algn="l">
              <a:defRPr sz="1200"/>
            </a:lvl1pPr>
          </a:lstStyle>
          <a:p>
            <a:r>
              <a:rPr lang="en-GB" smtClean="0"/>
              <a:t>CRG-TM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</p:spPr>
        <p:txBody>
          <a:bodyPr vert="horz" lIns="95068" tIns="47534" rIns="95068" bIns="47534" rtlCol="0" anchor="b"/>
          <a:lstStyle>
            <a:lvl1pPr algn="r">
              <a:defRPr sz="1200"/>
            </a:lvl1pPr>
          </a:lstStyle>
          <a:p>
            <a:fld id="{9300561F-C3E4-445F-8D44-C808CAC75A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860750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2600" y="1281113"/>
            <a:ext cx="6134100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CRG-TM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A89E22-121D-4345-8A11-85D125E3429B}" type="slidenum">
              <a:rPr lang="en-GB" smtClean="0"/>
              <a:t>2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GB" smtClean="0"/>
              <a:t>16/01/2019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983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000" y="1309816"/>
            <a:ext cx="3360000" cy="3366521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2019 JUNE, 11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85528"/>
            <a:ext cx="42672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09600" y="214424"/>
            <a:ext cx="36576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94488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2019 JUNE, 11</a:t>
            </a: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08976" y="1705709"/>
            <a:ext cx="4071824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745063" y="802197"/>
            <a:ext cx="6346019" cy="47595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408979" y="2998765"/>
            <a:ext cx="4071821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2019 JUNE, 11</a:t>
            </a: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75733" y="1329869"/>
            <a:ext cx="88392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557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9960864" cy="1143000"/>
          </a:xfrm>
          <a:prstGeom prst="rect">
            <a:avLst/>
          </a:prstGeo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66544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357" y="2273643"/>
            <a:ext cx="1563273" cy="189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000" y="1334530"/>
            <a:ext cx="3360000" cy="335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787" y="2520779"/>
            <a:ext cx="1629261" cy="189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444815"/>
            <a:ext cx="10969139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2019 JUNE, 11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609600" y="3391125"/>
            <a:ext cx="36576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225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444815"/>
            <a:ext cx="10969139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609600" y="3391125"/>
            <a:ext cx="36576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637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2019 JUNE, 11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3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876800" cy="435038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689600" y="1600201"/>
            <a:ext cx="4876800" cy="435038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2019 JUNE, 11</a:t>
            </a: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1"/>
            <a:ext cx="109728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5101967"/>
            <a:ext cx="5386917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6193368" y="5101967"/>
            <a:ext cx="5389033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9600" y="1269778"/>
            <a:ext cx="5386917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1269778"/>
            <a:ext cx="5389033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2019 JUNE, 11</a:t>
            </a:r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10341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609600" y="233493"/>
            <a:ext cx="10969139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609600" y="1325607"/>
            <a:ext cx="10969139" cy="466742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3336552" y="636237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2019 JUNE, 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28778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04112" y="6142131"/>
            <a:ext cx="1608335" cy="642380"/>
          </a:xfrm>
          <a:prstGeom prst="rect">
            <a:avLst/>
          </a:prstGeom>
        </p:spPr>
      </p:pic>
      <p:pic>
        <p:nvPicPr>
          <p:cNvPr id="10" name="Picture 9" descr="bul-pho-2007-046_01.jp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304812" y="6144700"/>
            <a:ext cx="699300" cy="6718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  <p:sldLayoutId id="2147483681" r:id="rId5"/>
    <p:sldLayoutId id="2147483680" r:id="rId6"/>
    <p:sldLayoutId id="2147483679" r:id="rId7"/>
    <p:sldLayoutId id="2147483664" r:id="rId8"/>
    <p:sldLayoutId id="2147483665" r:id="rId9"/>
    <p:sldLayoutId id="2147483667" r:id="rId10"/>
    <p:sldLayoutId id="2147483668" r:id="rId11"/>
    <p:sldLayoutId id="2147483669" r:id="rId12"/>
    <p:sldLayoutId id="2147483685" r:id="rId13"/>
    <p:sldLayoutId id="2147483686" r:id="rId14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726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3959113" y="6458177"/>
            <a:ext cx="2844800" cy="365125"/>
          </a:xfrm>
        </p:spPr>
        <p:txBody>
          <a:bodyPr/>
          <a:lstStyle/>
          <a:p>
            <a:r>
              <a:rPr lang="fr-FR" sz="1800" dirty="0" smtClean="0"/>
              <a:t>2019 JUNE, 11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0913835" y="6452150"/>
            <a:ext cx="668565" cy="365125"/>
          </a:xfrm>
        </p:spPr>
        <p:txBody>
          <a:bodyPr/>
          <a:lstStyle/>
          <a:p>
            <a:fld id="{17918391-D411-FE40-AAD7-861AE5233E0E}" type="slidenum">
              <a:rPr lang="en-US" sz="1800" smtClean="0"/>
              <a:pPr/>
              <a:t>10</a:t>
            </a:fld>
            <a:endParaRPr lang="en-US" sz="1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8404"/>
            <a:ext cx="12192000" cy="3006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b="1" dirty="0" smtClean="0">
                <a:solidFill>
                  <a:srgbClr val="1F497D"/>
                </a:solidFill>
                <a:latin typeface="+mn-lt"/>
                <a:ea typeface="Calibri" panose="020F0502020204030204" pitchFamily="34" charset="0"/>
              </a:rPr>
              <a:t>                          SCHEMATIC LAYOUT OF THE SM18 CRYO INFRASTRUCTURE</a:t>
            </a:r>
            <a:endParaRPr lang="fr-FR" sz="1800" b="1" dirty="0">
              <a:solidFill>
                <a:srgbClr val="FF0000"/>
              </a:solidFill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80195" y="422083"/>
            <a:ext cx="2028444" cy="2430217"/>
            <a:chOff x="180195" y="422083"/>
            <a:chExt cx="2028444" cy="24302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472511"/>
              <a:ext cx="627017" cy="27773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2880" y="872979"/>
              <a:ext cx="627017" cy="31362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0196" y="1278256"/>
              <a:ext cx="629701" cy="33255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0195" y="1702465"/>
              <a:ext cx="629701" cy="32334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2880" y="2117457"/>
              <a:ext cx="629701" cy="34969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V="1">
              <a:off x="185565" y="2528553"/>
              <a:ext cx="627016" cy="323747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812581" y="422083"/>
              <a:ext cx="6966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>
                  <a:solidFill>
                    <a:schemeClr val="tx1">
                      <a:lumMod val="50000"/>
                    </a:schemeClr>
                  </a:solidFill>
                </a:rPr>
                <a:t>Infra</a:t>
              </a:r>
              <a:endParaRPr lang="fr-FR" sz="1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09896" y="860515"/>
              <a:ext cx="13960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>
                  <a:solidFill>
                    <a:schemeClr val="tx1">
                      <a:lumMod val="50000"/>
                    </a:schemeClr>
                  </a:solidFill>
                </a:rPr>
                <a:t>Test </a:t>
              </a:r>
              <a:r>
                <a:rPr lang="fr-FR" sz="1600" dirty="0" err="1" smtClean="0">
                  <a:solidFill>
                    <a:schemeClr val="tx1">
                      <a:lumMod val="50000"/>
                    </a:schemeClr>
                  </a:solidFill>
                </a:rPr>
                <a:t>benches</a:t>
              </a:r>
              <a:endParaRPr lang="fr-FR" sz="1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12581" y="1266749"/>
              <a:ext cx="13960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>
                  <a:solidFill>
                    <a:schemeClr val="tx1">
                      <a:lumMod val="50000"/>
                    </a:schemeClr>
                  </a:solidFill>
                </a:rPr>
                <a:t>Cold Boxes</a:t>
              </a:r>
              <a:endParaRPr lang="fr-FR" sz="1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12581" y="1681097"/>
              <a:ext cx="13960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err="1" smtClean="0">
                  <a:solidFill>
                    <a:schemeClr val="tx1">
                      <a:lumMod val="50000"/>
                    </a:schemeClr>
                  </a:solidFill>
                </a:rPr>
                <a:t>LHe</a:t>
              </a:r>
              <a:r>
                <a:rPr lang="fr-FR" sz="1600" dirty="0" smtClean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r>
                <a:rPr lang="fr-FR" sz="1600" dirty="0" err="1" smtClean="0">
                  <a:solidFill>
                    <a:schemeClr val="tx1">
                      <a:lumMod val="50000"/>
                    </a:schemeClr>
                  </a:solidFill>
                </a:rPr>
                <a:t>dewar</a:t>
              </a:r>
              <a:endParaRPr lang="fr-FR" sz="1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9896" y="2111415"/>
              <a:ext cx="13960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err="1" smtClean="0">
                  <a:solidFill>
                    <a:schemeClr val="tx1">
                      <a:lumMod val="50000"/>
                    </a:schemeClr>
                  </a:solidFill>
                </a:rPr>
                <a:t>GHe</a:t>
              </a:r>
              <a:r>
                <a:rPr lang="fr-FR" sz="1600" dirty="0" smtClean="0">
                  <a:solidFill>
                    <a:schemeClr val="tx1">
                      <a:lumMod val="50000"/>
                    </a:schemeClr>
                  </a:solidFill>
                </a:rPr>
                <a:t> stock</a:t>
              </a:r>
              <a:endParaRPr lang="fr-FR" sz="1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9896" y="2512742"/>
              <a:ext cx="13960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>
                  <a:solidFill>
                    <a:schemeClr val="tx1">
                      <a:lumMod val="50000"/>
                    </a:schemeClr>
                  </a:solidFill>
                </a:rPr>
                <a:t>Distribution</a:t>
              </a:r>
              <a:endParaRPr lang="fr-FR" sz="16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8484145" y="-25947"/>
            <a:ext cx="2333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AFTER UPGRADE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20495" y="472511"/>
            <a:ext cx="8313295" cy="5883840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2709934" y="472511"/>
            <a:ext cx="8823856" cy="5891034"/>
            <a:chOff x="2709934" y="472511"/>
            <a:chExt cx="8823856" cy="5891034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709934" y="472511"/>
              <a:ext cx="8823856" cy="5891034"/>
            </a:xfrm>
            <a:prstGeom prst="rect">
              <a:avLst/>
            </a:prstGeom>
          </p:spPr>
        </p:pic>
        <p:cxnSp>
          <p:nvCxnSpPr>
            <p:cNvPr id="18" name="Straight Arrow Connector 17"/>
            <p:cNvCxnSpPr/>
            <p:nvPr/>
          </p:nvCxnSpPr>
          <p:spPr>
            <a:xfrm flipH="1">
              <a:off x="6096000" y="1327427"/>
              <a:ext cx="312036" cy="234215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>
              <a:off x="4978586" y="4939164"/>
              <a:ext cx="310202" cy="234215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2858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364" y="2315980"/>
            <a:ext cx="3860664" cy="2573776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-1736"/>
            <a:ext cx="12192000" cy="3006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800" b="1" dirty="0"/>
              <a:t>SM18 NEW COLD BOX</a:t>
            </a:r>
            <a:endParaRPr lang="fr-FR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442270" y="4889756"/>
            <a:ext cx="3622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6"/>
                </a:solidFill>
              </a:rPr>
              <a:t>Mechanical Integration, Electrical and Control System review held at Linde </a:t>
            </a:r>
            <a:r>
              <a:rPr lang="en-GB" dirty="0" err="1" smtClean="0">
                <a:solidFill>
                  <a:schemeClr val="accent6"/>
                </a:solidFill>
              </a:rPr>
              <a:t>Kryotechnik</a:t>
            </a:r>
            <a:r>
              <a:rPr lang="en-GB" dirty="0" smtClean="0">
                <a:solidFill>
                  <a:schemeClr val="accent6"/>
                </a:solidFill>
              </a:rPr>
              <a:t> AG (LKT) in 2018 and beginning of 2019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608" y="1412250"/>
            <a:ext cx="3622851" cy="28586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31608" y="4298747"/>
            <a:ext cx="3622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6"/>
                </a:solidFill>
              </a:rPr>
              <a:t>Transport and arrival at the SM18</a:t>
            </a:r>
          </a:p>
          <a:p>
            <a:pPr algn="ctr"/>
            <a:r>
              <a:rPr lang="en-GB" dirty="0" smtClean="0">
                <a:solidFill>
                  <a:schemeClr val="accent6"/>
                </a:solidFill>
              </a:rPr>
              <a:t>2019 MAY, 14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040" y="551708"/>
            <a:ext cx="3233453" cy="32334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69149" y="3801891"/>
            <a:ext cx="3622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6"/>
                </a:solidFill>
              </a:rPr>
              <a:t>Cold Box installed in the SM18</a:t>
            </a:r>
          </a:p>
          <a:p>
            <a:pPr algn="ctr"/>
            <a:r>
              <a:rPr lang="en-GB" dirty="0" smtClean="0">
                <a:solidFill>
                  <a:schemeClr val="accent6"/>
                </a:solidFill>
              </a:rPr>
              <a:t>2019 MAY, 15</a:t>
            </a:r>
          </a:p>
        </p:txBody>
      </p:sp>
      <p:sp>
        <p:nvSpPr>
          <p:cNvPr id="12" name="Date Placeholder 3"/>
          <p:cNvSpPr txBox="1">
            <a:spLocks/>
          </p:cNvSpPr>
          <p:nvPr/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/>
              <a:t>2019 JUNE, 11</a:t>
            </a:r>
            <a:endParaRPr lang="en-US" dirty="0"/>
          </a:p>
        </p:txBody>
      </p:sp>
      <p:sp>
        <p:nvSpPr>
          <p:cNvPr id="13" name="Slide Number Placeholder 4"/>
          <p:cNvSpPr txBox="1">
            <a:spLocks/>
          </p:cNvSpPr>
          <p:nvPr/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918391-D411-FE40-AAD7-861AE5233E0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55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z="1800" smtClean="0"/>
              <a:pPr/>
              <a:t>12</a:t>
            </a:fld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51757"/>
            <a:ext cx="3875577" cy="3875577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-1736"/>
            <a:ext cx="12192000" cy="3006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800" b="1" dirty="0" smtClean="0"/>
              <a:t>SH18 NEW MAYEKAWA COMPRESSOR</a:t>
            </a:r>
            <a:endParaRPr lang="fr-FR" sz="1800" dirty="0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2"/>
          </p:nvPr>
        </p:nvSpPr>
        <p:spPr>
          <a:xfrm>
            <a:off x="3959113" y="6362378"/>
            <a:ext cx="2844800" cy="365125"/>
          </a:xfrm>
        </p:spPr>
        <p:txBody>
          <a:bodyPr/>
          <a:lstStyle/>
          <a:p>
            <a:r>
              <a:rPr lang="fr-FR" sz="1800" dirty="0" smtClean="0"/>
              <a:t>2019 JUNE, 11</a:t>
            </a:r>
            <a:endParaRPr lang="en-US" sz="1800" dirty="0"/>
          </a:p>
        </p:txBody>
      </p:sp>
      <p:sp>
        <p:nvSpPr>
          <p:cNvPr id="3" name="Rectangle 2"/>
          <p:cNvSpPr/>
          <p:nvPr/>
        </p:nvSpPr>
        <p:spPr>
          <a:xfrm>
            <a:off x="1277952" y="1485100"/>
            <a:ext cx="2428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FFFF"/>
                </a:solidFill>
              </a:rPr>
              <a:t>Reception </a:t>
            </a:r>
            <a:r>
              <a:rPr lang="en-GB" b="1" dirty="0" smtClean="0">
                <a:solidFill>
                  <a:srgbClr val="FFFFFF"/>
                </a:solidFill>
              </a:rPr>
              <a:t>March, 26</a:t>
            </a:r>
            <a:endParaRPr lang="fr-FR" b="1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261" y="850592"/>
            <a:ext cx="7410911" cy="4940607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4523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210" y="1950257"/>
            <a:ext cx="5425910" cy="40160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z="1800" smtClean="0"/>
              <a:t>2019 JUNE, 11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z="1800" smtClean="0"/>
              <a:pPr/>
              <a:t>13</a:t>
            </a:fld>
            <a:endParaRPr lang="en-US" sz="18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1736"/>
            <a:ext cx="12192000" cy="3006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800" b="1" dirty="0" smtClean="0"/>
              <a:t>PROCESS UPGRADE FOR Nb3Sn MAGNETS</a:t>
            </a:r>
            <a:endParaRPr lang="fr-FR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278675" y="1539491"/>
            <a:ext cx="9135291" cy="3046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/>
                </a:solidFill>
                <a:sym typeface="Symbol" panose="05050102010706020507" pitchFamily="18" charset="2"/>
              </a:rPr>
              <a:t> </a:t>
            </a:r>
            <a:r>
              <a:rPr lang="en-US" sz="1600" dirty="0" smtClean="0">
                <a:solidFill>
                  <a:srgbClr val="FF0000"/>
                </a:solidFill>
                <a:sym typeface="Symbol" panose="05050102010706020507" pitchFamily="18" charset="2"/>
              </a:rPr>
              <a:t>Automated T control </a:t>
            </a:r>
            <a:r>
              <a:rPr lang="en-US" sz="1600" dirty="0" smtClean="0">
                <a:solidFill>
                  <a:schemeClr val="accent6"/>
                </a:solidFill>
                <a:sym typeface="Symbol" panose="05050102010706020507" pitchFamily="18" charset="2"/>
              </a:rPr>
              <a:t>during cool down / warm up of Nb3Sn magnets has been implemented and need to be evaluated in real conditions</a:t>
            </a:r>
            <a:endParaRPr lang="en-US" sz="1600" dirty="0" smtClean="0">
              <a:solidFill>
                <a:schemeClr val="accent6"/>
              </a:solidFill>
            </a:endParaRPr>
          </a:p>
          <a:p>
            <a:endParaRPr lang="en-US" sz="1600" dirty="0">
              <a:solidFill>
                <a:schemeClr val="accent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accent6"/>
                </a:solidFill>
              </a:rPr>
              <a:t>Installation of a new </a:t>
            </a:r>
            <a:r>
              <a:rPr lang="en-US" sz="1600" dirty="0" smtClean="0">
                <a:solidFill>
                  <a:srgbClr val="FF0000"/>
                </a:solidFill>
              </a:rPr>
              <a:t>PT100</a:t>
            </a:r>
            <a:r>
              <a:rPr lang="en-US" sz="1600" dirty="0" smtClean="0">
                <a:solidFill>
                  <a:schemeClr val="accent6"/>
                </a:solidFill>
              </a:rPr>
              <a:t> close to the magnet cold mass</a:t>
            </a:r>
          </a:p>
          <a:p>
            <a:r>
              <a:rPr lang="en-US" sz="1600" dirty="0" smtClean="0">
                <a:solidFill>
                  <a:schemeClr val="accent6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accent6"/>
                </a:solidFill>
              </a:rPr>
              <a:t>Measurement of the </a:t>
            </a:r>
            <a:r>
              <a:rPr lang="en-US" sz="1600" dirty="0">
                <a:solidFill>
                  <a:schemeClr val="accent6"/>
                </a:solidFill>
                <a:sym typeface="Symbol" panose="05050102010706020507" pitchFamily="18" charset="2"/>
              </a:rPr>
              <a:t></a:t>
            </a:r>
            <a:r>
              <a:rPr lang="en-US" sz="1600" dirty="0" smtClean="0">
                <a:solidFill>
                  <a:schemeClr val="accent6"/>
                </a:solidFill>
                <a:sym typeface="Symbol" panose="05050102010706020507" pitchFamily="18" charset="2"/>
              </a:rPr>
              <a:t>T between CFB </a:t>
            </a:r>
            <a:r>
              <a:rPr lang="en-US" sz="1600" dirty="0" err="1" smtClean="0">
                <a:solidFill>
                  <a:schemeClr val="accent6"/>
                </a:solidFill>
                <a:sym typeface="Symbol" panose="05050102010706020507" pitchFamily="18" charset="2"/>
              </a:rPr>
              <a:t>Temp_inlet</a:t>
            </a:r>
            <a:r>
              <a:rPr lang="en-US" sz="1600" dirty="0" smtClean="0">
                <a:solidFill>
                  <a:schemeClr val="accent6"/>
                </a:solidFill>
                <a:sym typeface="Symbol" panose="05050102010706020507" pitchFamily="18" charset="2"/>
              </a:rPr>
              <a:t> – CFB </a:t>
            </a:r>
            <a:r>
              <a:rPr lang="en-US" sz="1600" dirty="0" err="1" smtClean="0">
                <a:solidFill>
                  <a:schemeClr val="accent6"/>
                </a:solidFill>
                <a:sym typeface="Symbol" panose="05050102010706020507" pitchFamily="18" charset="2"/>
              </a:rPr>
              <a:t>Temp_outlet</a:t>
            </a:r>
            <a:r>
              <a:rPr lang="en-US" sz="1600" dirty="0" smtClean="0">
                <a:solidFill>
                  <a:schemeClr val="accent6"/>
                </a:solidFill>
                <a:sym typeface="Symbol" panose="05050102010706020507" pitchFamily="18" charset="2"/>
              </a:rPr>
              <a:t> = value A</a:t>
            </a:r>
            <a:endParaRPr lang="en-US" sz="1600" dirty="0">
              <a:solidFill>
                <a:schemeClr val="accent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6"/>
                </a:solidFill>
              </a:rPr>
              <a:t>Measurement of the </a:t>
            </a:r>
            <a:r>
              <a:rPr lang="en-US" sz="1600" dirty="0">
                <a:solidFill>
                  <a:schemeClr val="accent6"/>
                </a:solidFill>
                <a:sym typeface="Symbol" panose="05050102010706020507" pitchFamily="18" charset="2"/>
              </a:rPr>
              <a:t>T between </a:t>
            </a:r>
            <a:r>
              <a:rPr lang="en-US" sz="1600" dirty="0" smtClean="0">
                <a:solidFill>
                  <a:schemeClr val="accent6"/>
                </a:solidFill>
                <a:sym typeface="Symbol" panose="05050102010706020507" pitchFamily="18" charset="2"/>
              </a:rPr>
              <a:t>CFB </a:t>
            </a:r>
            <a:r>
              <a:rPr lang="en-US" sz="1600" dirty="0" err="1" smtClean="0">
                <a:solidFill>
                  <a:schemeClr val="accent6"/>
                </a:solidFill>
                <a:sym typeface="Symbol" panose="05050102010706020507" pitchFamily="18" charset="2"/>
              </a:rPr>
              <a:t>Temp_inlet</a:t>
            </a:r>
            <a:r>
              <a:rPr lang="en-US" sz="1600" dirty="0" smtClean="0">
                <a:solidFill>
                  <a:schemeClr val="accent6"/>
                </a:solidFill>
                <a:sym typeface="Symbol" panose="05050102010706020507" pitchFamily="18" charset="2"/>
              </a:rPr>
              <a:t> – Magnet new PT100 = value B</a:t>
            </a:r>
          </a:p>
          <a:p>
            <a:endParaRPr lang="en-US" sz="1600" dirty="0" smtClean="0">
              <a:solidFill>
                <a:schemeClr val="accent6"/>
              </a:solidFill>
              <a:sym typeface="Symbol" panose="05050102010706020507" pitchFamily="18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accent6"/>
                </a:solidFill>
                <a:sym typeface="Symbol" panose="05050102010706020507" pitchFamily="18" charset="2"/>
              </a:rPr>
              <a:t>Continuous regulation of the </a:t>
            </a:r>
            <a:r>
              <a:rPr lang="en-US" sz="1600" dirty="0">
                <a:solidFill>
                  <a:schemeClr val="accent6"/>
                </a:solidFill>
                <a:sym typeface="Symbol" panose="05050102010706020507" pitchFamily="18" charset="2"/>
              </a:rPr>
              <a:t></a:t>
            </a:r>
            <a:r>
              <a:rPr lang="en-US" sz="1600" dirty="0" smtClean="0">
                <a:solidFill>
                  <a:schemeClr val="accent6"/>
                </a:solidFill>
                <a:sym typeface="Symbol" panose="05050102010706020507" pitchFamily="18" charset="2"/>
              </a:rPr>
              <a:t>T based on the max value : A or B</a:t>
            </a:r>
          </a:p>
          <a:p>
            <a:endParaRPr lang="en-US" sz="1600" dirty="0" smtClean="0">
              <a:solidFill>
                <a:schemeClr val="accent6"/>
              </a:solidFill>
              <a:sym typeface="Symbol" panose="05050102010706020507" pitchFamily="18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6"/>
                </a:solidFill>
                <a:sym typeface="Symbol" panose="05050102010706020507" pitchFamily="18" charset="2"/>
              </a:rPr>
              <a:t>R</a:t>
            </a:r>
            <a:r>
              <a:rPr lang="en-US" sz="1600" dirty="0" smtClean="0">
                <a:solidFill>
                  <a:schemeClr val="accent6"/>
                </a:solidFill>
                <a:sym typeface="Symbol" panose="05050102010706020507" pitchFamily="18" charset="2"/>
              </a:rPr>
              <a:t>edundancy for the PT100 is necessary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accent6"/>
                </a:solidFill>
                <a:sym typeface="Symbol" panose="05050102010706020507" pitchFamily="18" charset="2"/>
              </a:rPr>
              <a:t>Particular case for the </a:t>
            </a:r>
            <a:r>
              <a:rPr lang="en-US" sz="1600" dirty="0" err="1" smtClean="0">
                <a:solidFill>
                  <a:schemeClr val="accent6"/>
                </a:solidFill>
                <a:sym typeface="Symbol" panose="05050102010706020507" pitchFamily="18" charset="2"/>
              </a:rPr>
              <a:t>reconnexion</a:t>
            </a:r>
            <a:r>
              <a:rPr lang="en-US" sz="1600" dirty="0" smtClean="0">
                <a:solidFill>
                  <a:schemeClr val="accent6"/>
                </a:solidFill>
                <a:sym typeface="Symbol" panose="05050102010706020507" pitchFamily="18" charset="2"/>
              </a:rPr>
              <a:t> after a trip</a:t>
            </a:r>
            <a:endParaRPr lang="en-US" sz="1600" dirty="0">
              <a:solidFill>
                <a:schemeClr val="accent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8675" y="707372"/>
            <a:ext cx="109640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accent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Nb3Sn </a:t>
            </a:r>
            <a:r>
              <a:rPr lang="en-GB" sz="1600" dirty="0" smtClean="0">
                <a:solidFill>
                  <a:schemeClr val="accent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SC </a:t>
            </a:r>
            <a:r>
              <a:rPr lang="en-GB" sz="1600" dirty="0">
                <a:solidFill>
                  <a:schemeClr val="accent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magnet tests at the SM18 need a control of the </a:t>
            </a:r>
            <a:r>
              <a:rPr lang="en-US" sz="1600" dirty="0">
                <a:solidFill>
                  <a:schemeClr val="accent6"/>
                </a:solidFill>
                <a:sym typeface="Symbol" panose="05050102010706020507" pitchFamily="18" charset="2"/>
              </a:rPr>
              <a:t>T</a:t>
            </a:r>
            <a:r>
              <a:rPr lang="en-GB" sz="1600" dirty="0" smtClean="0">
                <a:solidFill>
                  <a:schemeClr val="accent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chemeClr val="accent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during cool down and warm up, in the 80 – 300K range</a:t>
            </a:r>
            <a:endParaRPr lang="fr-FR" sz="1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06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9526" y="360313"/>
            <a:ext cx="4116377" cy="28212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5659" y="822419"/>
            <a:ext cx="4150748" cy="132343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chemeClr val="accent6"/>
                </a:solidFill>
              </a:rPr>
              <a:t>Electrical cabinet installation for the 35g/s CB &amp; </a:t>
            </a:r>
            <a:r>
              <a:rPr lang="en-US" sz="1600" dirty="0" err="1" smtClean="0">
                <a:solidFill>
                  <a:schemeClr val="accent6"/>
                </a:solidFill>
              </a:rPr>
              <a:t>Mayekawa</a:t>
            </a:r>
            <a:r>
              <a:rPr lang="en-US" sz="1600" dirty="0" smtClean="0">
                <a:solidFill>
                  <a:schemeClr val="accent6"/>
                </a:solidFill>
              </a:rPr>
              <a:t> CP</a:t>
            </a:r>
            <a:endParaRPr lang="en-US" sz="1600" dirty="0">
              <a:solidFill>
                <a:schemeClr val="accent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6"/>
                </a:solidFill>
              </a:rPr>
              <a:t>CP logic document sent to LKT, </a:t>
            </a:r>
            <a:r>
              <a:rPr lang="en-US" sz="1600" dirty="0" smtClean="0">
                <a:solidFill>
                  <a:schemeClr val="accent6"/>
                </a:solidFill>
              </a:rPr>
              <a:t>ready </a:t>
            </a:r>
            <a:r>
              <a:rPr lang="en-US" sz="1600" dirty="0">
                <a:solidFill>
                  <a:schemeClr val="accent6"/>
                </a:solidFill>
              </a:rPr>
              <a:t>to be </a:t>
            </a:r>
            <a:r>
              <a:rPr lang="en-US" sz="1600" dirty="0" smtClean="0">
                <a:solidFill>
                  <a:schemeClr val="accent6"/>
                </a:solidFill>
              </a:rPr>
              <a:t>commissioned</a:t>
            </a:r>
            <a:endParaRPr lang="en-US" sz="1600" dirty="0">
              <a:solidFill>
                <a:schemeClr val="accent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accent6"/>
                </a:solidFill>
              </a:rPr>
              <a:t>CB logic sent to </a:t>
            </a:r>
            <a:r>
              <a:rPr lang="en-US" sz="1600" dirty="0" smtClean="0">
                <a:solidFill>
                  <a:schemeClr val="accent6"/>
                </a:solidFill>
              </a:rPr>
              <a:t>LKT</a:t>
            </a:r>
            <a:endParaRPr lang="en-US" sz="1600" dirty="0">
              <a:solidFill>
                <a:schemeClr val="accent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084" y="660762"/>
            <a:ext cx="1806855" cy="24091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754" y="660468"/>
            <a:ext cx="1806855" cy="240914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-1736"/>
            <a:ext cx="12192000" cy="3006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800" b="1" dirty="0" smtClean="0"/>
              <a:t>CONTROL &amp; ELECTRIC UPGRADE</a:t>
            </a:r>
            <a:endParaRPr lang="fr-FR" sz="1800" dirty="0"/>
          </a:p>
        </p:txBody>
      </p:sp>
      <p:pic>
        <p:nvPicPr>
          <p:cNvPr id="11" name="Picture 10" descr="GIS Portal - Racks - Google Chrome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1" t="32558" r="17713" b="10756"/>
          <a:stretch/>
        </p:blipFill>
        <p:spPr>
          <a:xfrm>
            <a:off x="3494177" y="3554658"/>
            <a:ext cx="5118108" cy="259228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777478" y="3552962"/>
            <a:ext cx="2804922" cy="8309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/>
                </a:solidFill>
              </a:rPr>
              <a:t>2019 : New rack with independent M580 PLC + RIO (Remote I/O)</a:t>
            </a:r>
            <a:endParaRPr lang="en-GB" sz="1600" dirty="0">
              <a:solidFill>
                <a:schemeClr val="accent6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7972741" y="4337886"/>
            <a:ext cx="860541" cy="1101755"/>
          </a:xfrm>
          <a:prstGeom prst="line">
            <a:avLst/>
          </a:prstGeom>
          <a:ln w="28575" cap="flat" cmpd="sng" algn="ctr">
            <a:solidFill>
              <a:srgbClr val="00FFFF"/>
            </a:solidFill>
            <a:prstDash val="solid"/>
            <a:round/>
            <a:headEnd type="arrow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784674" y="4751688"/>
            <a:ext cx="2804922" cy="8309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/>
                </a:solidFill>
              </a:rPr>
              <a:t>2020 : M580 PLC moved to Infra Cabinet and RIO linked with fiber optic</a:t>
            </a:r>
            <a:endParaRPr lang="en-GB" sz="1600" dirty="0">
              <a:solidFill>
                <a:schemeClr val="accent6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2258764">
            <a:off x="7597487" y="5326260"/>
            <a:ext cx="314149" cy="3732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 rot="2258764">
            <a:off x="7701180" y="5351188"/>
            <a:ext cx="231363" cy="1449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700" dirty="0" smtClean="0"/>
              <a:t>PLC</a:t>
            </a:r>
            <a:endParaRPr lang="en-GB" sz="700" dirty="0"/>
          </a:p>
        </p:txBody>
      </p:sp>
      <p:sp>
        <p:nvSpPr>
          <p:cNvPr id="19" name="Rectangle 18"/>
          <p:cNvSpPr/>
          <p:nvPr/>
        </p:nvSpPr>
        <p:spPr>
          <a:xfrm rot="2258764">
            <a:off x="7588345" y="5484739"/>
            <a:ext cx="231363" cy="1449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700" dirty="0" smtClean="0"/>
              <a:t>RIO</a:t>
            </a:r>
            <a:endParaRPr lang="en-GB" sz="700" dirty="0"/>
          </a:p>
        </p:txBody>
      </p:sp>
      <p:cxnSp>
        <p:nvCxnSpPr>
          <p:cNvPr id="20" name="Straight Connector 19"/>
          <p:cNvCxnSpPr>
            <a:stCxn id="19" idx="1"/>
          </p:cNvCxnSpPr>
          <p:nvPr/>
        </p:nvCxnSpPr>
        <p:spPr>
          <a:xfrm flipH="1" flipV="1">
            <a:off x="3209655" y="4265592"/>
            <a:ext cx="4402775" cy="1220980"/>
          </a:xfrm>
          <a:prstGeom prst="line">
            <a:avLst/>
          </a:prstGeom>
          <a:ln w="28575" cap="flat" cmpd="sng" algn="ctr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2019 JUNE, 11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16059" y="3194784"/>
            <a:ext cx="4084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Control &amp; Elec upgrade for the SH18 :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76068" y="5239302"/>
            <a:ext cx="714487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SM18</a:t>
            </a:r>
            <a:endParaRPr lang="fr-FR" sz="1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833177" y="5492512"/>
            <a:ext cx="725953" cy="3389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600" b="1" dirty="0" smtClean="0"/>
              <a:t>SH18</a:t>
            </a:r>
            <a:endParaRPr lang="fr-FR" sz="1600" b="1" dirty="0"/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116059" y="3855158"/>
            <a:ext cx="3179440" cy="567155"/>
          </a:xfrm>
        </p:spPr>
        <p:txBody>
          <a:bodyPr>
            <a:noAutofit/>
          </a:bodyPr>
          <a:lstStyle/>
          <a:p>
            <a:pPr marL="36576" indent="0">
              <a:buNone/>
            </a:pPr>
            <a:r>
              <a:rPr lang="en-US" sz="1600" dirty="0" smtClean="0">
                <a:solidFill>
                  <a:schemeClr val="accent6"/>
                </a:solidFill>
              </a:rPr>
              <a:t>Buffers and </a:t>
            </a:r>
            <a:r>
              <a:rPr lang="en-US" sz="1600" dirty="0">
                <a:solidFill>
                  <a:schemeClr val="accent6"/>
                </a:solidFill>
              </a:rPr>
              <a:t>Burkhardt</a:t>
            </a:r>
            <a:r>
              <a:rPr lang="en-US" sz="1600" dirty="0" smtClean="0">
                <a:solidFill>
                  <a:schemeClr val="accent6"/>
                </a:solidFill>
              </a:rPr>
              <a:t> controlled by an independent system</a:t>
            </a:r>
          </a:p>
        </p:txBody>
      </p:sp>
      <p:sp>
        <p:nvSpPr>
          <p:cNvPr id="26" name="Rectangle 25"/>
          <p:cNvSpPr/>
          <p:nvPr/>
        </p:nvSpPr>
        <p:spPr>
          <a:xfrm rot="19695702">
            <a:off x="1622927" y="5007570"/>
            <a:ext cx="10839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rgbClr val="21FF8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Done</a:t>
            </a:r>
            <a:endParaRPr lang="en-US" sz="2800" b="1" cap="none" spc="0" dirty="0">
              <a:ln w="0"/>
              <a:solidFill>
                <a:srgbClr val="21FF8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 rot="19695702">
            <a:off x="10848440" y="3869466"/>
            <a:ext cx="10839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rgbClr val="21FF8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Done</a:t>
            </a:r>
            <a:endParaRPr lang="en-US" sz="2800" b="1" cap="none" spc="0" dirty="0">
              <a:ln w="0"/>
              <a:solidFill>
                <a:srgbClr val="21FF8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 rot="19695702">
            <a:off x="11006560" y="5251296"/>
            <a:ext cx="98616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2020</a:t>
            </a:r>
            <a:endParaRPr lang="en-US" sz="28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9844" y="4382821"/>
            <a:ext cx="2946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solidFill>
                  <a:schemeClr val="accent6"/>
                </a:solidFill>
                <a:ea typeface="Times New Roman" panose="02020603050405020304" pitchFamily="18" charset="0"/>
              </a:rPr>
              <a:t>to </a:t>
            </a:r>
            <a:r>
              <a:rPr lang="fr-FR" sz="1600" dirty="0" err="1">
                <a:solidFill>
                  <a:schemeClr val="accent6"/>
                </a:solidFill>
                <a:ea typeface="Times New Roman" panose="02020603050405020304" pitchFamily="18" charset="0"/>
              </a:rPr>
              <a:t>allow</a:t>
            </a:r>
            <a:r>
              <a:rPr lang="fr-FR" sz="1600" dirty="0">
                <a:solidFill>
                  <a:schemeClr val="accent6"/>
                </a:solidFill>
                <a:ea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accent6"/>
                </a:solidFill>
                <a:ea typeface="Times New Roman" panose="02020603050405020304" pitchFamily="18" charset="0"/>
              </a:rPr>
              <a:t>independent</a:t>
            </a:r>
            <a:r>
              <a:rPr lang="fr-FR" sz="1600" dirty="0">
                <a:solidFill>
                  <a:schemeClr val="accent6"/>
                </a:solidFill>
                <a:ea typeface="Times New Roman" panose="02020603050405020304" pitchFamily="18" charset="0"/>
              </a:rPr>
              <a:t> maintenance </a:t>
            </a:r>
            <a:r>
              <a:rPr lang="fr-FR" sz="1600" dirty="0" smtClean="0">
                <a:solidFill>
                  <a:schemeClr val="accent6"/>
                </a:solidFill>
                <a:ea typeface="Times New Roman" panose="02020603050405020304" pitchFamily="18" charset="0"/>
              </a:rPr>
              <a:t>and </a:t>
            </a:r>
            <a:r>
              <a:rPr lang="fr-FR" sz="1600" dirty="0" err="1">
                <a:solidFill>
                  <a:schemeClr val="accent6"/>
                </a:solidFill>
                <a:ea typeface="Times New Roman" panose="02020603050405020304" pitchFamily="18" charset="0"/>
              </a:rPr>
              <a:t>debugging</a:t>
            </a:r>
            <a:r>
              <a:rPr lang="fr-FR" sz="1600" dirty="0">
                <a:solidFill>
                  <a:schemeClr val="accent6"/>
                </a:solidFill>
                <a:ea typeface="Times New Roman" panose="02020603050405020304" pitchFamily="18" charset="0"/>
              </a:rPr>
              <a:t> </a:t>
            </a:r>
            <a:endParaRPr lang="fr-FR" sz="1600" dirty="0">
              <a:solidFill>
                <a:schemeClr val="accent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529" y="291430"/>
            <a:ext cx="64588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For the 35g/s Cold Box </a:t>
            </a:r>
            <a:r>
              <a:rPr lang="en-US" dirty="0" smtClean="0">
                <a:solidFill>
                  <a:schemeClr val="accent6"/>
                </a:solidFill>
              </a:rPr>
              <a:t>&amp; </a:t>
            </a:r>
            <a:r>
              <a:rPr lang="en-US" dirty="0" err="1">
                <a:solidFill>
                  <a:schemeClr val="accent6"/>
                </a:solidFill>
              </a:rPr>
              <a:t>Mayekawa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compressor </a:t>
            </a:r>
            <a:r>
              <a:rPr lang="en-US" dirty="0">
                <a:solidFill>
                  <a:schemeClr val="accent6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71033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-0.21914 -0.2495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64" y="-12477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 animBg="1"/>
      <p:bldP spid="16" grpId="0" animBg="1"/>
      <p:bldP spid="18" grpId="0" animBg="1"/>
      <p:bldP spid="21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73097" y="6326372"/>
            <a:ext cx="554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15AA5DA-DC0D-4E40-88A4-CC7C32FAB0F3}" type="slidenum">
              <a:rPr lang="fr-FR" smtClean="0"/>
              <a:t>15</a:t>
            </a:fld>
            <a:endParaRPr lang="fr-FR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604282"/>
              </p:ext>
            </p:extLst>
          </p:nvPr>
        </p:nvGraphicFramePr>
        <p:xfrm>
          <a:off x="503067" y="1106750"/>
          <a:ext cx="1118586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918">
                  <a:extLst>
                    <a:ext uri="{9D8B030D-6E8A-4147-A177-3AD203B41FA5}">
                      <a16:colId xmlns:a16="http://schemas.microsoft.com/office/drawing/2014/main" val="336553925"/>
                    </a:ext>
                  </a:extLst>
                </a:gridCol>
                <a:gridCol w="10756946">
                  <a:extLst>
                    <a:ext uri="{9D8B030D-6E8A-4147-A177-3AD203B41FA5}">
                      <a16:colId xmlns:a16="http://schemas.microsoft.com/office/drawing/2014/main" val="332950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I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INTRODUCTION &amp; CONTEXT</a:t>
                      </a:r>
                      <a:endParaRPr lang="fr-FR" dirty="0">
                        <a:solidFill>
                          <a:schemeClr val="accent6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0949057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048971"/>
              </p:ext>
            </p:extLst>
          </p:nvPr>
        </p:nvGraphicFramePr>
        <p:xfrm>
          <a:off x="503067" y="1983232"/>
          <a:ext cx="1118586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125">
                  <a:extLst>
                    <a:ext uri="{9D8B030D-6E8A-4147-A177-3AD203B41FA5}">
                      <a16:colId xmlns:a16="http://schemas.microsoft.com/office/drawing/2014/main" val="336553925"/>
                    </a:ext>
                  </a:extLst>
                </a:gridCol>
                <a:gridCol w="10765739">
                  <a:extLst>
                    <a:ext uri="{9D8B030D-6E8A-4147-A177-3AD203B41FA5}">
                      <a16:colId xmlns:a16="http://schemas.microsoft.com/office/drawing/2014/main" val="332950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II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1" dirty="0" smtClean="0">
                          <a:solidFill>
                            <a:schemeClr val="accent6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SM18 SIMPLIFIED CRYO DEVICES : BEFORE</a:t>
                      </a:r>
                      <a:r>
                        <a:rPr lang="fr-FR" sz="1800" b="1" baseline="0" dirty="0" smtClean="0">
                          <a:solidFill>
                            <a:schemeClr val="accent6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&amp; AFTER UPGRADE</a:t>
                      </a:r>
                      <a:endParaRPr lang="fr-FR" sz="1800" dirty="0">
                        <a:solidFill>
                          <a:schemeClr val="accent6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0949057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44689"/>
              </p:ext>
            </p:extLst>
          </p:nvPr>
        </p:nvGraphicFramePr>
        <p:xfrm>
          <a:off x="503067" y="2829740"/>
          <a:ext cx="1118586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918">
                  <a:extLst>
                    <a:ext uri="{9D8B030D-6E8A-4147-A177-3AD203B41FA5}">
                      <a16:colId xmlns:a16="http://schemas.microsoft.com/office/drawing/2014/main" val="336553925"/>
                    </a:ext>
                  </a:extLst>
                </a:gridCol>
                <a:gridCol w="10756946">
                  <a:extLst>
                    <a:ext uri="{9D8B030D-6E8A-4147-A177-3AD203B41FA5}">
                      <a16:colId xmlns:a16="http://schemas.microsoft.com/office/drawing/2014/main" val="332950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III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1" dirty="0" smtClean="0">
                          <a:solidFill>
                            <a:schemeClr val="accent6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KEY </a:t>
                      </a:r>
                      <a:r>
                        <a:rPr lang="fr-FR" sz="1800" b="1" baseline="0" dirty="0" smtClean="0">
                          <a:solidFill>
                            <a:schemeClr val="accent6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FIGURES</a:t>
                      </a:r>
                      <a:endParaRPr lang="fr-FR" sz="1800" dirty="0">
                        <a:solidFill>
                          <a:schemeClr val="accent6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0949057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941723"/>
              </p:ext>
            </p:extLst>
          </p:nvPr>
        </p:nvGraphicFramePr>
        <p:xfrm>
          <a:off x="503067" y="4593668"/>
          <a:ext cx="1118586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710">
                  <a:extLst>
                    <a:ext uri="{9D8B030D-6E8A-4147-A177-3AD203B41FA5}">
                      <a16:colId xmlns:a16="http://schemas.microsoft.com/office/drawing/2014/main" val="336553925"/>
                    </a:ext>
                  </a:extLst>
                </a:gridCol>
                <a:gridCol w="10748154">
                  <a:extLst>
                    <a:ext uri="{9D8B030D-6E8A-4147-A177-3AD203B41FA5}">
                      <a16:colId xmlns:a16="http://schemas.microsoft.com/office/drawing/2014/main" val="332950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FR" dirty="0" smtClean="0"/>
                        <a:t>V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OVERVIEW</a:t>
                      </a:r>
                      <a:endParaRPr lang="fr-FR" dirty="0">
                        <a:solidFill>
                          <a:schemeClr val="accent6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0949057"/>
                  </a:ext>
                </a:extLst>
              </a:tr>
            </a:tbl>
          </a:graphicData>
        </a:graphic>
      </p:graphicFrame>
      <p:sp>
        <p:nvSpPr>
          <p:cNvPr id="10" name="Date Placeholder 3"/>
          <p:cNvSpPr txBox="1">
            <a:spLocks/>
          </p:cNvSpPr>
          <p:nvPr/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/>
              <a:t>2019 JUNE, 11</a:t>
            </a:r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108149"/>
              </p:ext>
            </p:extLst>
          </p:nvPr>
        </p:nvGraphicFramePr>
        <p:xfrm>
          <a:off x="503067" y="3730795"/>
          <a:ext cx="1118586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918">
                  <a:extLst>
                    <a:ext uri="{9D8B030D-6E8A-4147-A177-3AD203B41FA5}">
                      <a16:colId xmlns:a16="http://schemas.microsoft.com/office/drawing/2014/main" val="336553925"/>
                    </a:ext>
                  </a:extLst>
                </a:gridCol>
                <a:gridCol w="10756946">
                  <a:extLst>
                    <a:ext uri="{9D8B030D-6E8A-4147-A177-3AD203B41FA5}">
                      <a16:colId xmlns:a16="http://schemas.microsoft.com/office/drawing/2014/main" val="332950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IV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UPGRADE</a:t>
                      </a:r>
                      <a:r>
                        <a:rPr lang="fr-FR" sz="1800" baseline="0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 HANDOVER &amp; RESTART PROTOCOL</a:t>
                      </a:r>
                      <a:endParaRPr lang="fr-FR" sz="1800" dirty="0">
                        <a:solidFill>
                          <a:schemeClr val="accent6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0949057"/>
                  </a:ext>
                </a:extLst>
              </a:tr>
            </a:tbl>
          </a:graphicData>
        </a:graphic>
      </p:graphicFrame>
      <p:sp>
        <p:nvSpPr>
          <p:cNvPr id="15" name="Down Arrow 14"/>
          <p:cNvSpPr/>
          <p:nvPr/>
        </p:nvSpPr>
        <p:spPr>
          <a:xfrm rot="16200000">
            <a:off x="99485" y="2938724"/>
            <a:ext cx="339635" cy="226259"/>
          </a:xfrm>
          <a:prstGeom prst="downArrow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391389" y="2732303"/>
            <a:ext cx="11382103" cy="594035"/>
          </a:xfrm>
          <a:prstGeom prst="rect">
            <a:avLst/>
          </a:prstGeom>
          <a:noFill/>
          <a:ln w="571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176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135159"/>
              </p:ext>
            </p:extLst>
          </p:nvPr>
        </p:nvGraphicFramePr>
        <p:xfrm>
          <a:off x="490583" y="569477"/>
          <a:ext cx="11353074" cy="532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8571">
                  <a:extLst>
                    <a:ext uri="{9D8B030D-6E8A-4147-A177-3AD203B41FA5}">
                      <a16:colId xmlns:a16="http://schemas.microsoft.com/office/drawing/2014/main" val="1010023521"/>
                    </a:ext>
                  </a:extLst>
                </a:gridCol>
                <a:gridCol w="7724503">
                  <a:extLst>
                    <a:ext uri="{9D8B030D-6E8A-4147-A177-3AD203B41FA5}">
                      <a16:colId xmlns:a16="http://schemas.microsoft.com/office/drawing/2014/main" val="2710409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>
                          <a:solidFill>
                            <a:schemeClr val="accent6"/>
                          </a:solidFill>
                        </a:rPr>
                        <a:t>Sytem</a:t>
                      </a:r>
                      <a:endParaRPr lang="fr-FR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 smtClean="0">
                          <a:solidFill>
                            <a:schemeClr val="accent6"/>
                          </a:solidFill>
                        </a:rPr>
                        <a:t>Characteristics</a:t>
                      </a:r>
                      <a:endParaRPr lang="fr-FR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630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accent6"/>
                          </a:solidFill>
                        </a:rPr>
                        <a:t>EXISTING 6kW CB – ‘’LINDE A’’</a:t>
                      </a:r>
                      <a:endParaRPr lang="fr-FR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accent6"/>
                          </a:solidFill>
                        </a:rPr>
                        <a:t>27g/s </a:t>
                      </a:r>
                      <a:r>
                        <a:rPr lang="en-US" sz="1800" i="1" dirty="0" smtClean="0">
                          <a:solidFill>
                            <a:schemeClr val="accent6"/>
                          </a:solidFill>
                        </a:rPr>
                        <a:t>(</a:t>
                      </a:r>
                      <a:r>
                        <a:rPr lang="en-US" sz="1800" i="1" dirty="0" smtClean="0">
                          <a:solidFill>
                            <a:schemeClr val="accent6"/>
                          </a:solidFill>
                          <a:sym typeface="Symbol" panose="05050102010706020507" pitchFamily="18" charset="2"/>
                        </a:rPr>
                        <a:t>700L/h</a:t>
                      </a:r>
                      <a:r>
                        <a:rPr lang="en-US" sz="1800" i="1" dirty="0" smtClean="0">
                          <a:solidFill>
                            <a:schemeClr val="accent6"/>
                          </a:solidFill>
                        </a:rPr>
                        <a:t>) @4.5K</a:t>
                      </a:r>
                      <a:endParaRPr lang="fr-FR" i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5139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NEW Linde CB – ‘’LINDE</a:t>
                      </a:r>
                      <a:r>
                        <a:rPr lang="fr-FR" b="1" baseline="0" dirty="0" smtClean="0">
                          <a:solidFill>
                            <a:srgbClr val="FF0000"/>
                          </a:solidFill>
                        </a:rPr>
                        <a:t> B’’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>
                          <a:solidFill>
                            <a:srgbClr val="FF0000"/>
                          </a:solidFill>
                        </a:rPr>
                        <a:t>35g/s </a:t>
                      </a:r>
                      <a:r>
                        <a:rPr lang="en-US" sz="1800" b="1" i="1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en-US" sz="1800" b="1" i="1" dirty="0" smtClean="0">
                          <a:solidFill>
                            <a:srgbClr val="FF0000"/>
                          </a:solidFill>
                          <a:sym typeface="Symbol" panose="05050102010706020507" pitchFamily="18" charset="2"/>
                        </a:rPr>
                        <a:t>1000L/h</a:t>
                      </a:r>
                      <a:r>
                        <a:rPr lang="en-US" sz="1800" b="1" i="1" dirty="0" smtClean="0">
                          <a:solidFill>
                            <a:srgbClr val="FF0000"/>
                          </a:solidFill>
                        </a:rPr>
                        <a:t>) </a:t>
                      </a:r>
                      <a:r>
                        <a:rPr lang="en-US" sz="1800" i="1" dirty="0" smtClean="0">
                          <a:solidFill>
                            <a:srgbClr val="FF0000"/>
                          </a:solidFill>
                        </a:rPr>
                        <a:t>@4.5K</a:t>
                      </a:r>
                      <a:endParaRPr lang="fr-FR" b="1" i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1878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>
                          <a:solidFill>
                            <a:schemeClr val="accent6"/>
                          </a:solidFill>
                        </a:rPr>
                        <a:t>Process</a:t>
                      </a:r>
                      <a:r>
                        <a:rPr lang="fr-FR" baseline="0" dirty="0" smtClean="0">
                          <a:solidFill>
                            <a:schemeClr val="accent6"/>
                          </a:solidFill>
                        </a:rPr>
                        <a:t> compression station</a:t>
                      </a:r>
                      <a:endParaRPr lang="fr-FR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baseline="0" dirty="0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r>
                        <a:rPr kumimoji="0" lang="en-GB" sz="1800" b="0" i="0" u="none" strike="noStrike" kern="1200" baseline="0" dirty="0" err="1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Stal</a:t>
                      </a:r>
                      <a:r>
                        <a:rPr kumimoji="0" lang="en-GB" sz="1800" b="0" i="0" u="none" strike="noStrike" kern="1200" baseline="0" dirty="0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 He compressors (350 g/s @19 bar), 1.6 MW elec. power + ORS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+ new MAYEKAWA compressor (main drive motor of 1.4 MW)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965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>
                          <a:solidFill>
                            <a:schemeClr val="accent6"/>
                          </a:solidFill>
                        </a:rPr>
                        <a:t>Very</a:t>
                      </a:r>
                      <a:r>
                        <a:rPr lang="fr-FR" dirty="0" smtClean="0">
                          <a:solidFill>
                            <a:schemeClr val="accent6"/>
                          </a:solidFill>
                        </a:rPr>
                        <a:t> </a:t>
                      </a:r>
                      <a:r>
                        <a:rPr lang="fr-FR" dirty="0" err="1" smtClean="0">
                          <a:solidFill>
                            <a:schemeClr val="accent6"/>
                          </a:solidFill>
                        </a:rPr>
                        <a:t>Low</a:t>
                      </a:r>
                      <a:r>
                        <a:rPr lang="fr-FR" dirty="0" smtClean="0">
                          <a:solidFill>
                            <a:schemeClr val="accent6"/>
                          </a:solidFill>
                        </a:rPr>
                        <a:t> Pressure </a:t>
                      </a:r>
                      <a:r>
                        <a:rPr lang="fr-FR" dirty="0" err="1" smtClean="0">
                          <a:solidFill>
                            <a:schemeClr val="accent6"/>
                          </a:solidFill>
                        </a:rPr>
                        <a:t>Pumping</a:t>
                      </a:r>
                      <a:endParaRPr lang="fr-FR" dirty="0" smtClean="0">
                        <a:solidFill>
                          <a:schemeClr val="accent6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(</a:t>
                      </a:r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WPU</a:t>
                      </a:r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)</a:t>
                      </a:r>
                      <a:endParaRPr lang="fr-FR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1"/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2 warm pumping units, each one :</a:t>
                      </a:r>
                    </a:p>
                    <a:p>
                      <a:pPr marL="0" lvl="1"/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             6 g/s @ 10 mbar</a:t>
                      </a:r>
                    </a:p>
                    <a:p>
                      <a:pPr marL="0" lvl="1"/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            12 g/s @ 20 mbar</a:t>
                      </a:r>
                    </a:p>
                    <a:p>
                      <a:pPr marL="0" lvl="1"/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            18 g/s @ 30 mbar (max)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To each </a:t>
                      </a:r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WPU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is dedicated a very low pressure heater of 32 kW (20g/s)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494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>
                          <a:solidFill>
                            <a:schemeClr val="accent6"/>
                          </a:solidFill>
                        </a:rPr>
                        <a:t>Pre-cooling</a:t>
                      </a:r>
                      <a:r>
                        <a:rPr lang="fr-FR" dirty="0" smtClean="0">
                          <a:solidFill>
                            <a:schemeClr val="accent6"/>
                          </a:solidFill>
                        </a:rPr>
                        <a:t> to 80K</a:t>
                      </a:r>
                      <a:endParaRPr lang="fr-FR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accent6"/>
                          </a:solidFill>
                        </a:rPr>
                        <a:t>2 x CWU (80g/s - 2 x 120kW</a:t>
                      </a:r>
                      <a:r>
                        <a:rPr lang="fr-FR" baseline="0" dirty="0" smtClean="0">
                          <a:solidFill>
                            <a:schemeClr val="accent6"/>
                          </a:solidFill>
                        </a:rPr>
                        <a:t> @80K</a:t>
                      </a:r>
                      <a:r>
                        <a:rPr lang="fr-FR" dirty="0" smtClean="0">
                          <a:solidFill>
                            <a:schemeClr val="accent6"/>
                          </a:solidFill>
                        </a:rPr>
                        <a:t>)</a:t>
                      </a:r>
                      <a:r>
                        <a:rPr lang="fr-FR" baseline="0" dirty="0" smtClean="0">
                          <a:solidFill>
                            <a:schemeClr val="accent6"/>
                          </a:solidFill>
                        </a:rPr>
                        <a:t> - </a:t>
                      </a:r>
                      <a:r>
                        <a:rPr lang="fr-FR" dirty="0" err="1" smtClean="0">
                          <a:solidFill>
                            <a:schemeClr val="accent6"/>
                          </a:solidFill>
                        </a:rPr>
                        <a:t>With</a:t>
                      </a:r>
                      <a:r>
                        <a:rPr lang="fr-FR" dirty="0" smtClean="0">
                          <a:solidFill>
                            <a:schemeClr val="accent6"/>
                          </a:solidFill>
                        </a:rPr>
                        <a:t> 3 </a:t>
                      </a:r>
                      <a:r>
                        <a:rPr lang="fr-FR" dirty="0" err="1" smtClean="0">
                          <a:solidFill>
                            <a:schemeClr val="accent6"/>
                          </a:solidFill>
                        </a:rPr>
                        <a:t>Kaesers</a:t>
                      </a:r>
                      <a:r>
                        <a:rPr lang="fr-FR" dirty="0" smtClean="0">
                          <a:solidFill>
                            <a:schemeClr val="accent6"/>
                          </a:solidFill>
                        </a:rPr>
                        <a:t> </a:t>
                      </a:r>
                      <a:r>
                        <a:rPr lang="fr-FR" dirty="0" err="1" smtClean="0">
                          <a:solidFill>
                            <a:schemeClr val="accent6"/>
                          </a:solidFill>
                        </a:rPr>
                        <a:t>compressors</a:t>
                      </a:r>
                      <a:endParaRPr lang="fr-FR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7966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>
                          <a:solidFill>
                            <a:schemeClr val="accent6"/>
                          </a:solidFill>
                        </a:rPr>
                        <a:t>GHe</a:t>
                      </a:r>
                      <a:r>
                        <a:rPr lang="fr-FR" dirty="0" smtClean="0">
                          <a:solidFill>
                            <a:schemeClr val="accent6"/>
                          </a:solidFill>
                        </a:rPr>
                        <a:t> Purification</a:t>
                      </a:r>
                      <a:endParaRPr lang="fr-FR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sz="1800" b="0" i="0" u="none" strike="noStrike" kern="1200" baseline="0" dirty="0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5 x 80 m</a:t>
                      </a:r>
                      <a:r>
                        <a:rPr kumimoji="0" lang="da-DK" sz="1800" b="0" i="0" u="none" strike="noStrike" kern="1200" baseline="30000" dirty="0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da-DK" sz="1800" b="0" i="0" u="none" strike="noStrike" kern="1200" baseline="0" dirty="0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 Balloons at 1 bar (3 Burckardt recovery compressors +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baseline="0" dirty="0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2 </a:t>
                      </a:r>
                      <a:r>
                        <a:rPr kumimoji="0" lang="fr-FR" sz="1800" b="0" i="0" u="none" strike="noStrike" kern="1200" baseline="0" dirty="0" err="1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Purifiers</a:t>
                      </a:r>
                      <a:r>
                        <a:rPr kumimoji="0" lang="fr-FR" sz="1800" b="0" i="0" u="none" strike="noStrike" kern="1200" baseline="0" dirty="0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 200 Nm</a:t>
                      </a:r>
                      <a:r>
                        <a:rPr kumimoji="0" lang="fr-FR" sz="1800" b="0" i="0" u="none" strike="noStrike" kern="1200" baseline="30000" dirty="0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fr-FR" sz="1800" b="0" i="0" u="none" strike="noStrike" kern="1200" baseline="0" dirty="0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/h at 180 bars</a:t>
                      </a:r>
                      <a:r>
                        <a:rPr kumimoji="0" lang="da-DK" sz="1800" b="0" i="0" u="none" strike="noStrike" kern="1200" baseline="0" dirty="0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7113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accent6"/>
                          </a:solidFill>
                        </a:rPr>
                        <a:t>Pure </a:t>
                      </a:r>
                      <a:r>
                        <a:rPr lang="fr-FR" dirty="0" err="1" smtClean="0">
                          <a:solidFill>
                            <a:schemeClr val="accent6"/>
                          </a:solidFill>
                        </a:rPr>
                        <a:t>GHe</a:t>
                      </a:r>
                      <a:r>
                        <a:rPr lang="fr-FR" baseline="0" dirty="0" smtClean="0">
                          <a:solidFill>
                            <a:schemeClr val="accent6"/>
                          </a:solidFill>
                        </a:rPr>
                        <a:t> </a:t>
                      </a:r>
                      <a:r>
                        <a:rPr lang="fr-FR" baseline="0" dirty="0" err="1" smtClean="0">
                          <a:solidFill>
                            <a:schemeClr val="accent6"/>
                          </a:solidFill>
                        </a:rPr>
                        <a:t>storage</a:t>
                      </a:r>
                      <a:endParaRPr lang="fr-FR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accent6"/>
                          </a:solidFill>
                        </a:rPr>
                        <a:t>8 x 75m3 @18 bars</a:t>
                      </a:r>
                      <a:endParaRPr lang="fr-FR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881346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fr-FR" dirty="0" err="1" smtClean="0">
                          <a:solidFill>
                            <a:schemeClr val="accent6"/>
                          </a:solidFill>
                        </a:rPr>
                        <a:t>LHe</a:t>
                      </a:r>
                      <a:r>
                        <a:rPr lang="fr-FR" dirty="0" smtClean="0">
                          <a:solidFill>
                            <a:schemeClr val="accent6"/>
                          </a:solidFill>
                        </a:rPr>
                        <a:t> </a:t>
                      </a:r>
                      <a:r>
                        <a:rPr lang="fr-FR" dirty="0" err="1" smtClean="0">
                          <a:solidFill>
                            <a:schemeClr val="accent6"/>
                          </a:solidFill>
                        </a:rPr>
                        <a:t>storage</a:t>
                      </a:r>
                      <a:endParaRPr lang="fr-FR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800" b="0" i="0" u="none" strike="noStrike" kern="1200" baseline="0" dirty="0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1 x 25 m</a:t>
                      </a:r>
                      <a:r>
                        <a:rPr kumimoji="0" lang="fr-FR" sz="1800" b="0" i="0" u="none" strike="noStrike" kern="1200" baseline="30000" dirty="0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fr-FR" sz="1800" b="0" i="0" u="none" strike="noStrike" kern="1200" baseline="0" dirty="0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800" b="0" i="0" u="none" strike="noStrike" kern="1200" baseline="0" dirty="0" err="1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LHe</a:t>
                      </a:r>
                      <a:r>
                        <a:rPr kumimoji="0" lang="fr-FR" sz="1800" b="0" i="0" u="none" strike="noStrike" kern="1200" baseline="0" dirty="0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800" b="0" i="0" u="none" strike="noStrike" kern="1200" baseline="0" dirty="0" err="1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storage</a:t>
                      </a:r>
                      <a:r>
                        <a:rPr kumimoji="0" lang="fr-FR" sz="1800" b="0" i="0" u="none" strike="noStrike" kern="1200" baseline="0" dirty="0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 at 1.6 bar (+ 1x 10 m</a:t>
                      </a:r>
                      <a:r>
                        <a:rPr kumimoji="0" lang="fr-FR" sz="1800" b="0" i="0" u="none" strike="noStrike" kern="1200" baseline="30000" dirty="0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fr-FR" sz="1800" b="0" i="0" u="none" strike="noStrike" kern="1200" baseline="0" dirty="0" smtClean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rPr>
                        <a:t> mobile)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892415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accent6"/>
                          </a:solidFill>
                        </a:rPr>
                        <a:t>LN2 </a:t>
                      </a:r>
                      <a:r>
                        <a:rPr lang="fr-FR" dirty="0" err="1" smtClean="0">
                          <a:solidFill>
                            <a:schemeClr val="accent6"/>
                          </a:solidFill>
                        </a:rPr>
                        <a:t>storage</a:t>
                      </a:r>
                      <a:endParaRPr lang="fr-FR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accent6"/>
                          </a:solidFill>
                        </a:rPr>
                        <a:t>50’000L Dewar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9912918"/>
                  </a:ext>
                </a:extLst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0" y="-1736"/>
            <a:ext cx="12192000" cy="3006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800" b="1" dirty="0"/>
              <a:t>SM18 </a:t>
            </a:r>
            <a:r>
              <a:rPr lang="fr-FR" sz="1800" b="1" dirty="0" smtClean="0"/>
              <a:t>CRYOPLANT GENERAL KEY FIGURES : AFTER UPGRADE</a:t>
            </a:r>
            <a:endParaRPr lang="fr-FR" sz="1800" dirty="0"/>
          </a:p>
        </p:txBody>
      </p:sp>
      <p:sp>
        <p:nvSpPr>
          <p:cNvPr id="2" name="Rectangle 1"/>
          <p:cNvSpPr/>
          <p:nvPr/>
        </p:nvSpPr>
        <p:spPr>
          <a:xfrm>
            <a:off x="525062" y="966652"/>
            <a:ext cx="11318595" cy="1384662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Date Placeholder 3"/>
          <p:cNvSpPr txBox="1">
            <a:spLocks/>
          </p:cNvSpPr>
          <p:nvPr/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/>
              <a:t>2019 JUNE, 11</a:t>
            </a:r>
            <a:endParaRPr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918391-D411-FE40-AAD7-861AE5233E0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20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7231" y="359155"/>
            <a:ext cx="3870175" cy="23262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933" y="376728"/>
            <a:ext cx="3865851" cy="23236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296" y="3365450"/>
            <a:ext cx="3865851" cy="232362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12192000" cy="3006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800" b="1" dirty="0"/>
              <a:t> </a:t>
            </a:r>
            <a:r>
              <a:rPr lang="fr-FR" sz="1800" b="1" dirty="0" err="1"/>
              <a:t>LHe</a:t>
            </a:r>
            <a:r>
              <a:rPr lang="fr-FR" sz="1800" b="1" dirty="0"/>
              <a:t> CONSUMPTION </a:t>
            </a:r>
            <a:r>
              <a:rPr lang="fr-FR" sz="1800" b="1" dirty="0" smtClean="0"/>
              <a:t>FOR COOL DOWN TO 4.2K - COOL DOWN DURATION – STEADY STATE</a:t>
            </a:r>
            <a:endParaRPr lang="fr-FR" sz="1800" dirty="0"/>
          </a:p>
        </p:txBody>
      </p:sp>
      <p:sp>
        <p:nvSpPr>
          <p:cNvPr id="5" name="Rectangle 4"/>
          <p:cNvSpPr/>
          <p:nvPr/>
        </p:nvSpPr>
        <p:spPr>
          <a:xfrm>
            <a:off x="4150784" y="1965325"/>
            <a:ext cx="364087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FF0000"/>
                </a:solidFill>
                <a:cs typeface="Times New Roman" panose="02020603050405020304" pitchFamily="18" charset="0"/>
              </a:rPr>
              <a:t>The new 35g/s cold box </a:t>
            </a:r>
            <a:r>
              <a:rPr lang="fr-FR" dirty="0" err="1">
                <a:solidFill>
                  <a:srgbClr val="FF0000"/>
                </a:solidFill>
                <a:cs typeface="Times New Roman" panose="02020603050405020304" pitchFamily="18" charset="0"/>
              </a:rPr>
              <a:t>will</a:t>
            </a:r>
            <a:r>
              <a:rPr lang="fr-FR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FF0000"/>
                </a:solidFill>
                <a:cs typeface="Times New Roman" panose="02020603050405020304" pitchFamily="18" charset="0"/>
              </a:rPr>
              <a:t>directly</a:t>
            </a:r>
            <a:r>
              <a:rPr lang="fr-FR" dirty="0">
                <a:solidFill>
                  <a:srgbClr val="FF0000"/>
                </a:solidFill>
                <a:cs typeface="Times New Roman" panose="02020603050405020304" pitchFamily="18" charset="0"/>
              </a:rPr>
              <a:t> and </a:t>
            </a:r>
            <a:r>
              <a:rPr lang="fr-FR" dirty="0" err="1">
                <a:solidFill>
                  <a:srgbClr val="FF0000"/>
                </a:solidFill>
                <a:cs typeface="Times New Roman" panose="02020603050405020304" pitchFamily="18" charset="0"/>
              </a:rPr>
              <a:t>significantly</a:t>
            </a:r>
            <a:r>
              <a:rPr lang="fr-FR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rgbClr val="FF0000"/>
                </a:solidFill>
                <a:cs typeface="Times New Roman" panose="02020603050405020304" pitchFamily="18" charset="0"/>
              </a:rPr>
              <a:t>increase</a:t>
            </a:r>
            <a:r>
              <a:rPr lang="fr-FR" dirty="0">
                <a:solidFill>
                  <a:srgbClr val="FF0000"/>
                </a:solidFill>
                <a:cs typeface="Times New Roman" panose="02020603050405020304" pitchFamily="18" charset="0"/>
              </a:rPr>
              <a:t> the </a:t>
            </a:r>
            <a:r>
              <a:rPr lang="fr-FR" dirty="0" err="1">
                <a:solidFill>
                  <a:srgbClr val="FF0000"/>
                </a:solidFill>
                <a:cs typeface="Times New Roman" panose="02020603050405020304" pitchFamily="18" charset="0"/>
              </a:rPr>
              <a:t>LHe</a:t>
            </a:r>
            <a:r>
              <a:rPr lang="fr-FR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capacity</a:t>
            </a:r>
            <a:r>
              <a:rPr lang="fr-FR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for :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fr-FR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fr-FR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fr-FR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he cool down </a:t>
            </a:r>
          </a:p>
          <a:p>
            <a:pPr marL="285750" indent="-285750" algn="ctr">
              <a:buFontTx/>
              <a:buChar char="-"/>
            </a:pPr>
            <a:r>
              <a:rPr lang="fr-FR" dirty="0">
                <a:solidFill>
                  <a:srgbClr val="92D050"/>
                </a:solidFill>
                <a:cs typeface="Times New Roman" panose="02020603050405020304" pitchFamily="18" charset="0"/>
              </a:rPr>
              <a:t>T</a:t>
            </a:r>
            <a:r>
              <a:rPr lang="fr-FR" dirty="0" smtClean="0">
                <a:solidFill>
                  <a:srgbClr val="92D050"/>
                </a:solidFill>
                <a:cs typeface="Times New Roman" panose="02020603050405020304" pitchFamily="18" charset="0"/>
              </a:rPr>
              <a:t>he </a:t>
            </a:r>
            <a:r>
              <a:rPr lang="fr-FR" dirty="0" err="1" smtClean="0">
                <a:solidFill>
                  <a:srgbClr val="92D050"/>
                </a:solidFill>
                <a:cs typeface="Times New Roman" panose="02020603050405020304" pitchFamily="18" charset="0"/>
              </a:rPr>
              <a:t>steady</a:t>
            </a:r>
            <a:r>
              <a:rPr lang="fr-FR" dirty="0" smtClean="0">
                <a:solidFill>
                  <a:srgbClr val="92D050"/>
                </a:solidFill>
                <a:cs typeface="Times New Roman" panose="02020603050405020304" pitchFamily="18" charset="0"/>
              </a:rPr>
              <a:t> state</a:t>
            </a:r>
          </a:p>
          <a:p>
            <a:pPr marL="285750" indent="-285750" algn="ctr">
              <a:buFontTx/>
              <a:buChar char="-"/>
            </a:pPr>
            <a:r>
              <a:rPr lang="fr-FR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The </a:t>
            </a:r>
            <a:r>
              <a:rPr lang="fr-FR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Quench</a:t>
            </a:r>
            <a:r>
              <a:rPr lang="fr-FR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solidFill>
                  <a:srgbClr val="7030A0"/>
                </a:solidFill>
                <a:cs typeface="Times New Roman" panose="02020603050405020304" pitchFamily="18" charset="0"/>
              </a:rPr>
              <a:t>recovery</a:t>
            </a:r>
            <a:endParaRPr lang="fr-FR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35092" y="403585"/>
            <a:ext cx="38038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accent6"/>
                </a:solidFill>
                <a:cs typeface="Times New Roman" panose="02020603050405020304" pitchFamily="18" charset="0"/>
              </a:rPr>
              <a:t>The 27g/s cold box </a:t>
            </a:r>
            <a:r>
              <a:rPr lang="fr-FR" dirty="0" err="1">
                <a:solidFill>
                  <a:schemeClr val="accent6"/>
                </a:solidFill>
                <a:cs typeface="Times New Roman" panose="02020603050405020304" pitchFamily="18" charset="0"/>
              </a:rPr>
              <a:t>will</a:t>
            </a:r>
            <a:r>
              <a:rPr lang="fr-FR" dirty="0">
                <a:solidFill>
                  <a:schemeClr val="accent6"/>
                </a:solidFill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accent6"/>
                </a:solidFill>
                <a:cs typeface="Times New Roman" panose="02020603050405020304" pitchFamily="18" charset="0"/>
              </a:rPr>
              <a:t>be</a:t>
            </a:r>
            <a:r>
              <a:rPr lang="fr-FR" dirty="0">
                <a:solidFill>
                  <a:schemeClr val="accent6"/>
                </a:solidFill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accent6"/>
                </a:solidFill>
                <a:cs typeface="Times New Roman" panose="02020603050405020304" pitchFamily="18" charset="0"/>
              </a:rPr>
              <a:t>dedicated</a:t>
            </a:r>
            <a:r>
              <a:rPr lang="fr-FR" dirty="0">
                <a:solidFill>
                  <a:schemeClr val="accent6"/>
                </a:solidFill>
                <a:cs typeface="Times New Roman" panose="02020603050405020304" pitchFamily="18" charset="0"/>
              </a:rPr>
              <a:t> to the </a:t>
            </a:r>
            <a:r>
              <a:rPr lang="fr-FR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HL LHC String </a:t>
            </a:r>
            <a:r>
              <a:rPr lang="fr-FR" dirty="0">
                <a:solidFill>
                  <a:schemeClr val="accent6"/>
                </a:solidFill>
                <a:cs typeface="Times New Roman" panose="02020603050405020304" pitchFamily="18" charset="0"/>
              </a:rPr>
              <a:t>and </a:t>
            </a:r>
            <a:r>
              <a:rPr lang="fr-FR" dirty="0" err="1">
                <a:solidFill>
                  <a:schemeClr val="accent6"/>
                </a:solidFill>
                <a:cs typeface="Times New Roman" panose="02020603050405020304" pitchFamily="18" charset="0"/>
              </a:rPr>
              <a:t>could</a:t>
            </a:r>
            <a:r>
              <a:rPr lang="fr-FR" dirty="0">
                <a:solidFill>
                  <a:schemeClr val="accent6"/>
                </a:solidFill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accent6"/>
                </a:solidFill>
                <a:cs typeface="Times New Roman" panose="02020603050405020304" pitchFamily="18" charset="0"/>
              </a:rPr>
              <a:t>complement</a:t>
            </a:r>
            <a:r>
              <a:rPr lang="fr-FR" dirty="0">
                <a:solidFill>
                  <a:schemeClr val="accent6"/>
                </a:solidFill>
                <a:cs typeface="Times New Roman" panose="02020603050405020304" pitchFamily="18" charset="0"/>
              </a:rPr>
              <a:t> the </a:t>
            </a:r>
            <a:r>
              <a:rPr lang="fr-FR" dirty="0" smtClean="0">
                <a:solidFill>
                  <a:schemeClr val="accent6"/>
                </a:solidFill>
                <a:cs typeface="Times New Roman" panose="02020603050405020304" pitchFamily="18" charset="0"/>
              </a:rPr>
              <a:t>Dewar for the </a:t>
            </a:r>
            <a:r>
              <a:rPr lang="fr-FR" dirty="0" err="1" smtClean="0">
                <a:solidFill>
                  <a:schemeClr val="accent6"/>
                </a:solidFill>
                <a:cs typeface="Times New Roman" panose="02020603050405020304" pitchFamily="18" charset="0"/>
              </a:rPr>
              <a:t>other</a:t>
            </a:r>
            <a:r>
              <a:rPr lang="fr-FR" dirty="0" smtClean="0">
                <a:solidFill>
                  <a:schemeClr val="accent6"/>
                </a:solidFill>
                <a:cs typeface="Times New Roman" panose="02020603050405020304" pitchFamily="18" charset="0"/>
              </a:rPr>
              <a:t> test </a:t>
            </a:r>
            <a:r>
              <a:rPr lang="fr-FR" dirty="0" err="1" smtClean="0">
                <a:solidFill>
                  <a:schemeClr val="accent6"/>
                </a:solidFill>
                <a:cs typeface="Times New Roman" panose="02020603050405020304" pitchFamily="18" charset="0"/>
              </a:rPr>
              <a:t>benches</a:t>
            </a:r>
            <a:r>
              <a:rPr lang="fr-FR" dirty="0" smtClean="0">
                <a:solidFill>
                  <a:schemeClr val="accent6"/>
                </a:solidFill>
                <a:cs typeface="Times New Roman" panose="02020603050405020304" pitchFamily="18" charset="0"/>
              </a:rPr>
              <a:t> </a:t>
            </a:r>
            <a:endParaRPr lang="fr-FR" dirty="0">
              <a:solidFill>
                <a:schemeClr val="accent6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39442" y="2376331"/>
            <a:ext cx="1617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000000"/>
                </a:solidFill>
              </a:rPr>
              <a:t>Test </a:t>
            </a:r>
            <a:r>
              <a:rPr lang="fr-FR" sz="1600" dirty="0" err="1" smtClean="0">
                <a:solidFill>
                  <a:srgbClr val="000000"/>
                </a:solidFill>
              </a:rPr>
              <a:t>benches</a:t>
            </a:r>
            <a:endParaRPr lang="fr-FR" sz="1600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64420" y="2361653"/>
            <a:ext cx="1617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000000"/>
                </a:solidFill>
              </a:rPr>
              <a:t>Test </a:t>
            </a:r>
            <a:r>
              <a:rPr lang="fr-FR" sz="1600" dirty="0" err="1" smtClean="0">
                <a:solidFill>
                  <a:srgbClr val="000000"/>
                </a:solidFill>
              </a:rPr>
              <a:t>benches</a:t>
            </a:r>
            <a:endParaRPr lang="fr-FR" sz="1600" dirty="0">
              <a:solidFill>
                <a:srgbClr val="000000"/>
              </a:solidFill>
            </a:endParaRPr>
          </a:p>
        </p:txBody>
      </p:sp>
      <p:sp>
        <p:nvSpPr>
          <p:cNvPr id="11" name="Date Placeholder 3"/>
          <p:cNvSpPr txBox="1">
            <a:spLocks/>
          </p:cNvSpPr>
          <p:nvPr/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/>
              <a:t>2019 JUNE, 11</a:t>
            </a:r>
            <a:endParaRPr lang="en-US" dirty="0"/>
          </a:p>
        </p:txBody>
      </p:sp>
      <p:sp>
        <p:nvSpPr>
          <p:cNvPr id="12" name="Slide Number Placeholder 4"/>
          <p:cNvSpPr txBox="1">
            <a:spLocks/>
          </p:cNvSpPr>
          <p:nvPr/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918391-D411-FE40-AAD7-861AE5233E0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972797" y="271334"/>
            <a:ext cx="217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FF9933"/>
                </a:solidFill>
              </a:rPr>
              <a:t>Cool down duration</a:t>
            </a:r>
            <a:endParaRPr lang="fr-FR" dirty="0">
              <a:solidFill>
                <a:srgbClr val="FF9933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55183" y="340177"/>
            <a:ext cx="264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Cool down </a:t>
            </a:r>
            <a:r>
              <a:rPr lang="fr-FR" dirty="0" err="1" smtClean="0"/>
              <a:t>consumption</a:t>
            </a:r>
            <a:endParaRPr lang="fr-FR" dirty="0"/>
          </a:p>
        </p:txBody>
      </p:sp>
      <p:sp>
        <p:nvSpPr>
          <p:cNvPr id="17" name="TextBox 16"/>
          <p:cNvSpPr txBox="1"/>
          <p:nvPr/>
        </p:nvSpPr>
        <p:spPr>
          <a:xfrm>
            <a:off x="1443262" y="5334858"/>
            <a:ext cx="16177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000000"/>
                </a:solidFill>
              </a:rPr>
              <a:t>Test </a:t>
            </a:r>
            <a:r>
              <a:rPr lang="fr-FR" sz="1600" dirty="0" err="1" smtClean="0">
                <a:solidFill>
                  <a:srgbClr val="000000"/>
                </a:solidFill>
              </a:rPr>
              <a:t>benches</a:t>
            </a:r>
            <a:endParaRPr lang="fr-FR" sz="1600" dirty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28716" y="3307466"/>
            <a:ext cx="2839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>
                <a:solidFill>
                  <a:srgbClr val="92D050"/>
                </a:solidFill>
              </a:rPr>
              <a:t>Steady</a:t>
            </a:r>
            <a:r>
              <a:rPr lang="fr-FR" dirty="0" smtClean="0">
                <a:solidFill>
                  <a:srgbClr val="92D050"/>
                </a:solidFill>
              </a:rPr>
              <a:t> state </a:t>
            </a:r>
            <a:r>
              <a:rPr lang="fr-FR" dirty="0" err="1" smtClean="0">
                <a:solidFill>
                  <a:srgbClr val="92D050"/>
                </a:solidFill>
              </a:rPr>
              <a:t>consumption</a:t>
            </a:r>
            <a:endParaRPr lang="fr-FR" dirty="0">
              <a:solidFill>
                <a:srgbClr val="92D05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3480048" y="2565647"/>
            <a:ext cx="1509202" cy="672629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3959115" y="3599687"/>
            <a:ext cx="896970" cy="175187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7350712" y="3838494"/>
            <a:ext cx="488271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694790"/>
              </p:ext>
            </p:extLst>
          </p:nvPr>
        </p:nvGraphicFramePr>
        <p:xfrm>
          <a:off x="7954675" y="3365450"/>
          <a:ext cx="3892731" cy="2307964"/>
        </p:xfrm>
        <a:graphic>
          <a:graphicData uri="http://schemas.openxmlformats.org/drawingml/2006/table">
            <a:tbl>
              <a:tblPr/>
              <a:tblGrid>
                <a:gridCol w="1538257">
                  <a:extLst>
                    <a:ext uri="{9D8B030D-6E8A-4147-A177-3AD203B41FA5}">
                      <a16:colId xmlns:a16="http://schemas.microsoft.com/office/drawing/2014/main" val="4151587400"/>
                    </a:ext>
                  </a:extLst>
                </a:gridCol>
                <a:gridCol w="1177237">
                  <a:extLst>
                    <a:ext uri="{9D8B030D-6E8A-4147-A177-3AD203B41FA5}">
                      <a16:colId xmlns:a16="http://schemas.microsoft.com/office/drawing/2014/main" val="345417566"/>
                    </a:ext>
                  </a:extLst>
                </a:gridCol>
                <a:gridCol w="1177237">
                  <a:extLst>
                    <a:ext uri="{9D8B030D-6E8A-4147-A177-3AD203B41FA5}">
                      <a16:colId xmlns:a16="http://schemas.microsoft.com/office/drawing/2014/main" val="2559412073"/>
                    </a:ext>
                  </a:extLst>
                </a:gridCol>
              </a:tblGrid>
              <a:tr h="83433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EQUIPMENT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LHe FLOW FOR QUENCH RECOVERY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QUENCH RECOVERY TIME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5746845"/>
                  </a:ext>
                </a:extLst>
              </a:tr>
              <a:tr h="32506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[g/s]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1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[h]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1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254720"/>
                  </a:ext>
                </a:extLst>
              </a:tr>
              <a:tr h="29255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HFM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4614106"/>
                  </a:ext>
                </a:extLst>
              </a:tr>
              <a:tr h="28172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Cluster D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0034102"/>
                  </a:ext>
                </a:extLst>
              </a:tr>
              <a:tr h="28172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Horizontal dipoles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085168"/>
                  </a:ext>
                </a:extLst>
              </a:tr>
              <a:tr h="29255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LONG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0714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206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936" y="389384"/>
            <a:ext cx="10833464" cy="456504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12192000" cy="3006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800" b="1" dirty="0"/>
              <a:t> </a:t>
            </a:r>
            <a:r>
              <a:rPr lang="fr-FR" sz="1800" b="1" dirty="0" smtClean="0"/>
              <a:t>SM18 TYPICAL CURRENT PLANNING : </a:t>
            </a:r>
            <a:r>
              <a:rPr lang="fr-FR" sz="1800" b="1" dirty="0" err="1" smtClean="0"/>
              <a:t>LHe</a:t>
            </a:r>
            <a:r>
              <a:rPr lang="fr-FR" sz="1800" b="1" dirty="0" smtClean="0"/>
              <a:t> DISTRIBUTION FOR THE TESTS </a:t>
            </a:r>
            <a:endParaRPr lang="fr-FR" sz="1800" dirty="0"/>
          </a:p>
        </p:txBody>
      </p:sp>
      <p:sp>
        <p:nvSpPr>
          <p:cNvPr id="7" name="Rectangle 6"/>
          <p:cNvSpPr/>
          <p:nvPr/>
        </p:nvSpPr>
        <p:spPr>
          <a:xfrm>
            <a:off x="949234" y="4981721"/>
            <a:ext cx="108905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0000"/>
                </a:solidFill>
              </a:rPr>
              <a:t>A priority management is </a:t>
            </a:r>
            <a:r>
              <a:rPr lang="en-GB" dirty="0" smtClean="0">
                <a:solidFill>
                  <a:srgbClr val="000000"/>
                </a:solidFill>
              </a:rPr>
              <a:t>currently essential </a:t>
            </a:r>
            <a:r>
              <a:rPr lang="en-GB" dirty="0">
                <a:solidFill>
                  <a:srgbClr val="000000"/>
                </a:solidFill>
              </a:rPr>
              <a:t>for the cool down </a:t>
            </a:r>
            <a:r>
              <a:rPr lang="en-GB" dirty="0" smtClean="0">
                <a:solidFill>
                  <a:srgbClr val="000000"/>
                </a:solidFill>
              </a:rPr>
              <a:t>organisation (capacity limited to 27 g/s)</a:t>
            </a:r>
            <a:endParaRPr lang="fr-FR" dirty="0"/>
          </a:p>
        </p:txBody>
      </p:sp>
      <p:grpSp>
        <p:nvGrpSpPr>
          <p:cNvPr id="13" name="Group 12"/>
          <p:cNvGrpSpPr/>
          <p:nvPr/>
        </p:nvGrpSpPr>
        <p:grpSpPr>
          <a:xfrm>
            <a:off x="3901440" y="3579223"/>
            <a:ext cx="2194560" cy="818606"/>
            <a:chOff x="3796937" y="3875314"/>
            <a:chExt cx="2194560" cy="818606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4571999" y="4188823"/>
              <a:ext cx="287383" cy="505097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3796937" y="3875314"/>
              <a:ext cx="2194560" cy="31350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" name="Rectangle 8"/>
          <p:cNvSpPr/>
          <p:nvPr/>
        </p:nvSpPr>
        <p:spPr>
          <a:xfrm>
            <a:off x="949234" y="5378346"/>
            <a:ext cx="110424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fr-FR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The 35g/s cold box </a:t>
            </a:r>
            <a:r>
              <a:rPr lang="fr-FR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will</a:t>
            </a:r>
            <a:r>
              <a:rPr lang="fr-FR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be</a:t>
            </a:r>
            <a:r>
              <a:rPr lang="fr-FR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mandatory</a:t>
            </a:r>
            <a:r>
              <a:rPr lang="fr-FR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to </a:t>
            </a:r>
            <a:r>
              <a:rPr lang="fr-FR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operate</a:t>
            </a:r>
            <a:r>
              <a:rPr lang="fr-FR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HL LHC String in </a:t>
            </a:r>
            <a:r>
              <a:rPr lang="fr-FR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parallel</a:t>
            </a:r>
            <a:r>
              <a:rPr lang="fr-FR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of the </a:t>
            </a:r>
            <a:r>
              <a:rPr lang="fr-FR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current</a:t>
            </a:r>
            <a:r>
              <a:rPr lang="fr-FR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tests</a:t>
            </a:r>
            <a:r>
              <a:rPr lang="fr-FR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fr-FR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and </a:t>
            </a:r>
            <a:r>
              <a:rPr lang="fr-FR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reduce</a:t>
            </a:r>
            <a:r>
              <a:rPr lang="fr-FR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Quench</a:t>
            </a:r>
            <a:r>
              <a:rPr lang="fr-FR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recovery</a:t>
            </a:r>
            <a:r>
              <a:rPr lang="fr-FR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time</a:t>
            </a:r>
            <a:endParaRPr lang="fr-FR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Date Placeholder 3"/>
          <p:cNvSpPr txBox="1">
            <a:spLocks/>
          </p:cNvSpPr>
          <p:nvPr/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/>
              <a:t>2019 JUNE, 11</a:t>
            </a:r>
            <a:endParaRPr lang="en-US" dirty="0"/>
          </a:p>
        </p:txBody>
      </p:sp>
      <p:sp>
        <p:nvSpPr>
          <p:cNvPr id="14" name="Slide Number Placeholder 4"/>
          <p:cNvSpPr txBox="1">
            <a:spLocks/>
          </p:cNvSpPr>
          <p:nvPr/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918391-D411-FE40-AAD7-861AE5233E0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94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46971" y="6326372"/>
            <a:ext cx="580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15AA5DA-DC0D-4E40-88A4-CC7C32FAB0F3}" type="slidenum">
              <a:rPr lang="fr-FR" smtClean="0"/>
              <a:t>19</a:t>
            </a:fld>
            <a:endParaRPr lang="fr-FR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72875"/>
              </p:ext>
            </p:extLst>
          </p:nvPr>
        </p:nvGraphicFramePr>
        <p:xfrm>
          <a:off x="503067" y="1106750"/>
          <a:ext cx="1118586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918">
                  <a:extLst>
                    <a:ext uri="{9D8B030D-6E8A-4147-A177-3AD203B41FA5}">
                      <a16:colId xmlns:a16="http://schemas.microsoft.com/office/drawing/2014/main" val="336553925"/>
                    </a:ext>
                  </a:extLst>
                </a:gridCol>
                <a:gridCol w="10756946">
                  <a:extLst>
                    <a:ext uri="{9D8B030D-6E8A-4147-A177-3AD203B41FA5}">
                      <a16:colId xmlns:a16="http://schemas.microsoft.com/office/drawing/2014/main" val="332950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I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INTRODUCTION &amp; CONTEXT</a:t>
                      </a:r>
                      <a:endParaRPr lang="fr-FR" dirty="0">
                        <a:solidFill>
                          <a:schemeClr val="accent6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0949057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675425"/>
              </p:ext>
            </p:extLst>
          </p:nvPr>
        </p:nvGraphicFramePr>
        <p:xfrm>
          <a:off x="503067" y="1983232"/>
          <a:ext cx="1118586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125">
                  <a:extLst>
                    <a:ext uri="{9D8B030D-6E8A-4147-A177-3AD203B41FA5}">
                      <a16:colId xmlns:a16="http://schemas.microsoft.com/office/drawing/2014/main" val="336553925"/>
                    </a:ext>
                  </a:extLst>
                </a:gridCol>
                <a:gridCol w="10765739">
                  <a:extLst>
                    <a:ext uri="{9D8B030D-6E8A-4147-A177-3AD203B41FA5}">
                      <a16:colId xmlns:a16="http://schemas.microsoft.com/office/drawing/2014/main" val="332950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II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1" dirty="0" smtClean="0">
                          <a:solidFill>
                            <a:schemeClr val="accent6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SM18 SIMPLIFIED CRYO DEVICES : BEFORE</a:t>
                      </a:r>
                      <a:r>
                        <a:rPr lang="fr-FR" sz="1800" b="1" baseline="0" dirty="0" smtClean="0">
                          <a:solidFill>
                            <a:schemeClr val="accent6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&amp; AFTER UPGRADE</a:t>
                      </a:r>
                      <a:endParaRPr lang="fr-FR" sz="1800" dirty="0">
                        <a:solidFill>
                          <a:schemeClr val="accent6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0949057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310780"/>
              </p:ext>
            </p:extLst>
          </p:nvPr>
        </p:nvGraphicFramePr>
        <p:xfrm>
          <a:off x="503067" y="2829740"/>
          <a:ext cx="1118586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918">
                  <a:extLst>
                    <a:ext uri="{9D8B030D-6E8A-4147-A177-3AD203B41FA5}">
                      <a16:colId xmlns:a16="http://schemas.microsoft.com/office/drawing/2014/main" val="336553925"/>
                    </a:ext>
                  </a:extLst>
                </a:gridCol>
                <a:gridCol w="10756946">
                  <a:extLst>
                    <a:ext uri="{9D8B030D-6E8A-4147-A177-3AD203B41FA5}">
                      <a16:colId xmlns:a16="http://schemas.microsoft.com/office/drawing/2014/main" val="332950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III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1" dirty="0" smtClean="0">
                          <a:solidFill>
                            <a:schemeClr val="accent6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UPGRADE KEY </a:t>
                      </a:r>
                      <a:r>
                        <a:rPr lang="fr-FR" sz="1800" b="1" baseline="0" dirty="0" smtClean="0">
                          <a:solidFill>
                            <a:schemeClr val="accent6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FIGURES</a:t>
                      </a:r>
                      <a:endParaRPr lang="fr-FR" sz="1800" dirty="0">
                        <a:solidFill>
                          <a:schemeClr val="accent6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0949057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655336"/>
              </p:ext>
            </p:extLst>
          </p:nvPr>
        </p:nvGraphicFramePr>
        <p:xfrm>
          <a:off x="503067" y="4593668"/>
          <a:ext cx="1118586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710">
                  <a:extLst>
                    <a:ext uri="{9D8B030D-6E8A-4147-A177-3AD203B41FA5}">
                      <a16:colId xmlns:a16="http://schemas.microsoft.com/office/drawing/2014/main" val="336553925"/>
                    </a:ext>
                  </a:extLst>
                </a:gridCol>
                <a:gridCol w="10748154">
                  <a:extLst>
                    <a:ext uri="{9D8B030D-6E8A-4147-A177-3AD203B41FA5}">
                      <a16:colId xmlns:a16="http://schemas.microsoft.com/office/drawing/2014/main" val="332950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FR" dirty="0" smtClean="0"/>
                        <a:t>V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OVERVIEW</a:t>
                      </a:r>
                      <a:endParaRPr lang="fr-FR" dirty="0">
                        <a:solidFill>
                          <a:schemeClr val="accent6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0949057"/>
                  </a:ext>
                </a:extLst>
              </a:tr>
            </a:tbl>
          </a:graphicData>
        </a:graphic>
      </p:graphicFrame>
      <p:sp>
        <p:nvSpPr>
          <p:cNvPr id="10" name="Date Placeholder 3"/>
          <p:cNvSpPr txBox="1">
            <a:spLocks/>
          </p:cNvSpPr>
          <p:nvPr/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/>
              <a:t>2019 JUNE, 11</a:t>
            </a:r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883194"/>
              </p:ext>
            </p:extLst>
          </p:nvPr>
        </p:nvGraphicFramePr>
        <p:xfrm>
          <a:off x="503067" y="3730795"/>
          <a:ext cx="1118586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918">
                  <a:extLst>
                    <a:ext uri="{9D8B030D-6E8A-4147-A177-3AD203B41FA5}">
                      <a16:colId xmlns:a16="http://schemas.microsoft.com/office/drawing/2014/main" val="336553925"/>
                    </a:ext>
                  </a:extLst>
                </a:gridCol>
                <a:gridCol w="10756946">
                  <a:extLst>
                    <a:ext uri="{9D8B030D-6E8A-4147-A177-3AD203B41FA5}">
                      <a16:colId xmlns:a16="http://schemas.microsoft.com/office/drawing/2014/main" val="332950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IV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aseline="0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OPERATIONAL PROTOCOL &amp; TOOLS AFTER THE UPGRADE</a:t>
                      </a:r>
                      <a:endParaRPr lang="fr-FR" sz="1800" dirty="0">
                        <a:solidFill>
                          <a:schemeClr val="accent6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0949057"/>
                  </a:ext>
                </a:extLst>
              </a:tr>
            </a:tbl>
          </a:graphicData>
        </a:graphic>
      </p:graphicFrame>
      <p:sp>
        <p:nvSpPr>
          <p:cNvPr id="15" name="Down Arrow 14"/>
          <p:cNvSpPr/>
          <p:nvPr/>
        </p:nvSpPr>
        <p:spPr>
          <a:xfrm rot="16200000">
            <a:off x="99485" y="3819600"/>
            <a:ext cx="339635" cy="226259"/>
          </a:xfrm>
          <a:prstGeom prst="downArrow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391389" y="3613179"/>
            <a:ext cx="11382103" cy="594035"/>
          </a:xfrm>
          <a:prstGeom prst="rect">
            <a:avLst/>
          </a:prstGeom>
          <a:noFill/>
          <a:ln w="571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368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650" y="1660479"/>
            <a:ext cx="845008" cy="83937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1828" y="4867673"/>
            <a:ext cx="4234671" cy="692935"/>
          </a:xfrm>
        </p:spPr>
        <p:txBody>
          <a:bodyPr>
            <a:noAutofit/>
          </a:bodyPr>
          <a:lstStyle/>
          <a:p>
            <a:pPr algn="ctr"/>
            <a:endParaRPr lang="en-US" sz="1800" b="1" dirty="0" smtClean="0"/>
          </a:p>
          <a:p>
            <a:pPr algn="ctr"/>
            <a:r>
              <a:rPr lang="en-US" sz="1800" b="1" dirty="0" smtClean="0">
                <a:solidFill>
                  <a:schemeClr val="accent6"/>
                </a:solidFill>
              </a:rPr>
              <a:t>Nicolas GUILLOTIN </a:t>
            </a:r>
            <a:r>
              <a:rPr lang="en-US" sz="1800" b="1" dirty="0" smtClean="0">
                <a:solidFill>
                  <a:schemeClr val="tx1">
                    <a:lumMod val="50000"/>
                  </a:schemeClr>
                </a:solidFill>
              </a:rPr>
              <a:t>(</a:t>
            </a:r>
            <a:r>
              <a:rPr lang="en-US" b="1" dirty="0" smtClean="0">
                <a:solidFill>
                  <a:schemeClr val="tx2"/>
                </a:solidFill>
              </a:rPr>
              <a:t>CERN</a:t>
            </a:r>
            <a:r>
              <a:rPr lang="en-US" sz="1800" b="1" dirty="0" smtClean="0">
                <a:solidFill>
                  <a:schemeClr val="tx1">
                    <a:lumMod val="50000"/>
                  </a:schemeClr>
                </a:solidFill>
              </a:rPr>
              <a:t>)</a:t>
            </a:r>
          </a:p>
          <a:p>
            <a:pPr algn="ctr"/>
            <a:r>
              <a:rPr lang="en-US" sz="1800" b="1" dirty="0" smtClean="0">
                <a:solidFill>
                  <a:schemeClr val="accent6"/>
                </a:solidFill>
              </a:rPr>
              <a:t>on behalf of TE-CRG</a:t>
            </a:r>
          </a:p>
        </p:txBody>
      </p:sp>
      <p:sp>
        <p:nvSpPr>
          <p:cNvPr id="2" name="Rectangle 1"/>
          <p:cNvSpPr/>
          <p:nvPr/>
        </p:nvSpPr>
        <p:spPr>
          <a:xfrm>
            <a:off x="1" y="3059949"/>
            <a:ext cx="12192000" cy="646331"/>
          </a:xfrm>
          <a:prstGeom prst="rect">
            <a:avLst/>
          </a:prstGeom>
          <a:gradFill>
            <a:gsLst>
              <a:gs pos="0">
                <a:schemeClr val="tx1">
                  <a:lumMod val="60000"/>
                  <a:lumOff val="40000"/>
                  <a:tint val="66000"/>
                  <a:satMod val="160000"/>
                </a:schemeClr>
              </a:gs>
              <a:gs pos="35000">
                <a:schemeClr val="tx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1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fr-CH" sz="3600" b="1" dirty="0" smtClean="0">
                <a:solidFill>
                  <a:srgbClr val="104282"/>
                </a:solidFill>
              </a:rPr>
              <a:t>SM18 CRYO UPGRADE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666122"/>
            <a:ext cx="12191999" cy="40011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major contribution </a:t>
            </a:r>
            <a:r>
              <a:rPr lang="en-US" b="1" dirty="0">
                <a:solidFill>
                  <a:srgbClr val="FF0000"/>
                </a:solidFill>
              </a:rPr>
              <a:t>of </a:t>
            </a:r>
            <a:r>
              <a:rPr lang="en-US" b="1" dirty="0" smtClean="0">
                <a:solidFill>
                  <a:srgbClr val="FF0000"/>
                </a:solidFill>
              </a:rPr>
              <a:t>: F. DHALLA, J-P. LAMBOY, R. LAMY, </a:t>
            </a:r>
            <a:r>
              <a:rPr lang="en-US" sz="2000" b="1" dirty="0">
                <a:solidFill>
                  <a:srgbClr val="FF0000"/>
                </a:solidFill>
              </a:rPr>
              <a:t>, J. </a:t>
            </a:r>
            <a:r>
              <a:rPr lang="en-US" sz="2000" b="1" dirty="0" smtClean="0">
                <a:solidFill>
                  <a:srgbClr val="FF0000"/>
                </a:solidFill>
              </a:rPr>
              <a:t>MOULEYRE, A</a:t>
            </a:r>
            <a:r>
              <a:rPr lang="en-US" sz="2000" b="1" dirty="0">
                <a:solidFill>
                  <a:srgbClr val="FF0000"/>
                </a:solidFill>
              </a:rPr>
              <a:t>. PERIN, </a:t>
            </a:r>
            <a:r>
              <a:rPr lang="en-US" sz="2000" b="1" dirty="0" smtClean="0">
                <a:solidFill>
                  <a:srgbClr val="FF0000"/>
                </a:solidFill>
              </a:rPr>
              <a:t>M. PEZZETTI,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16710" y="340060"/>
            <a:ext cx="84249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6"/>
                </a:solidFill>
              </a:rPr>
              <a:t>3</a:t>
            </a:r>
            <a:r>
              <a:rPr lang="fr-FR" sz="2800" b="1" baseline="30000" dirty="0" smtClean="0">
                <a:solidFill>
                  <a:schemeClr val="accent6"/>
                </a:solidFill>
              </a:rPr>
              <a:t>rd</a:t>
            </a:r>
            <a:r>
              <a:rPr lang="fr-FR" sz="2800" b="1" dirty="0" smtClean="0">
                <a:solidFill>
                  <a:schemeClr val="accent6"/>
                </a:solidFill>
              </a:rPr>
              <a:t> </a:t>
            </a:r>
            <a:r>
              <a:rPr lang="fr-FR" sz="2800" b="1" dirty="0">
                <a:solidFill>
                  <a:schemeClr val="accent6"/>
                </a:solidFill>
              </a:rPr>
              <a:t>International Workshop on </a:t>
            </a:r>
            <a:r>
              <a:rPr lang="fr-FR" sz="2800" b="1" dirty="0" err="1">
                <a:solidFill>
                  <a:schemeClr val="accent6"/>
                </a:solidFill>
              </a:rPr>
              <a:t>Superconducting</a:t>
            </a:r>
            <a:r>
              <a:rPr lang="fr-FR" sz="2800" b="1" dirty="0">
                <a:solidFill>
                  <a:schemeClr val="accent6"/>
                </a:solidFill>
              </a:rPr>
              <a:t> </a:t>
            </a:r>
            <a:r>
              <a:rPr lang="fr-FR" sz="2800" b="1" dirty="0" err="1">
                <a:solidFill>
                  <a:schemeClr val="accent6"/>
                </a:solidFill>
              </a:rPr>
              <a:t>Magnet</a:t>
            </a:r>
            <a:r>
              <a:rPr lang="fr-FR" sz="2800" b="1" dirty="0">
                <a:solidFill>
                  <a:schemeClr val="accent6"/>
                </a:solidFill>
              </a:rPr>
              <a:t> Test Stands</a:t>
            </a:r>
          </a:p>
        </p:txBody>
      </p:sp>
      <p:sp>
        <p:nvSpPr>
          <p:cNvPr id="6" name="Rectangle 5"/>
          <p:cNvSpPr/>
          <p:nvPr/>
        </p:nvSpPr>
        <p:spPr>
          <a:xfrm>
            <a:off x="5021002" y="1545045"/>
            <a:ext cx="21852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/>
                </a:solidFill>
              </a:rPr>
              <a:t>Uppsala - Sweden</a:t>
            </a:r>
          </a:p>
          <a:p>
            <a:pPr algn="ctr"/>
            <a:r>
              <a:rPr lang="en-US" b="1" dirty="0" smtClean="0">
                <a:solidFill>
                  <a:schemeClr val="accent6"/>
                </a:solidFill>
              </a:rPr>
              <a:t>2019</a:t>
            </a:r>
            <a:r>
              <a:rPr lang="en-US" b="1" dirty="0">
                <a:solidFill>
                  <a:schemeClr val="accent6"/>
                </a:solidFill>
              </a:rPr>
              <a:t>, June 11 – 12</a:t>
            </a:r>
          </a:p>
        </p:txBody>
      </p:sp>
      <p:sp>
        <p:nvSpPr>
          <p:cNvPr id="7" name="Rectangle 6"/>
          <p:cNvSpPr/>
          <p:nvPr/>
        </p:nvSpPr>
        <p:spPr>
          <a:xfrm>
            <a:off x="4940313" y="2117831"/>
            <a:ext cx="23814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err="1">
                <a:solidFill>
                  <a:schemeClr val="accent6"/>
                </a:solidFill>
              </a:rPr>
              <a:t>Ångström</a:t>
            </a:r>
            <a:r>
              <a:rPr lang="fr-FR" dirty="0">
                <a:solidFill>
                  <a:schemeClr val="accent6"/>
                </a:solidFill>
              </a:rPr>
              <a:t> </a:t>
            </a:r>
            <a:r>
              <a:rPr lang="fr-FR" dirty="0" err="1" smtClean="0">
                <a:solidFill>
                  <a:schemeClr val="accent6"/>
                </a:solidFill>
              </a:rPr>
              <a:t>laboratory</a:t>
            </a:r>
            <a:endParaRPr lang="fr-FR" dirty="0">
              <a:solidFill>
                <a:schemeClr val="accent6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741" y="1752211"/>
            <a:ext cx="852236" cy="53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44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 animBg="1"/>
      <p:bldP spid="4" grpId="0" animBg="1"/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3006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800" b="1" dirty="0" smtClean="0"/>
              <a:t>RESTART PROTOCOL : CHECKLISTS</a:t>
            </a:r>
            <a:endParaRPr lang="fr-FR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464" y="437294"/>
            <a:ext cx="10967869" cy="550917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79222" y="6180527"/>
            <a:ext cx="459812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smtClean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Could be implemented with CARPENTER</a:t>
            </a:r>
            <a:endParaRPr lang="en-US" b="0" cap="none" spc="0" dirty="0">
              <a:ln w="0"/>
              <a:solidFill>
                <a:schemeClr val="accent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575" y="6131830"/>
            <a:ext cx="1876425" cy="4667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726656" y="2654342"/>
            <a:ext cx="2005677" cy="646331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SAFETY</a:t>
            </a:r>
          </a:p>
        </p:txBody>
      </p:sp>
      <p:sp>
        <p:nvSpPr>
          <p:cNvPr id="8" name="Rectangle 7"/>
          <p:cNvSpPr/>
          <p:nvPr/>
        </p:nvSpPr>
        <p:spPr>
          <a:xfrm>
            <a:off x="8016829" y="3407046"/>
            <a:ext cx="37155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ORGANIZATION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7555164" y="5045304"/>
            <a:ext cx="41771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COMMUNICATION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70865" y="4190041"/>
            <a:ext cx="53486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OPIMIZATION &amp; TOOLS</a:t>
            </a:r>
          </a:p>
        </p:txBody>
      </p:sp>
    </p:spTree>
    <p:extLst>
      <p:ext uri="{BB962C8B-B14F-4D97-AF65-F5344CB8AC3E}">
        <p14:creationId xmlns:p14="http://schemas.microsoft.com/office/powerpoint/2010/main" val="983920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3006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800" b="1" dirty="0"/>
              <a:t> </a:t>
            </a:r>
            <a:r>
              <a:rPr lang="fr-FR" sz="1800" b="1" dirty="0" smtClean="0"/>
              <a:t>OPERATIONAL PROTOCOLS</a:t>
            </a:r>
            <a:endParaRPr lang="fr-FR" sz="1800" dirty="0"/>
          </a:p>
        </p:txBody>
      </p:sp>
      <p:sp>
        <p:nvSpPr>
          <p:cNvPr id="5" name="Rectangle 4"/>
          <p:cNvSpPr/>
          <p:nvPr/>
        </p:nvSpPr>
        <p:spPr>
          <a:xfrm>
            <a:off x="2551611" y="457942"/>
            <a:ext cx="9202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err="1" smtClean="0">
                <a:solidFill>
                  <a:schemeClr val="accent6"/>
                </a:solidFill>
                <a:cs typeface="Times New Roman" panose="02020603050405020304" pitchFamily="18" charset="0"/>
              </a:rPr>
              <a:t>Human</a:t>
            </a:r>
            <a:r>
              <a:rPr lang="fr-FR" dirty="0" smtClean="0">
                <a:solidFill>
                  <a:schemeClr val="accent6"/>
                </a:solidFill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solidFill>
                  <a:schemeClr val="accent6"/>
                </a:solidFill>
                <a:cs typeface="Times New Roman" panose="02020603050405020304" pitchFamily="18" charset="0"/>
              </a:rPr>
              <a:t>safety</a:t>
            </a:r>
            <a:r>
              <a:rPr lang="fr-FR" dirty="0" smtClean="0">
                <a:solidFill>
                  <a:schemeClr val="accent6"/>
                </a:solidFill>
                <a:cs typeface="Times New Roman" panose="02020603050405020304" pitchFamily="18" charset="0"/>
              </a:rPr>
              <a:t> </a:t>
            </a:r>
            <a:r>
              <a:rPr lang="fr-FR" dirty="0" smtClean="0">
                <a:solidFill>
                  <a:schemeClr val="accent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 respect of </a:t>
            </a:r>
            <a:r>
              <a:rPr lang="fr-FR" dirty="0" err="1" smtClean="0">
                <a:solidFill>
                  <a:schemeClr val="accent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rules</a:t>
            </a:r>
            <a:r>
              <a:rPr lang="fr-FR" dirty="0" smtClean="0">
                <a:solidFill>
                  <a:schemeClr val="accent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and best practices for </a:t>
            </a:r>
            <a:r>
              <a:rPr lang="fr-FR" dirty="0" err="1" smtClean="0">
                <a:solidFill>
                  <a:schemeClr val="accent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Operation</a:t>
            </a:r>
            <a:endParaRPr lang="fr-FR" dirty="0" smtClean="0">
              <a:solidFill>
                <a:schemeClr val="accent6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accent6"/>
                </a:solidFill>
                <a:cs typeface="Times New Roman" panose="02020603050405020304" pitchFamily="18" charset="0"/>
              </a:rPr>
              <a:t>Equipment </a:t>
            </a:r>
            <a:r>
              <a:rPr lang="fr-FR" dirty="0" err="1">
                <a:solidFill>
                  <a:schemeClr val="accent6"/>
                </a:solidFill>
                <a:cs typeface="Times New Roman" panose="02020603050405020304" pitchFamily="18" charset="0"/>
              </a:rPr>
              <a:t>safety</a:t>
            </a:r>
            <a:r>
              <a:rPr lang="fr-FR" dirty="0">
                <a:solidFill>
                  <a:schemeClr val="accent6"/>
                </a:solidFill>
                <a:cs typeface="Times New Roman" panose="02020603050405020304" pitchFamily="18" charset="0"/>
              </a:rPr>
              <a:t> </a:t>
            </a:r>
            <a:r>
              <a:rPr lang="fr-FR" dirty="0" smtClean="0">
                <a:solidFill>
                  <a:schemeClr val="accent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fr-FR" dirty="0" err="1" smtClean="0">
                <a:solidFill>
                  <a:schemeClr val="accent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preventive</a:t>
            </a:r>
            <a:r>
              <a:rPr lang="fr-FR" dirty="0" smtClean="0">
                <a:solidFill>
                  <a:schemeClr val="accent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maintenance, </a:t>
            </a:r>
            <a:r>
              <a:rPr lang="fr-FR" dirty="0" err="1" smtClean="0">
                <a:solidFill>
                  <a:schemeClr val="accent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follow</a:t>
            </a:r>
            <a:r>
              <a:rPr lang="fr-FR" dirty="0" smtClean="0">
                <a:solidFill>
                  <a:schemeClr val="accent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up </a:t>
            </a:r>
            <a:r>
              <a:rPr lang="fr-FR" dirty="0" err="1" smtClean="0">
                <a:solidFill>
                  <a:schemeClr val="accent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with</a:t>
            </a:r>
            <a:r>
              <a:rPr lang="fr-FR" dirty="0" smtClean="0">
                <a:solidFill>
                  <a:schemeClr val="accent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INFOR</a:t>
            </a:r>
            <a:endParaRPr lang="fr-FR" dirty="0">
              <a:solidFill>
                <a:schemeClr val="accent6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7458" y="458553"/>
            <a:ext cx="1803699" cy="58477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SAFETY</a:t>
            </a:r>
          </a:p>
        </p:txBody>
      </p:sp>
      <p:sp>
        <p:nvSpPr>
          <p:cNvPr id="7" name="Rectangle 6"/>
          <p:cNvSpPr/>
          <p:nvPr/>
        </p:nvSpPr>
        <p:spPr>
          <a:xfrm>
            <a:off x="337458" y="1322723"/>
            <a:ext cx="332174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ORGANIZATION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337458" y="5223595"/>
            <a:ext cx="37321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COMMUNICATION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7458" y="3774650"/>
            <a:ext cx="477143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OPIMIZATION &amp; TOOLS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62697" y="5238688"/>
            <a:ext cx="79247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chemeClr val="accent6"/>
                </a:solidFill>
                <a:cs typeface="Times New Roman" panose="02020603050405020304" pitchFamily="18" charset="0"/>
              </a:rPr>
              <a:t>‘’Weekly’’ </a:t>
            </a:r>
            <a:r>
              <a:rPr lang="fr-FR" dirty="0" err="1" smtClean="0">
                <a:solidFill>
                  <a:schemeClr val="accent6"/>
                </a:solidFill>
                <a:cs typeface="Times New Roman" panose="02020603050405020304" pitchFamily="18" charset="0"/>
              </a:rPr>
              <a:t>general</a:t>
            </a:r>
            <a:r>
              <a:rPr lang="fr-FR" dirty="0" smtClean="0">
                <a:solidFill>
                  <a:schemeClr val="accent6"/>
                </a:solidFill>
                <a:cs typeface="Times New Roman" panose="02020603050405020304" pitchFamily="18" charset="0"/>
              </a:rPr>
              <a:t> Coordination meetings for the tests (</a:t>
            </a:r>
            <a:r>
              <a:rPr lang="fr-FR" dirty="0" err="1" smtClean="0">
                <a:solidFill>
                  <a:schemeClr val="accent6"/>
                </a:solidFill>
                <a:cs typeface="Times New Roman" panose="02020603050405020304" pitchFamily="18" charset="0"/>
              </a:rPr>
              <a:t>priority</a:t>
            </a:r>
            <a:r>
              <a:rPr lang="fr-FR" dirty="0" smtClean="0">
                <a:solidFill>
                  <a:schemeClr val="accent6"/>
                </a:solidFill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solidFill>
                  <a:schemeClr val="accent6"/>
                </a:solidFill>
                <a:cs typeface="Times New Roman" panose="02020603050405020304" pitchFamily="18" charset="0"/>
              </a:rPr>
              <a:t>definitions</a:t>
            </a:r>
            <a:r>
              <a:rPr lang="fr-FR" dirty="0" smtClean="0">
                <a:solidFill>
                  <a:schemeClr val="accent6"/>
                </a:solidFill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chemeClr val="accent6"/>
                </a:solidFill>
                <a:cs typeface="Times New Roman" panose="02020603050405020304" pitchFamily="18" charset="0"/>
              </a:rPr>
              <a:t>Weekly </a:t>
            </a:r>
            <a:r>
              <a:rPr lang="fr-FR" dirty="0" err="1" smtClean="0">
                <a:solidFill>
                  <a:schemeClr val="accent6"/>
                </a:solidFill>
                <a:cs typeface="Times New Roman" panose="02020603050405020304" pitchFamily="18" charset="0"/>
              </a:rPr>
              <a:t>Technical</a:t>
            </a:r>
            <a:r>
              <a:rPr lang="fr-FR" dirty="0" smtClean="0">
                <a:solidFill>
                  <a:schemeClr val="accent6"/>
                </a:solidFill>
                <a:cs typeface="Times New Roman" panose="02020603050405020304" pitchFamily="18" charset="0"/>
              </a:rPr>
              <a:t> meetings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chemeClr val="accent6"/>
                </a:solidFill>
                <a:cs typeface="Times New Roman" panose="02020603050405020304" pitchFamily="18" charset="0"/>
              </a:rPr>
              <a:t>Reports on </a:t>
            </a:r>
            <a:r>
              <a:rPr lang="fr-FR" dirty="0" err="1" smtClean="0">
                <a:solidFill>
                  <a:schemeClr val="accent6"/>
                </a:solidFill>
                <a:cs typeface="Times New Roman" panose="02020603050405020304" pitchFamily="18" charset="0"/>
              </a:rPr>
              <a:t>activities</a:t>
            </a:r>
            <a:r>
              <a:rPr lang="fr-FR" dirty="0" smtClean="0">
                <a:solidFill>
                  <a:schemeClr val="accent6"/>
                </a:solidFill>
                <a:cs typeface="Times New Roman" panose="02020603050405020304" pitchFamily="18" charset="0"/>
              </a:rPr>
              <a:t> </a:t>
            </a:r>
            <a:endParaRPr lang="fr-FR" dirty="0">
              <a:solidFill>
                <a:schemeClr val="accent6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5112" y="4371773"/>
            <a:ext cx="7261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chemeClr val="accent6"/>
                </a:solidFill>
                <a:cs typeface="Times New Roman" panose="02020603050405020304" pitchFamily="18" charset="0"/>
              </a:rPr>
              <a:t>Excel </a:t>
            </a:r>
            <a:r>
              <a:rPr lang="fr-FR" dirty="0" err="1" smtClean="0">
                <a:solidFill>
                  <a:schemeClr val="accent6"/>
                </a:solidFill>
                <a:cs typeface="Times New Roman" panose="02020603050405020304" pitchFamily="18" charset="0"/>
              </a:rPr>
              <a:t>forecast</a:t>
            </a:r>
            <a:r>
              <a:rPr lang="fr-FR" dirty="0" smtClean="0">
                <a:solidFill>
                  <a:schemeClr val="accent6"/>
                </a:solidFill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solidFill>
                  <a:schemeClr val="accent6"/>
                </a:solidFill>
                <a:cs typeface="Times New Roman" panose="02020603050405020304" pitchFamily="18" charset="0"/>
              </a:rPr>
              <a:t>tool</a:t>
            </a:r>
            <a:r>
              <a:rPr lang="fr-FR" dirty="0" smtClean="0">
                <a:solidFill>
                  <a:schemeClr val="accent6"/>
                </a:solidFill>
                <a:cs typeface="Times New Roman" panose="02020603050405020304" pitchFamily="18" charset="0"/>
              </a:rPr>
              <a:t> to </a:t>
            </a:r>
            <a:r>
              <a:rPr lang="fr-FR" dirty="0" err="1" smtClean="0">
                <a:solidFill>
                  <a:schemeClr val="accent6"/>
                </a:solidFill>
                <a:cs typeface="Times New Roman" panose="02020603050405020304" pitchFamily="18" charset="0"/>
              </a:rPr>
              <a:t>anticipate</a:t>
            </a:r>
            <a:r>
              <a:rPr lang="fr-FR" dirty="0" smtClean="0">
                <a:solidFill>
                  <a:schemeClr val="accent6"/>
                </a:solidFill>
                <a:cs typeface="Times New Roman" panose="02020603050405020304" pitchFamily="18" charset="0"/>
              </a:rPr>
              <a:t> and </a:t>
            </a:r>
            <a:r>
              <a:rPr lang="fr-FR" dirty="0" err="1" smtClean="0">
                <a:solidFill>
                  <a:schemeClr val="accent6"/>
                </a:solidFill>
                <a:cs typeface="Times New Roman" panose="02020603050405020304" pitchFamily="18" charset="0"/>
              </a:rPr>
              <a:t>simulate</a:t>
            </a:r>
            <a:r>
              <a:rPr lang="fr-FR" dirty="0" smtClean="0">
                <a:solidFill>
                  <a:schemeClr val="accent6"/>
                </a:solidFill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solidFill>
                  <a:schemeClr val="accent6"/>
                </a:solidFill>
                <a:cs typeface="Times New Roman" panose="02020603050405020304" pitchFamily="18" charset="0"/>
              </a:rPr>
              <a:t>LHe</a:t>
            </a:r>
            <a:r>
              <a:rPr lang="fr-FR" dirty="0" smtClean="0">
                <a:solidFill>
                  <a:schemeClr val="accent6"/>
                </a:solidFill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solidFill>
                  <a:schemeClr val="accent6"/>
                </a:solidFill>
                <a:cs typeface="Times New Roman" panose="02020603050405020304" pitchFamily="18" charset="0"/>
              </a:rPr>
              <a:t>consumptions</a:t>
            </a:r>
            <a:r>
              <a:rPr lang="fr-FR" dirty="0" smtClean="0">
                <a:solidFill>
                  <a:schemeClr val="accent6"/>
                </a:solidFill>
                <a:cs typeface="Times New Roman" panose="02020603050405020304" pitchFamily="18" charset="0"/>
              </a:rPr>
              <a:t> </a:t>
            </a:r>
            <a:endParaRPr lang="fr-FR" dirty="0">
              <a:solidFill>
                <a:schemeClr val="accent6"/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348" y="1261585"/>
            <a:ext cx="6659184" cy="279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10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3006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800" b="1" dirty="0" smtClean="0"/>
              <a:t>SUMMARY</a:t>
            </a:r>
            <a:endParaRPr lang="fr-FR" sz="1800" b="1" dirty="0"/>
          </a:p>
        </p:txBody>
      </p:sp>
      <p:sp>
        <p:nvSpPr>
          <p:cNvPr id="3" name="Rectangle 2"/>
          <p:cNvSpPr/>
          <p:nvPr/>
        </p:nvSpPr>
        <p:spPr>
          <a:xfrm>
            <a:off x="1291600" y="747012"/>
            <a:ext cx="91987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The upgrade of the cryogenic system at the SM18 gives the possibility to :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270512" y="6294474"/>
            <a:ext cx="563525" cy="382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369E8E2-39BD-4EC3-BEF0-98328C2CA33B}" type="slidenum">
              <a:rPr lang="fr-FR" smtClean="0"/>
              <a:t>22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487681" y="1663395"/>
            <a:ext cx="74719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accent6"/>
                </a:solidFill>
              </a:rPr>
              <a:t>Increase</a:t>
            </a:r>
            <a:r>
              <a:rPr lang="en-GB" dirty="0">
                <a:solidFill>
                  <a:srgbClr val="FF0000"/>
                </a:solidFill>
              </a:rPr>
              <a:t> the global </a:t>
            </a:r>
            <a:r>
              <a:rPr lang="en-GB" dirty="0" err="1">
                <a:solidFill>
                  <a:srgbClr val="FF0000"/>
                </a:solidFill>
              </a:rPr>
              <a:t>LHe</a:t>
            </a:r>
            <a:r>
              <a:rPr lang="en-GB" dirty="0">
                <a:solidFill>
                  <a:srgbClr val="FF0000"/>
                </a:solidFill>
              </a:rPr>
              <a:t> capacity</a:t>
            </a:r>
            <a:r>
              <a:rPr lang="en-GB" dirty="0">
                <a:solidFill>
                  <a:srgbClr val="000000"/>
                </a:solidFill>
              </a:rPr>
              <a:t> for the </a:t>
            </a:r>
            <a:r>
              <a:rPr lang="en-GB" dirty="0" smtClean="0">
                <a:solidFill>
                  <a:srgbClr val="000000"/>
                </a:solidFill>
              </a:rPr>
              <a:t>Magnets </a:t>
            </a:r>
            <a:r>
              <a:rPr lang="en-GB" dirty="0">
                <a:solidFill>
                  <a:srgbClr val="000000"/>
                </a:solidFill>
              </a:rPr>
              <a:t>and RF cavity </a:t>
            </a:r>
            <a:r>
              <a:rPr lang="en-GB" dirty="0" smtClean="0">
                <a:solidFill>
                  <a:srgbClr val="000000"/>
                </a:solidFill>
              </a:rPr>
              <a:t>tests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7680" y="3652867"/>
            <a:ext cx="113463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accent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Allow </a:t>
            </a:r>
            <a:r>
              <a:rPr lang="en-GB" dirty="0">
                <a:solidFill>
                  <a:schemeClr val="accent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operation of the SM18 test benches while also running the test program of the HL-LHC String</a:t>
            </a:r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7680" y="4650505"/>
            <a:ext cx="115040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Allow one 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CB/Compressor 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system to be under maintenance while the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LHe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supply to </a:t>
            </a:r>
            <a:r>
              <a:rPr lang="en-GB" dirty="0" err="1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dewar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can continue </a:t>
            </a:r>
            <a:endParaRPr lang="en-GB" dirty="0" smtClean="0">
              <a:solidFill>
                <a:schemeClr val="bg2">
                  <a:lumMod val="10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en-GB" dirty="0" smtClean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GB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O</a:t>
            </a:r>
            <a:r>
              <a:rPr lang="en-GB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peration flexibility</a:t>
            </a:r>
            <a:r>
              <a:rPr lang="fr-FR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fr-FR" dirty="0" smtClean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&amp; </a:t>
            </a:r>
            <a:r>
              <a:rPr lang="fr-FR" dirty="0" err="1">
                <a:solidFill>
                  <a:srgbClr val="FF0000"/>
                </a:solidFill>
                <a:cs typeface="Times New Roman" panose="02020603050405020304" pitchFamily="18" charset="0"/>
              </a:rPr>
              <a:t>R</a:t>
            </a:r>
            <a:r>
              <a:rPr lang="fr-FR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edudancy</a:t>
            </a:r>
            <a:r>
              <a:rPr lang="fr-FR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in case of major issue</a:t>
            </a:r>
            <a:endParaRPr lang="en-GB" dirty="0" smtClean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Date Placeholder 3"/>
          <p:cNvSpPr txBox="1">
            <a:spLocks/>
          </p:cNvSpPr>
          <p:nvPr/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/>
              <a:t>2019 JUNE, 11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87680" y="2582596"/>
            <a:ext cx="74719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 smtClean="0">
                <a:solidFill>
                  <a:schemeClr val="accent6"/>
                </a:solidFill>
              </a:rPr>
              <a:t>Ease</a:t>
            </a:r>
            <a:r>
              <a:rPr lang="en-GB" dirty="0" smtClean="0">
                <a:solidFill>
                  <a:srgbClr val="FF0000"/>
                </a:solidFill>
              </a:rPr>
              <a:t> Quenches recovery </a:t>
            </a:r>
            <a:r>
              <a:rPr lang="en-GB" dirty="0" smtClean="0">
                <a:solidFill>
                  <a:schemeClr val="accent6"/>
                </a:solidFill>
              </a:rPr>
              <a:t>for Magnet tests</a:t>
            </a:r>
            <a:endParaRPr lang="fr-FR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98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81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12192000" cy="435175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0000"/>
                  <a:lumOff val="40000"/>
                  <a:tint val="66000"/>
                  <a:satMod val="160000"/>
                </a:schemeClr>
              </a:gs>
              <a:gs pos="17000">
                <a:schemeClr val="tx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1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smtClean="0"/>
              <a:t>OUTLOOK</a:t>
            </a:r>
            <a:endParaRPr lang="en-GB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1338559" y="6326372"/>
            <a:ext cx="389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15AA5DA-DC0D-4E40-88A4-CC7C32FAB0F3}" type="slidenum">
              <a:rPr lang="fr-FR" smtClean="0"/>
              <a:t>3</a:t>
            </a:fld>
            <a:endParaRPr lang="fr-FR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838574"/>
              </p:ext>
            </p:extLst>
          </p:nvPr>
        </p:nvGraphicFramePr>
        <p:xfrm>
          <a:off x="503067" y="1106750"/>
          <a:ext cx="1118586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918">
                  <a:extLst>
                    <a:ext uri="{9D8B030D-6E8A-4147-A177-3AD203B41FA5}">
                      <a16:colId xmlns:a16="http://schemas.microsoft.com/office/drawing/2014/main" val="336553925"/>
                    </a:ext>
                  </a:extLst>
                </a:gridCol>
                <a:gridCol w="10756946">
                  <a:extLst>
                    <a:ext uri="{9D8B030D-6E8A-4147-A177-3AD203B41FA5}">
                      <a16:colId xmlns:a16="http://schemas.microsoft.com/office/drawing/2014/main" val="332950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I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INTRODUCTION &amp; CONTEXT</a:t>
                      </a:r>
                      <a:endParaRPr lang="fr-FR" dirty="0">
                        <a:solidFill>
                          <a:schemeClr val="accent6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0949057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391593"/>
              </p:ext>
            </p:extLst>
          </p:nvPr>
        </p:nvGraphicFramePr>
        <p:xfrm>
          <a:off x="503067" y="1983232"/>
          <a:ext cx="1118586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125">
                  <a:extLst>
                    <a:ext uri="{9D8B030D-6E8A-4147-A177-3AD203B41FA5}">
                      <a16:colId xmlns:a16="http://schemas.microsoft.com/office/drawing/2014/main" val="336553925"/>
                    </a:ext>
                  </a:extLst>
                </a:gridCol>
                <a:gridCol w="10765739">
                  <a:extLst>
                    <a:ext uri="{9D8B030D-6E8A-4147-A177-3AD203B41FA5}">
                      <a16:colId xmlns:a16="http://schemas.microsoft.com/office/drawing/2014/main" val="332950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II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1" dirty="0" smtClean="0">
                          <a:solidFill>
                            <a:schemeClr val="accent6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SM18 SIMPLIFIED CRYO DEVICES : BEFORE</a:t>
                      </a:r>
                      <a:r>
                        <a:rPr lang="fr-FR" sz="1800" b="1" baseline="0" dirty="0" smtClean="0">
                          <a:solidFill>
                            <a:schemeClr val="accent6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&amp; AFTER UPGRADE</a:t>
                      </a:r>
                      <a:endParaRPr lang="fr-FR" sz="1800" dirty="0">
                        <a:solidFill>
                          <a:schemeClr val="accent6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0949057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403512"/>
              </p:ext>
            </p:extLst>
          </p:nvPr>
        </p:nvGraphicFramePr>
        <p:xfrm>
          <a:off x="503067" y="2829740"/>
          <a:ext cx="1118586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918">
                  <a:extLst>
                    <a:ext uri="{9D8B030D-6E8A-4147-A177-3AD203B41FA5}">
                      <a16:colId xmlns:a16="http://schemas.microsoft.com/office/drawing/2014/main" val="336553925"/>
                    </a:ext>
                  </a:extLst>
                </a:gridCol>
                <a:gridCol w="10756946">
                  <a:extLst>
                    <a:ext uri="{9D8B030D-6E8A-4147-A177-3AD203B41FA5}">
                      <a16:colId xmlns:a16="http://schemas.microsoft.com/office/drawing/2014/main" val="332950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III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1" dirty="0" smtClean="0">
                          <a:solidFill>
                            <a:schemeClr val="accent6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KEY </a:t>
                      </a:r>
                      <a:r>
                        <a:rPr lang="fr-FR" sz="1800" b="1" baseline="0" dirty="0" smtClean="0">
                          <a:solidFill>
                            <a:schemeClr val="accent6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FIGURES</a:t>
                      </a:r>
                      <a:endParaRPr lang="fr-FR" sz="1800" dirty="0">
                        <a:solidFill>
                          <a:schemeClr val="accent6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0949057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213886"/>
              </p:ext>
            </p:extLst>
          </p:nvPr>
        </p:nvGraphicFramePr>
        <p:xfrm>
          <a:off x="503067" y="4593668"/>
          <a:ext cx="1118586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710">
                  <a:extLst>
                    <a:ext uri="{9D8B030D-6E8A-4147-A177-3AD203B41FA5}">
                      <a16:colId xmlns:a16="http://schemas.microsoft.com/office/drawing/2014/main" val="336553925"/>
                    </a:ext>
                  </a:extLst>
                </a:gridCol>
                <a:gridCol w="10748154">
                  <a:extLst>
                    <a:ext uri="{9D8B030D-6E8A-4147-A177-3AD203B41FA5}">
                      <a16:colId xmlns:a16="http://schemas.microsoft.com/office/drawing/2014/main" val="332950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FR" dirty="0" smtClean="0"/>
                        <a:t>V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OVERVIEW</a:t>
                      </a:r>
                      <a:endParaRPr lang="fr-FR" dirty="0">
                        <a:solidFill>
                          <a:schemeClr val="accent6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0949057"/>
                  </a:ext>
                </a:extLst>
              </a:tr>
            </a:tbl>
          </a:graphicData>
        </a:graphic>
      </p:graphicFrame>
      <p:sp>
        <p:nvSpPr>
          <p:cNvPr id="8" name="Down Arrow 7"/>
          <p:cNvSpPr/>
          <p:nvPr/>
        </p:nvSpPr>
        <p:spPr>
          <a:xfrm rot="16200000">
            <a:off x="117399" y="1197102"/>
            <a:ext cx="339635" cy="226259"/>
          </a:xfrm>
          <a:prstGeom prst="downArrow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09303" y="990681"/>
            <a:ext cx="11382103" cy="594035"/>
          </a:xfrm>
          <a:prstGeom prst="rect">
            <a:avLst/>
          </a:prstGeom>
          <a:noFill/>
          <a:ln w="571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Date Placeholder 3"/>
          <p:cNvSpPr txBox="1">
            <a:spLocks/>
          </p:cNvSpPr>
          <p:nvPr/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/>
              <a:t>2019 JUNE, 11</a:t>
            </a:r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658590"/>
              </p:ext>
            </p:extLst>
          </p:nvPr>
        </p:nvGraphicFramePr>
        <p:xfrm>
          <a:off x="503067" y="3730795"/>
          <a:ext cx="1118586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918">
                  <a:extLst>
                    <a:ext uri="{9D8B030D-6E8A-4147-A177-3AD203B41FA5}">
                      <a16:colId xmlns:a16="http://schemas.microsoft.com/office/drawing/2014/main" val="336553925"/>
                    </a:ext>
                  </a:extLst>
                </a:gridCol>
                <a:gridCol w="10756946">
                  <a:extLst>
                    <a:ext uri="{9D8B030D-6E8A-4147-A177-3AD203B41FA5}">
                      <a16:colId xmlns:a16="http://schemas.microsoft.com/office/drawing/2014/main" val="332950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IV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UPGRADE</a:t>
                      </a:r>
                      <a:r>
                        <a:rPr lang="fr-FR" sz="1800" baseline="0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 HANDOVER &amp; RESTART PROTOCOL</a:t>
                      </a:r>
                      <a:endParaRPr lang="fr-FR" sz="1800" dirty="0">
                        <a:solidFill>
                          <a:schemeClr val="accent6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09490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281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-1"/>
            <a:ext cx="12192000" cy="3651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500" algn="ctr"/>
            <a:r>
              <a:rPr lang="en-GB" sz="1800" b="1" dirty="0" smtClean="0">
                <a:solidFill>
                  <a:schemeClr val="tx2"/>
                </a:solidFill>
              </a:rPr>
              <a:t>SM18 : </a:t>
            </a:r>
            <a:r>
              <a:rPr lang="en-GB" sz="1800" b="1" dirty="0">
                <a:solidFill>
                  <a:schemeClr val="tx2"/>
                </a:solidFill>
              </a:rPr>
              <a:t>CERN main facility for testing </a:t>
            </a:r>
            <a:r>
              <a:rPr lang="en-GB" sz="1800" b="1" dirty="0" smtClean="0">
                <a:solidFill>
                  <a:schemeClr val="tx2"/>
                </a:solidFill>
              </a:rPr>
              <a:t>SC </a:t>
            </a:r>
            <a:r>
              <a:rPr lang="en-GB" sz="1800" b="1" dirty="0">
                <a:solidFill>
                  <a:schemeClr val="tx2"/>
                </a:solidFill>
              </a:rPr>
              <a:t>accelerator magnets and </a:t>
            </a:r>
            <a:r>
              <a:rPr lang="en-GB" sz="1800" b="1" dirty="0" smtClean="0">
                <a:solidFill>
                  <a:schemeClr val="tx2"/>
                </a:solidFill>
              </a:rPr>
              <a:t>SC </a:t>
            </a:r>
            <a:r>
              <a:rPr lang="en-GB" sz="1800" b="1" dirty="0">
                <a:solidFill>
                  <a:schemeClr val="tx2"/>
                </a:solidFill>
              </a:rPr>
              <a:t>RF </a:t>
            </a:r>
            <a:r>
              <a:rPr lang="en-GB" sz="1800" b="1" dirty="0" smtClean="0">
                <a:solidFill>
                  <a:schemeClr val="tx2"/>
                </a:solidFill>
              </a:rPr>
              <a:t>cavities</a:t>
            </a:r>
            <a:endParaRPr lang="fr-FR" sz="1800" b="1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59095" y="1644080"/>
            <a:ext cx="56116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0"/>
            <a:r>
              <a:rPr lang="en-GB" dirty="0">
                <a:solidFill>
                  <a:schemeClr val="accent6"/>
                </a:solidFill>
              </a:rPr>
              <a:t>SM18 </a:t>
            </a:r>
            <a:r>
              <a:rPr lang="en-GB" dirty="0" err="1">
                <a:solidFill>
                  <a:schemeClr val="accent6"/>
                </a:solidFill>
              </a:rPr>
              <a:t>cryo</a:t>
            </a:r>
            <a:r>
              <a:rPr lang="en-GB" dirty="0">
                <a:solidFill>
                  <a:schemeClr val="accent6"/>
                </a:solidFill>
              </a:rPr>
              <a:t> infrastructure is being significantly upgraded (starting in 2019) to meet requirements </a:t>
            </a:r>
            <a:r>
              <a:rPr lang="en-GB" dirty="0" smtClean="0">
                <a:solidFill>
                  <a:schemeClr val="accent6"/>
                </a:solidFill>
              </a:rPr>
              <a:t>for :</a:t>
            </a:r>
          </a:p>
          <a:p>
            <a:pPr marR="500"/>
            <a:endParaRPr lang="en-GB" dirty="0">
              <a:solidFill>
                <a:schemeClr val="bg2">
                  <a:lumMod val="10000"/>
                </a:schemeClr>
              </a:solidFill>
            </a:endParaRPr>
          </a:p>
          <a:p>
            <a:pPr marL="285750" marR="500" indent="-285750"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rgbClr val="FF0000"/>
                </a:solidFill>
              </a:rPr>
              <a:t>LHC High Luminosity project </a:t>
            </a:r>
            <a:r>
              <a:rPr lang="en-GB" b="1" dirty="0" smtClean="0">
                <a:solidFill>
                  <a:srgbClr val="FF0000"/>
                </a:solidFill>
              </a:rPr>
              <a:t>(HL LHC)</a:t>
            </a:r>
            <a:endParaRPr lang="en-GB" b="1" dirty="0">
              <a:solidFill>
                <a:srgbClr val="000000"/>
              </a:solidFill>
            </a:endParaRPr>
          </a:p>
          <a:p>
            <a:pPr marL="285750" marR="500" indent="-285750"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rgbClr val="FF0000"/>
                </a:solidFill>
              </a:rPr>
              <a:t>R&amp;D program for SC magnets </a:t>
            </a:r>
            <a:endParaRPr lang="en-GB" b="1" dirty="0">
              <a:solidFill>
                <a:srgbClr val="000000"/>
              </a:solidFill>
            </a:endParaRPr>
          </a:p>
          <a:p>
            <a:pPr marL="285750" marR="500" indent="-285750"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rgbClr val="FF0000"/>
                </a:solidFill>
              </a:rPr>
              <a:t>RF equipment until 2023 and beyond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987" y="721280"/>
            <a:ext cx="3881494" cy="2914106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326" y="4241274"/>
            <a:ext cx="6144715" cy="1625627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7409986" y="3398406"/>
            <a:ext cx="2317487" cy="23698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r>
              <a:rPr lang="en-US" sz="1200" b="1" dirty="0">
                <a:solidFill>
                  <a:schemeClr val="accent6">
                    <a:lumMod val="50000"/>
                  </a:schemeClr>
                </a:solidFill>
              </a:rPr>
              <a:t>RF cavities </a:t>
            </a: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</a:rPr>
              <a:t>&amp; </a:t>
            </a:r>
            <a:r>
              <a:rPr lang="en-US" sz="1200" b="1" dirty="0" err="1" smtClean="0">
                <a:solidFill>
                  <a:schemeClr val="accent6">
                    <a:lumMod val="50000"/>
                  </a:schemeClr>
                </a:solidFill>
              </a:rPr>
              <a:t>Cryomodules</a:t>
            </a:r>
            <a:endParaRPr lang="en-GB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69326" y="5652094"/>
            <a:ext cx="2021396" cy="216323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</a:rPr>
              <a:t>Horizontal test benches</a:t>
            </a:r>
            <a:endParaRPr lang="en-GB" sz="1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/>
              <a:t>2019 JUNE, 11</a:t>
            </a:r>
            <a:endParaRPr lang="en-US" dirty="0"/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918391-D411-FE40-AAD7-861AE5233E0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08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8480678" y="412571"/>
            <a:ext cx="3560496" cy="2752257"/>
            <a:chOff x="3894793" y="516469"/>
            <a:chExt cx="3560496" cy="275225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756"/>
            <a:stretch/>
          </p:blipFill>
          <p:spPr>
            <a:xfrm>
              <a:off x="3894794" y="516469"/>
              <a:ext cx="3560495" cy="2752257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894793" y="3039392"/>
              <a:ext cx="3560495" cy="22154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r>
                <a:rPr lang="en-US" sz="1200" b="1" dirty="0">
                  <a:solidFill>
                    <a:schemeClr val="accent6">
                      <a:lumMod val="50000"/>
                    </a:schemeClr>
                  </a:solidFill>
                </a:rPr>
                <a:t>Horizontal magnets test benches</a:t>
              </a:r>
              <a:endParaRPr lang="en-GB" sz="12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254538" y="416484"/>
            <a:ext cx="2040470" cy="2752258"/>
            <a:chOff x="7645211" y="518994"/>
            <a:chExt cx="2040470" cy="275225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544" r="23052" b="13264"/>
            <a:stretch/>
          </p:blipFill>
          <p:spPr>
            <a:xfrm>
              <a:off x="7645213" y="518994"/>
              <a:ext cx="2040468" cy="275225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645211" y="3057629"/>
              <a:ext cx="2040470" cy="20192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r>
                <a:rPr lang="en-US" sz="1200" b="1" dirty="0">
                  <a:solidFill>
                    <a:schemeClr val="accent6">
                      <a:lumMod val="50000"/>
                    </a:schemeClr>
                  </a:solidFill>
                </a:rPr>
                <a:t>Hor. </a:t>
              </a:r>
              <a:r>
                <a:rPr lang="en-US" sz="1200" b="1" dirty="0" err="1">
                  <a:solidFill>
                    <a:schemeClr val="accent6">
                      <a:lumMod val="50000"/>
                    </a:schemeClr>
                  </a:solidFill>
                </a:rPr>
                <a:t>Magn</a:t>
              </a:r>
              <a:r>
                <a:rPr lang="en-US" sz="1200" b="1" dirty="0">
                  <a:solidFill>
                    <a:schemeClr val="accent6">
                      <a:lumMod val="50000"/>
                    </a:schemeClr>
                  </a:solidFill>
                </a:rPr>
                <a:t>, feed box</a:t>
              </a:r>
              <a:endParaRPr lang="en-GB" sz="12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930844" y="412569"/>
            <a:ext cx="2118271" cy="2752258"/>
            <a:chOff x="9875603" y="521692"/>
            <a:chExt cx="2118271" cy="275225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67" t="7750" r="24500"/>
            <a:stretch/>
          </p:blipFill>
          <p:spPr>
            <a:xfrm>
              <a:off x="9875605" y="521692"/>
              <a:ext cx="2118269" cy="2752258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9875603" y="3057629"/>
              <a:ext cx="2118271" cy="20853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r>
                <a:rPr lang="en-US" sz="1200" b="1" dirty="0">
                  <a:solidFill>
                    <a:schemeClr val="accent6">
                      <a:lumMod val="50000"/>
                    </a:schemeClr>
                  </a:solidFill>
                </a:rPr>
                <a:t>Vertical magnet tests</a:t>
              </a:r>
              <a:endParaRPr lang="en-GB" sz="12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9850704" y="3459201"/>
            <a:ext cx="1731696" cy="2326570"/>
            <a:chOff x="4348788" y="3496752"/>
            <a:chExt cx="1731696" cy="232657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35" t="4403"/>
            <a:stretch/>
          </p:blipFill>
          <p:spPr>
            <a:xfrm rot="5400000">
              <a:off x="4051351" y="3794189"/>
              <a:ext cx="2326570" cy="173169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348788" y="5603952"/>
              <a:ext cx="1731696" cy="20270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r>
                <a:rPr lang="en-US" sz="1200" b="1" dirty="0">
                  <a:solidFill>
                    <a:schemeClr val="accent6">
                      <a:lumMod val="50000"/>
                    </a:schemeClr>
                  </a:solidFill>
                </a:rPr>
                <a:t>Vertical magnet tests</a:t>
              </a:r>
              <a:endParaRPr lang="en-GB" sz="12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855940" y="3526518"/>
            <a:ext cx="2142124" cy="2274910"/>
            <a:chOff x="6791577" y="3538022"/>
            <a:chExt cx="2142124" cy="227491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351"/>
            <a:stretch/>
          </p:blipFill>
          <p:spPr>
            <a:xfrm>
              <a:off x="6791577" y="3538022"/>
              <a:ext cx="2142124" cy="227491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791577" y="5596611"/>
              <a:ext cx="2142124" cy="21327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r>
                <a:rPr lang="en-US" sz="1200" b="1" dirty="0">
                  <a:solidFill>
                    <a:schemeClr val="accent6">
                      <a:lumMod val="50000"/>
                    </a:schemeClr>
                  </a:solidFill>
                </a:rPr>
                <a:t>RF cavities </a:t>
              </a:r>
              <a:r>
                <a:rPr lang="en-US" sz="1200" b="1" dirty="0" smtClean="0">
                  <a:solidFill>
                    <a:schemeClr val="accent6">
                      <a:lumMod val="50000"/>
                    </a:schemeClr>
                  </a:solidFill>
                </a:rPr>
                <a:t>&amp; CM tests</a:t>
              </a:r>
              <a:endParaRPr lang="en-GB" sz="12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009885" y="3496445"/>
            <a:ext cx="1993416" cy="2350037"/>
            <a:chOff x="10000458" y="3534976"/>
            <a:chExt cx="1993416" cy="235003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368" t="12066" r="12737" b="6776"/>
            <a:stretch/>
          </p:blipFill>
          <p:spPr>
            <a:xfrm>
              <a:off x="10000458" y="3534976"/>
              <a:ext cx="1993416" cy="2350036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0000458" y="5668691"/>
              <a:ext cx="1993416" cy="21632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r>
                <a:rPr lang="en-US" sz="1200" b="1" dirty="0">
                  <a:solidFill>
                    <a:schemeClr val="accent6">
                      <a:lumMod val="50000"/>
                    </a:schemeClr>
                  </a:solidFill>
                </a:rPr>
                <a:t>SC links tests</a:t>
              </a:r>
              <a:endParaRPr lang="en-GB" sz="12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>
          <a:xfrm>
            <a:off x="0" y="-1736"/>
            <a:ext cx="12192000" cy="3006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800" b="1" dirty="0" smtClean="0"/>
              <a:t>SOME OF THE SYSTEMS CURRENTLY IN OPERATION IN SM18</a:t>
            </a:r>
            <a:endParaRPr lang="fr-FR" sz="1800" dirty="0"/>
          </a:p>
        </p:txBody>
      </p:sp>
      <p:sp>
        <p:nvSpPr>
          <p:cNvPr id="2" name="Rectangle 1"/>
          <p:cNvSpPr/>
          <p:nvPr/>
        </p:nvSpPr>
        <p:spPr>
          <a:xfrm>
            <a:off x="6539429" y="5756416"/>
            <a:ext cx="29033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0"/>
                <a:solidFill>
                  <a:srgbClr val="21FF8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Operation</a:t>
            </a:r>
            <a:endParaRPr lang="en-US" sz="3600" b="1" cap="none" spc="0" dirty="0">
              <a:ln w="0"/>
              <a:solidFill>
                <a:srgbClr val="21FF8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1919" y="433605"/>
            <a:ext cx="3611055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500" indent="-285750">
              <a:buFont typeface="Wingdings" panose="05000000000000000000" pitchFamily="2" charset="2"/>
              <a:buChar char="§"/>
            </a:pPr>
            <a:r>
              <a:rPr lang="en-GB" b="1" dirty="0" smtClean="0">
                <a:solidFill>
                  <a:srgbClr val="FF0000"/>
                </a:solidFill>
              </a:rPr>
              <a:t>5 vertical magnet cryostats :</a:t>
            </a:r>
          </a:p>
          <a:p>
            <a:pPr marR="500"/>
            <a:r>
              <a:rPr lang="en-GB" sz="1600" b="1" dirty="0" smtClean="0">
                <a:solidFill>
                  <a:srgbClr val="000000"/>
                </a:solidFill>
              </a:rPr>
              <a:t>    </a:t>
            </a:r>
            <a:r>
              <a:rPr lang="en-GB" sz="1400" b="1" dirty="0" smtClean="0">
                <a:solidFill>
                  <a:schemeClr val="accent6"/>
                </a:solidFill>
              </a:rPr>
              <a:t>HFM, CLUSTER D, SIEGTAL</a:t>
            </a:r>
            <a:r>
              <a:rPr lang="en-GB" sz="1400" b="1" dirty="0">
                <a:solidFill>
                  <a:schemeClr val="accent6"/>
                </a:solidFill>
              </a:rPr>
              <a:t>, </a:t>
            </a:r>
          </a:p>
          <a:p>
            <a:pPr marR="500"/>
            <a:r>
              <a:rPr lang="en-GB" sz="1400" b="1" dirty="0" smtClean="0">
                <a:solidFill>
                  <a:schemeClr val="accent6"/>
                </a:solidFill>
              </a:rPr>
              <a:t>    LONG</a:t>
            </a:r>
            <a:r>
              <a:rPr lang="en-GB" sz="1400" b="1" dirty="0">
                <a:solidFill>
                  <a:schemeClr val="accent6"/>
                </a:solidFill>
              </a:rPr>
              <a:t>, DIODES</a:t>
            </a:r>
          </a:p>
          <a:p>
            <a:pPr marR="500"/>
            <a:endParaRPr lang="en-GB" b="1" dirty="0">
              <a:solidFill>
                <a:srgbClr val="000000"/>
              </a:solidFill>
            </a:endParaRPr>
          </a:p>
          <a:p>
            <a:pPr marL="285750" marR="500" indent="-285750">
              <a:buFont typeface="Wingdings" panose="05000000000000000000" pitchFamily="2" charset="2"/>
              <a:buChar char="§"/>
            </a:pPr>
            <a:r>
              <a:rPr lang="en-GB" b="1" dirty="0" smtClean="0">
                <a:solidFill>
                  <a:srgbClr val="FF0000"/>
                </a:solidFill>
              </a:rPr>
              <a:t>10 Horizontal test benches for magnets</a:t>
            </a:r>
          </a:p>
          <a:p>
            <a:pPr marR="500"/>
            <a:r>
              <a:rPr lang="en-GB" b="1" dirty="0" smtClean="0">
                <a:solidFill>
                  <a:srgbClr val="FF0000"/>
                </a:solidFill>
              </a:rPr>
              <a:t> </a:t>
            </a:r>
            <a:endParaRPr lang="en-GB" b="1" dirty="0">
              <a:solidFill>
                <a:srgbClr val="000000"/>
              </a:solidFill>
            </a:endParaRPr>
          </a:p>
          <a:p>
            <a:pPr marL="285750" marR="500" indent="-285750">
              <a:buFont typeface="Wingdings" panose="05000000000000000000" pitchFamily="2" charset="2"/>
              <a:buChar char="§"/>
            </a:pPr>
            <a:r>
              <a:rPr lang="en-GB" b="1" dirty="0" smtClean="0">
                <a:solidFill>
                  <a:srgbClr val="FF0000"/>
                </a:solidFill>
              </a:rPr>
              <a:t>1 test bench for </a:t>
            </a:r>
            <a:r>
              <a:rPr lang="en-GB" b="1" dirty="0" smtClean="0">
                <a:solidFill>
                  <a:srgbClr val="000000"/>
                </a:solidFill>
              </a:rPr>
              <a:t>SC Link </a:t>
            </a:r>
            <a:r>
              <a:rPr lang="en-GB" b="1" dirty="0" smtClean="0">
                <a:solidFill>
                  <a:srgbClr val="FF0000"/>
                </a:solidFill>
              </a:rPr>
              <a:t>:</a:t>
            </a:r>
            <a:r>
              <a:rPr lang="en-GB" sz="1600" b="1" dirty="0" smtClean="0">
                <a:solidFill>
                  <a:srgbClr val="000000"/>
                </a:solidFill>
              </a:rPr>
              <a:t> </a:t>
            </a:r>
          </a:p>
          <a:p>
            <a:pPr marR="500"/>
            <a:endParaRPr lang="en-GB" b="1" dirty="0" smtClean="0">
              <a:solidFill>
                <a:srgbClr val="000000"/>
              </a:solidFill>
            </a:endParaRPr>
          </a:p>
          <a:p>
            <a:pPr marR="500"/>
            <a:endParaRPr lang="en-GB" b="1" dirty="0">
              <a:solidFill>
                <a:srgbClr val="000000"/>
              </a:solidFill>
            </a:endParaRPr>
          </a:p>
          <a:p>
            <a:pPr marL="285750" marR="500" indent="-285750">
              <a:buFont typeface="Wingdings" panose="05000000000000000000" pitchFamily="2" charset="2"/>
              <a:buChar char="§"/>
            </a:pPr>
            <a:r>
              <a:rPr lang="en-GB" b="1" dirty="0" smtClean="0">
                <a:solidFill>
                  <a:srgbClr val="FF0000"/>
                </a:solidFill>
              </a:rPr>
              <a:t>4 test benches for RF cavities : </a:t>
            </a:r>
            <a:r>
              <a:rPr lang="en-GB" sz="1600" b="1" dirty="0" smtClean="0">
                <a:solidFill>
                  <a:srgbClr val="000000"/>
                </a:solidFill>
              </a:rPr>
              <a:t>V3, V4, V5, V6</a:t>
            </a:r>
          </a:p>
          <a:p>
            <a:pPr marL="285750" marR="500" indent="-285750">
              <a:buFont typeface="Wingdings" panose="05000000000000000000" pitchFamily="2" charset="2"/>
              <a:buChar char="§"/>
            </a:pPr>
            <a:endParaRPr lang="en-GB" b="1" dirty="0" smtClean="0">
              <a:solidFill>
                <a:srgbClr val="000000"/>
              </a:solidFill>
            </a:endParaRPr>
          </a:p>
          <a:p>
            <a:pPr marR="500"/>
            <a:endParaRPr lang="en-GB" b="1" dirty="0">
              <a:solidFill>
                <a:srgbClr val="000000"/>
              </a:solidFill>
            </a:endParaRPr>
          </a:p>
          <a:p>
            <a:pPr marL="285750" marR="500" indent="-285750">
              <a:buFont typeface="Wingdings" panose="05000000000000000000" pitchFamily="2" charset="2"/>
              <a:buChar char="§"/>
            </a:pPr>
            <a:r>
              <a:rPr lang="en-GB" b="1" dirty="0" smtClean="0">
                <a:solidFill>
                  <a:srgbClr val="FF0000"/>
                </a:solidFill>
              </a:rPr>
              <a:t>2 test benches for </a:t>
            </a:r>
            <a:r>
              <a:rPr lang="en-GB" b="1" dirty="0" err="1" smtClean="0">
                <a:solidFill>
                  <a:srgbClr val="FF0000"/>
                </a:solidFill>
              </a:rPr>
              <a:t>Cryomodules</a:t>
            </a:r>
            <a:r>
              <a:rPr lang="en-GB" b="1" dirty="0" smtClean="0">
                <a:solidFill>
                  <a:srgbClr val="FF0000"/>
                </a:solidFill>
              </a:rPr>
              <a:t> : </a:t>
            </a:r>
            <a:r>
              <a:rPr lang="en-GB" sz="1600" b="1" dirty="0" smtClean="0">
                <a:solidFill>
                  <a:srgbClr val="000000"/>
                </a:solidFill>
              </a:rPr>
              <a:t>M7, M9</a:t>
            </a:r>
          </a:p>
          <a:p>
            <a:pPr marL="285750" marR="500" indent="-285750">
              <a:buFont typeface="Wingdings" panose="05000000000000000000" pitchFamily="2" charset="2"/>
              <a:buChar char="§"/>
            </a:pPr>
            <a:endParaRPr lang="en-GB" sz="1600" b="1" dirty="0" smtClean="0">
              <a:solidFill>
                <a:srgbClr val="000000"/>
              </a:solidFill>
            </a:endParaRPr>
          </a:p>
          <a:p>
            <a:pPr marL="285750" marR="500" indent="-285750">
              <a:buFont typeface="Wingdings" panose="05000000000000000000" pitchFamily="2" charset="2"/>
              <a:buChar char="§"/>
            </a:pPr>
            <a:endParaRPr lang="en-GB" sz="1600" b="1" dirty="0">
              <a:solidFill>
                <a:srgbClr val="000000"/>
              </a:solidFill>
            </a:endParaRPr>
          </a:p>
          <a:p>
            <a:pPr marL="285750" marR="500" indent="-285750">
              <a:buFont typeface="Wingdings" panose="05000000000000000000" pitchFamily="2" charset="2"/>
              <a:buChar char="§"/>
            </a:pPr>
            <a:r>
              <a:rPr lang="en-GB" b="1" dirty="0" smtClean="0">
                <a:solidFill>
                  <a:srgbClr val="FF0000"/>
                </a:solidFill>
              </a:rPr>
              <a:t>1 independent test Bench :</a:t>
            </a:r>
            <a:r>
              <a:rPr lang="en-GB" b="1" dirty="0" smtClean="0">
                <a:solidFill>
                  <a:srgbClr val="000000"/>
                </a:solidFill>
              </a:rPr>
              <a:t> </a:t>
            </a:r>
          </a:p>
          <a:p>
            <a:pPr marR="500"/>
            <a:r>
              <a:rPr lang="en-GB" sz="1600" b="1" dirty="0">
                <a:solidFill>
                  <a:srgbClr val="000000"/>
                </a:solidFill>
              </a:rPr>
              <a:t> </a:t>
            </a:r>
            <a:r>
              <a:rPr lang="en-GB" sz="1600" b="1" dirty="0" smtClean="0">
                <a:solidFill>
                  <a:srgbClr val="000000"/>
                </a:solidFill>
              </a:rPr>
              <a:t>    </a:t>
            </a:r>
            <a:r>
              <a:rPr lang="en-GB" sz="1600" b="1" dirty="0" err="1" smtClean="0">
                <a:solidFill>
                  <a:srgbClr val="000000"/>
                </a:solidFill>
              </a:rPr>
              <a:t>Eu</a:t>
            </a:r>
            <a:r>
              <a:rPr lang="en-GB" sz="1600" b="1" dirty="0" smtClean="0">
                <a:solidFill>
                  <a:srgbClr val="000000"/>
                </a:solidFill>
              </a:rPr>
              <a:t> HIT </a:t>
            </a:r>
            <a:r>
              <a:rPr lang="en-GB" sz="1600" b="1" dirty="0" err="1" smtClean="0">
                <a:solidFill>
                  <a:srgbClr val="000000"/>
                </a:solidFill>
              </a:rPr>
              <a:t>GReC</a:t>
            </a:r>
            <a:endParaRPr lang="en-GB" sz="1600" b="1" dirty="0">
              <a:solidFill>
                <a:srgbClr val="000000"/>
              </a:solidFill>
            </a:endParaRPr>
          </a:p>
        </p:txBody>
      </p:sp>
      <p:sp>
        <p:nvSpPr>
          <p:cNvPr id="19" name="Date Placeholder 3"/>
          <p:cNvSpPr txBox="1">
            <a:spLocks/>
          </p:cNvSpPr>
          <p:nvPr/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2019 JUNE, 11</a:t>
            </a:r>
            <a:endParaRPr lang="en-US" dirty="0"/>
          </a:p>
        </p:txBody>
      </p:sp>
      <p:sp>
        <p:nvSpPr>
          <p:cNvPr id="21" name="Slide Number Placeholder 4"/>
          <p:cNvSpPr txBox="1">
            <a:spLocks/>
          </p:cNvSpPr>
          <p:nvPr/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918391-D411-FE40-AAD7-861AE5233E0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904229" y="1754337"/>
            <a:ext cx="16866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>
                <a:solidFill>
                  <a:srgbClr val="1F497D"/>
                </a:solidFill>
                <a:ea typeface="Calibri" panose="020F0502020204030204" pitchFamily="34" charset="0"/>
              </a:rPr>
              <a:t>(80K, 4.5 </a:t>
            </a:r>
            <a:r>
              <a:rPr lang="en-GB" sz="1400" b="1" dirty="0">
                <a:solidFill>
                  <a:srgbClr val="1F497D"/>
                </a:solidFill>
                <a:ea typeface="Calibri" panose="020F0502020204030204" pitchFamily="34" charset="0"/>
              </a:rPr>
              <a:t>K, 1.9 </a:t>
            </a:r>
            <a:r>
              <a:rPr lang="en-GB" sz="1400" b="1" dirty="0" smtClean="0">
                <a:solidFill>
                  <a:srgbClr val="1F497D"/>
                </a:solidFill>
                <a:ea typeface="Calibri" panose="020F0502020204030204" pitchFamily="34" charset="0"/>
              </a:rPr>
              <a:t>K)</a:t>
            </a:r>
            <a:endParaRPr lang="fr-FR" sz="1400" b="1" dirty="0"/>
          </a:p>
        </p:txBody>
      </p:sp>
      <p:sp>
        <p:nvSpPr>
          <p:cNvPr id="23" name="Rectangle 22"/>
          <p:cNvSpPr/>
          <p:nvPr/>
        </p:nvSpPr>
        <p:spPr>
          <a:xfrm>
            <a:off x="521205" y="2537279"/>
            <a:ext cx="19784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>
                <a:solidFill>
                  <a:srgbClr val="1F497D"/>
                </a:solidFill>
                <a:ea typeface="Calibri" panose="020F0502020204030204" pitchFamily="34" charset="0"/>
              </a:rPr>
              <a:t>(30 - 4.5 K, 2 </a:t>
            </a:r>
            <a:r>
              <a:rPr lang="en-GB" sz="1400" b="1" dirty="0" smtClean="0">
                <a:solidFill>
                  <a:srgbClr val="1F497D"/>
                </a:solidFill>
                <a:ea typeface="Calibri" panose="020F0502020204030204" pitchFamily="34" charset="0"/>
                <a:sym typeface="Symbol" panose="05050102010706020507" pitchFamily="18" charset="2"/>
              </a:rPr>
              <a:t></a:t>
            </a:r>
            <a:r>
              <a:rPr lang="en-GB" sz="1400" b="1" dirty="0" smtClean="0">
                <a:solidFill>
                  <a:srgbClr val="1F497D"/>
                </a:solidFill>
                <a:ea typeface="Calibri" panose="020F0502020204030204" pitchFamily="34" charset="0"/>
              </a:rPr>
              <a:t> 15g/s)</a:t>
            </a:r>
            <a:endParaRPr lang="fr-FR" sz="1400" b="1" dirty="0"/>
          </a:p>
        </p:txBody>
      </p:sp>
      <p:sp>
        <p:nvSpPr>
          <p:cNvPr id="25" name="Rectangle 24"/>
          <p:cNvSpPr/>
          <p:nvPr/>
        </p:nvSpPr>
        <p:spPr>
          <a:xfrm>
            <a:off x="1869268" y="945219"/>
            <a:ext cx="16866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>
                <a:solidFill>
                  <a:srgbClr val="1F497D"/>
                </a:solidFill>
                <a:ea typeface="Calibri" panose="020F0502020204030204" pitchFamily="34" charset="0"/>
              </a:rPr>
              <a:t>(80K, 4.5 </a:t>
            </a:r>
            <a:r>
              <a:rPr lang="en-GB" sz="1400" b="1" dirty="0">
                <a:solidFill>
                  <a:srgbClr val="1F497D"/>
                </a:solidFill>
                <a:ea typeface="Calibri" panose="020F0502020204030204" pitchFamily="34" charset="0"/>
              </a:rPr>
              <a:t>K, 1.9 </a:t>
            </a:r>
            <a:r>
              <a:rPr lang="en-GB" sz="1400" b="1" dirty="0" smtClean="0">
                <a:solidFill>
                  <a:srgbClr val="1F497D"/>
                </a:solidFill>
                <a:ea typeface="Calibri" panose="020F0502020204030204" pitchFamily="34" charset="0"/>
              </a:rPr>
              <a:t>K)</a:t>
            </a:r>
            <a:endParaRPr lang="fr-FR" sz="1400" b="1" dirty="0"/>
          </a:p>
        </p:txBody>
      </p:sp>
      <p:sp>
        <p:nvSpPr>
          <p:cNvPr id="26" name="Rectangle 25"/>
          <p:cNvSpPr/>
          <p:nvPr/>
        </p:nvSpPr>
        <p:spPr>
          <a:xfrm>
            <a:off x="488370" y="3588479"/>
            <a:ext cx="12586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>
                <a:solidFill>
                  <a:srgbClr val="1F497D"/>
                </a:solidFill>
                <a:ea typeface="Calibri" panose="020F0502020204030204" pitchFamily="34" charset="0"/>
              </a:rPr>
              <a:t>(4.5 </a:t>
            </a:r>
            <a:r>
              <a:rPr lang="en-GB" sz="1400" b="1" dirty="0">
                <a:solidFill>
                  <a:srgbClr val="1F497D"/>
                </a:solidFill>
                <a:ea typeface="Calibri" panose="020F0502020204030204" pitchFamily="34" charset="0"/>
              </a:rPr>
              <a:t>K, 1.9 </a:t>
            </a:r>
            <a:r>
              <a:rPr lang="en-GB" sz="1400" b="1" dirty="0" smtClean="0">
                <a:solidFill>
                  <a:srgbClr val="1F497D"/>
                </a:solidFill>
                <a:ea typeface="Calibri" panose="020F0502020204030204" pitchFamily="34" charset="0"/>
              </a:rPr>
              <a:t>K)</a:t>
            </a:r>
            <a:endParaRPr lang="fr-FR" sz="1400" b="1" dirty="0"/>
          </a:p>
        </p:txBody>
      </p:sp>
      <p:sp>
        <p:nvSpPr>
          <p:cNvPr id="28" name="Rectangle 27"/>
          <p:cNvSpPr/>
          <p:nvPr/>
        </p:nvSpPr>
        <p:spPr>
          <a:xfrm>
            <a:off x="521205" y="4744894"/>
            <a:ext cx="16866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>
                <a:solidFill>
                  <a:srgbClr val="1F497D"/>
                </a:solidFill>
                <a:ea typeface="Calibri" panose="020F0502020204030204" pitchFamily="34" charset="0"/>
              </a:rPr>
              <a:t>(80K, 4.5 </a:t>
            </a:r>
            <a:r>
              <a:rPr lang="en-GB" sz="1400" b="1" dirty="0">
                <a:solidFill>
                  <a:srgbClr val="1F497D"/>
                </a:solidFill>
                <a:ea typeface="Calibri" panose="020F0502020204030204" pitchFamily="34" charset="0"/>
              </a:rPr>
              <a:t>K, 1.9 </a:t>
            </a:r>
            <a:r>
              <a:rPr lang="en-GB" sz="1400" b="1" dirty="0" smtClean="0">
                <a:solidFill>
                  <a:srgbClr val="1F497D"/>
                </a:solidFill>
                <a:ea typeface="Calibri" panose="020F0502020204030204" pitchFamily="34" charset="0"/>
              </a:rPr>
              <a:t>K)</a:t>
            </a:r>
            <a:endParaRPr lang="fr-FR" sz="1400" b="1" dirty="0"/>
          </a:p>
        </p:txBody>
      </p:sp>
      <p:sp>
        <p:nvSpPr>
          <p:cNvPr id="29" name="Rectangle 28"/>
          <p:cNvSpPr/>
          <p:nvPr/>
        </p:nvSpPr>
        <p:spPr>
          <a:xfrm>
            <a:off x="1952630" y="5503685"/>
            <a:ext cx="10390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>
                <a:solidFill>
                  <a:srgbClr val="1F497D"/>
                </a:solidFill>
                <a:ea typeface="Calibri" panose="020F0502020204030204" pitchFamily="34" charset="0"/>
              </a:rPr>
              <a:t>(10 - 4.5K)</a:t>
            </a:r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169888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2105" b="276"/>
          <a:stretch/>
        </p:blipFill>
        <p:spPr>
          <a:xfrm>
            <a:off x="2559283" y="3320408"/>
            <a:ext cx="3329584" cy="23977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360" y="436014"/>
            <a:ext cx="3391608" cy="22610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5" r="10342"/>
          <a:stretch/>
        </p:blipFill>
        <p:spPr>
          <a:xfrm>
            <a:off x="2553917" y="421317"/>
            <a:ext cx="3340316" cy="2261071"/>
          </a:xfrm>
          <a:prstGeom prst="rect">
            <a:avLst/>
          </a:prstGeom>
        </p:spPr>
      </p:pic>
      <p:graphicFrame>
        <p:nvGraphicFramePr>
          <p:cNvPr id="10" name="Object 1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2261892"/>
              </p:ext>
            </p:extLst>
          </p:nvPr>
        </p:nvGraphicFramePr>
        <p:xfrm>
          <a:off x="6572472" y="3320408"/>
          <a:ext cx="3395496" cy="24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" name="Bitmap Image" r:id="rId6" imgW="6095238" imgH="4571429" progId="Paint.Picture">
                  <p:embed/>
                </p:oleObj>
              </mc:Choice>
              <mc:Fallback>
                <p:oleObj name="Bitmap Image" r:id="rId6" imgW="6095238" imgH="4571429" progId="Paint.Picture">
                  <p:embed/>
                  <p:pic>
                    <p:nvPicPr>
                      <p:cNvPr id="10" name="Object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472" y="3320408"/>
                        <a:ext cx="3395496" cy="2460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71976" y="936173"/>
            <a:ext cx="1963774" cy="877924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</a:rPr>
              <a:t>6kW Linde Cold Box</a:t>
            </a:r>
          </a:p>
          <a:p>
            <a:pPr algn="ctr"/>
            <a:endParaRPr lang="en-US" sz="1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r"/>
            <a:r>
              <a:rPr lang="fr-FR" sz="1400" b="1" dirty="0" smtClean="0">
                <a:solidFill>
                  <a:srgbClr val="FF0000"/>
                </a:solidFill>
              </a:rPr>
              <a:t>27g/s </a:t>
            </a:r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n-US" sz="1400" b="1" dirty="0">
                <a:solidFill>
                  <a:srgbClr val="FF0000"/>
                </a:solidFill>
                <a:sym typeface="Symbol" panose="05050102010706020507" pitchFamily="18" charset="2"/>
              </a:rPr>
              <a:t>700L/h</a:t>
            </a:r>
            <a:r>
              <a:rPr lang="en-US" sz="1400" b="1" dirty="0">
                <a:solidFill>
                  <a:srgbClr val="FF0000"/>
                </a:solidFill>
              </a:rPr>
              <a:t>) @</a:t>
            </a:r>
            <a:r>
              <a:rPr lang="en-US" sz="1400" b="1" dirty="0" smtClean="0">
                <a:solidFill>
                  <a:srgbClr val="FF0000"/>
                </a:solidFill>
              </a:rPr>
              <a:t>4.5K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80921" y="891089"/>
            <a:ext cx="1768765" cy="254614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txBody>
          <a:bodyPr wrap="square" rtlCol="0" anchor="ctr" anchorCtr="0">
            <a:noAutofit/>
          </a:bodyPr>
          <a:lstStyle/>
          <a:p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Purification units</a:t>
            </a:r>
            <a:endParaRPr lang="en-GB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80921" y="3512532"/>
            <a:ext cx="1439391" cy="645116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txBody>
          <a:bodyPr wrap="square" rtlCol="0" anchor="ctr" anchorCtr="0">
            <a:noAutofit/>
          </a:bodyPr>
          <a:lstStyle/>
          <a:p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</a:rPr>
              <a:t>Cool down - warm up unit (CWU)</a:t>
            </a:r>
            <a:endParaRPr lang="en-GB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1103" y="3509555"/>
            <a:ext cx="2054647" cy="387086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txBody>
          <a:bodyPr wrap="square" rtlCol="0" anchor="ctr" anchorCtr="0">
            <a:noAutofit/>
          </a:bodyPr>
          <a:lstStyle/>
          <a:p>
            <a:pPr algn="r"/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</a:rPr>
              <a:t>Very Low Pressure compressors (WPU)</a:t>
            </a:r>
            <a:endParaRPr lang="en-GB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0" y="-1736"/>
            <a:ext cx="12192000" cy="3006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800" b="1" dirty="0" smtClean="0"/>
              <a:t>SOME DEVICE OF THE CRYOGENIC INFRASTRUCTURE CURRENTLY IN OPERATION</a:t>
            </a:r>
            <a:endParaRPr lang="fr-FR" sz="1800" dirty="0"/>
          </a:p>
        </p:txBody>
      </p:sp>
      <p:sp>
        <p:nvSpPr>
          <p:cNvPr id="16" name="Rectangle 15"/>
          <p:cNvSpPr/>
          <p:nvPr/>
        </p:nvSpPr>
        <p:spPr>
          <a:xfrm rot="18830199">
            <a:off x="5080354" y="2598257"/>
            <a:ext cx="23006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0"/>
                <a:solidFill>
                  <a:srgbClr val="21FF8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Operation</a:t>
            </a:r>
            <a:endParaRPr lang="en-US" sz="2800" b="1" cap="none" spc="0" dirty="0">
              <a:ln w="0"/>
              <a:solidFill>
                <a:srgbClr val="21FF8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Date Placeholder 3"/>
          <p:cNvSpPr txBox="1">
            <a:spLocks/>
          </p:cNvSpPr>
          <p:nvPr/>
        </p:nvSpPr>
        <p:spPr>
          <a:xfrm>
            <a:off x="3959113" y="6324497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/>
              <a:t>2019 JUNE, 11</a:t>
            </a:r>
            <a:endParaRPr lang="en-US" dirty="0"/>
          </a:p>
        </p:txBody>
      </p:sp>
      <p:sp>
        <p:nvSpPr>
          <p:cNvPr id="18" name="Slide Number Placeholder 4"/>
          <p:cNvSpPr txBox="1">
            <a:spLocks/>
          </p:cNvSpPr>
          <p:nvPr/>
        </p:nvSpPr>
        <p:spPr>
          <a:xfrm>
            <a:off x="10913835" y="6356351"/>
            <a:ext cx="66856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918391-D411-FE40-AAD7-861AE5233E0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46710" y="4143077"/>
            <a:ext cx="22072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r"/>
            <a:r>
              <a:rPr lang="en-US" sz="1400" b="1" dirty="0" smtClean="0">
                <a:solidFill>
                  <a:srgbClr val="FF0000"/>
                </a:solidFill>
              </a:rPr>
              <a:t>Values per WPU unit : </a:t>
            </a:r>
          </a:p>
          <a:p>
            <a:pPr marL="0" lvl="1" algn="r"/>
            <a:r>
              <a:rPr lang="en-US" sz="1400" b="1" dirty="0" smtClean="0">
                <a:solidFill>
                  <a:srgbClr val="FF0000"/>
                </a:solidFill>
              </a:rPr>
              <a:t>6 </a:t>
            </a:r>
            <a:r>
              <a:rPr lang="en-US" sz="1400" b="1" dirty="0">
                <a:solidFill>
                  <a:srgbClr val="FF0000"/>
                </a:solidFill>
              </a:rPr>
              <a:t>g/s @ 10 </a:t>
            </a:r>
            <a:r>
              <a:rPr lang="en-US" sz="1400" b="1" dirty="0" smtClean="0">
                <a:solidFill>
                  <a:srgbClr val="FF0000"/>
                </a:solidFill>
              </a:rPr>
              <a:t>mbar</a:t>
            </a:r>
          </a:p>
          <a:p>
            <a:pPr marL="0" lvl="1" algn="r"/>
            <a:r>
              <a:rPr lang="en-US" sz="1400" b="1" dirty="0" smtClean="0">
                <a:solidFill>
                  <a:srgbClr val="FF0000"/>
                </a:solidFill>
              </a:rPr>
              <a:t>12 </a:t>
            </a:r>
            <a:r>
              <a:rPr lang="en-US" sz="1400" b="1" dirty="0">
                <a:solidFill>
                  <a:srgbClr val="FF0000"/>
                </a:solidFill>
              </a:rPr>
              <a:t>g/s @ 20 </a:t>
            </a:r>
            <a:r>
              <a:rPr lang="en-US" sz="1400" b="1" dirty="0" smtClean="0">
                <a:solidFill>
                  <a:srgbClr val="FF0000"/>
                </a:solidFill>
              </a:rPr>
              <a:t>mbar</a:t>
            </a:r>
          </a:p>
          <a:p>
            <a:pPr marL="0" lvl="1" algn="r"/>
            <a:r>
              <a:rPr lang="en-US" sz="1400" b="1" dirty="0" smtClean="0">
                <a:solidFill>
                  <a:srgbClr val="FF0000"/>
                </a:solidFill>
              </a:rPr>
              <a:t>18 </a:t>
            </a:r>
            <a:r>
              <a:rPr lang="en-US" sz="1400" b="1" dirty="0">
                <a:solidFill>
                  <a:srgbClr val="FF0000"/>
                </a:solidFill>
              </a:rPr>
              <a:t>g/s @ 30 mbar (max)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80921" y="1264158"/>
            <a:ext cx="195663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da-DK" sz="1400" b="1" dirty="0">
                <a:solidFill>
                  <a:srgbClr val="FF0000"/>
                </a:solidFill>
              </a:rPr>
              <a:t>3 </a:t>
            </a:r>
            <a:r>
              <a:rPr lang="da-DK" sz="1400" b="1" dirty="0" smtClean="0">
                <a:solidFill>
                  <a:srgbClr val="FF0000"/>
                </a:solidFill>
              </a:rPr>
              <a:t>x 130 Nm3/h Burckardt </a:t>
            </a:r>
            <a:r>
              <a:rPr lang="da-DK" sz="1400" b="1" dirty="0">
                <a:solidFill>
                  <a:srgbClr val="FF0000"/>
                </a:solidFill>
              </a:rPr>
              <a:t>recovery compressors + </a:t>
            </a:r>
          </a:p>
          <a:p>
            <a:pPr lvl="0">
              <a:defRPr/>
            </a:pPr>
            <a:r>
              <a:rPr lang="fr-FR" sz="1400" b="1" dirty="0" smtClean="0">
                <a:solidFill>
                  <a:srgbClr val="FF0000"/>
                </a:solidFill>
              </a:rPr>
              <a:t>2 </a:t>
            </a:r>
            <a:r>
              <a:rPr lang="fr-FR" sz="1400" b="1" dirty="0" err="1" smtClean="0">
                <a:solidFill>
                  <a:srgbClr val="FF0000"/>
                </a:solidFill>
              </a:rPr>
              <a:t>Purifiers</a:t>
            </a:r>
            <a:r>
              <a:rPr lang="fr-FR" sz="1400" b="1" dirty="0" smtClean="0">
                <a:solidFill>
                  <a:srgbClr val="FF0000"/>
                </a:solidFill>
              </a:rPr>
              <a:t> 200 </a:t>
            </a:r>
            <a:r>
              <a:rPr lang="fr-FR" sz="1400" b="1" dirty="0">
                <a:solidFill>
                  <a:srgbClr val="FF0000"/>
                </a:solidFill>
              </a:rPr>
              <a:t>Nm</a:t>
            </a:r>
            <a:r>
              <a:rPr lang="fr-FR" sz="1400" b="1" baseline="30000" dirty="0">
                <a:solidFill>
                  <a:srgbClr val="FF0000"/>
                </a:solidFill>
              </a:rPr>
              <a:t>3</a:t>
            </a:r>
            <a:r>
              <a:rPr lang="fr-FR" sz="1400" b="1" dirty="0">
                <a:solidFill>
                  <a:srgbClr val="FF0000"/>
                </a:solidFill>
              </a:rPr>
              <a:t>/h at 180 bars</a:t>
            </a:r>
          </a:p>
        </p:txBody>
      </p:sp>
      <p:sp>
        <p:nvSpPr>
          <p:cNvPr id="9" name="Rectangle 8"/>
          <p:cNvSpPr/>
          <p:nvPr/>
        </p:nvSpPr>
        <p:spPr>
          <a:xfrm>
            <a:off x="9994749" y="4329681"/>
            <a:ext cx="194280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</a:rPr>
              <a:t>2 x CWU </a:t>
            </a:r>
            <a:r>
              <a:rPr lang="fr-FR" sz="1400" b="1" dirty="0" smtClean="0">
                <a:solidFill>
                  <a:srgbClr val="FF0000"/>
                </a:solidFill>
              </a:rPr>
              <a:t>80g/s – </a:t>
            </a:r>
          </a:p>
          <a:p>
            <a:r>
              <a:rPr lang="fr-FR" sz="1400" b="1" dirty="0" smtClean="0">
                <a:solidFill>
                  <a:srgbClr val="FF0000"/>
                </a:solidFill>
              </a:rPr>
              <a:t>2 </a:t>
            </a:r>
            <a:r>
              <a:rPr lang="fr-FR" sz="1400" b="1" dirty="0">
                <a:solidFill>
                  <a:srgbClr val="FF0000"/>
                </a:solidFill>
              </a:rPr>
              <a:t>x 120kW @</a:t>
            </a:r>
            <a:r>
              <a:rPr lang="fr-FR" sz="1400" b="1" dirty="0" smtClean="0">
                <a:solidFill>
                  <a:srgbClr val="FF0000"/>
                </a:solidFill>
              </a:rPr>
              <a:t>80K</a:t>
            </a:r>
          </a:p>
          <a:p>
            <a:endParaRPr lang="fr-FR" sz="1400" b="1" dirty="0" smtClean="0">
              <a:solidFill>
                <a:srgbClr val="FF0000"/>
              </a:solidFill>
            </a:endParaRPr>
          </a:p>
          <a:p>
            <a:r>
              <a:rPr lang="fr-FR" sz="1400" b="1" dirty="0" err="1" smtClean="0">
                <a:solidFill>
                  <a:srgbClr val="FF0000"/>
                </a:solidFill>
              </a:rPr>
              <a:t>With</a:t>
            </a:r>
            <a:r>
              <a:rPr lang="fr-FR" sz="1400" b="1" dirty="0" smtClean="0">
                <a:solidFill>
                  <a:srgbClr val="FF0000"/>
                </a:solidFill>
              </a:rPr>
              <a:t> </a:t>
            </a:r>
            <a:r>
              <a:rPr lang="fr-FR" sz="1400" b="1" dirty="0">
                <a:solidFill>
                  <a:srgbClr val="FF0000"/>
                </a:solidFill>
              </a:rPr>
              <a:t>3 </a:t>
            </a:r>
            <a:r>
              <a:rPr lang="fr-FR" sz="1400" b="1" dirty="0" err="1">
                <a:solidFill>
                  <a:srgbClr val="FF0000"/>
                </a:solidFill>
              </a:rPr>
              <a:t>Kaesers</a:t>
            </a:r>
            <a:r>
              <a:rPr lang="fr-FR" sz="1400" b="1" dirty="0">
                <a:solidFill>
                  <a:srgbClr val="FF0000"/>
                </a:solidFill>
              </a:rPr>
              <a:t> </a:t>
            </a:r>
            <a:r>
              <a:rPr lang="fr-FR" sz="1400" b="1" dirty="0" err="1">
                <a:solidFill>
                  <a:srgbClr val="FF0000"/>
                </a:solidFill>
              </a:rPr>
              <a:t>compressors</a:t>
            </a:r>
            <a:endParaRPr lang="fr-FR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98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58817" y="374007"/>
            <a:ext cx="10244317" cy="356822"/>
          </a:xfrm>
          <a:prstGeom prst="rect">
            <a:avLst/>
          </a:prstGeom>
          <a:noFill/>
          <a:ln w="12700">
            <a:noFill/>
          </a:ln>
        </p:spPr>
        <p:txBody>
          <a:bodyPr wrap="square" rtlCol="0" anchor="t" anchorCtr="0">
            <a:noAutofit/>
          </a:bodyPr>
          <a:lstStyle/>
          <a:p>
            <a:r>
              <a:rPr lang="fr-CH" sz="2000" b="1" dirty="0" smtClean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New </a:t>
            </a:r>
            <a:r>
              <a:rPr lang="fr-CH" sz="2000" b="1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SC </a:t>
            </a:r>
            <a:r>
              <a:rPr lang="fr-CH" sz="2000" b="1" dirty="0" err="1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devices</a:t>
            </a:r>
            <a:r>
              <a:rPr lang="fr-CH" sz="2000" b="1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for the HL-LHC </a:t>
            </a:r>
            <a:r>
              <a:rPr lang="fr-CH" sz="2000" b="1" dirty="0" err="1" smtClean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project</a:t>
            </a:r>
            <a:r>
              <a:rPr lang="fr-CH" sz="2000" b="1" dirty="0" smtClean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fr-CH" sz="2000" b="1" dirty="0" err="1" smtClean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require</a:t>
            </a:r>
            <a:r>
              <a:rPr lang="fr-CH" sz="2000" b="1" dirty="0" smtClean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the SM18 </a:t>
            </a:r>
            <a:r>
              <a:rPr lang="fr-CH" sz="2000" b="1" dirty="0" err="1" smtClean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cryostructure</a:t>
            </a:r>
            <a:r>
              <a:rPr lang="fr-CH" sz="2000" b="1" dirty="0" smtClean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upgrade  </a:t>
            </a:r>
            <a:endParaRPr lang="fr-CH" sz="2000" b="1" dirty="0">
              <a:solidFill>
                <a:schemeClr val="tx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endParaRPr lang="fr-CH" sz="16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endParaRPr lang="fr-CH" sz="1600" dirty="0">
              <a:latin typeface="+mj-lt"/>
              <a:ea typeface="+mj-ea"/>
              <a:cs typeface="+mj-cs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0" y="-36087"/>
            <a:ext cx="12192000" cy="3006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800" b="1" dirty="0" smtClean="0"/>
              <a:t>FACING THE HL LHC PROGRAM</a:t>
            </a:r>
            <a:endParaRPr lang="fr-FR" sz="1800" dirty="0"/>
          </a:p>
        </p:txBody>
      </p:sp>
      <p:sp>
        <p:nvSpPr>
          <p:cNvPr id="14" name="Rectangle 13"/>
          <p:cNvSpPr/>
          <p:nvPr/>
        </p:nvSpPr>
        <p:spPr>
          <a:xfrm>
            <a:off x="4260822" y="5819285"/>
            <a:ext cx="43190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i="1" dirty="0" smtClean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‘’</a:t>
            </a:r>
            <a:r>
              <a:rPr lang="en-GB" sz="1400" b="1" i="1" dirty="0" smtClean="0">
                <a:solidFill>
                  <a:schemeClr val="bg2">
                    <a:lumMod val="10000"/>
                  </a:schemeClr>
                </a:solidFill>
              </a:rPr>
              <a:t>HL-LHC </a:t>
            </a:r>
            <a:r>
              <a:rPr lang="en-GB" sz="1400" b="1" i="1" dirty="0">
                <a:solidFill>
                  <a:schemeClr val="bg2">
                    <a:lumMod val="10000"/>
                  </a:schemeClr>
                </a:solidFill>
              </a:rPr>
              <a:t>IT STRING </a:t>
            </a:r>
            <a:r>
              <a:rPr lang="en-GB" sz="1400" b="1" i="1" dirty="0" smtClean="0">
                <a:solidFill>
                  <a:schemeClr val="bg2">
                    <a:lumMod val="10000"/>
                  </a:schemeClr>
                </a:solidFill>
              </a:rPr>
              <a:t>TEST’’, M. Bajko, </a:t>
            </a:r>
          </a:p>
          <a:p>
            <a:r>
              <a:rPr lang="en-US" sz="1400" b="1" i="1" dirty="0" smtClean="0">
                <a:solidFill>
                  <a:schemeClr val="bg2">
                    <a:lumMod val="10000"/>
                  </a:schemeClr>
                </a:solidFill>
              </a:rPr>
              <a:t>LHC </a:t>
            </a:r>
            <a:r>
              <a:rPr lang="en-US" sz="1400" b="1" i="1" dirty="0">
                <a:solidFill>
                  <a:schemeClr val="bg2">
                    <a:lumMod val="10000"/>
                  </a:schemeClr>
                </a:solidFill>
              </a:rPr>
              <a:t>Performance Workshop 2018 </a:t>
            </a:r>
            <a:r>
              <a:rPr lang="en-US" sz="1400" b="1" i="1" dirty="0" smtClean="0">
                <a:solidFill>
                  <a:schemeClr val="bg2">
                    <a:lumMod val="10000"/>
                  </a:schemeClr>
                </a:solidFill>
              </a:rPr>
              <a:t>Chamonix</a:t>
            </a:r>
            <a:endParaRPr lang="en-US" sz="1400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8634" y="5249480"/>
            <a:ext cx="11255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HL LHC String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will be a </a:t>
            </a:r>
            <a:r>
              <a:rPr lang="en-GB" dirty="0">
                <a:solidFill>
                  <a:srgbClr val="FF0000"/>
                </a:solidFill>
                <a:cs typeface="Times New Roman" panose="02020603050405020304" pitchFamily="18" charset="0"/>
              </a:rPr>
              <a:t>new test </a:t>
            </a:r>
            <a:r>
              <a:rPr lang="en-GB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stand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t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o </a:t>
            </a:r>
            <a:r>
              <a:rPr lang="en-GB" dirty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validate the collective behaviour of a </a:t>
            </a:r>
            <a:r>
              <a:rPr lang="en-GB" dirty="0" smtClean="0">
                <a:solidFill>
                  <a:schemeClr val="bg2">
                    <a:lumMod val="10000"/>
                  </a:schemeClr>
                </a:solidFill>
                <a:cs typeface="Times New Roman" panose="02020603050405020304" pitchFamily="18" charset="0"/>
              </a:rPr>
              <a:t>structure including IT magnets</a:t>
            </a:r>
            <a:endParaRPr lang="en-GB" dirty="0">
              <a:solidFill>
                <a:schemeClr val="bg2">
                  <a:lumMod val="1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69220" y="3932957"/>
            <a:ext cx="583125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600" i="1" dirty="0" smtClean="0">
                <a:solidFill>
                  <a:schemeClr val="bg2">
                    <a:lumMod val="10000"/>
                  </a:schemeClr>
                </a:solidFill>
              </a:rPr>
              <a:t>Low-β magnets - Nb3Sn technology - peak </a:t>
            </a:r>
            <a:r>
              <a:rPr lang="en-GB" sz="1600" i="1" dirty="0">
                <a:solidFill>
                  <a:schemeClr val="bg2">
                    <a:lumMod val="10000"/>
                  </a:schemeClr>
                </a:solidFill>
              </a:rPr>
              <a:t>field of 11.4 </a:t>
            </a:r>
            <a:r>
              <a:rPr lang="en-GB" sz="1600" i="1" dirty="0" smtClean="0">
                <a:solidFill>
                  <a:schemeClr val="bg2">
                    <a:lumMod val="10000"/>
                  </a:schemeClr>
                </a:solidFill>
              </a:rPr>
              <a:t>T</a:t>
            </a:r>
          </a:p>
          <a:p>
            <a:r>
              <a:rPr lang="en-GB" sz="1600" i="1" dirty="0" smtClean="0">
                <a:solidFill>
                  <a:schemeClr val="bg2">
                    <a:lumMod val="10000"/>
                  </a:schemeClr>
                </a:solidFill>
              </a:rPr>
              <a:t>With : 2 outer </a:t>
            </a:r>
            <a:r>
              <a:rPr lang="en-GB" sz="1600" i="1" dirty="0">
                <a:solidFill>
                  <a:schemeClr val="bg2">
                    <a:lumMod val="10000"/>
                  </a:schemeClr>
                </a:solidFill>
              </a:rPr>
              <a:t>quadrupoles, Q1 </a:t>
            </a:r>
            <a:r>
              <a:rPr lang="en-GB" sz="1600" i="1" dirty="0" smtClean="0">
                <a:solidFill>
                  <a:schemeClr val="bg2">
                    <a:lumMod val="10000"/>
                  </a:schemeClr>
                </a:solidFill>
              </a:rPr>
              <a:t>&amp; Q3 + </a:t>
            </a:r>
          </a:p>
          <a:p>
            <a:r>
              <a:rPr lang="en-GB" sz="1600" i="1" dirty="0" smtClean="0">
                <a:solidFill>
                  <a:schemeClr val="bg2">
                    <a:lumMod val="10000"/>
                  </a:schemeClr>
                </a:solidFill>
              </a:rPr>
              <a:t>a </a:t>
            </a:r>
            <a:r>
              <a:rPr lang="en-GB" sz="1600" i="1" dirty="0">
                <a:solidFill>
                  <a:schemeClr val="bg2">
                    <a:lumMod val="10000"/>
                  </a:schemeClr>
                </a:solidFill>
              </a:rPr>
              <a:t>central one divided into 2</a:t>
            </a:r>
            <a:r>
              <a:rPr lang="en-GB" sz="1600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GB" sz="1600" i="1" dirty="0">
                <a:solidFill>
                  <a:schemeClr val="bg2">
                    <a:lumMod val="10000"/>
                  </a:schemeClr>
                </a:solidFill>
              </a:rPr>
              <a:t>identical magnets, Q2a and </a:t>
            </a:r>
            <a:r>
              <a:rPr lang="en-GB" sz="1600" i="1" dirty="0" smtClean="0">
                <a:solidFill>
                  <a:schemeClr val="bg2">
                    <a:lumMod val="10000"/>
                  </a:schemeClr>
                </a:solidFill>
              </a:rPr>
              <a:t>Q2b </a:t>
            </a:r>
            <a:endParaRPr lang="fr-FR" sz="1600" i="1" dirty="0">
              <a:solidFill>
                <a:schemeClr val="bg2">
                  <a:lumMod val="10000"/>
                </a:schemeClr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032689" y="881767"/>
            <a:ext cx="8801902" cy="2849465"/>
            <a:chOff x="3152513" y="881767"/>
            <a:chExt cx="8801902" cy="2849465"/>
          </a:xfrm>
        </p:grpSpPr>
        <p:grpSp>
          <p:nvGrpSpPr>
            <p:cNvPr id="19" name="Group 18"/>
            <p:cNvGrpSpPr/>
            <p:nvPr/>
          </p:nvGrpSpPr>
          <p:grpSpPr>
            <a:xfrm>
              <a:off x="3152513" y="881767"/>
              <a:ext cx="8801902" cy="2849465"/>
              <a:chOff x="3152513" y="881767"/>
              <a:chExt cx="8801902" cy="2849465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3152513" y="881767"/>
                <a:ext cx="8801902" cy="2849465"/>
                <a:chOff x="2713356" y="3738883"/>
                <a:chExt cx="8801902" cy="2849465"/>
              </a:xfrm>
            </p:grpSpPr>
            <p:grpSp>
              <p:nvGrpSpPr>
                <p:cNvPr id="2" name="Group 1"/>
                <p:cNvGrpSpPr/>
                <p:nvPr/>
              </p:nvGrpSpPr>
              <p:grpSpPr>
                <a:xfrm>
                  <a:off x="2713356" y="3738883"/>
                  <a:ext cx="8801902" cy="2849465"/>
                  <a:chOff x="1799594" y="3543976"/>
                  <a:chExt cx="8801902" cy="2849465"/>
                </a:xfrm>
              </p:grpSpPr>
              <p:pic>
                <p:nvPicPr>
                  <p:cNvPr id="3" name="Picture 2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t="23528"/>
                  <a:stretch/>
                </p:blipFill>
                <p:spPr>
                  <a:xfrm>
                    <a:off x="1799594" y="3543976"/>
                    <a:ext cx="8801902" cy="2849465"/>
                  </a:xfrm>
                  <a:prstGeom prst="rect">
                    <a:avLst/>
                  </a:prstGeom>
                </p:spPr>
              </p:pic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8055828" y="3622805"/>
                    <a:ext cx="914400" cy="272421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wrap="none" rtlCol="0" anchor="ctr" anchorCtr="0">
                    <a:noAutofit/>
                  </a:bodyPr>
                  <a:lstStyle/>
                  <a:p>
                    <a:pPr algn="ctr"/>
                    <a:r>
                      <a:rPr lang="fr-CH" sz="1050" b="1" dirty="0">
                        <a:solidFill>
                          <a:srgbClr val="FF0000"/>
                        </a:solidFill>
                      </a:rPr>
                      <a:t>Installation</a:t>
                    </a:r>
                    <a:endParaRPr lang="en-GB" sz="1050" b="1" dirty="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9" name="Rectangle 8"/>
                  <p:cNvSpPr/>
                  <p:nvPr/>
                </p:nvSpPr>
                <p:spPr>
                  <a:xfrm>
                    <a:off x="8099366" y="3849695"/>
                    <a:ext cx="1152213" cy="206065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5783995" y="3616964"/>
                    <a:ext cx="914400" cy="272421"/>
                  </a:xfrm>
                  <a:prstGeom prst="rect">
                    <a:avLst/>
                  </a:prstGeom>
                  <a:noFill/>
                  <a:ln w="12700">
                    <a:noFill/>
                  </a:ln>
                </p:spPr>
                <p:txBody>
                  <a:bodyPr wrap="none" rtlCol="0" anchor="ctr" anchorCtr="0">
                    <a:noAutofit/>
                  </a:bodyPr>
                  <a:lstStyle/>
                  <a:p>
                    <a:pPr algn="ctr"/>
                    <a:r>
                      <a:rPr lang="fr-CH" sz="1050" b="1" dirty="0">
                        <a:solidFill>
                          <a:srgbClr val="FF0000"/>
                        </a:solidFill>
                      </a:rPr>
                      <a:t>Partial installation</a:t>
                    </a:r>
                    <a:endParaRPr lang="en-GB" sz="1050" b="1" dirty="0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12" name="Rectangle 11"/>
                <p:cNvSpPr/>
                <p:nvPr/>
              </p:nvSpPr>
              <p:spPr>
                <a:xfrm>
                  <a:off x="6575365" y="4133286"/>
                  <a:ext cx="955964" cy="2060657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1" name="Oval 10"/>
              <p:cNvSpPr/>
              <p:nvPr/>
            </p:nvSpPr>
            <p:spPr>
              <a:xfrm>
                <a:off x="6400800" y="954755"/>
                <a:ext cx="531223" cy="232731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8" name="Oval 17"/>
            <p:cNvSpPr/>
            <p:nvPr/>
          </p:nvSpPr>
          <p:spPr>
            <a:xfrm>
              <a:off x="10248696" y="954754"/>
              <a:ext cx="667728" cy="23273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212996" y="1187486"/>
            <a:ext cx="2819693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fr-CH" dirty="0" smtClean="0">
                <a:solidFill>
                  <a:schemeClr val="bg2">
                    <a:lumMod val="10000"/>
                  </a:schemeClr>
                </a:solidFill>
              </a:rPr>
              <a:t>11T </a:t>
            </a:r>
            <a:r>
              <a:rPr lang="fr-CH" dirty="0" err="1">
                <a:solidFill>
                  <a:schemeClr val="bg2">
                    <a:lumMod val="10000"/>
                  </a:schemeClr>
                </a:solidFill>
              </a:rPr>
              <a:t>dipoles</a:t>
            </a:r>
            <a:endParaRPr lang="fr-CH" dirty="0">
              <a:solidFill>
                <a:schemeClr val="bg2">
                  <a:lumMod val="10000"/>
                </a:schemeClr>
              </a:solidFill>
            </a:endParaRPr>
          </a:p>
          <a:p>
            <a:endParaRPr lang="fr-CH" sz="8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CH" dirty="0" err="1">
                <a:solidFill>
                  <a:schemeClr val="bg2">
                    <a:lumMod val="10000"/>
                  </a:schemeClr>
                </a:solidFill>
              </a:rPr>
              <a:t>Standalone</a:t>
            </a:r>
            <a:r>
              <a:rPr lang="fr-CH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fr-CH" dirty="0" err="1" smtClean="0">
                <a:solidFill>
                  <a:schemeClr val="bg2">
                    <a:lumMod val="10000"/>
                  </a:schemeClr>
                </a:solidFill>
              </a:rPr>
              <a:t>magnets</a:t>
            </a:r>
            <a:endParaRPr lang="fr-CH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fr-CH" sz="1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CH" dirty="0">
                <a:solidFill>
                  <a:schemeClr val="bg2">
                    <a:lumMod val="10000"/>
                  </a:schemeClr>
                </a:solidFill>
              </a:rPr>
              <a:t>SC </a:t>
            </a:r>
            <a:r>
              <a:rPr lang="fr-CH" dirty="0" err="1" smtClean="0">
                <a:solidFill>
                  <a:schemeClr val="bg2">
                    <a:lumMod val="10000"/>
                  </a:schemeClr>
                </a:solidFill>
              </a:rPr>
              <a:t>link</a:t>
            </a:r>
            <a:r>
              <a:rPr lang="fr-CH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r>
              <a:rPr lang="fr-CH" sz="1400" dirty="0" smtClean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fr-CH" sz="1400" dirty="0" err="1" smtClean="0">
                <a:solidFill>
                  <a:schemeClr val="bg2">
                    <a:lumMod val="10000"/>
                  </a:schemeClr>
                </a:solidFill>
              </a:rPr>
              <a:t>Cables</a:t>
            </a:r>
            <a:r>
              <a:rPr lang="fr-CH" sz="1400" dirty="0" smtClean="0">
                <a:solidFill>
                  <a:schemeClr val="bg2">
                    <a:lumMod val="10000"/>
                  </a:schemeClr>
                </a:solidFill>
              </a:rPr>
              <a:t> &amp; </a:t>
            </a:r>
            <a:r>
              <a:rPr lang="fr-CH" sz="1400" dirty="0" err="1" smtClean="0">
                <a:solidFill>
                  <a:schemeClr val="bg2">
                    <a:lumMod val="10000"/>
                  </a:schemeClr>
                </a:solidFill>
              </a:rPr>
              <a:t>current</a:t>
            </a:r>
            <a:r>
              <a:rPr lang="fr-CH" sz="1400" dirty="0" smtClean="0">
                <a:solidFill>
                  <a:schemeClr val="bg2">
                    <a:lumMod val="10000"/>
                  </a:schemeClr>
                </a:solidFill>
              </a:rPr>
              <a:t> leads)</a:t>
            </a:r>
          </a:p>
          <a:p>
            <a:endParaRPr lang="fr-CH" sz="1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CH" dirty="0" err="1">
                <a:solidFill>
                  <a:schemeClr val="bg2">
                    <a:lumMod val="10000"/>
                  </a:schemeClr>
                </a:solidFill>
              </a:rPr>
              <a:t>Crab</a:t>
            </a:r>
            <a:r>
              <a:rPr lang="fr-CH" dirty="0">
                <a:solidFill>
                  <a:schemeClr val="bg2">
                    <a:lumMod val="10000"/>
                  </a:schemeClr>
                </a:solidFill>
              </a:rPr>
              <a:t> RF </a:t>
            </a:r>
            <a:r>
              <a:rPr lang="fr-CH" dirty="0" err="1" smtClean="0">
                <a:solidFill>
                  <a:schemeClr val="bg2">
                    <a:lumMod val="10000"/>
                  </a:schemeClr>
                </a:solidFill>
              </a:rPr>
              <a:t>cavities</a:t>
            </a:r>
            <a:endParaRPr lang="fr-CH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fr-CH" sz="10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CH" dirty="0" err="1">
                <a:solidFill>
                  <a:schemeClr val="bg2">
                    <a:lumMod val="10000"/>
                  </a:schemeClr>
                </a:solidFill>
              </a:rPr>
              <a:t>Inner</a:t>
            </a:r>
            <a:r>
              <a:rPr lang="fr-CH" dirty="0">
                <a:solidFill>
                  <a:schemeClr val="bg2">
                    <a:lumMod val="10000"/>
                  </a:schemeClr>
                </a:solidFill>
              </a:rPr>
              <a:t> Triplet </a:t>
            </a:r>
            <a:r>
              <a:rPr lang="fr-CH" dirty="0" err="1">
                <a:solidFill>
                  <a:schemeClr val="bg2">
                    <a:lumMod val="10000"/>
                  </a:schemeClr>
                </a:solidFill>
              </a:rPr>
              <a:t>magnets</a:t>
            </a:r>
            <a:r>
              <a:rPr lang="fr-CH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  <p:sp>
        <p:nvSpPr>
          <p:cNvPr id="22" name="Bent-Up Arrow 21"/>
          <p:cNvSpPr/>
          <p:nvPr/>
        </p:nvSpPr>
        <p:spPr>
          <a:xfrm rot="5400000">
            <a:off x="1837223" y="3568519"/>
            <a:ext cx="827701" cy="527576"/>
          </a:xfrm>
          <a:prstGeom prst="bentUpArrow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 rot="20749845">
            <a:off x="9500773" y="5624765"/>
            <a:ext cx="19239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Project</a:t>
            </a:r>
            <a:endParaRPr lang="en-US" sz="4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113" y="6492875"/>
            <a:ext cx="2844800" cy="365125"/>
          </a:xfrm>
        </p:spPr>
        <p:txBody>
          <a:bodyPr/>
          <a:lstStyle/>
          <a:p>
            <a:r>
              <a:rPr lang="fr-FR" sz="1800" dirty="0" smtClean="0"/>
              <a:t>2019 JUNE, 11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13835" y="6486848"/>
            <a:ext cx="668565" cy="365125"/>
          </a:xfrm>
        </p:spPr>
        <p:txBody>
          <a:bodyPr/>
          <a:lstStyle/>
          <a:p>
            <a:fld id="{17918391-D411-FE40-AAD7-861AE5233E0E}" type="slidenum">
              <a:rPr lang="en-US" sz="1800" smtClean="0"/>
              <a:pPr/>
              <a:t>7</a:t>
            </a:fld>
            <a:endParaRPr lang="en-US" sz="1800" dirty="0"/>
          </a:p>
        </p:txBody>
      </p:sp>
      <p:sp>
        <p:nvSpPr>
          <p:cNvPr id="25" name="Rectangle 24"/>
          <p:cNvSpPr/>
          <p:nvPr/>
        </p:nvSpPr>
        <p:spPr>
          <a:xfrm rot="20749845">
            <a:off x="10195759" y="3491860"/>
            <a:ext cx="19239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Project</a:t>
            </a:r>
            <a:endParaRPr lang="en-US" sz="4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4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38559" y="6326372"/>
            <a:ext cx="389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15AA5DA-DC0D-4E40-88A4-CC7C32FAB0F3}" type="slidenum">
              <a:rPr lang="fr-FR" smtClean="0"/>
              <a:t>8</a:t>
            </a:fld>
            <a:endParaRPr lang="fr-FR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49364"/>
              </p:ext>
            </p:extLst>
          </p:nvPr>
        </p:nvGraphicFramePr>
        <p:xfrm>
          <a:off x="503067" y="1106750"/>
          <a:ext cx="1118586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918">
                  <a:extLst>
                    <a:ext uri="{9D8B030D-6E8A-4147-A177-3AD203B41FA5}">
                      <a16:colId xmlns:a16="http://schemas.microsoft.com/office/drawing/2014/main" val="336553925"/>
                    </a:ext>
                  </a:extLst>
                </a:gridCol>
                <a:gridCol w="10756946">
                  <a:extLst>
                    <a:ext uri="{9D8B030D-6E8A-4147-A177-3AD203B41FA5}">
                      <a16:colId xmlns:a16="http://schemas.microsoft.com/office/drawing/2014/main" val="332950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I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000000"/>
                          </a:solidFill>
                          <a:latin typeface="+mn-lt"/>
                        </a:rPr>
                        <a:t>INTRODUCTION &amp; CONTEXT</a:t>
                      </a:r>
                      <a:endParaRPr lang="fr-FR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0949057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686758"/>
              </p:ext>
            </p:extLst>
          </p:nvPr>
        </p:nvGraphicFramePr>
        <p:xfrm>
          <a:off x="503067" y="1983232"/>
          <a:ext cx="1118586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125">
                  <a:extLst>
                    <a:ext uri="{9D8B030D-6E8A-4147-A177-3AD203B41FA5}">
                      <a16:colId xmlns:a16="http://schemas.microsoft.com/office/drawing/2014/main" val="336553925"/>
                    </a:ext>
                  </a:extLst>
                </a:gridCol>
                <a:gridCol w="10765739">
                  <a:extLst>
                    <a:ext uri="{9D8B030D-6E8A-4147-A177-3AD203B41FA5}">
                      <a16:colId xmlns:a16="http://schemas.microsoft.com/office/drawing/2014/main" val="332950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II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1" dirty="0" smtClean="0">
                          <a:solidFill>
                            <a:srgbClr val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SM18 SIMPLIFIED CRYO DEVICES : BEFORE</a:t>
                      </a:r>
                      <a:r>
                        <a:rPr lang="fr-FR" sz="1800" b="1" baseline="0" dirty="0" smtClean="0">
                          <a:solidFill>
                            <a:srgbClr val="00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&amp; AFTER UPGRADE</a:t>
                      </a:r>
                      <a:endParaRPr lang="fr-FR" sz="18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0949057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697950"/>
              </p:ext>
            </p:extLst>
          </p:nvPr>
        </p:nvGraphicFramePr>
        <p:xfrm>
          <a:off x="503067" y="2829740"/>
          <a:ext cx="1118586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918">
                  <a:extLst>
                    <a:ext uri="{9D8B030D-6E8A-4147-A177-3AD203B41FA5}">
                      <a16:colId xmlns:a16="http://schemas.microsoft.com/office/drawing/2014/main" val="336553925"/>
                    </a:ext>
                  </a:extLst>
                </a:gridCol>
                <a:gridCol w="10756946">
                  <a:extLst>
                    <a:ext uri="{9D8B030D-6E8A-4147-A177-3AD203B41FA5}">
                      <a16:colId xmlns:a16="http://schemas.microsoft.com/office/drawing/2014/main" val="332950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III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b="1" dirty="0" smtClean="0">
                          <a:solidFill>
                            <a:schemeClr val="accent6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KEY </a:t>
                      </a:r>
                      <a:r>
                        <a:rPr lang="fr-FR" sz="1800" b="1" baseline="0" dirty="0" smtClean="0">
                          <a:solidFill>
                            <a:schemeClr val="accent6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FIGURES</a:t>
                      </a:r>
                      <a:endParaRPr lang="fr-FR" sz="1800" dirty="0">
                        <a:solidFill>
                          <a:schemeClr val="accent6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0949057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963614"/>
              </p:ext>
            </p:extLst>
          </p:nvPr>
        </p:nvGraphicFramePr>
        <p:xfrm>
          <a:off x="503067" y="4593668"/>
          <a:ext cx="1118586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710">
                  <a:extLst>
                    <a:ext uri="{9D8B030D-6E8A-4147-A177-3AD203B41FA5}">
                      <a16:colId xmlns:a16="http://schemas.microsoft.com/office/drawing/2014/main" val="336553925"/>
                    </a:ext>
                  </a:extLst>
                </a:gridCol>
                <a:gridCol w="10748154">
                  <a:extLst>
                    <a:ext uri="{9D8B030D-6E8A-4147-A177-3AD203B41FA5}">
                      <a16:colId xmlns:a16="http://schemas.microsoft.com/office/drawing/2014/main" val="332950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FR" dirty="0" smtClean="0"/>
                        <a:t>V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OVERVIEW</a:t>
                      </a:r>
                      <a:endParaRPr lang="fr-FR" dirty="0">
                        <a:solidFill>
                          <a:schemeClr val="accent6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0949057"/>
                  </a:ext>
                </a:extLst>
              </a:tr>
            </a:tbl>
          </a:graphicData>
        </a:graphic>
      </p:graphicFrame>
      <p:sp>
        <p:nvSpPr>
          <p:cNvPr id="8" name="Down Arrow 7"/>
          <p:cNvSpPr/>
          <p:nvPr/>
        </p:nvSpPr>
        <p:spPr>
          <a:xfrm rot="16200000">
            <a:off x="108442" y="2077303"/>
            <a:ext cx="339635" cy="226259"/>
          </a:xfrm>
          <a:prstGeom prst="downArrow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00346" y="1870882"/>
            <a:ext cx="11382103" cy="594035"/>
          </a:xfrm>
          <a:prstGeom prst="rect">
            <a:avLst/>
          </a:prstGeom>
          <a:noFill/>
          <a:ln w="5715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Date Placeholder 3"/>
          <p:cNvSpPr txBox="1">
            <a:spLocks/>
          </p:cNvSpPr>
          <p:nvPr/>
        </p:nvSpPr>
        <p:spPr>
          <a:xfrm>
            <a:off x="3959113" y="6362378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/>
              <a:t>2019 JUNE, 11</a:t>
            </a:r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635633"/>
              </p:ext>
            </p:extLst>
          </p:nvPr>
        </p:nvGraphicFramePr>
        <p:xfrm>
          <a:off x="503067" y="3730795"/>
          <a:ext cx="1118586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918">
                  <a:extLst>
                    <a:ext uri="{9D8B030D-6E8A-4147-A177-3AD203B41FA5}">
                      <a16:colId xmlns:a16="http://schemas.microsoft.com/office/drawing/2014/main" val="336553925"/>
                    </a:ext>
                  </a:extLst>
                </a:gridCol>
                <a:gridCol w="10756946">
                  <a:extLst>
                    <a:ext uri="{9D8B030D-6E8A-4147-A177-3AD203B41FA5}">
                      <a16:colId xmlns:a16="http://schemas.microsoft.com/office/drawing/2014/main" val="332950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IV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UPGRADE</a:t>
                      </a:r>
                      <a:r>
                        <a:rPr lang="fr-FR" sz="1800" baseline="0" dirty="0" smtClean="0">
                          <a:solidFill>
                            <a:schemeClr val="accent6"/>
                          </a:solidFill>
                          <a:latin typeface="+mn-lt"/>
                        </a:rPr>
                        <a:t> HANDOVER &amp; RESTART PROTOCOL</a:t>
                      </a:r>
                      <a:endParaRPr lang="fr-FR" sz="1800" dirty="0">
                        <a:solidFill>
                          <a:schemeClr val="accent6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09490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585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5759" y="1987903"/>
            <a:ext cx="11713029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accent6"/>
                </a:solidFill>
              </a:rPr>
              <a:t>M</a:t>
            </a:r>
            <a:r>
              <a:rPr lang="en-GB" dirty="0" smtClean="0">
                <a:solidFill>
                  <a:schemeClr val="accent6"/>
                </a:solidFill>
              </a:rPr>
              <a:t>agnet test benches: 2 vertical &amp; 2 </a:t>
            </a:r>
            <a:r>
              <a:rPr lang="en-GB" dirty="0" err="1" smtClean="0">
                <a:solidFill>
                  <a:schemeClr val="accent6"/>
                </a:solidFill>
              </a:rPr>
              <a:t>horiz</a:t>
            </a:r>
            <a:r>
              <a:rPr lang="en-GB" dirty="0" smtClean="0">
                <a:solidFill>
                  <a:schemeClr val="accent6"/>
                </a:solidFill>
              </a:rPr>
              <a:t>. magnets at cold / month with 2 magnets powered simultaneously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 smtClean="0">
              <a:solidFill>
                <a:schemeClr val="accent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accent6"/>
                </a:solidFill>
              </a:rPr>
              <a:t>S</a:t>
            </a:r>
            <a:r>
              <a:rPr lang="en-GB" dirty="0" smtClean="0">
                <a:solidFill>
                  <a:schemeClr val="accent6"/>
                </a:solidFill>
              </a:rPr>
              <a:t>uperconducting cavities: 1 cavity /2 weeks &amp; 1 </a:t>
            </a:r>
            <a:r>
              <a:rPr lang="en-GB" dirty="0" err="1" smtClean="0">
                <a:solidFill>
                  <a:schemeClr val="accent6"/>
                </a:solidFill>
              </a:rPr>
              <a:t>cryomodule</a:t>
            </a:r>
            <a:r>
              <a:rPr lang="en-GB" dirty="0" smtClean="0">
                <a:solidFill>
                  <a:schemeClr val="accent6"/>
                </a:solidFill>
              </a:rPr>
              <a:t> test every 6 months</a:t>
            </a:r>
          </a:p>
          <a:p>
            <a:endParaRPr lang="en-GB" dirty="0" smtClean="0">
              <a:solidFill>
                <a:schemeClr val="accent6"/>
              </a:solidFill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452438" algn="l"/>
              </a:tabLst>
            </a:pPr>
            <a:r>
              <a:rPr lang="en-GB" dirty="0">
                <a:solidFill>
                  <a:schemeClr val="accent6"/>
                </a:solidFill>
              </a:rPr>
              <a:t>P</a:t>
            </a:r>
            <a:r>
              <a:rPr lang="en-GB" dirty="0" smtClean="0">
                <a:solidFill>
                  <a:schemeClr val="accent6"/>
                </a:solidFill>
              </a:rPr>
              <a:t>arallel test of a superconducting link (SC Link) and/or the IT string (String)</a:t>
            </a:r>
          </a:p>
          <a:p>
            <a:pPr>
              <a:spcBef>
                <a:spcPts val="600"/>
              </a:spcBef>
              <a:tabLst>
                <a:tab pos="452438" algn="l"/>
              </a:tabLst>
            </a:pPr>
            <a:endParaRPr lang="en-GB" dirty="0" smtClean="0">
              <a:solidFill>
                <a:schemeClr val="accent6"/>
              </a:solidFill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  <a:tabLst>
                <a:tab pos="452438" algn="l"/>
              </a:tabLst>
            </a:pPr>
            <a:r>
              <a:rPr lang="en-GB" dirty="0">
                <a:solidFill>
                  <a:schemeClr val="accent6"/>
                </a:solidFill>
              </a:rPr>
              <a:t>P</a:t>
            </a:r>
            <a:r>
              <a:rPr lang="en-GB" dirty="0" smtClean="0">
                <a:solidFill>
                  <a:schemeClr val="accent6"/>
                </a:solidFill>
              </a:rPr>
              <a:t>ossibility of additional individual systems tests on dedicated facilities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-36087"/>
            <a:ext cx="12192000" cy="3006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800" b="1" dirty="0" smtClean="0"/>
              <a:t>REQUIREMENTS FOR THE UPGRADE OF THE CRYOGENICS INFRASTRUCTURE</a:t>
            </a:r>
            <a:endParaRPr lang="fr-FR" sz="1800" b="1" dirty="0"/>
          </a:p>
        </p:txBody>
      </p:sp>
      <p:sp>
        <p:nvSpPr>
          <p:cNvPr id="2" name="Rectangle 1"/>
          <p:cNvSpPr/>
          <p:nvPr/>
        </p:nvSpPr>
        <p:spPr>
          <a:xfrm>
            <a:off x="957942" y="869518"/>
            <a:ext cx="101019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accent6"/>
                </a:solidFill>
              </a:rPr>
              <a:t>BASED </a:t>
            </a:r>
            <a:r>
              <a:rPr lang="en-GB" dirty="0">
                <a:solidFill>
                  <a:schemeClr val="accent6"/>
                </a:solidFill>
              </a:rPr>
              <a:t>ON TEST PROGRAM - ASSUMPTIONS FOR COVERING THE MAIN TEST BENCHES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z="1800" smtClean="0"/>
              <a:t>2019 JUNE, 11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z="1800" smtClean="0"/>
              <a:pPr/>
              <a:t>9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5498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CERNCorporate4-3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-CRG-ML-arialwide" id="{7CBC76AB-816C-D645-BEE5-90C0BB661DC8}" vid="{FF49DD6A-1BF4-CC41-AC34-88781A9DE7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8CE9D591A7D8458E9530600EB9CC25" ma:contentTypeVersion="0" ma:contentTypeDescription="Create a new document." ma:contentTypeScope="" ma:versionID="cdf860b53c6931baca8a573885fbc94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A1C96B-BF25-48C6-B754-01C67731D0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E3EADF4-0C51-4C04-A241-7F62BAB53669}">
  <ds:schemaRefs>
    <ds:schemaRef ds:uri="http://schemas.microsoft.com/office/2006/documentManagement/types"/>
    <ds:schemaRef ds:uri="http://purl.org/dc/elements/1.1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BC8A18B-5C4C-4D06-BDC0-DD99C6B1F7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TE-CRG-ML-arialwide</Template>
  <TotalTime>61792</TotalTime>
  <Words>1546</Words>
  <Application>Microsoft Office PowerPoint</Application>
  <PresentationFormat>Widescreen</PresentationFormat>
  <Paragraphs>308</Paragraphs>
  <Slides>23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Symbol</vt:lpstr>
      <vt:lpstr>Times New Roman</vt:lpstr>
      <vt:lpstr>Wingdings</vt:lpstr>
      <vt:lpstr>CERNCorporate4-3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Nicolas Guillotin</dc:creator>
  <cp:lastModifiedBy>Nicolas Guillotin</cp:lastModifiedBy>
  <cp:revision>1298</cp:revision>
  <cp:lastPrinted>2019-06-10T16:24:05Z</cp:lastPrinted>
  <dcterms:created xsi:type="dcterms:W3CDTF">2017-01-16T08:43:01Z</dcterms:created>
  <dcterms:modified xsi:type="dcterms:W3CDTF">2019-06-10T16:29:51Z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0x010100EA8CE9D591A7D8458E9530600EB9CC25</vt:lpwstr>
  </property>
</Properties>
</file>