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4"/>
  </p:notesMasterIdLst>
  <p:sldIdLst>
    <p:sldId id="399" r:id="rId2"/>
    <p:sldId id="398" r:id="rId3"/>
    <p:sldId id="385" r:id="rId4"/>
    <p:sldId id="430" r:id="rId5"/>
    <p:sldId id="445" r:id="rId6"/>
    <p:sldId id="450" r:id="rId7"/>
    <p:sldId id="449" r:id="rId8"/>
    <p:sldId id="460" r:id="rId9"/>
    <p:sldId id="402" r:id="rId10"/>
    <p:sldId id="448" r:id="rId11"/>
    <p:sldId id="451" r:id="rId12"/>
    <p:sldId id="462" r:id="rId13"/>
    <p:sldId id="452" r:id="rId14"/>
    <p:sldId id="439" r:id="rId15"/>
    <p:sldId id="454" r:id="rId16"/>
    <p:sldId id="455" r:id="rId17"/>
    <p:sldId id="458" r:id="rId18"/>
    <p:sldId id="459" r:id="rId19"/>
    <p:sldId id="456" r:id="rId20"/>
    <p:sldId id="453" r:id="rId21"/>
    <p:sldId id="440" r:id="rId22"/>
    <p:sldId id="44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0066FF"/>
    <a:srgbClr val="FF8029"/>
    <a:srgbClr val="FFDD71"/>
    <a:srgbClr val="66FFFF"/>
    <a:srgbClr val="00CC99"/>
    <a:srgbClr val="104282"/>
    <a:srgbClr val="0B387C"/>
    <a:srgbClr val="0055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69" autoAdjust="0"/>
    <p:restoredTop sz="96433" autoAdjust="0"/>
  </p:normalViewPr>
  <p:slideViewPr>
    <p:cSldViewPr snapToGrid="0" snapToObjects="1">
      <p:cViewPr varScale="1">
        <p:scale>
          <a:sx n="69" d="100"/>
          <a:sy n="69" d="100"/>
        </p:scale>
        <p:origin x="1344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334752-F72C-4191-BE9A-5ADA7A54D972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13E664-AC7F-4F7B-9252-69E4939D4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44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81663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B090B-72F7-4398-BB70-8B56CFE371D6}" type="datetime1">
              <a:rPr lang="en-US" smtClean="0"/>
              <a:t>6/10/2019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432A0-29AC-4975-821E-CAB1608451C7}" type="datetime1">
              <a:rPr lang="en-US" smtClean="0"/>
              <a:t>6/10/2019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6DD4C-83A2-455C-9D30-65B38316B7FA}" type="datetime1">
              <a:rPr lang="en-US" smtClean="0"/>
              <a:t>6/10/2019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690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A3897-8AB3-47D2-AC2F-89EC9464A578}" type="datetime1">
              <a:rPr lang="en-US" smtClean="0"/>
              <a:t>6/10/2019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0CAE8-469A-492A-A9EC-EDABB911A43E}" type="datetime1">
              <a:rPr lang="en-US" smtClean="0"/>
              <a:t>6/10/2019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84AF5-B81A-42DF-B10C-6DA0FB35D939}" type="datetime1">
              <a:rPr lang="en-US" smtClean="0"/>
              <a:t>6/10/2019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281BF-F7E0-4463-A927-A2864B5FBA9E}" type="datetime1">
              <a:rPr lang="en-US" smtClean="0"/>
              <a:t>6/10/2019</a:t>
            </a:fld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902B8-A7E9-4041-B411-D52B01F23A9A}" type="datetime1">
              <a:rPr lang="en-US" smtClean="0"/>
              <a:t>6/10/2019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78" r:id="rId4"/>
    <p:sldLayoutId id="2147483681" r:id="rId5"/>
    <p:sldLayoutId id="2147483680" r:id="rId6"/>
    <p:sldLayoutId id="2147483679" r:id="rId7"/>
    <p:sldLayoutId id="2147483664" r:id="rId8"/>
    <p:sldLayoutId id="2147483665" r:id="rId9"/>
    <p:sldLayoutId id="2147483667" r:id="rId10"/>
    <p:sldLayoutId id="2147483668" r:id="rId11"/>
    <p:sldLayoutId id="2147483669" r:id="rId12"/>
    <p:sldLayoutId id="2147483674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10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330" y="2316766"/>
            <a:ext cx="5100801" cy="3584162"/>
          </a:xfrm>
          <a:prstGeom prst="rect">
            <a:avLst/>
          </a:prstGeom>
        </p:spPr>
      </p:pic>
      <p:sp>
        <p:nvSpPr>
          <p:cNvPr id="72" name="Title 1"/>
          <p:cNvSpPr txBox="1">
            <a:spLocks/>
          </p:cNvSpPr>
          <p:nvPr/>
        </p:nvSpPr>
        <p:spPr>
          <a:xfrm>
            <a:off x="197770" y="911952"/>
            <a:ext cx="8740590" cy="4988976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800"/>
              </a:spcAft>
            </a:pP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New High Current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Power Converter 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: Cluster F 20kA-26V</a:t>
            </a:r>
          </a:p>
          <a:p>
            <a:pPr>
              <a:spcAft>
                <a:spcPts val="1800"/>
              </a:spcAft>
            </a:pP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	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For SC Link and MQXF series tests</a:t>
            </a:r>
          </a:p>
        </p:txBody>
      </p:sp>
      <p:sp>
        <p:nvSpPr>
          <p:cNvPr id="71" name="Title 1"/>
          <p:cNvSpPr txBox="1">
            <a:spLocks/>
          </p:cNvSpPr>
          <p:nvPr/>
        </p:nvSpPr>
        <p:spPr>
          <a:xfrm>
            <a:off x="197770" y="256445"/>
            <a:ext cx="8740590" cy="50310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SM18 Cluster F Powering Upgrade</a:t>
            </a:r>
          </a:p>
        </p:txBody>
      </p:sp>
      <p:sp>
        <p:nvSpPr>
          <p:cNvPr id="6" name="Oval 5"/>
          <p:cNvSpPr/>
          <p:nvPr/>
        </p:nvSpPr>
        <p:spPr>
          <a:xfrm>
            <a:off x="5504812" y="3009900"/>
            <a:ext cx="1199319" cy="1755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47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1"/>
          <p:cNvSpPr txBox="1">
            <a:spLocks/>
          </p:cNvSpPr>
          <p:nvPr/>
        </p:nvSpPr>
        <p:spPr>
          <a:xfrm>
            <a:off x="197770" y="911952"/>
            <a:ext cx="8740590" cy="4988976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800"/>
              </a:spcAft>
            </a:pP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New High Current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Power Converter 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: Cluster F 20kA-26V</a:t>
            </a:r>
          </a:p>
          <a:p>
            <a:pPr>
              <a:spcAft>
                <a:spcPts val="1800"/>
              </a:spcAft>
            </a:pPr>
            <a:endParaRPr lang="en-US" sz="2000" b="1" dirty="0" smtClean="0">
              <a:solidFill>
                <a:schemeClr val="accent4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71" name="Title 1"/>
          <p:cNvSpPr txBox="1">
            <a:spLocks/>
          </p:cNvSpPr>
          <p:nvPr/>
        </p:nvSpPr>
        <p:spPr>
          <a:xfrm>
            <a:off x="197770" y="256445"/>
            <a:ext cx="8740590" cy="50310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solidFill>
                  <a:schemeClr val="accent6"/>
                </a:solidFill>
                <a:latin typeface="Calisto MT" panose="02040603050505030304" pitchFamily="18" charset="0"/>
              </a:rPr>
              <a:t>SM18 Cluster F Powering Upgrade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471" y="1784350"/>
            <a:ext cx="3307983" cy="24809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81" y="2181064"/>
            <a:ext cx="2900740" cy="21755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8344" y="2641565"/>
            <a:ext cx="2937781" cy="22033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1376" y="1977819"/>
            <a:ext cx="3171733" cy="237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28205" y="3513468"/>
            <a:ext cx="3174825" cy="190489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223781" y="1430819"/>
            <a:ext cx="36945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>
                <a:solidFill>
                  <a:srgbClr val="7030A0"/>
                </a:solidFill>
                <a:latin typeface="Calisto MT" panose="02040603050505030304" pitchFamily="18" charset="0"/>
              </a:rPr>
              <a:t>Factory Acceptance Test  - Italy 2018</a:t>
            </a:r>
            <a:endParaRPr lang="en-GB" dirty="0">
              <a:solidFill>
                <a:srgbClr val="7030A0"/>
              </a:solidFill>
              <a:latin typeface="Calisto MT" panose="0204060305050503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5221" y="2344865"/>
            <a:ext cx="2716278" cy="362170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854435" y="5029420"/>
            <a:ext cx="4433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>
                <a:solidFill>
                  <a:srgbClr val="7030A0"/>
                </a:solidFill>
                <a:latin typeface="Calisto MT" panose="02040603050505030304" pitchFamily="18" charset="0"/>
              </a:rPr>
              <a:t>Quoting the company’s salesman: “The power converter </a:t>
            </a:r>
            <a:r>
              <a:rPr lang="en-GB" i="1" dirty="0" smtClean="0">
                <a:solidFill>
                  <a:srgbClr val="7030A0"/>
                </a:solidFill>
                <a:latin typeface="Calisto MT" panose="02040603050505030304" pitchFamily="18" charset="0"/>
              </a:rPr>
              <a:t>that discovered the Higgs Boson”</a:t>
            </a:r>
          </a:p>
          <a:p>
            <a:endParaRPr lang="en-GB" dirty="0">
              <a:solidFill>
                <a:srgbClr val="7030A0"/>
              </a:solidFill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84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1"/>
          <p:cNvSpPr txBox="1">
            <a:spLocks/>
          </p:cNvSpPr>
          <p:nvPr/>
        </p:nvSpPr>
        <p:spPr>
          <a:xfrm>
            <a:off x="197770" y="911952"/>
            <a:ext cx="8740590" cy="4988976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800"/>
              </a:spcAft>
            </a:pP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New High Current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Power Converter 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: Cluster F 20kA-26V</a:t>
            </a:r>
          </a:p>
          <a:p>
            <a:pPr>
              <a:spcAft>
                <a:spcPts val="1800"/>
              </a:spcAft>
            </a:pPr>
            <a:endParaRPr lang="en-US" sz="2000" b="1" dirty="0" smtClean="0">
              <a:solidFill>
                <a:schemeClr val="accent4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71" name="Title 1"/>
          <p:cNvSpPr txBox="1">
            <a:spLocks/>
          </p:cNvSpPr>
          <p:nvPr/>
        </p:nvSpPr>
        <p:spPr>
          <a:xfrm>
            <a:off x="197770" y="256445"/>
            <a:ext cx="8740590" cy="50310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solidFill>
                  <a:schemeClr val="accent6"/>
                </a:solidFill>
                <a:latin typeface="Calisto MT" panose="02040603050505030304" pitchFamily="18" charset="0"/>
              </a:rPr>
              <a:t>SM18 Cluster F Powering Upgrade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83" y="1474904"/>
            <a:ext cx="4663017" cy="3497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50" y="1601477"/>
            <a:ext cx="4697451" cy="35230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32967" y="1278419"/>
            <a:ext cx="2832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>
                <a:solidFill>
                  <a:srgbClr val="7030A0"/>
                </a:solidFill>
                <a:latin typeface="Calisto MT" panose="02040603050505030304" pitchFamily="18" charset="0"/>
              </a:rPr>
              <a:t>Installation in SM18 - 2018</a:t>
            </a:r>
            <a:endParaRPr lang="en-GB" dirty="0">
              <a:solidFill>
                <a:srgbClr val="7030A0"/>
              </a:solidFill>
              <a:latin typeface="Calisto MT" panose="0204060305050503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775" y="1732728"/>
            <a:ext cx="4725651" cy="35442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7855" y="2014218"/>
            <a:ext cx="4628232" cy="34711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65" y="2259794"/>
            <a:ext cx="5003879" cy="375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1"/>
          <p:cNvSpPr txBox="1">
            <a:spLocks/>
          </p:cNvSpPr>
          <p:nvPr/>
        </p:nvSpPr>
        <p:spPr>
          <a:xfrm>
            <a:off x="197770" y="911952"/>
            <a:ext cx="8740590" cy="4988976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800"/>
              </a:spcAft>
            </a:pP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New High Current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Power Converter 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: Cluster F 20kA-26V</a:t>
            </a:r>
            <a:endParaRPr lang="en-US" sz="2000" b="1" dirty="0">
              <a:solidFill>
                <a:schemeClr val="accent4">
                  <a:lumMod val="75000"/>
                </a:schemeClr>
              </a:solidFill>
              <a:latin typeface="Calisto MT" panose="02040603050505030304" pitchFamily="18" charset="0"/>
            </a:endParaRPr>
          </a:p>
          <a:p>
            <a:pPr>
              <a:spcAft>
                <a:spcPts val="1800"/>
              </a:spcAft>
            </a:pPr>
            <a:endParaRPr lang="en-US" sz="2000" b="1" dirty="0" smtClean="0">
              <a:solidFill>
                <a:schemeClr val="accent4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71" name="Title 1"/>
          <p:cNvSpPr txBox="1">
            <a:spLocks/>
          </p:cNvSpPr>
          <p:nvPr/>
        </p:nvSpPr>
        <p:spPr>
          <a:xfrm>
            <a:off x="197770" y="256445"/>
            <a:ext cx="8740590" cy="50310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SM18 Cluster F Powering Upgrade</a:t>
            </a:r>
          </a:p>
        </p:txBody>
      </p:sp>
      <p:pic>
        <p:nvPicPr>
          <p:cNvPr id="1026" name="Picture 3" descr="cid:image002.jpg@01D4E94C.AAE88B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78" y="1907504"/>
            <a:ext cx="4011109" cy="329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0049" y="2410276"/>
            <a:ext cx="38983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smtClean="0">
                <a:solidFill>
                  <a:srgbClr val="7030A0"/>
                </a:solidFill>
                <a:latin typeface="Calisto MT" panose="02040603050505030304" pitchFamily="18" charset="0"/>
              </a:rPr>
              <a:t>Successful Tests on Short Circuit till 20 kA</a:t>
            </a:r>
          </a:p>
          <a:p>
            <a:r>
              <a:rPr lang="en-GB" i="1" dirty="0" smtClean="0">
                <a:solidFill>
                  <a:srgbClr val="7030A0"/>
                </a:solidFill>
                <a:latin typeface="Calisto MT" panose="02040603050505030304" pitchFamily="18" charset="0"/>
              </a:rPr>
              <a:t>in </a:t>
            </a:r>
            <a:r>
              <a:rPr lang="en-GB" i="1" dirty="0" smtClean="0">
                <a:solidFill>
                  <a:srgbClr val="7030A0"/>
                </a:solidFill>
                <a:latin typeface="Calisto MT" panose="02040603050505030304" pitchFamily="18" charset="0"/>
              </a:rPr>
              <a:t>beginning of 2019 </a:t>
            </a:r>
            <a:endParaRPr lang="en-GB" dirty="0">
              <a:solidFill>
                <a:srgbClr val="7030A0"/>
              </a:solidFill>
              <a:latin typeface="Calisto MT" panose="02040603050505030304" pitchFamily="18" charset="0"/>
            </a:endParaRPr>
          </a:p>
          <a:p>
            <a:endParaRPr lang="en-GB" dirty="0">
              <a:solidFill>
                <a:srgbClr val="7030A0"/>
              </a:solidFill>
              <a:latin typeface="Calisto MT" panose="0204060305050503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937563" y="3327363"/>
            <a:ext cx="42064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>
                <a:solidFill>
                  <a:srgbClr val="7030A0"/>
                </a:solidFill>
                <a:latin typeface="Calisto MT" panose="02040603050505030304" pitchFamily="18" charset="0"/>
              </a:rPr>
              <a:t>The 20 kA powering tests (in short circuit) will end in S3 2019</a:t>
            </a:r>
            <a:endParaRPr lang="en-GB" i="1" dirty="0" smtClean="0">
              <a:solidFill>
                <a:srgbClr val="7030A0"/>
              </a:solidFill>
              <a:latin typeface="Calisto MT" panose="02040603050505030304" pitchFamily="18" charset="0"/>
            </a:endParaRPr>
          </a:p>
          <a:p>
            <a:endParaRPr lang="en-GB" dirty="0">
              <a:solidFill>
                <a:srgbClr val="7030A0"/>
              </a:solidFill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95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latin typeface="Calisto MT" panose="02040603050505030304" pitchFamily="18" charset="0"/>
              </a:rPr>
              <a:pPr/>
              <a:t>14</a:t>
            </a:fld>
            <a:endParaRPr lang="en-US" dirty="0">
              <a:latin typeface="Calisto MT" panose="0204060305050503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60832" y="192624"/>
            <a:ext cx="3791712" cy="3891696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9900" dirty="0" smtClean="0">
                <a:solidFill>
                  <a:schemeClr val="accent6"/>
                </a:solidFill>
                <a:latin typeface="Calisto MT" panose="02040603050505030304" pitchFamily="18" charset="0"/>
              </a:rPr>
              <a:t>3</a:t>
            </a:r>
            <a:endParaRPr lang="en-US" sz="2000" dirty="0" smtClean="0">
              <a:solidFill>
                <a:schemeClr val="accent6"/>
              </a:solidFill>
              <a:latin typeface="Calisto MT" panose="0204060305050503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0560" y="3196601"/>
            <a:ext cx="78760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Calisto MT" panose="02040603050505030304" pitchFamily="18" charset="0"/>
              </a:rPr>
              <a:t>Room Temperature Connections</a:t>
            </a:r>
          </a:p>
        </p:txBody>
      </p:sp>
    </p:spTree>
    <p:extLst>
      <p:ext uri="{BB962C8B-B14F-4D97-AF65-F5344CB8AC3E}">
        <p14:creationId xmlns:p14="http://schemas.microsoft.com/office/powerpoint/2010/main" val="26824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1"/>
          <p:cNvSpPr txBox="1">
            <a:spLocks/>
          </p:cNvSpPr>
          <p:nvPr/>
        </p:nvSpPr>
        <p:spPr>
          <a:xfrm>
            <a:off x="197770" y="911952"/>
            <a:ext cx="8740590" cy="4988976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800"/>
              </a:spcAft>
            </a:pP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Cables for High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C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urrent Connections in SM18</a:t>
            </a:r>
          </a:p>
          <a:p>
            <a:pPr>
              <a:spcAft>
                <a:spcPts val="1800"/>
              </a:spcAft>
            </a:pPr>
            <a:endParaRPr lang="en-US" sz="2000" b="1" dirty="0">
              <a:solidFill>
                <a:schemeClr val="accent4">
                  <a:lumMod val="75000"/>
                </a:schemeClr>
              </a:solidFill>
              <a:latin typeface="Calisto MT" panose="02040603050505030304" pitchFamily="18" charset="0"/>
            </a:endParaRPr>
          </a:p>
          <a:p>
            <a:pPr>
              <a:spcAft>
                <a:spcPts val="1800"/>
              </a:spcAft>
            </a:pPr>
            <a:endParaRPr lang="en-US" sz="2000" b="1" dirty="0" smtClean="0">
              <a:solidFill>
                <a:schemeClr val="accent4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71" name="Title 1"/>
          <p:cNvSpPr txBox="1">
            <a:spLocks/>
          </p:cNvSpPr>
          <p:nvPr/>
        </p:nvSpPr>
        <p:spPr>
          <a:xfrm>
            <a:off x="197770" y="256445"/>
            <a:ext cx="8740590" cy="50310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Room Temperature Connections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526" y="1662068"/>
            <a:ext cx="6427077" cy="40928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61670" y="5591663"/>
            <a:ext cx="19250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smtClean="0">
                <a:solidFill>
                  <a:srgbClr val="7030A0"/>
                </a:solidFill>
                <a:latin typeface="Calisto MT" panose="02040603050505030304" pitchFamily="18" charset="0"/>
              </a:rPr>
              <a:t>Courtesy of EN-EL</a:t>
            </a:r>
            <a:endParaRPr lang="en-GB" dirty="0">
              <a:solidFill>
                <a:srgbClr val="7030A0"/>
              </a:solidFill>
              <a:latin typeface="Calisto MT" panose="02040603050505030304" pitchFamily="18" charset="0"/>
            </a:endParaRPr>
          </a:p>
          <a:p>
            <a:endParaRPr lang="en-GB" dirty="0">
              <a:solidFill>
                <a:srgbClr val="7030A0"/>
              </a:solidFill>
              <a:latin typeface="Calisto MT" panose="0204060305050503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96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/>
          <p:cNvSpPr txBox="1">
            <a:spLocks/>
          </p:cNvSpPr>
          <p:nvPr/>
        </p:nvSpPr>
        <p:spPr>
          <a:xfrm>
            <a:off x="197770" y="256445"/>
            <a:ext cx="8740590" cy="50310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Room Temperature Connections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144" y="1696830"/>
            <a:ext cx="6385182" cy="34192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61670" y="5591663"/>
            <a:ext cx="19250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smtClean="0">
                <a:solidFill>
                  <a:srgbClr val="7030A0"/>
                </a:solidFill>
                <a:latin typeface="Calisto MT" panose="02040603050505030304" pitchFamily="18" charset="0"/>
              </a:rPr>
              <a:t>Courtesy of EN-EL</a:t>
            </a:r>
            <a:endParaRPr lang="en-GB" dirty="0">
              <a:solidFill>
                <a:srgbClr val="7030A0"/>
              </a:solidFill>
              <a:latin typeface="Calisto MT" panose="02040603050505030304" pitchFamily="18" charset="0"/>
            </a:endParaRPr>
          </a:p>
          <a:p>
            <a:endParaRPr lang="en-GB" dirty="0">
              <a:solidFill>
                <a:srgbClr val="7030A0"/>
              </a:solidFill>
              <a:latin typeface="Calisto MT" panose="0204060305050503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7770" y="911952"/>
            <a:ext cx="8740590" cy="4988976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800"/>
              </a:spcAft>
            </a:pP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Cables for High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C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urrent Connections in SM18</a:t>
            </a:r>
          </a:p>
          <a:p>
            <a:pPr>
              <a:spcAft>
                <a:spcPts val="1800"/>
              </a:spcAft>
            </a:pPr>
            <a:endParaRPr lang="en-US" sz="2000" b="1" dirty="0">
              <a:solidFill>
                <a:schemeClr val="accent4">
                  <a:lumMod val="75000"/>
                </a:schemeClr>
              </a:solidFill>
              <a:latin typeface="Calisto MT" panose="02040603050505030304" pitchFamily="18" charset="0"/>
            </a:endParaRPr>
          </a:p>
          <a:p>
            <a:pPr>
              <a:spcAft>
                <a:spcPts val="1800"/>
              </a:spcAft>
            </a:pPr>
            <a:endParaRPr lang="en-US" sz="2000" b="1" dirty="0" smtClean="0">
              <a:solidFill>
                <a:schemeClr val="accent4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71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/>
          <p:cNvSpPr txBox="1">
            <a:spLocks/>
          </p:cNvSpPr>
          <p:nvPr/>
        </p:nvSpPr>
        <p:spPr>
          <a:xfrm>
            <a:off x="197770" y="256445"/>
            <a:ext cx="8740590" cy="50310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Room Temperature Connections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7770" y="911952"/>
            <a:ext cx="8740590" cy="4988976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800"/>
              </a:spcAft>
            </a:pP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Dimensional Constraints</a:t>
            </a:r>
            <a:endParaRPr lang="en-US" sz="2000" b="1" dirty="0">
              <a:solidFill>
                <a:schemeClr val="accent4">
                  <a:lumMod val="75000"/>
                </a:schemeClr>
              </a:solidFill>
              <a:latin typeface="Calisto MT" panose="02040603050505030304" pitchFamily="18" charset="0"/>
            </a:endParaRPr>
          </a:p>
          <a:p>
            <a:pPr>
              <a:spcAft>
                <a:spcPts val="1800"/>
              </a:spcAft>
            </a:pPr>
            <a:endParaRPr lang="en-US" sz="2000" b="1" dirty="0" smtClean="0">
              <a:solidFill>
                <a:schemeClr val="accent4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735347" y="1888198"/>
            <a:ext cx="5285051" cy="4018345"/>
            <a:chOff x="3490485" y="1554848"/>
            <a:chExt cx="5640987" cy="4288971"/>
          </a:xfrm>
        </p:grpSpPr>
        <p:sp>
          <p:nvSpPr>
            <p:cNvPr id="6" name="Rectangle 5"/>
            <p:cNvSpPr/>
            <p:nvPr/>
          </p:nvSpPr>
          <p:spPr>
            <a:xfrm>
              <a:off x="3490485" y="1554848"/>
              <a:ext cx="5561085" cy="4288971"/>
            </a:xfrm>
            <a:prstGeom prst="rect">
              <a:avLst/>
            </a:prstGeom>
            <a:solidFill>
              <a:srgbClr val="4BACC6">
                <a:lumMod val="20000"/>
                <a:lumOff val="80000"/>
              </a:srgb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160078" y="2192026"/>
              <a:ext cx="1229148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ysDash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>
            <a:xfrm>
              <a:off x="5398899" y="2420433"/>
              <a:ext cx="1002614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ysDash"/>
            </a:ln>
            <a:effectLst/>
          </p:spPr>
        </p:cxnSp>
        <p:sp>
          <p:nvSpPr>
            <p:cNvPr id="9" name="Rectangle 8"/>
            <p:cNvSpPr/>
            <p:nvPr/>
          </p:nvSpPr>
          <p:spPr>
            <a:xfrm>
              <a:off x="6897563" y="1660293"/>
              <a:ext cx="1000341" cy="2560930"/>
            </a:xfrm>
            <a:prstGeom prst="rect">
              <a:avLst/>
            </a:prstGeom>
            <a:solidFill>
              <a:srgbClr val="EEECE1">
                <a:lumMod val="90000"/>
              </a:srgbClr>
            </a:solidFill>
            <a:ln w="3175" cap="flat" cmpd="sng" algn="ctr">
              <a:solidFill>
                <a:srgbClr val="4F81BD">
                  <a:shade val="50000"/>
                </a:srgbClr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478166" y="4652702"/>
              <a:ext cx="643533" cy="1064441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5772841" y="5717143"/>
              <a:ext cx="2564882" cy="1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12" name="Rectangle 11"/>
            <p:cNvSpPr/>
            <p:nvPr/>
          </p:nvSpPr>
          <p:spPr>
            <a:xfrm>
              <a:off x="7589973" y="4204976"/>
              <a:ext cx="104217" cy="432048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7622181" y="4060960"/>
              <a:ext cx="1" cy="144016"/>
            </a:xfrm>
            <a:prstGeom prst="line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</a:ln>
            <a:effectLst/>
          </p:spPr>
        </p:cxnSp>
        <p:grpSp>
          <p:nvGrpSpPr>
            <p:cNvPr id="14" name="Group 13"/>
            <p:cNvGrpSpPr/>
            <p:nvPr/>
          </p:nvGrpSpPr>
          <p:grpSpPr>
            <a:xfrm>
              <a:off x="6362116" y="3484896"/>
              <a:ext cx="504056" cy="72008"/>
              <a:chOff x="3131840" y="2420888"/>
              <a:chExt cx="504056" cy="72008"/>
            </a:xfrm>
          </p:grpSpPr>
          <p:cxnSp>
            <p:nvCxnSpPr>
              <p:cNvPr id="64" name="Straight Connector 63"/>
              <p:cNvCxnSpPr/>
              <p:nvPr/>
            </p:nvCxnSpPr>
            <p:spPr>
              <a:xfrm>
                <a:off x="3131840" y="2492896"/>
                <a:ext cx="504056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65" name="Straight Connector 64"/>
              <p:cNvCxnSpPr/>
              <p:nvPr/>
            </p:nvCxnSpPr>
            <p:spPr>
              <a:xfrm flipV="1">
                <a:off x="3131840" y="2420888"/>
                <a:ext cx="0" cy="72008"/>
              </a:xfrm>
              <a:prstGeom prst="line">
                <a:avLst/>
              </a:prstGeom>
              <a:noFill/>
              <a:ln w="3810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66" name="Straight Connector 65"/>
              <p:cNvCxnSpPr/>
              <p:nvPr/>
            </p:nvCxnSpPr>
            <p:spPr>
              <a:xfrm flipV="1">
                <a:off x="3635896" y="2420888"/>
                <a:ext cx="0" cy="72008"/>
              </a:xfrm>
              <a:prstGeom prst="line">
                <a:avLst/>
              </a:prstGeom>
              <a:noFill/>
              <a:ln w="3810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15" name="Group 14"/>
            <p:cNvGrpSpPr/>
            <p:nvPr/>
          </p:nvGrpSpPr>
          <p:grpSpPr>
            <a:xfrm>
              <a:off x="6344033" y="2120018"/>
              <a:ext cx="504056" cy="72008"/>
              <a:chOff x="3131840" y="2420888"/>
              <a:chExt cx="504056" cy="7200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>
                <a:off x="3131840" y="2492896"/>
                <a:ext cx="504056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62" name="Straight Connector 61"/>
              <p:cNvCxnSpPr/>
              <p:nvPr/>
            </p:nvCxnSpPr>
            <p:spPr>
              <a:xfrm flipV="1">
                <a:off x="3131840" y="2420888"/>
                <a:ext cx="0" cy="72008"/>
              </a:xfrm>
              <a:prstGeom prst="line">
                <a:avLst/>
              </a:prstGeom>
              <a:noFill/>
              <a:ln w="38100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  <p:cxnSp>
            <p:nvCxnSpPr>
              <p:cNvPr id="63" name="Straight Connector 62"/>
              <p:cNvCxnSpPr/>
              <p:nvPr/>
            </p:nvCxnSpPr>
            <p:spPr>
              <a:xfrm flipV="1">
                <a:off x="3635896" y="2420888"/>
                <a:ext cx="0" cy="72008"/>
              </a:xfrm>
              <a:prstGeom prst="line">
                <a:avLst/>
              </a:prstGeom>
              <a:noFill/>
              <a:ln w="38100" cap="flat" cmpd="sng" algn="ctr">
                <a:solidFill>
                  <a:srgbClr val="7030A0"/>
                </a:solidFill>
                <a:prstDash val="solid"/>
              </a:ln>
              <a:effectLst/>
            </p:spPr>
          </p:cxnSp>
        </p:grpSp>
        <p:grpSp>
          <p:nvGrpSpPr>
            <p:cNvPr id="16" name="Group 15"/>
            <p:cNvGrpSpPr/>
            <p:nvPr/>
          </p:nvGrpSpPr>
          <p:grpSpPr>
            <a:xfrm>
              <a:off x="6361600" y="2341747"/>
              <a:ext cx="504056" cy="72008"/>
              <a:chOff x="3131840" y="2420888"/>
              <a:chExt cx="504056" cy="72008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 flipV="1">
                <a:off x="3131840" y="2420888"/>
                <a:ext cx="0" cy="7200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59" name="Straight Connector 58"/>
              <p:cNvCxnSpPr/>
              <p:nvPr/>
            </p:nvCxnSpPr>
            <p:spPr>
              <a:xfrm flipV="1">
                <a:off x="3635896" y="2420888"/>
                <a:ext cx="0" cy="7200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3131840" y="2492896"/>
                <a:ext cx="504056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17" name="Group 16"/>
            <p:cNvGrpSpPr/>
            <p:nvPr/>
          </p:nvGrpSpPr>
          <p:grpSpPr>
            <a:xfrm>
              <a:off x="6361600" y="2738394"/>
              <a:ext cx="504056" cy="72008"/>
              <a:chOff x="3131840" y="2420888"/>
              <a:chExt cx="504056" cy="72008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>
                <a:off x="3131840" y="2492896"/>
                <a:ext cx="504056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</a:ln>
              <a:effectLst/>
            </p:spPr>
          </p:cxnSp>
          <p:cxnSp>
            <p:nvCxnSpPr>
              <p:cNvPr id="56" name="Straight Connector 55"/>
              <p:cNvCxnSpPr/>
              <p:nvPr/>
            </p:nvCxnSpPr>
            <p:spPr>
              <a:xfrm flipV="1">
                <a:off x="3131840" y="2420888"/>
                <a:ext cx="0" cy="72008"/>
              </a:xfrm>
              <a:prstGeom prst="line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</a:ln>
              <a:effectLst/>
            </p:spPr>
          </p:cxnSp>
          <p:cxnSp>
            <p:nvCxnSpPr>
              <p:cNvPr id="57" name="Straight Connector 56"/>
              <p:cNvCxnSpPr/>
              <p:nvPr/>
            </p:nvCxnSpPr>
            <p:spPr>
              <a:xfrm flipV="1">
                <a:off x="3635896" y="2420888"/>
                <a:ext cx="0" cy="72008"/>
              </a:xfrm>
              <a:prstGeom prst="line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</a:ln>
              <a:effectLst/>
            </p:spPr>
          </p:cxnSp>
        </p:grpSp>
        <p:cxnSp>
          <p:nvCxnSpPr>
            <p:cNvPr id="18" name="Straight Connector 17"/>
            <p:cNvCxnSpPr/>
            <p:nvPr/>
          </p:nvCxnSpPr>
          <p:spPr>
            <a:xfrm>
              <a:off x="6134603" y="3556904"/>
              <a:ext cx="324036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ysDash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>
            <a:xfrm>
              <a:off x="5209988" y="4060960"/>
              <a:ext cx="2952328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ysDash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>
            <a:xfrm>
              <a:off x="6190112" y="3556904"/>
              <a:ext cx="0" cy="504056"/>
            </a:xfrm>
            <a:prstGeom prst="straightConnector1">
              <a:avLst/>
            </a:prstGeom>
            <a:noFill/>
            <a:ln w="9525" cap="flat" cmpd="sng" algn="ctr">
              <a:solidFill>
                <a:srgbClr val="C00000"/>
              </a:solidFill>
              <a:prstDash val="solid"/>
              <a:headEnd type="arrow" w="med" len="med"/>
              <a:tailEnd type="arrow" w="med" len="med"/>
            </a:ln>
            <a:effectLst/>
          </p:spPr>
        </p:cxnSp>
        <p:sp>
          <p:nvSpPr>
            <p:cNvPr id="21" name="TextBox 20"/>
            <p:cNvSpPr txBox="1"/>
            <p:nvPr/>
          </p:nvSpPr>
          <p:spPr>
            <a:xfrm rot="16200000">
              <a:off x="5740426" y="3594594"/>
              <a:ext cx="65755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400 mm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04054" y="3031221"/>
              <a:ext cx="14008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200</a:t>
              </a:r>
              <a:r>
                <a:rPr kumimoji="0" lang="en-GB" sz="1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A &amp; </a:t>
              </a:r>
              <a:r>
                <a:rPr kumimoji="0" lang="en-GB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120 A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911063" y="2609204"/>
              <a:ext cx="11938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2 kA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5640316" y="2823276"/>
              <a:ext cx="710348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ysDash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>
            <a:xfrm flipH="1">
              <a:off x="5705294" y="2823276"/>
              <a:ext cx="1010" cy="1232552"/>
            </a:xfrm>
            <a:prstGeom prst="straightConnector1">
              <a:avLst/>
            </a:prstGeom>
            <a:noFill/>
            <a:ln w="9525" cap="flat" cmpd="sng" algn="ctr">
              <a:solidFill>
                <a:srgbClr val="C00000"/>
              </a:solidFill>
              <a:prstDash val="solid"/>
              <a:headEnd type="arrow" w="med" len="med"/>
              <a:tailEnd type="arrow" w="med" len="med"/>
            </a:ln>
            <a:effectLst/>
          </p:spPr>
        </p:cxnSp>
        <p:sp>
          <p:nvSpPr>
            <p:cNvPr id="26" name="TextBox 25"/>
            <p:cNvSpPr txBox="1"/>
            <p:nvPr/>
          </p:nvSpPr>
          <p:spPr>
            <a:xfrm rot="16200000">
              <a:off x="5267489" y="3333700"/>
              <a:ext cx="7296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1000 mm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5460957" y="2415301"/>
              <a:ext cx="7688" cy="1640527"/>
            </a:xfrm>
            <a:prstGeom prst="straightConnector1">
              <a:avLst/>
            </a:prstGeom>
            <a:noFill/>
            <a:ln w="9525" cap="flat" cmpd="sng" algn="ctr">
              <a:solidFill>
                <a:srgbClr val="C00000"/>
              </a:solidFill>
              <a:prstDash val="solid"/>
              <a:headEnd type="arrow" w="med" len="med"/>
              <a:tailEnd type="arrow" w="med" len="med"/>
            </a:ln>
            <a:effectLst/>
          </p:spPr>
        </p:cxnSp>
        <p:sp>
          <p:nvSpPr>
            <p:cNvPr id="28" name="TextBox 27"/>
            <p:cNvSpPr txBox="1"/>
            <p:nvPr/>
          </p:nvSpPr>
          <p:spPr>
            <a:xfrm rot="16200000">
              <a:off x="5016214" y="3333700"/>
              <a:ext cx="7296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1200 mm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5218187" y="2192026"/>
              <a:ext cx="0" cy="1868934"/>
            </a:xfrm>
            <a:prstGeom prst="straightConnector1">
              <a:avLst/>
            </a:prstGeom>
            <a:noFill/>
            <a:ln w="9525" cap="flat" cmpd="sng" algn="ctr">
              <a:solidFill>
                <a:srgbClr val="C00000"/>
              </a:solidFill>
              <a:prstDash val="solid"/>
              <a:headEnd type="arrow" w="med" len="med"/>
              <a:tailEnd type="arrow" w="med" len="med"/>
            </a:ln>
            <a:effectLst/>
          </p:spPr>
        </p:cxnSp>
        <p:sp>
          <p:nvSpPr>
            <p:cNvPr id="30" name="TextBox 29"/>
            <p:cNvSpPr txBox="1"/>
            <p:nvPr/>
          </p:nvSpPr>
          <p:spPr>
            <a:xfrm rot="16200000">
              <a:off x="4768125" y="3338832"/>
              <a:ext cx="7296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1300 mm</a:t>
              </a:r>
            </a:p>
          </p:txBody>
        </p:sp>
        <p:sp>
          <p:nvSpPr>
            <p:cNvPr id="31" name="Arc 30"/>
            <p:cNvSpPr/>
            <p:nvPr/>
          </p:nvSpPr>
          <p:spPr>
            <a:xfrm>
              <a:off x="6002076" y="2131607"/>
              <a:ext cx="1627697" cy="1868934"/>
            </a:xfrm>
            <a:prstGeom prst="arc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7629773" y="3066074"/>
              <a:ext cx="1" cy="998215"/>
            </a:xfrm>
            <a:prstGeom prst="line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>
            <a:xfrm>
              <a:off x="6866172" y="2980840"/>
              <a:ext cx="756009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ysDash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>
            <a:xfrm>
              <a:off x="6897564" y="2131607"/>
              <a:ext cx="0" cy="3018364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ysDash"/>
            </a:ln>
            <a:effectLst/>
          </p:spPr>
        </p:cxnSp>
        <p:cxnSp>
          <p:nvCxnSpPr>
            <p:cNvPr id="35" name="Straight Arrow Connector 34"/>
            <p:cNvCxnSpPr/>
            <p:nvPr/>
          </p:nvCxnSpPr>
          <p:spPr>
            <a:xfrm>
              <a:off x="7431191" y="2993775"/>
              <a:ext cx="0" cy="1080120"/>
            </a:xfrm>
            <a:prstGeom prst="straightConnector1">
              <a:avLst/>
            </a:prstGeom>
            <a:noFill/>
            <a:ln w="9525" cap="flat" cmpd="sng" algn="ctr">
              <a:solidFill>
                <a:srgbClr val="C00000"/>
              </a:solidFill>
              <a:prstDash val="solid"/>
              <a:headEnd type="arrow" w="med" len="med"/>
              <a:tailEnd type="arrow" w="med" len="med"/>
            </a:ln>
            <a:effectLst/>
          </p:spPr>
        </p:cxnSp>
        <p:sp>
          <p:nvSpPr>
            <p:cNvPr id="36" name="TextBox 35"/>
            <p:cNvSpPr txBox="1"/>
            <p:nvPr/>
          </p:nvSpPr>
          <p:spPr>
            <a:xfrm>
              <a:off x="7383157" y="3380515"/>
              <a:ext cx="2920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h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V="1">
              <a:off x="6897563" y="2341747"/>
              <a:ext cx="400657" cy="639094"/>
            </a:xfrm>
            <a:prstGeom prst="straightConnector1">
              <a:avLst/>
            </a:prstGeom>
            <a:noFill/>
            <a:ln w="9525" cap="flat" cmpd="sng" algn="ctr">
              <a:solidFill>
                <a:srgbClr val="C00000"/>
              </a:solidFill>
              <a:prstDash val="solid"/>
              <a:tailEnd type="arrow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>
              <a:off x="6908004" y="2377751"/>
              <a:ext cx="2568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r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911063" y="2185119"/>
              <a:ext cx="11938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6 kA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669616" y="1968481"/>
              <a:ext cx="1435315" cy="328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13 kA &amp; 18 kA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H="1">
              <a:off x="6908004" y="4997064"/>
              <a:ext cx="552082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arrow" w="med" len="med"/>
              <a:tailEnd type="arrow" w="med" len="med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>
            <a:xfrm flipH="1">
              <a:off x="6074084" y="4997064"/>
              <a:ext cx="823479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>
            <a:xfrm>
              <a:off x="5920636" y="3249771"/>
              <a:ext cx="529878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ysDash"/>
            </a:ln>
            <a:effectLst/>
          </p:spPr>
        </p:cxnSp>
        <p:grpSp>
          <p:nvGrpSpPr>
            <p:cNvPr id="44" name="Group 43"/>
            <p:cNvGrpSpPr/>
            <p:nvPr/>
          </p:nvGrpSpPr>
          <p:grpSpPr>
            <a:xfrm>
              <a:off x="6362116" y="3177764"/>
              <a:ext cx="504056" cy="72008"/>
              <a:chOff x="3131840" y="2420888"/>
              <a:chExt cx="504056" cy="72008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>
                <a:off x="3131840" y="2492896"/>
                <a:ext cx="504056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3131840" y="2420888"/>
                <a:ext cx="0" cy="72008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cxnSp>
            <p:nvCxnSpPr>
              <p:cNvPr id="54" name="Straight Connector 53"/>
              <p:cNvCxnSpPr/>
              <p:nvPr/>
            </p:nvCxnSpPr>
            <p:spPr>
              <a:xfrm flipV="1">
                <a:off x="3635896" y="2420888"/>
                <a:ext cx="0" cy="72008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  <p:sp>
          <p:nvSpPr>
            <p:cNvPr id="45" name="TextBox 44"/>
            <p:cNvSpPr txBox="1"/>
            <p:nvPr/>
          </p:nvSpPr>
          <p:spPr>
            <a:xfrm rot="16200000">
              <a:off x="5566322" y="3591641"/>
              <a:ext cx="65755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600 mm</a:t>
              </a: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>
              <a:off x="5966867" y="3240696"/>
              <a:ext cx="0" cy="820265"/>
            </a:xfrm>
            <a:prstGeom prst="straightConnector1">
              <a:avLst/>
            </a:prstGeom>
            <a:noFill/>
            <a:ln w="9525" cap="flat" cmpd="sng" algn="ctr">
              <a:solidFill>
                <a:srgbClr val="C00000"/>
              </a:solidFill>
              <a:prstDash val="solid"/>
              <a:headEnd type="arrow" w="med" len="med"/>
              <a:tailEnd type="arrow" w="med" len="med"/>
            </a:ln>
            <a:effectLst/>
          </p:spPr>
        </p:cxnSp>
        <p:sp>
          <p:nvSpPr>
            <p:cNvPr id="47" name="Rectangle 46"/>
            <p:cNvSpPr/>
            <p:nvPr/>
          </p:nvSpPr>
          <p:spPr>
            <a:xfrm>
              <a:off x="4159608" y="3337247"/>
              <a:ext cx="94271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600 A</a:t>
              </a: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967235" y="1825474"/>
              <a:ext cx="8844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Cable</a:t>
              </a:r>
              <a:r>
                <a:rPr kumimoji="0" lang="fr-CH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fr-CH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trays</a:t>
              </a:r>
              <a:endPara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922737" y="1908122"/>
              <a:ext cx="1208735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Area </a:t>
              </a:r>
              <a:r>
                <a:rPr kumimoji="0" lang="fr-CH" sz="13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reserved</a:t>
              </a:r>
              <a:endParaRPr kumimoji="0" lang="fr-CH" sz="1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for </a:t>
              </a:r>
              <a:r>
                <a:rPr kumimoji="0" lang="fr-CH" sz="13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cable</a:t>
              </a:r>
              <a:r>
                <a:rPr kumimoji="0" lang="fr-CH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supports</a:t>
              </a:r>
              <a:endParaRPr kumimoji="0" lang="en-US" sz="1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 flipH="1" flipV="1">
              <a:off x="7568427" y="1781178"/>
              <a:ext cx="378950" cy="297516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1" name="TextBox 50"/>
            <p:cNvSpPr txBox="1"/>
            <p:nvPr/>
          </p:nvSpPr>
          <p:spPr>
            <a:xfrm>
              <a:off x="3507460" y="1700808"/>
              <a:ext cx="1841532" cy="328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Cables for circuits:</a:t>
              </a:r>
            </a:p>
          </p:txBody>
        </p:sp>
      </p:grpSp>
      <p:graphicFrame>
        <p:nvGraphicFramePr>
          <p:cNvPr id="67" name="Table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710373"/>
              </p:ext>
            </p:extLst>
          </p:nvPr>
        </p:nvGraphicFramePr>
        <p:xfrm>
          <a:off x="193357" y="3158032"/>
          <a:ext cx="3423285" cy="1614491"/>
        </p:xfrm>
        <a:graphic>
          <a:graphicData uri="http://schemas.openxmlformats.org/drawingml/2006/table">
            <a:tbl>
              <a:tblPr firstRow="1" firstCol="1" bandRow="1"/>
              <a:tblGrid>
                <a:gridCol w="723900">
                  <a:extLst>
                    <a:ext uri="{9D8B030D-6E8A-4147-A177-3AD203B41FA5}">
                      <a16:colId xmlns:a16="http://schemas.microsoft.com/office/drawing/2014/main" val="2726037234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266836673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3949682366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497342633"/>
                    </a:ext>
                  </a:extLst>
                </a:gridCol>
                <a:gridCol w="756285">
                  <a:extLst>
                    <a:ext uri="{9D8B030D-6E8A-4147-A177-3AD203B41FA5}">
                      <a16:colId xmlns:a16="http://schemas.microsoft.com/office/drawing/2014/main" val="26184535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Intensity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Section [mm</a:t>
                      </a:r>
                      <a:r>
                        <a:rPr lang="en-GB" sz="1100" b="1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GB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[mm]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[mm]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Ext. Diam.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[mm]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66462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kA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2x1300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2x95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80079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kA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9431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kA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83195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kA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9521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 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84856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 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5141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 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8681888"/>
                  </a:ext>
                </a:extLst>
              </a:tr>
            </a:tbl>
          </a:graphicData>
        </a:graphic>
      </p:graphicFrame>
      <p:sp>
        <p:nvSpPr>
          <p:cNvPr id="68" name="Rectangle 67"/>
          <p:cNvSpPr/>
          <p:nvPr/>
        </p:nvSpPr>
        <p:spPr>
          <a:xfrm>
            <a:off x="1565444" y="3164383"/>
            <a:ext cx="648072" cy="160420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/>
          <p:cNvSpPr/>
          <p:nvPr/>
        </p:nvSpPr>
        <p:spPr>
          <a:xfrm>
            <a:off x="2213516" y="3168316"/>
            <a:ext cx="648072" cy="160420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TextBox 69"/>
          <p:cNvSpPr txBox="1"/>
          <p:nvPr/>
        </p:nvSpPr>
        <p:spPr>
          <a:xfrm>
            <a:off x="1047214" y="4784682"/>
            <a:ext cx="2334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</a:rPr>
              <a:t>m</a:t>
            </a:r>
            <a:r>
              <a:rPr lang="en-GB" sz="1400" dirty="0" smtClean="0">
                <a:solidFill>
                  <a:srgbClr val="FF0000"/>
                </a:solidFill>
              </a:rPr>
              <a:t>ost significant constraints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10947" y="5584113"/>
            <a:ext cx="19250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smtClean="0">
                <a:solidFill>
                  <a:srgbClr val="7030A0"/>
                </a:solidFill>
                <a:latin typeface="Calisto MT" panose="02040603050505030304" pitchFamily="18" charset="0"/>
              </a:rPr>
              <a:t>Courtesy of EN-EL</a:t>
            </a:r>
            <a:endParaRPr lang="en-GB" dirty="0">
              <a:solidFill>
                <a:srgbClr val="7030A0"/>
              </a:solidFill>
              <a:latin typeface="Calisto MT" panose="02040603050505030304" pitchFamily="18" charset="0"/>
            </a:endParaRPr>
          </a:p>
          <a:p>
            <a:endParaRPr lang="en-GB" dirty="0">
              <a:solidFill>
                <a:srgbClr val="7030A0"/>
              </a:solidFill>
              <a:latin typeface="Calisto MT" panose="0204060305050503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85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/>
          <p:cNvSpPr txBox="1">
            <a:spLocks/>
          </p:cNvSpPr>
          <p:nvPr/>
        </p:nvSpPr>
        <p:spPr>
          <a:xfrm>
            <a:off x="197770" y="256445"/>
            <a:ext cx="8740590" cy="50310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Room Temperature Connections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7770" y="911952"/>
            <a:ext cx="8740590" cy="4988976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800"/>
              </a:spcAft>
            </a:pP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Magnetic DCCT Constraints on Cable Distances</a:t>
            </a:r>
            <a:endParaRPr lang="en-US" sz="2000" b="1" dirty="0">
              <a:solidFill>
                <a:schemeClr val="accent4">
                  <a:lumMod val="75000"/>
                </a:schemeClr>
              </a:solidFill>
              <a:latin typeface="Calisto MT" panose="02040603050505030304" pitchFamily="18" charset="0"/>
            </a:endParaRPr>
          </a:p>
          <a:p>
            <a:pPr>
              <a:spcAft>
                <a:spcPts val="1800"/>
              </a:spcAft>
            </a:pPr>
            <a:endParaRPr lang="en-US" sz="2000" b="1" dirty="0" smtClean="0">
              <a:solidFill>
                <a:schemeClr val="accent4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907" y="3749036"/>
            <a:ext cx="2689075" cy="1847094"/>
          </a:xfrm>
          <a:prstGeom prst="rect">
            <a:avLst/>
          </a:prstGeom>
        </p:spPr>
      </p:pic>
      <p:graphicFrame>
        <p:nvGraphicFramePr>
          <p:cNvPr id="73" name="Table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380946"/>
              </p:ext>
            </p:extLst>
          </p:nvPr>
        </p:nvGraphicFramePr>
        <p:xfrm>
          <a:off x="197770" y="4094526"/>
          <a:ext cx="3778250" cy="1066800"/>
        </p:xfrm>
        <a:graphic>
          <a:graphicData uri="http://schemas.openxmlformats.org/drawingml/2006/table">
            <a:tbl>
              <a:tblPr firstRow="1" firstCol="1" bandRow="1"/>
              <a:tblGrid>
                <a:gridCol w="1797050">
                  <a:extLst>
                    <a:ext uri="{9D8B030D-6E8A-4147-A177-3AD203B41FA5}">
                      <a16:colId xmlns:a16="http://schemas.microsoft.com/office/drawing/2014/main" val="3859604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85252274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2706324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DCCT current (A)</a:t>
                      </a:r>
                      <a:endParaRPr lang="en-GB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20000</a:t>
                      </a:r>
                      <a:endParaRPr lang="en-GB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52067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DCCT radius (mm)</a:t>
                      </a:r>
                      <a:endParaRPr lang="en-GB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310</a:t>
                      </a:r>
                      <a:endParaRPr lang="en-GB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91194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Type of return</a:t>
                      </a:r>
                      <a:endParaRPr lang="en-GB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double</a:t>
                      </a:r>
                      <a:endParaRPr lang="en-GB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69707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Distance to centre bar (mm)</a:t>
                      </a:r>
                      <a:endParaRPr lang="en-GB" sz="10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800</a:t>
                      </a:r>
                      <a:endParaRPr lang="en-GB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750</a:t>
                      </a:r>
                      <a:endParaRPr lang="en-GB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97219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Results </a:t>
                      </a:r>
                      <a:endParaRPr lang="en-GB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10mm bar</a:t>
                      </a:r>
                      <a:endParaRPr lang="en-GB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200mm bar</a:t>
                      </a:r>
                      <a:endParaRPr lang="en-GB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2286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Field @centre (mT)</a:t>
                      </a:r>
                      <a:endParaRPr lang="en-GB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</a:t>
                      </a:r>
                      <a:endParaRPr lang="en-GB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</a:t>
                      </a:r>
                      <a:endParaRPr lang="en-GB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54676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Field @DCCT edge (</a:t>
                      </a:r>
                      <a:r>
                        <a:rPr lang="en-GB" sz="1000" dirty="0" err="1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mT</a:t>
                      </a:r>
                      <a:r>
                        <a:rPr lang="en-GB" sz="1000" dirty="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GB" sz="10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2.4</a:t>
                      </a:r>
                      <a:endParaRPr lang="en-GB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2.5</a:t>
                      </a:r>
                      <a:endParaRPr lang="en-GB" sz="10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402165"/>
                  </a:ext>
                </a:extLst>
              </a:tr>
            </a:tbl>
          </a:graphicData>
        </a:graphic>
      </p:graphicFrame>
      <p:graphicFrame>
        <p:nvGraphicFramePr>
          <p:cNvPr id="75" name="Table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306229"/>
              </p:ext>
            </p:extLst>
          </p:nvPr>
        </p:nvGraphicFramePr>
        <p:xfrm>
          <a:off x="197770" y="1779791"/>
          <a:ext cx="3778250" cy="1066800"/>
        </p:xfrm>
        <a:graphic>
          <a:graphicData uri="http://schemas.openxmlformats.org/drawingml/2006/table">
            <a:tbl>
              <a:tblPr firstRow="1" firstCol="1" bandRow="1"/>
              <a:tblGrid>
                <a:gridCol w="1797050">
                  <a:extLst>
                    <a:ext uri="{9D8B030D-6E8A-4147-A177-3AD203B41FA5}">
                      <a16:colId xmlns:a16="http://schemas.microsoft.com/office/drawing/2014/main" val="201091552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21611415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7198893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DCCT current (A)</a:t>
                      </a:r>
                      <a:endParaRPr lang="en-GB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16000</a:t>
                      </a:r>
                      <a:endParaRPr lang="en-GB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76806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DCCT radius (mm)</a:t>
                      </a:r>
                      <a:endParaRPr lang="en-GB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230</a:t>
                      </a:r>
                      <a:endParaRPr lang="en-GB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4228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Type of return</a:t>
                      </a:r>
                      <a:endParaRPr lang="en-GB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double</a:t>
                      </a:r>
                      <a:endParaRPr lang="en-GB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83593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Distance to centre bar (mm)</a:t>
                      </a:r>
                      <a:endParaRPr lang="en-GB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580</a:t>
                      </a:r>
                      <a:endParaRPr lang="en-GB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560</a:t>
                      </a:r>
                      <a:endParaRPr lang="en-GB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10219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Results </a:t>
                      </a:r>
                      <a:endParaRPr lang="en-GB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10mm bar</a:t>
                      </a:r>
                      <a:endParaRPr lang="en-GB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200mm bar</a:t>
                      </a:r>
                      <a:endParaRPr lang="en-GB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4017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Field @centre (mT)</a:t>
                      </a:r>
                      <a:endParaRPr lang="en-GB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</a:t>
                      </a:r>
                      <a:endParaRPr lang="en-GB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</a:t>
                      </a:r>
                      <a:endParaRPr lang="en-GB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61357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Field @DCCT edge (mT)</a:t>
                      </a:r>
                      <a:endParaRPr lang="en-GB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2.5</a:t>
                      </a:r>
                      <a:endParaRPr lang="en-GB" sz="10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171717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2.5</a:t>
                      </a:r>
                      <a:endParaRPr lang="en-GB" sz="10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0809733"/>
                  </a:ext>
                </a:extLst>
              </a:tr>
            </a:tbl>
          </a:graphicData>
        </a:graphic>
      </p:graphicFrame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802" y="1384800"/>
            <a:ext cx="2755284" cy="189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350" y="2593998"/>
            <a:ext cx="2876901" cy="215767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71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1"/>
          <p:cNvSpPr txBox="1">
            <a:spLocks/>
          </p:cNvSpPr>
          <p:nvPr/>
        </p:nvSpPr>
        <p:spPr>
          <a:xfrm>
            <a:off x="197770" y="911952"/>
            <a:ext cx="8740590" cy="4988976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800"/>
              </a:spcAft>
            </a:pPr>
            <a:endParaRPr lang="en-US" sz="2000" b="1" dirty="0" smtClean="0">
              <a:solidFill>
                <a:schemeClr val="accent4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71" name="Title 1"/>
          <p:cNvSpPr txBox="1">
            <a:spLocks/>
          </p:cNvSpPr>
          <p:nvPr/>
        </p:nvSpPr>
        <p:spPr>
          <a:xfrm>
            <a:off x="197770" y="256445"/>
            <a:ext cx="8740590" cy="50310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Room Temperature 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Connections</a:t>
            </a:r>
            <a:endParaRPr lang="en-US" sz="2800" b="1" dirty="0">
              <a:solidFill>
                <a:schemeClr val="accent4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065" y="925374"/>
            <a:ext cx="1881375" cy="25084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169" y="925374"/>
            <a:ext cx="3450336" cy="25877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338" y="3545434"/>
            <a:ext cx="3238195" cy="24286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933" y="3466186"/>
            <a:ext cx="3449522" cy="258714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87426" y="3123654"/>
            <a:ext cx="1730835" cy="538759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2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Cluster A – 20 kA</a:t>
            </a:r>
            <a:endParaRPr lang="en-GB" sz="1200" b="1" dirty="0" smtClean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358723" y="3122498"/>
            <a:ext cx="1730835" cy="538759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2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Cluster D – 30 kA</a:t>
            </a:r>
            <a:endParaRPr lang="en-GB" sz="1200" b="1" dirty="0" smtClean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141600" y="5631548"/>
            <a:ext cx="2194131" cy="538759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200" b="1" dirty="0" err="1" smtClean="0">
                <a:solidFill>
                  <a:schemeClr val="bg1"/>
                </a:solidFill>
                <a:latin typeface="Calisto MT" panose="02040603050505030304" pitchFamily="18" charset="0"/>
              </a:rPr>
              <a:t>Cables</a:t>
            </a:r>
            <a:r>
              <a:rPr lang="fr-FR" sz="12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 to Leads Connection</a:t>
            </a:r>
            <a:endParaRPr lang="en-GB" sz="1200" b="1" dirty="0" smtClean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522049" y="3545434"/>
            <a:ext cx="1730835" cy="538759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2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Cluster F – 20 kA</a:t>
            </a:r>
            <a:endParaRPr lang="en-GB" sz="1200" b="1" dirty="0" smtClean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60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09776"/>
            <a:ext cx="8226854" cy="1375482"/>
          </a:xfrm>
        </p:spPr>
        <p:txBody>
          <a:bodyPr>
            <a:noAutofit/>
          </a:bodyPr>
          <a:lstStyle/>
          <a:p>
            <a:pPr algn="ctr"/>
            <a:r>
              <a:rPr lang="en-GB" sz="2800" b="1" dirty="0">
                <a:solidFill>
                  <a:schemeClr val="accent6"/>
                </a:solidFill>
                <a:latin typeface="Calisto MT" panose="02040603050505030304" pitchFamily="18" charset="0"/>
              </a:rPr>
              <a:t>Power </a:t>
            </a:r>
            <a:r>
              <a:rPr lang="en-GB" sz="2800" b="1" dirty="0" smtClean="0">
                <a:solidFill>
                  <a:schemeClr val="accent6"/>
                </a:solidFill>
                <a:latin typeface="Calisto MT" panose="02040603050505030304" pitchFamily="18" charset="0"/>
              </a:rPr>
              <a:t>Converters </a:t>
            </a:r>
            <a:r>
              <a:rPr lang="en-GB" sz="2800" b="1" dirty="0">
                <a:solidFill>
                  <a:schemeClr val="accent6"/>
                </a:solidFill>
                <a:latin typeface="Calisto MT" panose="02040603050505030304" pitchFamily="18" charset="0"/>
              </a:rPr>
              <a:t>and </a:t>
            </a:r>
            <a:r>
              <a:rPr lang="en-GB" sz="2800" b="1" dirty="0" smtClean="0">
                <a:solidFill>
                  <a:schemeClr val="accent6"/>
                </a:solidFill>
                <a:latin typeface="Calisto MT" panose="02040603050505030304" pitchFamily="18" charset="0"/>
              </a:rPr>
              <a:t>Room Temperature Connections in SM18</a:t>
            </a:r>
            <a:endParaRPr lang="en-US" sz="2800" b="1" dirty="0">
              <a:solidFill>
                <a:schemeClr val="accent6"/>
              </a:solidFill>
              <a:latin typeface="Calisto MT" panose="0204060305050503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1565716" y="2992283"/>
            <a:ext cx="6009821" cy="1836892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>
                <a:solidFill>
                  <a:schemeClr val="accent6"/>
                </a:solidFill>
                <a:latin typeface="Calisto MT" panose="02040603050505030304" pitchFamily="18" charset="0"/>
              </a:rPr>
              <a:t>Samer Yammine</a:t>
            </a:r>
          </a:p>
          <a:p>
            <a:pPr algn="ctr"/>
            <a:r>
              <a:rPr lang="en-US" sz="2000" dirty="0" smtClean="0">
                <a:solidFill>
                  <a:schemeClr val="accent6"/>
                </a:solidFill>
                <a:latin typeface="Calisto MT" panose="02040603050505030304" pitchFamily="18" charset="0"/>
              </a:rPr>
              <a:t>3</a:t>
            </a:r>
            <a:r>
              <a:rPr lang="en-US" sz="2000" baseline="30000" dirty="0" smtClean="0">
                <a:solidFill>
                  <a:schemeClr val="accent6"/>
                </a:solidFill>
                <a:latin typeface="Calisto MT" panose="02040603050505030304" pitchFamily="18" charset="0"/>
              </a:rPr>
              <a:t>rd</a:t>
            </a:r>
            <a:r>
              <a:rPr lang="en-US" sz="2000" dirty="0" smtClean="0">
                <a:solidFill>
                  <a:schemeClr val="accent6"/>
                </a:solidFill>
                <a:latin typeface="Calisto MT" panose="02040603050505030304" pitchFamily="18" charset="0"/>
              </a:rPr>
              <a:t> </a:t>
            </a:r>
            <a:r>
              <a:rPr lang="en-US" sz="2000" dirty="0">
                <a:solidFill>
                  <a:schemeClr val="accent6"/>
                </a:solidFill>
                <a:latin typeface="Calisto MT" panose="02040603050505030304" pitchFamily="18" charset="0"/>
              </a:rPr>
              <a:t>International Magnet Test Stand Workshop </a:t>
            </a:r>
          </a:p>
          <a:p>
            <a:pPr algn="ctr"/>
            <a:r>
              <a:rPr lang="en-US" sz="2000" dirty="0" smtClean="0">
                <a:solidFill>
                  <a:schemeClr val="accent6"/>
                </a:solidFill>
                <a:latin typeface="Calisto MT" panose="02040603050505030304" pitchFamily="18" charset="0"/>
              </a:rPr>
              <a:t>2019-06-11</a:t>
            </a:r>
          </a:p>
          <a:p>
            <a:pPr algn="ctr"/>
            <a:endParaRPr lang="en-US" sz="2000" dirty="0">
              <a:solidFill>
                <a:schemeClr val="accent6"/>
              </a:solidFill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66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latin typeface="Calisto MT" panose="02040603050505030304" pitchFamily="18" charset="0"/>
              </a:rPr>
              <a:pPr/>
              <a:t>20</a:t>
            </a:fld>
            <a:endParaRPr lang="en-US" dirty="0">
              <a:latin typeface="Calisto MT" panose="0204060305050503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60832" y="192624"/>
            <a:ext cx="3791712" cy="3891696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9900" dirty="0">
                <a:solidFill>
                  <a:schemeClr val="accent6"/>
                </a:solidFill>
                <a:latin typeface="Calisto MT" panose="02040603050505030304" pitchFamily="18" charset="0"/>
              </a:rPr>
              <a:t>4</a:t>
            </a:r>
            <a:endParaRPr lang="en-US" sz="2000" dirty="0" smtClean="0">
              <a:solidFill>
                <a:schemeClr val="accent6"/>
              </a:solidFill>
              <a:latin typeface="Calisto MT" panose="0204060305050503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0560" y="3196601"/>
            <a:ext cx="78760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6"/>
                </a:solidFill>
                <a:latin typeface="Calisto MT" panose="02040603050505030304" pitchFamily="18" charset="0"/>
              </a:rPr>
              <a:t>Conclusion</a:t>
            </a:r>
            <a:endParaRPr lang="en-US" sz="2800" b="1" dirty="0">
              <a:solidFill>
                <a:schemeClr val="accent6"/>
              </a:solidFill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74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97770" y="256445"/>
            <a:ext cx="8740590" cy="503107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Conclusion</a:t>
            </a:r>
            <a:endParaRPr lang="en-GB" sz="2800" b="1" dirty="0">
              <a:solidFill>
                <a:schemeClr val="accent6"/>
              </a:solidFill>
              <a:latin typeface="Georgia" panose="02040502050405020303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7770" y="911952"/>
            <a:ext cx="8740590" cy="4988976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Power converters family vary from 120 A to 30 kA to test HL-LHC magnets vertically and horizontally 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Major work has been done in 2016-2019 for the upgrade of the power converters in SM18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Power converters will be completely installed by 2020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Parallel 500 mm</a:t>
            </a:r>
            <a:r>
              <a:rPr lang="en-US" sz="2400" b="1" baseline="30000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2</a:t>
            </a:r>
            <a:r>
              <a:rPr lang="en-US" sz="2400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 water cooled cables are used for high current connections  in SM18</a:t>
            </a:r>
          </a:p>
        </p:txBody>
      </p:sp>
    </p:spTree>
    <p:extLst>
      <p:ext uri="{BB962C8B-B14F-4D97-AF65-F5344CB8AC3E}">
        <p14:creationId xmlns:p14="http://schemas.microsoft.com/office/powerpoint/2010/main" val="196379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011680" y="2546515"/>
            <a:ext cx="5976518" cy="503107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Thank you for your attention</a:t>
            </a:r>
            <a:endParaRPr lang="en-GB" sz="2800" b="1" dirty="0">
              <a:solidFill>
                <a:schemeClr val="accent6"/>
              </a:solidFill>
              <a:latin typeface="Georgia" panose="02040502050405020303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7770" y="911952"/>
            <a:ext cx="8740590" cy="4988976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Georgia" panose="020405020504050203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5403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97770" y="256445"/>
            <a:ext cx="8740590" cy="503107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6"/>
                </a:solidFill>
                <a:latin typeface="Calisto MT" panose="02040603050505030304" pitchFamily="18" charset="0"/>
              </a:rPr>
              <a:t>Contents</a:t>
            </a:r>
            <a:endParaRPr lang="en-GB" sz="2800" b="1" dirty="0">
              <a:solidFill>
                <a:schemeClr val="accent6"/>
              </a:solidFill>
              <a:latin typeface="Calisto MT" panose="0204060305050503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latin typeface="Calisto MT" panose="02040603050505030304" pitchFamily="18" charset="0"/>
              </a:rPr>
              <a:pPr/>
              <a:t>3</a:t>
            </a:fld>
            <a:endParaRPr lang="en-US" dirty="0">
              <a:latin typeface="Calisto MT" panose="0204060305050503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7770" y="911952"/>
            <a:ext cx="8740590" cy="4988976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 smtClean="0">
                <a:solidFill>
                  <a:schemeClr val="accent6"/>
                </a:solidFill>
                <a:latin typeface="Calisto MT" panose="02040603050505030304" pitchFamily="18" charset="0"/>
              </a:rPr>
              <a:t>Circuits for HL-LHC Magnet </a:t>
            </a:r>
            <a:r>
              <a:rPr lang="en-US" sz="2400" b="1" dirty="0">
                <a:solidFill>
                  <a:schemeClr val="accent6"/>
                </a:solidFill>
                <a:latin typeface="Calisto MT" panose="02040603050505030304" pitchFamily="18" charset="0"/>
              </a:rPr>
              <a:t>Tests at CERN </a:t>
            </a:r>
            <a:endParaRPr lang="en-US" sz="2400" b="1" dirty="0" smtClean="0">
              <a:solidFill>
                <a:schemeClr val="accent6"/>
              </a:solidFill>
              <a:latin typeface="Calisto MT" panose="02040603050505030304" pitchFamily="18" charset="0"/>
            </a:endParaRP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 smtClean="0">
                <a:solidFill>
                  <a:schemeClr val="accent6"/>
                </a:solidFill>
                <a:latin typeface="Calisto MT" panose="02040603050505030304" pitchFamily="18" charset="0"/>
              </a:rPr>
              <a:t>SM18 Cluster F Powering Upgrade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 smtClean="0">
                <a:solidFill>
                  <a:schemeClr val="accent6"/>
                </a:solidFill>
                <a:latin typeface="Calisto MT" panose="02040603050505030304" pitchFamily="18" charset="0"/>
              </a:rPr>
              <a:t>Room Temperature Connections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 smtClean="0">
                <a:solidFill>
                  <a:schemeClr val="accent6"/>
                </a:solidFill>
                <a:latin typeface="Calisto MT" panose="02040603050505030304" pitchFamily="18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0768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560832" y="192624"/>
            <a:ext cx="3791712" cy="3891696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9900" dirty="0" smtClean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1</a:t>
            </a:r>
            <a:endParaRPr lang="en-US" sz="2000" dirty="0" smtClean="0">
              <a:solidFill>
                <a:schemeClr val="accent4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0559" y="2816210"/>
            <a:ext cx="8246669" cy="823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 smtClean="0">
                <a:solidFill>
                  <a:schemeClr val="accent6"/>
                </a:solidFill>
                <a:latin typeface="Calisto MT" panose="02040603050505030304" pitchFamily="18" charset="0"/>
              </a:rPr>
              <a:t>Circuits </a:t>
            </a:r>
            <a:r>
              <a:rPr lang="en-US" sz="2800" b="1" dirty="0">
                <a:solidFill>
                  <a:schemeClr val="accent6"/>
                </a:solidFill>
                <a:latin typeface="Calisto MT" panose="02040603050505030304" pitchFamily="18" charset="0"/>
              </a:rPr>
              <a:t>for HL-LHC Magnet Tests at CERN 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>
                <a:latin typeface="Calisto MT" panose="02040603050505030304" pitchFamily="18" charset="0"/>
              </a:rPr>
              <a:pPr/>
              <a:t>4</a:t>
            </a:fld>
            <a:endParaRPr lang="en-US" dirty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7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/>
          <p:cNvSpPr txBox="1">
            <a:spLocks/>
          </p:cNvSpPr>
          <p:nvPr/>
        </p:nvSpPr>
        <p:spPr>
          <a:xfrm>
            <a:off x="184061" y="287590"/>
            <a:ext cx="8740590" cy="50310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HL-LHC Circuits at SM18</a:t>
            </a:r>
            <a:endParaRPr lang="en-GB" sz="2800" b="1" dirty="0">
              <a:solidFill>
                <a:schemeClr val="accent4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72" name="Title 1"/>
          <p:cNvSpPr txBox="1">
            <a:spLocks/>
          </p:cNvSpPr>
          <p:nvPr/>
        </p:nvSpPr>
        <p:spPr>
          <a:xfrm>
            <a:off x="197770" y="911952"/>
            <a:ext cx="8740590" cy="4988976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800"/>
              </a:spcAft>
            </a:pP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Power Converters for HL-LHC (in the Tunnel)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24162"/>
          <a:stretch/>
        </p:blipFill>
        <p:spPr>
          <a:xfrm>
            <a:off x="329185" y="1604979"/>
            <a:ext cx="4857292" cy="419332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732659" y="2008209"/>
            <a:ext cx="32057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7030A0"/>
                </a:solidFill>
                <a:latin typeface="Calisto MT" panose="02040603050505030304" pitchFamily="18" charset="0"/>
              </a:rPr>
              <a:t>Type of Circuits for HL-LHC: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7030A0"/>
                </a:solidFill>
                <a:latin typeface="Calisto MT" panose="02040603050505030304" pitchFamily="18" charset="0"/>
              </a:rPr>
              <a:t>18 kA without 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7030A0"/>
                </a:solidFill>
                <a:latin typeface="Calisto MT" panose="02040603050505030304" pitchFamily="18" charset="0"/>
              </a:rPr>
              <a:t>14 kA without 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7030A0"/>
                </a:solidFill>
                <a:latin typeface="Calisto MT" panose="02040603050505030304" pitchFamily="18" charset="0"/>
              </a:rPr>
              <a:t>2 kA without 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7030A0"/>
                </a:solidFill>
                <a:latin typeface="Calisto MT" panose="02040603050505030304" pitchFamily="18" charset="0"/>
              </a:rPr>
              <a:t>2 kA with 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7030A0"/>
                </a:solidFill>
                <a:latin typeface="Calisto MT" panose="02040603050505030304" pitchFamily="18" charset="0"/>
              </a:rPr>
              <a:t>600 A with 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7030A0"/>
                </a:solidFill>
                <a:latin typeface="Calisto MT" panose="02040603050505030304" pitchFamily="18" charset="0"/>
              </a:rPr>
              <a:t>200 A  with 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7030A0"/>
                </a:solidFill>
                <a:latin typeface="Calisto MT" panose="02040603050505030304" pitchFamily="18" charset="0"/>
              </a:rPr>
              <a:t>120 A without EES</a:t>
            </a:r>
            <a:endParaRPr lang="en-GB" b="1" dirty="0">
              <a:solidFill>
                <a:srgbClr val="7030A0"/>
              </a:solidFill>
              <a:latin typeface="Calisto MT" panose="02040603050505030304" pitchFamily="18" charset="0"/>
            </a:endParaRPr>
          </a:p>
        </p:txBody>
      </p:sp>
      <p:sp>
        <p:nvSpPr>
          <p:cNvPr id="2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>
                <a:latin typeface="Calisto MT" panose="02040603050505030304" pitchFamily="18" charset="0"/>
              </a:rPr>
              <a:pPr/>
              <a:t>5</a:t>
            </a:fld>
            <a:endParaRPr lang="en-US" dirty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03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9" r="16843"/>
          <a:stretch/>
        </p:blipFill>
        <p:spPr>
          <a:xfrm>
            <a:off x="2674848" y="4213146"/>
            <a:ext cx="2533212" cy="18839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907" y="2567125"/>
            <a:ext cx="2604977" cy="19537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317" y="1442376"/>
            <a:ext cx="2277743" cy="1708307"/>
          </a:xfrm>
          <a:prstGeom prst="rect">
            <a:avLst/>
          </a:prstGeom>
        </p:spPr>
      </p:pic>
      <p:sp>
        <p:nvSpPr>
          <p:cNvPr id="71" name="Title 1"/>
          <p:cNvSpPr txBox="1">
            <a:spLocks/>
          </p:cNvSpPr>
          <p:nvPr/>
        </p:nvSpPr>
        <p:spPr>
          <a:xfrm>
            <a:off x="184061" y="287590"/>
            <a:ext cx="8740590" cy="50310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HL-LHC Circuits at SM18</a:t>
            </a:r>
            <a:endParaRPr lang="en-GB" sz="2800" b="1" dirty="0">
              <a:solidFill>
                <a:schemeClr val="accent4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72" name="Title 1"/>
          <p:cNvSpPr txBox="1">
            <a:spLocks/>
          </p:cNvSpPr>
          <p:nvPr/>
        </p:nvSpPr>
        <p:spPr>
          <a:xfrm>
            <a:off x="197770" y="911952"/>
            <a:ext cx="8740590" cy="4988976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800"/>
              </a:spcAft>
            </a:pP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Power Converters for Magnet Tests – High Current Converters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11156" y="4739642"/>
            <a:ext cx="11448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smtClean="0">
                <a:solidFill>
                  <a:srgbClr val="7030A0"/>
                </a:solidFill>
                <a:latin typeface="Calisto MT" panose="02040603050505030304" pitchFamily="18" charset="0"/>
              </a:rPr>
              <a:t>Cluster G</a:t>
            </a:r>
          </a:p>
          <a:p>
            <a:r>
              <a:rPr lang="en-GB" b="1" i="1" dirty="0" smtClean="0">
                <a:solidFill>
                  <a:srgbClr val="7030A0"/>
                </a:solidFill>
                <a:latin typeface="Calisto MT" panose="02040603050505030304" pitchFamily="18" charset="0"/>
              </a:rPr>
              <a:t>20kA-25V</a:t>
            </a:r>
            <a:endParaRPr lang="en-GB" b="1" dirty="0">
              <a:solidFill>
                <a:srgbClr val="7030A0"/>
              </a:solidFill>
              <a:latin typeface="Calisto MT" panose="0204060305050503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74745" y="1839959"/>
            <a:ext cx="11448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>
                <a:solidFill>
                  <a:srgbClr val="7030A0"/>
                </a:solidFill>
                <a:latin typeface="Calisto MT" panose="02040603050505030304" pitchFamily="18" charset="0"/>
              </a:rPr>
              <a:t>Cluster A </a:t>
            </a:r>
          </a:p>
          <a:p>
            <a:r>
              <a:rPr lang="en-GB" b="1" i="1" dirty="0" smtClean="0">
                <a:solidFill>
                  <a:srgbClr val="7030A0"/>
                </a:solidFill>
                <a:latin typeface="Calisto MT" panose="02040603050505030304" pitchFamily="18" charset="0"/>
              </a:rPr>
              <a:t>20kA-61V</a:t>
            </a:r>
            <a:endParaRPr lang="en-GB" b="1" i="1" dirty="0">
              <a:solidFill>
                <a:srgbClr val="7030A0"/>
              </a:solidFill>
              <a:latin typeface="Calisto MT" panose="0204060305050503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59246" y="3220825"/>
            <a:ext cx="11448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smtClean="0">
                <a:solidFill>
                  <a:srgbClr val="7030A0"/>
                </a:solidFill>
                <a:latin typeface="Calisto MT" panose="02040603050505030304" pitchFamily="18" charset="0"/>
              </a:rPr>
              <a:t>Cluster D</a:t>
            </a:r>
          </a:p>
          <a:p>
            <a:r>
              <a:rPr lang="en-GB" b="1" i="1" dirty="0" smtClean="0">
                <a:solidFill>
                  <a:srgbClr val="7030A0"/>
                </a:solidFill>
                <a:latin typeface="Calisto MT" panose="02040603050505030304" pitchFamily="18" charset="0"/>
              </a:rPr>
              <a:t>30kA-16V</a:t>
            </a:r>
            <a:endParaRPr lang="en-GB" b="1" dirty="0">
              <a:solidFill>
                <a:srgbClr val="7030A0"/>
              </a:solidFill>
              <a:latin typeface="Calisto MT" panose="02040603050505030304" pitchFamily="18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2070823" y="3535456"/>
            <a:ext cx="3671608" cy="8535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2173236" y="2183850"/>
            <a:ext cx="501612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2070824" y="5045738"/>
            <a:ext cx="324773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2930317" y="1444447"/>
            <a:ext cx="1253977" cy="440344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Upgrade in 2017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037907" y="2586521"/>
            <a:ext cx="1730835" cy="538759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2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Upgrade in 2016-2017</a:t>
            </a:r>
            <a:endParaRPr lang="en-GB" sz="1200" b="1" dirty="0" smtClean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635056" y="4299298"/>
            <a:ext cx="1141932" cy="440344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IN PLACE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286902" y="1368057"/>
            <a:ext cx="3637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>
                <a:solidFill>
                  <a:srgbClr val="7030A0"/>
                </a:solidFill>
                <a:latin typeface="Calisto MT" panose="02040603050505030304" pitchFamily="18" charset="0"/>
              </a:rPr>
              <a:t>For Horizontal Tests (without EES)</a:t>
            </a:r>
            <a:endParaRPr lang="en-GB" i="1" dirty="0">
              <a:solidFill>
                <a:srgbClr val="7030A0"/>
              </a:solidFill>
              <a:latin typeface="Calisto MT" panose="0204060305050503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881421" y="4561095"/>
            <a:ext cx="2761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>
                <a:solidFill>
                  <a:srgbClr val="7030A0"/>
                </a:solidFill>
                <a:latin typeface="Calisto MT" panose="02040603050505030304" pitchFamily="18" charset="0"/>
              </a:rPr>
              <a:t>For Vertical Tests (with EES)</a:t>
            </a:r>
            <a:endParaRPr lang="en-GB" i="1" dirty="0">
              <a:solidFill>
                <a:srgbClr val="7030A0"/>
              </a:solidFill>
              <a:latin typeface="Calisto MT" panose="0204060305050503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86902" y="5748784"/>
            <a:ext cx="2761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>
                <a:solidFill>
                  <a:srgbClr val="7030A0"/>
                </a:solidFill>
                <a:latin typeface="Calisto MT" panose="02040603050505030304" pitchFamily="18" charset="0"/>
              </a:rPr>
              <a:t>For Vertical Tests (with EES)</a:t>
            </a:r>
            <a:endParaRPr lang="en-GB" i="1" dirty="0">
              <a:solidFill>
                <a:srgbClr val="7030A0"/>
              </a:solidFill>
              <a:latin typeface="Calisto MT" panose="02040603050505030304" pitchFamily="18" charset="0"/>
            </a:endParaRPr>
          </a:p>
        </p:txBody>
      </p:sp>
      <p:sp>
        <p:nvSpPr>
          <p:cNvPr id="2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>
                <a:latin typeface="Calisto MT" panose="02040603050505030304" pitchFamily="18" charset="0"/>
              </a:rPr>
              <a:pPr/>
              <a:t>6</a:t>
            </a:fld>
            <a:endParaRPr lang="en-US" dirty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14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/>
          <p:cNvSpPr txBox="1">
            <a:spLocks/>
          </p:cNvSpPr>
          <p:nvPr/>
        </p:nvSpPr>
        <p:spPr>
          <a:xfrm>
            <a:off x="197770" y="256445"/>
            <a:ext cx="8740590" cy="50310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HL-LHC Circuits at SM18</a:t>
            </a:r>
            <a:endParaRPr lang="en-GB" sz="2800" b="1" dirty="0">
              <a:solidFill>
                <a:schemeClr val="accent4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72" name="Title 1"/>
          <p:cNvSpPr txBox="1">
            <a:spLocks/>
          </p:cNvSpPr>
          <p:nvPr/>
        </p:nvSpPr>
        <p:spPr>
          <a:xfrm>
            <a:off x="197770" y="911952"/>
            <a:ext cx="8740590" cy="4988976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800"/>
              </a:spcAft>
            </a:pP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New Power Converter for 2 kA Corrector Circuits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629254" y="1444447"/>
            <a:ext cx="2211891" cy="440344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Upgrade in 2017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921271" y="1541962"/>
            <a:ext cx="2343334" cy="538759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2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Upgrade in 2016-2017</a:t>
            </a:r>
            <a:endParaRPr lang="en-GB" sz="1200" b="1" dirty="0" smtClean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46101" y="4386283"/>
            <a:ext cx="214507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i="1" dirty="0" smtClean="0">
                <a:solidFill>
                  <a:srgbClr val="7030A0"/>
                </a:solidFill>
                <a:latin typeface="Calisto MT" panose="02040603050505030304" pitchFamily="18" charset="0"/>
              </a:rPr>
              <a:t>HL-LHC2kA-10V</a:t>
            </a:r>
          </a:p>
          <a:p>
            <a:pPr algn="ctr"/>
            <a:r>
              <a:rPr lang="en-GB" i="1" dirty="0" smtClean="0">
                <a:solidFill>
                  <a:srgbClr val="7030A0"/>
                </a:solidFill>
                <a:latin typeface="Calisto MT" panose="02040603050505030304" pitchFamily="18" charset="0"/>
              </a:rPr>
              <a:t>4 Quadrants</a:t>
            </a:r>
          </a:p>
          <a:p>
            <a:pPr algn="ctr"/>
            <a:r>
              <a:rPr lang="en-GB" i="1" dirty="0" smtClean="0">
                <a:solidFill>
                  <a:srgbClr val="7030A0"/>
                </a:solidFill>
                <a:latin typeface="Calisto MT" panose="02040603050505030304" pitchFamily="18" charset="0"/>
              </a:rPr>
              <a:t>Cluster D (With EES)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915444" y="1482059"/>
            <a:ext cx="1160219" cy="257112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89169" y="4157420"/>
            <a:ext cx="24127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i="1" dirty="0" smtClean="0">
                <a:solidFill>
                  <a:srgbClr val="7030A0"/>
                </a:solidFill>
                <a:latin typeface="Calisto MT" panose="02040603050505030304" pitchFamily="18" charset="0"/>
              </a:rPr>
              <a:t>COMBO 2kA-10V </a:t>
            </a:r>
          </a:p>
          <a:p>
            <a:pPr algn="ctr"/>
            <a:r>
              <a:rPr lang="en-GB" i="1" dirty="0" smtClean="0">
                <a:solidFill>
                  <a:srgbClr val="7030A0"/>
                </a:solidFill>
                <a:latin typeface="Calisto MT" panose="02040603050505030304" pitchFamily="18" charset="0"/>
              </a:rPr>
              <a:t>1 Quadrant</a:t>
            </a:r>
          </a:p>
          <a:p>
            <a:pPr algn="ctr"/>
            <a:r>
              <a:rPr lang="en-GB" i="1" dirty="0" smtClean="0">
                <a:solidFill>
                  <a:srgbClr val="7030A0"/>
                </a:solidFill>
                <a:latin typeface="Calisto MT" panose="02040603050505030304" pitchFamily="18" charset="0"/>
              </a:rPr>
              <a:t>Cluster A (Without EES)</a:t>
            </a:r>
          </a:p>
          <a:p>
            <a:pPr algn="ctr"/>
            <a:r>
              <a:rPr lang="en-GB" i="1" dirty="0" smtClean="0">
                <a:solidFill>
                  <a:srgbClr val="7030A0"/>
                </a:solidFill>
                <a:latin typeface="Calisto MT" panose="02040603050505030304" pitchFamily="18" charset="0"/>
              </a:rPr>
              <a:t>Cluster F (With EES)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38140" y="5433949"/>
            <a:ext cx="4081318" cy="440344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b="1" dirty="0" smtClean="0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Installed in SM18 and first </a:t>
            </a:r>
            <a:r>
              <a:rPr lang="en-GB" sz="1200" b="1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t</a:t>
            </a:r>
            <a:r>
              <a:rPr lang="en-GB" sz="1200" b="1" smtClean="0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ests done on </a:t>
            </a:r>
            <a:r>
              <a:rPr lang="en-GB" sz="1200" b="1" dirty="0" smtClean="0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MCBXFB 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614310" y="5417747"/>
            <a:ext cx="2059228" cy="440344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b="1" dirty="0" smtClean="0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Delivery Date: 12-2019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018" y="1419688"/>
            <a:ext cx="1902782" cy="2980058"/>
          </a:xfrm>
          <a:prstGeom prst="rect">
            <a:avLst/>
          </a:prstGeom>
        </p:spPr>
      </p:pic>
      <p:sp>
        <p:nvSpPr>
          <p:cNvPr id="1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>
                <a:latin typeface="Calisto MT" panose="02040603050505030304" pitchFamily="18" charset="0"/>
              </a:rPr>
              <a:pPr/>
              <a:t>7</a:t>
            </a:fld>
            <a:endParaRPr lang="en-US" dirty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87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/>
          <p:cNvSpPr txBox="1">
            <a:spLocks/>
          </p:cNvSpPr>
          <p:nvPr/>
        </p:nvSpPr>
        <p:spPr>
          <a:xfrm>
            <a:off x="197770" y="256445"/>
            <a:ext cx="8740590" cy="50310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HL-LHC Circuits at SM18</a:t>
            </a:r>
            <a:endParaRPr lang="en-GB" sz="2800" b="1" dirty="0">
              <a:solidFill>
                <a:schemeClr val="accent4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921271" y="1541962"/>
            <a:ext cx="2343334" cy="538759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200" b="1" dirty="0" smtClean="0">
                <a:solidFill>
                  <a:schemeClr val="bg1"/>
                </a:solidFill>
                <a:latin typeface="Calisto MT" panose="02040603050505030304" pitchFamily="18" charset="0"/>
              </a:rPr>
              <a:t>Upgrade in 2016-2017</a:t>
            </a:r>
            <a:endParaRPr lang="en-GB" sz="1200" b="1" dirty="0" smtClean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sp>
        <p:nvSpPr>
          <p:cNvPr id="1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>
                <a:latin typeface="Calisto MT" panose="02040603050505030304" pitchFamily="18" charset="0"/>
              </a:rPr>
              <a:pPr/>
              <a:t>8</a:t>
            </a:fld>
            <a:endParaRPr lang="en-US" dirty="0">
              <a:latin typeface="Calisto MT" panose="0204060305050503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39" y="1689741"/>
            <a:ext cx="4147132" cy="3584222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197770" y="911952"/>
            <a:ext cx="8740590" cy="4988976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800"/>
              </a:spcAft>
            </a:pP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Calisto MT" panose="02040603050505030304" pitchFamily="18" charset="0"/>
              </a:rPr>
              <a:t>All SM18 Circuits after Powering Upgrade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861" y="1689741"/>
            <a:ext cx="4104396" cy="358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3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560832" y="192624"/>
            <a:ext cx="3791712" cy="3891696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9900" dirty="0" smtClean="0">
                <a:solidFill>
                  <a:schemeClr val="accent6"/>
                </a:solidFill>
                <a:latin typeface="Calisto MT" panose="02040603050505030304" pitchFamily="18" charset="0"/>
              </a:rPr>
              <a:t>2</a:t>
            </a:r>
            <a:endParaRPr lang="en-US" sz="2000" dirty="0" smtClean="0">
              <a:solidFill>
                <a:schemeClr val="accent6"/>
              </a:solidFill>
              <a:latin typeface="Calisto MT" panose="0204060305050503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0560" y="3327096"/>
            <a:ext cx="78760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accent6"/>
                </a:solidFill>
                <a:latin typeface="Calisto MT" panose="02040603050505030304" pitchFamily="18" charset="0"/>
              </a:rPr>
              <a:t>SM18 Cluster F Powering Upgrade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>
                <a:latin typeface="Calisto MT" panose="02040603050505030304" pitchFamily="18" charset="0"/>
              </a:rPr>
              <a:pPr/>
              <a:t>9</a:t>
            </a:fld>
            <a:endParaRPr lang="en-US" dirty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47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nal choices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Final choices</Template>
  <TotalTime>29256</TotalTime>
  <Words>674</Words>
  <Application>Microsoft Office PowerPoint</Application>
  <PresentationFormat>On-screen Show (4:3)</PresentationFormat>
  <Paragraphs>217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Calisto MT</vt:lpstr>
      <vt:lpstr>Georgia</vt:lpstr>
      <vt:lpstr>Tahoma</vt:lpstr>
      <vt:lpstr>Times New Roman</vt:lpstr>
      <vt:lpstr>Verdana</vt:lpstr>
      <vt:lpstr>Final choices</vt:lpstr>
      <vt:lpstr>PowerPoint Presentation</vt:lpstr>
      <vt:lpstr>Power Converters and Room Temperature Connections in SM18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Thank you for your attention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Ivan Josifovic</dc:creator>
  <cp:lastModifiedBy>Samer Yammine</cp:lastModifiedBy>
  <cp:revision>561</cp:revision>
  <dcterms:created xsi:type="dcterms:W3CDTF">2015-03-24T07:47:42Z</dcterms:created>
  <dcterms:modified xsi:type="dcterms:W3CDTF">2019-06-10T19:55:31Z</dcterms:modified>
</cp:coreProperties>
</file>