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5" r:id="rId9"/>
    <p:sldId id="266" r:id="rId10"/>
    <p:sldId id="268" r:id="rId11"/>
    <p:sldId id="269" r:id="rId12"/>
    <p:sldId id="271" r:id="rId13"/>
    <p:sldId id="263" r:id="rId14"/>
    <p:sldId id="264" r:id="rId15"/>
    <p:sldId id="274" r:id="rId16"/>
    <p:sldId id="276" r:id="rId17"/>
    <p:sldId id="277" r:id="rId18"/>
    <p:sldId id="278" r:id="rId19"/>
    <p:sldId id="275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132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0B239-5A4B-42E2-8CFA-CCB8A8B47901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4FC12-DBD2-4577-8C2C-8575DAF7D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21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04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3CBED-7B58-4355-AAFD-74AAA52039F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762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3CBED-7B58-4355-AAFD-74AAA52039F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5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04F56-361F-44ED-9F12-14F84221C1EB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18168-1C69-4673-9950-8732E8167D7F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52D88-86AD-4AC6-840E-A8C0F2626013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9AE48-B40B-4916-9594-FC7686FA735A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4BF36-0BB7-49D2-8394-753D4B720534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5E73C-5818-45DC-B738-0CB5AE5DC58E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CA8E-7492-46F5-A8E0-CE341E6BB3DE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9B7CC-B01A-4628-ABA8-B5610A57057C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819"/>
            <a:ext cx="8226854" cy="5484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2kA IGBT based EE systems for HL-LHC (1)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960120"/>
            <a:ext cx="8503920" cy="51892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Design and development started in 2017</a:t>
            </a:r>
          </a:p>
          <a:p>
            <a:r>
              <a:rPr lang="en-US" sz="2400" dirty="0" smtClean="0"/>
              <a:t>A modular approach is applied in the design</a:t>
            </a:r>
          </a:p>
          <a:p>
            <a:r>
              <a:rPr lang="en-US" sz="2400" dirty="0" smtClean="0"/>
              <a:t>A single module commutates bidirectionally 1000 A</a:t>
            </a:r>
          </a:p>
          <a:p>
            <a:r>
              <a:rPr lang="en-US" sz="2400" dirty="0" smtClean="0"/>
              <a:t>Two modules connected in parallel for 2kA operation</a:t>
            </a:r>
            <a:endParaRPr lang="en-US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39719" r="13161" b="2988"/>
          <a:stretch/>
        </p:blipFill>
        <p:spPr>
          <a:xfrm>
            <a:off x="6909236" y="2923458"/>
            <a:ext cx="1774818" cy="2678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0" y="3701880"/>
            <a:ext cx="2702560" cy="1520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5822" y="5379899"/>
            <a:ext cx="2836033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1kA module</a:t>
            </a:r>
          </a:p>
          <a:p>
            <a:pPr algn="ctr"/>
            <a:r>
              <a:rPr lang="en-GB" sz="2000" dirty="0" smtClean="0"/>
              <a:t>housed in a 6U chassis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909236" y="5379899"/>
            <a:ext cx="17748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2 modules</a:t>
            </a:r>
          </a:p>
          <a:p>
            <a:pPr algn="ctr"/>
            <a:r>
              <a:rPr lang="en-US" sz="2000" dirty="0" smtClean="0"/>
              <a:t>In parallel</a:t>
            </a:r>
            <a:endParaRPr lang="en-GB" sz="2000" dirty="0"/>
          </a:p>
        </p:txBody>
      </p:sp>
      <p:pic>
        <p:nvPicPr>
          <p:cNvPr id="9" name="Picture 8" descr="C:\Users\rins_\Dropbox\HU\JAAR 4\Afstuderen\#5. Afstudeerverslag\pictures\1kA_IN_6U_ATOS_ATLAS_STP_MPE_V2_3-Temp0000.pn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r="16205"/>
          <a:stretch/>
        </p:blipFill>
        <p:spPr bwMode="auto">
          <a:xfrm>
            <a:off x="243840" y="3261593"/>
            <a:ext cx="2352040" cy="2400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93"/>
            <a:ext cx="8226854" cy="50564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2kA IGBT based EE systems for HL-LHC (2)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1695"/>
            <a:ext cx="8503920" cy="242375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Details from the design:</a:t>
            </a:r>
          </a:p>
          <a:p>
            <a:pPr lvl="1"/>
            <a:r>
              <a:rPr lang="en-US" sz="2200" dirty="0" smtClean="0"/>
              <a:t>Dump resistor 300m</a:t>
            </a:r>
            <a:r>
              <a:rPr lang="el-GR" sz="2200" dirty="0" smtClean="0"/>
              <a:t>Ω</a:t>
            </a:r>
            <a:r>
              <a:rPr lang="en-US" sz="2200" dirty="0" smtClean="0"/>
              <a:t> (2 x 600m</a:t>
            </a:r>
            <a:r>
              <a:rPr lang="el-GR" sz="2200" dirty="0" smtClean="0"/>
              <a:t>Ω</a:t>
            </a:r>
            <a:r>
              <a:rPr lang="en-US" sz="2200" dirty="0" smtClean="0"/>
              <a:t> in parallel)</a:t>
            </a:r>
          </a:p>
          <a:p>
            <a:pPr lvl="1"/>
            <a:r>
              <a:rPr lang="en-US" sz="2200" dirty="0" smtClean="0"/>
              <a:t>Bipolar operation of each 1kA module</a:t>
            </a:r>
          </a:p>
          <a:p>
            <a:pPr lvl="1"/>
            <a:r>
              <a:rPr lang="en-US" sz="2200" dirty="0" smtClean="0"/>
              <a:t>~2.5V voltage drop (still significant)</a:t>
            </a:r>
          </a:p>
          <a:p>
            <a:pPr lvl="1"/>
            <a:r>
              <a:rPr lang="en-US" sz="2200" dirty="0" smtClean="0"/>
              <a:t>Redundancy achieved through 2kA triggerable fuse</a:t>
            </a:r>
          </a:p>
          <a:p>
            <a:pPr lvl="2"/>
            <a:r>
              <a:rPr lang="en-US" sz="1900" dirty="0" smtClean="0"/>
              <a:t>250us reaction</a:t>
            </a:r>
          </a:p>
          <a:p>
            <a:pPr lvl="2"/>
            <a:r>
              <a:rPr lang="en-US" sz="1900" dirty="0" smtClean="0"/>
              <a:t>Low </a:t>
            </a:r>
            <a:r>
              <a:rPr lang="en-US" sz="1900" dirty="0" err="1" smtClean="0"/>
              <a:t>ohmic</a:t>
            </a:r>
            <a:r>
              <a:rPr lang="en-US" sz="1900" dirty="0" smtClean="0"/>
              <a:t> losses (200uOhms)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8" b="91993" l="3498" r="896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994">
            <a:off x="648405" y="2997826"/>
            <a:ext cx="1811305" cy="31647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0289" y="3340616"/>
            <a:ext cx="2159538" cy="2754570"/>
            <a:chOff x="-592839" y="2472282"/>
            <a:chExt cx="3710353" cy="448535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7674" y="2472282"/>
              <a:ext cx="16941" cy="3427693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6378" y="6222449"/>
              <a:ext cx="1419110" cy="453357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793318" y="6293602"/>
              <a:ext cx="899896" cy="384992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-1087618" y="3895290"/>
              <a:ext cx="1571235" cy="581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>
                  <a:solidFill>
                    <a:srgbClr val="92D050"/>
                  </a:solidFill>
                </a:rPr>
                <a:t>180 cm</a:t>
              </a:r>
              <a:endParaRPr lang="en-GB" sz="1600" b="1" dirty="0">
                <a:solidFill>
                  <a:srgbClr val="92D05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102724">
              <a:off x="199456" y="6396353"/>
              <a:ext cx="1405768" cy="55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>
                  <a:solidFill>
                    <a:srgbClr val="92D050"/>
                  </a:solidFill>
                </a:rPr>
                <a:t>90 cm</a:t>
              </a:r>
              <a:endParaRPr lang="en-GB" sz="1600" b="1" dirty="0">
                <a:solidFill>
                  <a:srgbClr val="92D05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138071">
              <a:off x="1787104" y="6406361"/>
              <a:ext cx="1330410" cy="55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>
                  <a:solidFill>
                    <a:srgbClr val="92D050"/>
                  </a:solidFill>
                </a:rPr>
                <a:t>60 cm</a:t>
              </a:r>
              <a:endParaRPr lang="en-GB" sz="1600" b="1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06" y="2703592"/>
            <a:ext cx="1900694" cy="23042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514" y="5007847"/>
            <a:ext cx="1674062" cy="360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7107725" y="5017399"/>
            <a:ext cx="1562256" cy="350489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t</a:t>
            </a:r>
            <a:r>
              <a:rPr lang="en-GB" sz="1800" dirty="0" smtClean="0"/>
              <a:t>riggerable fuse</a:t>
            </a:r>
            <a:endParaRPr lang="en-GB" sz="1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843589" y="5360268"/>
            <a:ext cx="0" cy="288032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12700" dist="20000" dir="5400000" sx="80000" sy="8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46" y="3741776"/>
            <a:ext cx="2192266" cy="14702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473312" y="5212065"/>
            <a:ext cx="22493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Back up protection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ith triggerable fuse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151951" y="5459737"/>
            <a:ext cx="150554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1kA module</a:t>
            </a:r>
          </a:p>
          <a:p>
            <a:pPr algn="ctr"/>
            <a:r>
              <a:rPr lang="en-US" dirty="0" smtClean="0"/>
              <a:t>configuration</a:t>
            </a: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b="8222"/>
          <a:stretch/>
        </p:blipFill>
        <p:spPr>
          <a:xfrm>
            <a:off x="7086600" y="760689"/>
            <a:ext cx="1915050" cy="14235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7175938" y="2184269"/>
            <a:ext cx="173637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Dump resistors</a:t>
            </a:r>
            <a:endParaRPr lang="en-GB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280540" cy="464285"/>
          </a:xfrm>
        </p:spPr>
        <p:txBody>
          <a:bodyPr>
            <a:noAutofit/>
          </a:bodyPr>
          <a:lstStyle/>
          <a:p>
            <a:r>
              <a:rPr lang="en-GB" sz="3200" dirty="0"/>
              <a:t>C</a:t>
            </a:r>
            <a:r>
              <a:rPr lang="en-GB" sz="3200" dirty="0" smtClean="0"/>
              <a:t>ontrol electronics of IGBT based EE system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81402"/>
            <a:ext cx="8530002" cy="246187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Some details of the control electronics</a:t>
            </a:r>
          </a:p>
          <a:p>
            <a:pPr lvl="1"/>
            <a:r>
              <a:rPr lang="en-GB" sz="2000" dirty="0" smtClean="0"/>
              <a:t>sbRIO controller </a:t>
            </a:r>
          </a:p>
          <a:p>
            <a:pPr lvl="1"/>
            <a:r>
              <a:rPr lang="en-GB" sz="2000" dirty="0" smtClean="0"/>
              <a:t>Two FPA boards</a:t>
            </a:r>
          </a:p>
          <a:p>
            <a:pPr lvl="1"/>
            <a:r>
              <a:rPr lang="en-GB" sz="2000" dirty="0" smtClean="0"/>
              <a:t>Hardware interlock board</a:t>
            </a:r>
          </a:p>
          <a:p>
            <a:pPr lvl="1"/>
            <a:r>
              <a:rPr lang="en-GB" sz="2000" dirty="0" smtClean="0"/>
              <a:t>Power supply board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336872" y="1865950"/>
            <a:ext cx="2679404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NI – sbRIO controller</a:t>
            </a:r>
          </a:p>
          <a:p>
            <a:pPr algn="ctr"/>
            <a:r>
              <a:rPr lang="en-GB" dirty="0" smtClean="0"/>
              <a:t>(single-board)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28 digital I/O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16 analogue inputs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etc.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370" y="5446965"/>
            <a:ext cx="321113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3U control chassis</a:t>
            </a:r>
          </a:p>
          <a:p>
            <a:pPr algn="ctr"/>
            <a:r>
              <a:rPr lang="en-GB" dirty="0"/>
              <a:t>h</a:t>
            </a:r>
            <a:r>
              <a:rPr lang="en-GB" dirty="0" smtClean="0"/>
              <a:t>oused the electronic boards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389" y="1960441"/>
            <a:ext cx="2122527" cy="1288346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5" y="3889079"/>
            <a:ext cx="2078810" cy="15591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22891" r="15875" b="21110"/>
          <a:stretch/>
        </p:blipFill>
        <p:spPr>
          <a:xfrm>
            <a:off x="3769231" y="3889420"/>
            <a:ext cx="2466805" cy="1563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9800" r="9889" b="12200"/>
          <a:stretch/>
        </p:blipFill>
        <p:spPr>
          <a:xfrm>
            <a:off x="6236036" y="3883944"/>
            <a:ext cx="2440420" cy="15686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342106" y="5452567"/>
            <a:ext cx="410340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FPA and PSU boards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33"/>
            <a:ext cx="8226854" cy="5056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2kA IGBT based EE systems for HL-LHC (3)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716280"/>
            <a:ext cx="8503920" cy="5433060"/>
          </a:xfrm>
        </p:spPr>
        <p:txBody>
          <a:bodyPr>
            <a:normAutofit/>
          </a:bodyPr>
          <a:lstStyle/>
          <a:p>
            <a:r>
              <a:rPr lang="pl-PL" sz="2200" b="1" dirty="0"/>
              <a:t>Semiconductor based (IGBT) </a:t>
            </a:r>
            <a:r>
              <a:rPr lang="pl-PL" sz="2200" dirty="0"/>
              <a:t>bipolar, compact and complete </a:t>
            </a:r>
            <a:r>
              <a:rPr lang="en-US" sz="2200" dirty="0" smtClean="0"/>
              <a:t>EE </a:t>
            </a:r>
            <a:r>
              <a:rPr lang="pl-PL" sz="2200" dirty="0" smtClean="0"/>
              <a:t>system </a:t>
            </a:r>
            <a:r>
              <a:rPr lang="pl-PL" sz="2200" dirty="0"/>
              <a:t>to be used with the Hi-Lumi corrector magnets (MCBXFA &amp; MCBXFB) at the vertical test bench in </a:t>
            </a:r>
            <a:r>
              <a:rPr lang="pl-PL" sz="2200" dirty="0" smtClean="0"/>
              <a:t>SM18</a:t>
            </a:r>
            <a:endParaRPr lang="en-US" sz="2200" dirty="0" smtClean="0"/>
          </a:p>
          <a:p>
            <a:r>
              <a:rPr lang="en-US" sz="2200" dirty="0" smtClean="0"/>
              <a:t>Two systems (final version) fully tested were send for installation in SM18</a:t>
            </a:r>
          </a:p>
          <a:p>
            <a:r>
              <a:rPr lang="en-US" sz="2200" dirty="0" smtClean="0"/>
              <a:t>Two more systems ordered in the industry – expected in Sep19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95" y="3463529"/>
            <a:ext cx="1737359" cy="2316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3483848"/>
            <a:ext cx="1722120" cy="2296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0025" y="5789532"/>
            <a:ext cx="204414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System under test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293436" y="5792072"/>
            <a:ext cx="104387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 SM18</a:t>
            </a:r>
            <a:endParaRPr lang="en-GB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1720" y="5859033"/>
            <a:ext cx="3382576" cy="299831"/>
          </a:xfrm>
          <a:prstGeom prst="rect">
            <a:avLst/>
          </a:prstGeom>
          <a:solidFill>
            <a:srgbClr val="92D050"/>
          </a:solidFill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 smtClean="0"/>
              <a:t>Performance at 2kA – U_DUMP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1" y="3087949"/>
            <a:ext cx="3684075" cy="2759124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1934006" y="4007352"/>
            <a:ext cx="86409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730 </a:t>
            </a:r>
            <a:r>
              <a:rPr lang="el-GR" sz="1600" dirty="0" smtClean="0"/>
              <a:t>μ</a:t>
            </a:r>
            <a:r>
              <a:rPr lang="en-US" sz="1600" dirty="0" smtClean="0"/>
              <a:t>s</a:t>
            </a:r>
            <a:endParaRPr lang="en-GB" sz="16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500569" y="3178437"/>
            <a:ext cx="0" cy="2336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42488" y="3087949"/>
            <a:ext cx="0" cy="2336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42488" y="4346837"/>
            <a:ext cx="2362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18" y="60043"/>
            <a:ext cx="6778802" cy="470449"/>
          </a:xfrm>
        </p:spPr>
        <p:txBody>
          <a:bodyPr>
            <a:noAutofit/>
          </a:bodyPr>
          <a:lstStyle/>
          <a:p>
            <a:r>
              <a:rPr lang="en-GB" sz="3200" dirty="0" smtClean="0"/>
              <a:t>Vacuum switches based EE systems</a:t>
            </a:r>
            <a:endParaRPr lang="en-GB" sz="3200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-1" y="756798"/>
            <a:ext cx="4935864" cy="20586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New development for HL-LHC</a:t>
            </a:r>
          </a:p>
          <a:p>
            <a:pPr lvl="1"/>
            <a:r>
              <a:rPr lang="en-GB" sz="2200" dirty="0" smtClean="0"/>
              <a:t>28 EE systems required</a:t>
            </a:r>
          </a:p>
          <a:p>
            <a:pPr lvl="2"/>
            <a:r>
              <a:rPr lang="en-GB" sz="2000" dirty="0" smtClean="0"/>
              <a:t>8 for 2kA</a:t>
            </a:r>
          </a:p>
          <a:p>
            <a:pPr lvl="2"/>
            <a:r>
              <a:rPr lang="en-US" sz="2000" dirty="0" smtClean="0"/>
              <a:t>20 for 600A</a:t>
            </a:r>
            <a:endParaRPr lang="en-GB" sz="2000" dirty="0" smtClean="0"/>
          </a:p>
          <a:p>
            <a:r>
              <a:rPr lang="en-GB" sz="2400" dirty="0" smtClean="0"/>
              <a:t>Prototypes fully tested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3" y="1065651"/>
            <a:ext cx="1933282" cy="466725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736" y="1062640"/>
            <a:ext cx="1779939" cy="4667250"/>
          </a:xfrm>
          <a:prstGeom prst="rect">
            <a:avLst/>
          </a:prstGeom>
        </p:spPr>
      </p:pic>
      <p:sp>
        <p:nvSpPr>
          <p:cNvPr id="33" name="Content Placeholder 7"/>
          <p:cNvSpPr txBox="1">
            <a:spLocks/>
          </p:cNvSpPr>
          <p:nvPr/>
        </p:nvSpPr>
        <p:spPr>
          <a:xfrm>
            <a:off x="5018952" y="5771770"/>
            <a:ext cx="1933282" cy="370581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 smtClean="0"/>
              <a:t>2kA EE system</a:t>
            </a:r>
            <a:endParaRPr lang="en-GB" sz="1800" u="sng" dirty="0"/>
          </a:p>
          <a:p>
            <a:pPr lvl="2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749808" lvl="2" indent="0">
              <a:buNone/>
            </a:pPr>
            <a:r>
              <a:rPr lang="en-GB" sz="1800" dirty="0"/>
              <a:t>	</a:t>
            </a:r>
            <a:endParaRPr lang="en-GB" sz="18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4" name="Content Placeholder 7"/>
          <p:cNvSpPr txBox="1">
            <a:spLocks/>
          </p:cNvSpPr>
          <p:nvPr/>
        </p:nvSpPr>
        <p:spPr>
          <a:xfrm>
            <a:off x="7029686" y="5777586"/>
            <a:ext cx="2114314" cy="364765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 smtClean="0"/>
              <a:t>2 system for 600A</a:t>
            </a:r>
            <a:endParaRPr lang="en-GB" sz="1800" u="sng" dirty="0"/>
          </a:p>
          <a:p>
            <a:pPr lvl="2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749808" lvl="2" indent="0">
              <a:buNone/>
            </a:pPr>
            <a:r>
              <a:rPr lang="en-GB" sz="1800" dirty="0"/>
              <a:t>	</a:t>
            </a:r>
            <a:endParaRPr lang="en-GB" sz="18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126" y="3825124"/>
            <a:ext cx="2559854" cy="1919890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1382218" y="5771770"/>
            <a:ext cx="3440694" cy="370581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 smtClean="0"/>
              <a:t>Long service life vacuum switch</a:t>
            </a:r>
            <a:endParaRPr lang="en-GB" sz="1800" u="sng" dirty="0"/>
          </a:p>
          <a:p>
            <a:pPr lvl="2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749808" lvl="2" indent="0">
              <a:buNone/>
            </a:pPr>
            <a:r>
              <a:rPr lang="en-GB" sz="1800" dirty="0"/>
              <a:t>	</a:t>
            </a:r>
            <a:endParaRPr lang="en-GB" sz="18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8" y="2815422"/>
            <a:ext cx="2756638" cy="1409991"/>
          </a:xfrm>
          <a:prstGeom prst="rect">
            <a:avLst/>
          </a:prstGeom>
        </p:spPr>
      </p:pic>
      <p:sp>
        <p:nvSpPr>
          <p:cNvPr id="14" name="Content Placeholder 7"/>
          <p:cNvSpPr txBox="1">
            <a:spLocks/>
          </p:cNvSpPr>
          <p:nvPr/>
        </p:nvSpPr>
        <p:spPr>
          <a:xfrm>
            <a:off x="5384" y="4250261"/>
            <a:ext cx="2158464" cy="307779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 smtClean="0"/>
              <a:t>Control electronics</a:t>
            </a:r>
            <a:endParaRPr lang="en-GB" sz="1800" u="sng" dirty="0"/>
          </a:p>
          <a:p>
            <a:pPr lvl="2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749808" lvl="2" indent="0">
              <a:buNone/>
            </a:pPr>
            <a:r>
              <a:rPr lang="en-GB" sz="1800" dirty="0"/>
              <a:t>	</a:t>
            </a:r>
            <a:endParaRPr lang="en-GB" sz="18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1960" y="45720"/>
            <a:ext cx="8168640" cy="885294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Performance of vacuum switches based EE systems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1" t="18113" r="636"/>
          <a:stretch/>
        </p:blipFill>
        <p:spPr>
          <a:xfrm>
            <a:off x="7168646" y="2569436"/>
            <a:ext cx="1846102" cy="3481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51764" y="864386"/>
            <a:ext cx="1846102" cy="17081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2kA system installed and commissioned in SM18 for protection of MCBXFB – 15.03.19</a:t>
            </a:r>
            <a:endParaRPr lang="en-GB" sz="135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200868" y="1064079"/>
            <a:ext cx="5636051" cy="167291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2kA vacuum switches EE system in real operation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Pre-series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ordered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4 systems for 2kA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4 systems for 600A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4159" y="2194142"/>
            <a:ext cx="3296046" cy="12464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EE operation during a training quench of MCBXFB at 1.5kA (15.03.2019) SM18</a:t>
            </a:r>
          </a:p>
          <a:p>
            <a:r>
              <a:rPr lang="en-US" sz="1500" dirty="0"/>
              <a:t>Circuit current transferred to resistor for ≈1.8ms </a:t>
            </a:r>
            <a:endParaRPr lang="en-GB" sz="1350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200868" y="2870166"/>
            <a:ext cx="3208157" cy="324655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Vacuum switches EE systems are selected to be used for HL-LHC magnet circuits protection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MCBXFA: 8 systems (2 kA)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MCQSXF: 4 systems (600 A)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MCBRD: 16 systems (600 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849" r="16835" b="30440"/>
          <a:stretch/>
        </p:blipFill>
        <p:spPr>
          <a:xfrm>
            <a:off x="3864159" y="3422166"/>
            <a:ext cx="3296046" cy="26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CLIQ</a:t>
            </a:r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4298" y="1325614"/>
            <a:ext cx="4768644" cy="4270860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000" b="1" dirty="0"/>
              <a:t>Coupling-Loss Induced Quench </a:t>
            </a:r>
            <a:r>
              <a:rPr lang="en-US" sz="2000" dirty="0"/>
              <a:t>(CLIQ) is an innovative </a:t>
            </a:r>
            <a:r>
              <a:rPr lang="en-US" sz="2000" b="1" dirty="0"/>
              <a:t>quench protection</a:t>
            </a:r>
            <a:r>
              <a:rPr lang="en-US" sz="2000" dirty="0"/>
              <a:t> method based on </a:t>
            </a:r>
            <a:r>
              <a:rPr lang="en-US" sz="2000" dirty="0" smtClean="0"/>
              <a:t>a capacitor </a:t>
            </a:r>
            <a:r>
              <a:rPr lang="en-US" sz="2000" dirty="0"/>
              <a:t>discharge resulting in high inter-filament and inter-strand coupling losses </a:t>
            </a:r>
            <a:endParaRPr lang="en-US" sz="2000" b="1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Complement </a:t>
            </a:r>
            <a:r>
              <a:rPr lang="en-US" sz="2000" dirty="0"/>
              <a:t>of the Quench Heater </a:t>
            </a:r>
            <a:r>
              <a:rPr lang="en-US" sz="2000" dirty="0" smtClean="0"/>
              <a:t>systems for the HL-LHC new Inner Triplet magnets protection</a:t>
            </a:r>
            <a:endParaRPr lang="en-US" sz="20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000" dirty="0"/>
              <a:t>Two </a:t>
            </a:r>
            <a:r>
              <a:rPr lang="en-US" sz="2000" dirty="0" smtClean="0"/>
              <a:t>prototype </a:t>
            </a:r>
            <a:r>
              <a:rPr lang="en-US" sz="2000" dirty="0"/>
              <a:t>versions </a:t>
            </a:r>
            <a:r>
              <a:rPr lang="en-US" sz="2000" dirty="0" smtClean="0"/>
              <a:t>designed</a:t>
            </a:r>
            <a:r>
              <a:rPr lang="en-US" sz="2000" dirty="0" smtClean="0"/>
              <a:t> </a:t>
            </a:r>
            <a:r>
              <a:rPr lang="en-US" sz="2000" dirty="0"/>
              <a:t>at </a:t>
            </a:r>
            <a:r>
              <a:rPr lang="en-US" sz="2000" dirty="0" smtClean="0"/>
              <a:t>CERN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CLIQ v2 successfully manufactured and tested by the industry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CLIQ v3 prototype ongoing (1000 VDC, 40 </a:t>
            </a:r>
            <a:r>
              <a:rPr lang="en-US" sz="2000"/>
              <a:t>mF </a:t>
            </a:r>
            <a:r>
              <a:rPr lang="en-US" sz="2000" smtClean="0"/>
              <a:t>capacitors)</a:t>
            </a:r>
            <a:endParaRPr lang="en-US" sz="2000" dirty="0"/>
          </a:p>
          <a:p>
            <a:pPr marL="36574" indent="0" algn="just">
              <a:buNone/>
            </a:pPr>
            <a:endParaRPr lang="en-GB" sz="2000" dirty="0"/>
          </a:p>
          <a:p>
            <a:pPr algn="just">
              <a:buFont typeface="Californian FB" panose="0207040306080B030204" pitchFamily="18" charset="0"/>
              <a:buChar char="Δ"/>
            </a:pPr>
            <a:endParaRPr lang="en-US" sz="2000" b="1" dirty="0"/>
          </a:p>
          <a:p>
            <a:pPr algn="just">
              <a:buFont typeface="Californian FB" panose="0207040306080B030204" pitchFamily="18" charset="0"/>
              <a:buChar char="Δ"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265" y="2550452"/>
            <a:ext cx="3828659" cy="345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927" y="770394"/>
            <a:ext cx="3333333" cy="1504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42096" y="2301483"/>
            <a:ext cx="153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CLIQ v2 units</a:t>
            </a:r>
            <a:endParaRPr lang="en-US" sz="1400" dirty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8760" y="5887009"/>
            <a:ext cx="2460847" cy="241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Courtesy to </a:t>
            </a:r>
            <a:r>
              <a:rPr lang="en-GB" sz="1400" dirty="0" smtClean="0"/>
              <a:t>David Carrillo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525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CLIQ</a:t>
            </a:r>
            <a:endParaRPr lang="en-GB" sz="3200" dirty="0"/>
          </a:p>
        </p:txBody>
      </p:sp>
      <p:pic>
        <p:nvPicPr>
          <p:cNvPr id="6" name="Afbeelding 10">
            <a:extLst>
              <a:ext uri="{FF2B5EF4-FFF2-40B4-BE49-F238E27FC236}">
                <a16:creationId xmlns:a16="http://schemas.microsoft.com/office/drawing/2014/main" id="{D7AD1FEB-665B-449B-A50D-C9D052A8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94" y="592877"/>
            <a:ext cx="4196809" cy="33840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215" y="192767"/>
            <a:ext cx="38444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CLIQ v1 used on a 14-m-Long Full-Scale LHC </a:t>
            </a:r>
            <a:r>
              <a:rPr lang="en-US" sz="1400" dirty="0"/>
              <a:t>dipole magnet. </a:t>
            </a:r>
            <a:r>
              <a:rPr lang="en-US" sz="1400" dirty="0" smtClean="0"/>
              <a:t>E. Ravaioli et al.</a:t>
            </a:r>
            <a:endParaRPr lang="en-US" sz="1400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8" y="1615035"/>
            <a:ext cx="3737317" cy="28029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4249" y="4258328"/>
            <a:ext cx="384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 of new trigger card for CLIQ v3</a:t>
            </a:r>
            <a:endParaRPr lang="en-US" sz="1400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322647"/>
            <a:ext cx="451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CLIQ v2 units manufactured and tested by the industry</a:t>
            </a:r>
            <a:endParaRPr lang="en-US" sz="1400" dirty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9680" r="1770" b="16398"/>
          <a:stretch/>
        </p:blipFill>
        <p:spPr>
          <a:xfrm>
            <a:off x="2235819" y="4673229"/>
            <a:ext cx="4837149" cy="2157463"/>
          </a:xfrm>
          <a:prstGeom prst="rect">
            <a:avLst/>
          </a:prstGeom>
        </p:spPr>
      </p:pic>
      <p:pic>
        <p:nvPicPr>
          <p:cNvPr id="10" name="Afbeelding 2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3162"/>
          <a:stretch/>
        </p:blipFill>
        <p:spPr>
          <a:xfrm>
            <a:off x="5290057" y="4536878"/>
            <a:ext cx="3393997" cy="21515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88760" y="5887009"/>
            <a:ext cx="2460847" cy="241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Courtesy to </a:t>
            </a:r>
            <a:r>
              <a:rPr lang="en-GB" sz="1400" dirty="0" smtClean="0"/>
              <a:t>David Carrillo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381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64" y="1564943"/>
            <a:ext cx="4366760" cy="404528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" y="1926088"/>
            <a:ext cx="4366760" cy="270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glimpse into the CLIQ v2 unit</a:t>
            </a:r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7" b="-14569"/>
          <a:stretch/>
        </p:blipFill>
        <p:spPr>
          <a:xfrm>
            <a:off x="4506421" y="1836584"/>
            <a:ext cx="2515761" cy="37736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2375758" y="1672591"/>
            <a:ext cx="6428191" cy="1661160"/>
            <a:chOff x="2375753" y="815340"/>
            <a:chExt cx="6428191" cy="16611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300989" y="973545"/>
              <a:ext cx="1661160" cy="134475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Group 40"/>
            <p:cNvGrpSpPr/>
            <p:nvPr/>
          </p:nvGrpSpPr>
          <p:grpSpPr>
            <a:xfrm>
              <a:off x="2375753" y="954338"/>
              <a:ext cx="4613062" cy="1370814"/>
              <a:chOff x="2375753" y="954338"/>
              <a:chExt cx="4613062" cy="137081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75753" y="1955903"/>
                <a:ext cx="1537570" cy="3692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68251" y="954338"/>
                <a:ext cx="720564" cy="61905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628288" y="2663356"/>
            <a:ext cx="6367272" cy="2495733"/>
            <a:chOff x="2628285" y="1806103"/>
            <a:chExt cx="6367272" cy="24957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2274" y="2609712"/>
              <a:ext cx="1873283" cy="16921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2" name="Group 41"/>
            <p:cNvGrpSpPr/>
            <p:nvPr/>
          </p:nvGrpSpPr>
          <p:grpSpPr>
            <a:xfrm>
              <a:off x="2628285" y="1806103"/>
              <a:ext cx="3858075" cy="1760056"/>
              <a:chOff x="640077" y="2008899"/>
              <a:chExt cx="3858075" cy="176005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40077" y="2663940"/>
                <a:ext cx="853443" cy="110501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696702" y="2008899"/>
                <a:ext cx="801450" cy="87519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86759" y="1811591"/>
            <a:ext cx="5164693" cy="1506807"/>
            <a:chOff x="386758" y="954338"/>
            <a:chExt cx="5164692" cy="1506807"/>
          </a:xfrm>
        </p:grpSpPr>
        <p:sp>
          <p:nvSpPr>
            <p:cNvPr id="22" name="Rectangle 21"/>
            <p:cNvSpPr/>
            <p:nvPr/>
          </p:nvSpPr>
          <p:spPr>
            <a:xfrm>
              <a:off x="2595996" y="1246153"/>
              <a:ext cx="1232085" cy="6548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6758" y="1827936"/>
              <a:ext cx="914326" cy="6332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73053" y="954338"/>
              <a:ext cx="1078397" cy="94670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0320" y="3415659"/>
            <a:ext cx="6472901" cy="1571632"/>
            <a:chOff x="240318" y="2558408"/>
            <a:chExt cx="6472901" cy="1571632"/>
          </a:xfrm>
        </p:grpSpPr>
        <p:sp>
          <p:nvSpPr>
            <p:cNvPr id="31" name="Rectangle 30"/>
            <p:cNvSpPr/>
            <p:nvPr/>
          </p:nvSpPr>
          <p:spPr>
            <a:xfrm>
              <a:off x="240318" y="2558408"/>
              <a:ext cx="2254511" cy="8970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" name="Trapezoid 14"/>
            <p:cNvSpPr/>
            <p:nvPr/>
          </p:nvSpPr>
          <p:spPr>
            <a:xfrm rot="10800000">
              <a:off x="4951079" y="2909354"/>
              <a:ext cx="1762140" cy="1220686"/>
            </a:xfrm>
            <a:prstGeom prst="trapezoid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88760" y="5887009"/>
            <a:ext cx="2460847" cy="241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Courtesy to </a:t>
            </a:r>
            <a:r>
              <a:rPr lang="en-GB" sz="1400" dirty="0" smtClean="0"/>
              <a:t>David Carrillo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869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820" y="2489012"/>
            <a:ext cx="3459480" cy="940443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84" y="1921031"/>
            <a:ext cx="6923232" cy="20472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Energy Extraction </a:t>
            </a:r>
            <a:r>
              <a:rPr lang="en-US" dirty="0"/>
              <a:t>S</a:t>
            </a:r>
            <a:r>
              <a:rPr lang="en-US" dirty="0" smtClean="0"/>
              <a:t>ystems and CLIQ</a:t>
            </a:r>
            <a:br>
              <a:rPr lang="en-US" dirty="0" smtClean="0"/>
            </a:br>
            <a:r>
              <a:rPr lang="en-US" dirty="0" smtClean="0"/>
              <a:t> at CERN Test </a:t>
            </a:r>
            <a:r>
              <a:rPr lang="en-US" dirty="0"/>
              <a:t>A</a:t>
            </a:r>
            <a:r>
              <a:rPr lang="en-US" dirty="0" smtClean="0"/>
              <a:t>reas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200400" y="5882640"/>
            <a:ext cx="2743200" cy="245209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56000"/>
                  </a:schemeClr>
                </a:solidFill>
              </a:rPr>
              <a:t>Bozhidar Panev – 11 June 2019</a:t>
            </a:r>
            <a:endParaRPr lang="en-GB" dirty="0">
              <a:solidFill>
                <a:schemeClr val="tx1">
                  <a:alpha val="56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1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EE systems </a:t>
            </a:r>
            <a:r>
              <a:rPr lang="en-US" sz="2800" dirty="0"/>
              <a:t>a</a:t>
            </a:r>
            <a:r>
              <a:rPr lang="en-US" sz="2800" dirty="0" smtClean="0"/>
              <a:t>t CERN</a:t>
            </a:r>
          </a:p>
          <a:p>
            <a:r>
              <a:rPr lang="en-US" sz="2800" dirty="0" smtClean="0"/>
              <a:t>Switching technologies involved in the EE systems at CERN</a:t>
            </a:r>
          </a:p>
          <a:p>
            <a:r>
              <a:rPr lang="en-US" sz="2800" dirty="0" smtClean="0"/>
              <a:t>Semiconductor based EE systems in CERN test benches</a:t>
            </a:r>
          </a:p>
          <a:p>
            <a:pPr lvl="1"/>
            <a:r>
              <a:rPr lang="en-US" sz="2400" dirty="0" smtClean="0"/>
              <a:t>High current systems (2÷30)kA</a:t>
            </a:r>
          </a:p>
          <a:p>
            <a:pPr lvl="1"/>
            <a:r>
              <a:rPr lang="en-US" sz="2400" dirty="0" smtClean="0"/>
              <a:t>Low current systems (up to 2kA)</a:t>
            </a:r>
          </a:p>
          <a:p>
            <a:r>
              <a:rPr lang="en-US" sz="2800" dirty="0" smtClean="0"/>
              <a:t>Vacuum based EE systems (HL-LHC)</a:t>
            </a:r>
          </a:p>
          <a:p>
            <a:r>
              <a:rPr lang="en-US" sz="2800" dirty="0" smtClean="0"/>
              <a:t>CLIQ unit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72"/>
            <a:ext cx="8226854" cy="5163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EE systems at CERN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" y="888749"/>
            <a:ext cx="8226854" cy="52644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LHC</a:t>
            </a:r>
          </a:p>
          <a:p>
            <a:pPr lvl="1"/>
            <a:r>
              <a:rPr lang="en-US" sz="2000" dirty="0" smtClean="0"/>
              <a:t>13kA EE systems (RB/RQ circuits)</a:t>
            </a:r>
          </a:p>
          <a:p>
            <a:pPr lvl="1"/>
            <a:r>
              <a:rPr lang="en-US" sz="2000" dirty="0" smtClean="0"/>
              <a:t>600A EE systems (corrector circuits)</a:t>
            </a:r>
          </a:p>
          <a:p>
            <a:r>
              <a:rPr lang="en-US" sz="2400" dirty="0" smtClean="0"/>
              <a:t>Superconducting test benches</a:t>
            </a:r>
          </a:p>
          <a:p>
            <a:pPr lvl="1"/>
            <a:r>
              <a:rPr lang="en-US" sz="2000" dirty="0" smtClean="0"/>
              <a:t>EE facilities – (0.6÷30)kA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12" y="888748"/>
            <a:ext cx="1559891" cy="143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56" y="888750"/>
            <a:ext cx="1536469" cy="1444274"/>
          </a:xfrm>
          <a:prstGeom prst="rect">
            <a:avLst/>
          </a:prstGeom>
          <a:noFill/>
          <a:ln/>
        </p:spPr>
      </p:pic>
      <p:pic>
        <p:nvPicPr>
          <p:cNvPr id="12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608" y="3045917"/>
            <a:ext cx="1443271" cy="2457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90" y="3055620"/>
            <a:ext cx="1429520" cy="24373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6212" y="2281005"/>
            <a:ext cx="322316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13kA EE </a:t>
            </a:r>
            <a:r>
              <a:rPr lang="en-US" dirty="0" smtClean="0"/>
              <a:t>system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568990" y="5503633"/>
            <a:ext cx="14295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600A EE</a:t>
            </a:r>
          </a:p>
          <a:p>
            <a:pPr algn="ctr"/>
            <a:r>
              <a:rPr lang="en-US" dirty="0" smtClean="0"/>
              <a:t>systems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659130" y="5240518"/>
            <a:ext cx="144141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2kA vacuum </a:t>
            </a:r>
            <a:r>
              <a:rPr lang="en-US" dirty="0" smtClean="0"/>
              <a:t>switches</a:t>
            </a:r>
          </a:p>
          <a:p>
            <a:pPr algn="ctr"/>
            <a:r>
              <a:rPr lang="en-US" dirty="0" smtClean="0"/>
              <a:t>EE system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6" t="7140" r="22347" b="9827"/>
          <a:stretch/>
        </p:blipFill>
        <p:spPr>
          <a:xfrm>
            <a:off x="1980118" y="3059801"/>
            <a:ext cx="1401987" cy="24577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1576" y="5517517"/>
            <a:ext cx="140052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2kA IGBT</a:t>
            </a:r>
          </a:p>
          <a:p>
            <a:pPr algn="ctr"/>
            <a:r>
              <a:rPr lang="en-US" dirty="0" smtClean="0"/>
              <a:t>EE system</a:t>
            </a: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86" y="3055620"/>
            <a:ext cx="1400529" cy="24881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6085" y="5517517"/>
            <a:ext cx="140052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7.5kA IGBT</a:t>
            </a:r>
          </a:p>
          <a:p>
            <a:pPr algn="ctr"/>
            <a:r>
              <a:rPr lang="en-US" dirty="0" smtClean="0"/>
              <a:t>EE module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82" y="3052542"/>
            <a:ext cx="1653791" cy="21742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26379" y="5226634"/>
            <a:ext cx="174579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20kA 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hyristor switch </a:t>
            </a:r>
          </a:p>
          <a:p>
            <a:pPr algn="ctr"/>
            <a:r>
              <a:rPr lang="en-US" dirty="0" smtClean="0"/>
              <a:t>EE system</a:t>
            </a:r>
            <a:endParaRPr lang="en-GB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834"/>
            <a:ext cx="8226854" cy="94044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Switching technologies involved in EE systems at CERN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20" y="1245705"/>
            <a:ext cx="8533134" cy="214353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Electromechanical high-speed circuit breakers – up to 20ms opening time</a:t>
            </a:r>
          </a:p>
          <a:p>
            <a:r>
              <a:rPr lang="en-US" sz="2800" dirty="0" smtClean="0"/>
              <a:t>Semiconductors as a solid state switch - up to 1ms opening time</a:t>
            </a:r>
          </a:p>
          <a:p>
            <a:r>
              <a:rPr lang="en-US" sz="2800" dirty="0" smtClean="0"/>
              <a:t>Vacuum interrupters – up to 5ms opening time</a:t>
            </a:r>
          </a:p>
          <a:p>
            <a:pPr marL="36576" indent="0">
              <a:buNone/>
            </a:pPr>
            <a:endParaRPr lang="en-US" dirty="0" smtClean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26693" y="4984100"/>
            <a:ext cx="843500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200" dirty="0" smtClean="0"/>
              <a:t>IGBT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60" y="4625666"/>
            <a:ext cx="2069684" cy="14704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0235" y="5638867"/>
            <a:ext cx="859531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200" dirty="0" smtClean="0"/>
              <a:t>IGCT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31884" y="5300313"/>
            <a:ext cx="3069249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/>
              <a:t>Electro-mechanical</a:t>
            </a:r>
          </a:p>
          <a:p>
            <a:pPr algn="ctr"/>
            <a:r>
              <a:rPr lang="en-GB" sz="2200" dirty="0" smtClean="0"/>
              <a:t>circuit breakers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48" y="2975885"/>
            <a:ext cx="1218564" cy="2385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27890" y="5379221"/>
            <a:ext cx="1473480" cy="76944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200" dirty="0" smtClean="0"/>
              <a:t>Vacuum</a:t>
            </a:r>
          </a:p>
          <a:p>
            <a:pPr algn="ctr"/>
            <a:r>
              <a:rPr lang="en-GB" sz="2200" dirty="0" smtClean="0"/>
              <a:t>interrupter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5" t="15385"/>
          <a:stretch/>
        </p:blipFill>
        <p:spPr>
          <a:xfrm rot="5400000">
            <a:off x="3849709" y="3334907"/>
            <a:ext cx="1426177" cy="1872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9" r="11792"/>
          <a:stretch/>
        </p:blipFill>
        <p:spPr>
          <a:xfrm>
            <a:off x="237964" y="3555880"/>
            <a:ext cx="1499396" cy="17444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" b="41416"/>
          <a:stretch/>
        </p:blipFill>
        <p:spPr>
          <a:xfrm>
            <a:off x="1831301" y="3549829"/>
            <a:ext cx="1469832" cy="1750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32"/>
            <a:ext cx="8226854" cy="94044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IGBT based EE systems for superconducting test areas at CERN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536"/>
            <a:ext cx="8226854" cy="50148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Solid state switch development project started several years ago</a:t>
            </a:r>
          </a:p>
          <a:p>
            <a:r>
              <a:rPr lang="en-US" sz="2400" dirty="0" smtClean="0"/>
              <a:t>IGBT was selected as a switching device</a:t>
            </a:r>
          </a:p>
          <a:p>
            <a:r>
              <a:rPr lang="en-US" sz="2400" dirty="0" smtClean="0"/>
              <a:t>7.5kA module was developed, produced and installed 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02" y="3143197"/>
            <a:ext cx="1437700" cy="26411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900" y="3143197"/>
            <a:ext cx="1485632" cy="2641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665387" y="4357079"/>
            <a:ext cx="5356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</a:rPr>
              <a:t>Some details:</a:t>
            </a:r>
            <a:endParaRPr lang="pl-PL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4 IGBTs share the current of 7.5kA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Special care paid in the busbar and heatsink design</a:t>
            </a:r>
            <a:endParaRPr lang="pl-PL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Three snubber capacitor stages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NI-Compact RIO based control system</a:t>
            </a:r>
            <a:endParaRPr lang="pl-PL" dirty="0" smtClean="0">
              <a:solidFill>
                <a:srgbClr val="0070C0"/>
              </a:soli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640" y="3057552"/>
            <a:ext cx="2415689" cy="14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164913"/>
            <a:ext cx="8496300" cy="59708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Performance of 7.5kA IGBT based EE system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256"/>
            <a:ext cx="8226854" cy="496089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45433" y="1908116"/>
            <a:ext cx="4701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solidFill>
                  <a:srgbClr val="0070C0"/>
                </a:solidFill>
              </a:rPr>
              <a:t>Main features: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C</a:t>
            </a:r>
            <a:r>
              <a:rPr lang="pl-PL" sz="2000" dirty="0">
                <a:solidFill>
                  <a:srgbClr val="0070C0"/>
                </a:solidFill>
              </a:rPr>
              <a:t>ompact</a:t>
            </a:r>
            <a:r>
              <a:rPr lang="en-US" sz="2000" dirty="0">
                <a:solidFill>
                  <a:srgbClr val="0070C0"/>
                </a:solidFill>
              </a:rPr>
              <a:t> design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Ultra fast operation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Current transferred in the resistor for less than 1ms</a:t>
            </a:r>
            <a:endParaRPr lang="pl-PL" sz="2000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</a:t>
            </a:r>
            <a:r>
              <a:rPr lang="pl-PL" sz="2000" dirty="0" smtClean="0">
                <a:solidFill>
                  <a:srgbClr val="0070C0"/>
                </a:solidFill>
              </a:rPr>
              <a:t>ossibility of paralleling the r</a:t>
            </a:r>
            <a:r>
              <a:rPr lang="en-US" sz="2000" dirty="0" smtClean="0">
                <a:solidFill>
                  <a:srgbClr val="0070C0"/>
                </a:solidFill>
              </a:rPr>
              <a:t>a</a:t>
            </a:r>
            <a:r>
              <a:rPr lang="pl-PL" sz="2000" dirty="0" smtClean="0">
                <a:solidFill>
                  <a:srgbClr val="0070C0"/>
                </a:solidFill>
              </a:rPr>
              <a:t>cks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smtClean="0">
                <a:solidFill>
                  <a:srgbClr val="0070C0"/>
                </a:solidFill>
              </a:rPr>
              <a:t>up to 30 kA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M</a:t>
            </a:r>
            <a:r>
              <a:rPr lang="pl-PL" sz="2000" dirty="0" smtClean="0">
                <a:solidFill>
                  <a:srgbClr val="0070C0"/>
                </a:solidFill>
              </a:rPr>
              <a:t>aintenance </a:t>
            </a:r>
            <a:r>
              <a:rPr lang="en-US" sz="2000" dirty="0" smtClean="0">
                <a:solidFill>
                  <a:srgbClr val="0070C0"/>
                </a:solidFill>
              </a:rPr>
              <a:t>free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9" y="819400"/>
            <a:ext cx="3525467" cy="2644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142" y="1809771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I=7.5kA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L=3mH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R=60mOhms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" y="3451138"/>
            <a:ext cx="3577282" cy="2507702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73"/>
            <a:ext cx="8226854" cy="617277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SM18 – EE systems at cluster-D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0" y="746760"/>
                <a:ext cx="9144001" cy="2972739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3400" dirty="0"/>
                  <a:t>Two IGBT based EE systems (15kA each) installed and commissioned in 2016</a:t>
                </a:r>
              </a:p>
              <a:p>
                <a:pPr lvl="1"/>
                <a:r>
                  <a:rPr lang="en-US" sz="2900" dirty="0"/>
                  <a:t>Each system consist of 2 modules 7.5kA each</a:t>
                </a:r>
              </a:p>
              <a:p>
                <a:r>
                  <a:rPr lang="en-US" sz="3400" dirty="0"/>
                  <a:t>Maximum current: Imax = 30kA</a:t>
                </a:r>
              </a:p>
              <a:p>
                <a:r>
                  <a:rPr lang="en-US" sz="3400" dirty="0"/>
                  <a:t>Resistors: modular design allowing different configurations: (6.67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3400" dirty="0"/>
                  <a:t>240)m</a:t>
                </a:r>
                <a:r>
                  <a:rPr lang="el-GR" sz="3400" dirty="0"/>
                  <a:t>Ω</a:t>
                </a:r>
                <a:endParaRPr lang="en-GB" sz="3400" dirty="0"/>
              </a:p>
              <a:p>
                <a:pPr lvl="1"/>
                <a:r>
                  <a:rPr lang="en-US" sz="2900" dirty="0"/>
                  <a:t>Rated energy: 6MJ</a:t>
                </a:r>
                <a:endParaRPr lang="en-GB" sz="2900" dirty="0"/>
              </a:p>
              <a:p>
                <a:r>
                  <a:rPr lang="en-US" sz="3400" dirty="0"/>
                  <a:t>Successful operation is registered</a:t>
                </a:r>
              </a:p>
              <a:p>
                <a:r>
                  <a:rPr lang="en-US" sz="3400" dirty="0"/>
                  <a:t>Expected service life: 20 years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46760"/>
                <a:ext cx="9144001" cy="2972739"/>
              </a:xfrm>
              <a:blipFill>
                <a:blip r:embed="rId2"/>
                <a:stretch>
                  <a:fillRect t="-3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773413" y="5672981"/>
            <a:ext cx="1259082" cy="3231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Resistors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7583" y="5672981"/>
            <a:ext cx="2461704" cy="3231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IGBT switch modules</a:t>
            </a:r>
          </a:p>
        </p:txBody>
      </p:sp>
      <p:pic>
        <p:nvPicPr>
          <p:cNvPr id="15" name="Picture 2" descr="G:\Departments\TE\Projects\EnergyExtraction\SM18\30kA_ClusterD\Presentation\Schematics-simplified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9" y="3518621"/>
            <a:ext cx="4651559" cy="2591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3" y="3719500"/>
            <a:ext cx="2461704" cy="1953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6" r="7379"/>
          <a:stretch/>
        </p:blipFill>
        <p:spPr>
          <a:xfrm>
            <a:off x="2773413" y="3719500"/>
            <a:ext cx="1259082" cy="19534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530523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SM18 – EE systems at cluster-G (HFM)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15"/>
              <p:cNvSpPr txBox="1">
                <a:spLocks/>
              </p:cNvSpPr>
              <p:nvPr/>
            </p:nvSpPr>
            <p:spPr>
              <a:xfrm>
                <a:off x="307388" y="814125"/>
                <a:ext cx="4994695" cy="3056861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Two IGBT based modules compose the EE system (the same as for cluster-D)</a:t>
                </a:r>
              </a:p>
              <a:p>
                <a:pPr lvl="1"/>
                <a:r>
                  <a:rPr lang="en-US" sz="1500" dirty="0"/>
                  <a:t>Each module rated to 7.5kA </a:t>
                </a:r>
              </a:p>
              <a:p>
                <a:r>
                  <a:rPr lang="en-US" sz="1800" dirty="0"/>
                  <a:t>Maximum current: Imax = 15kA </a:t>
                </a:r>
              </a:p>
              <a:p>
                <a:r>
                  <a:rPr lang="en-US" sz="1800" dirty="0"/>
                  <a:t>Resistors: modular design allowing different configurations </a:t>
                </a:r>
                <a:r>
                  <a:rPr lang="en-US" sz="1800" dirty="0">
                    <a:sym typeface="Wingdings" panose="05000000000000000000" pitchFamily="2" charset="2"/>
                  </a:rPr>
                  <a:t></a:t>
                </a:r>
                <a:r>
                  <a:rPr lang="en-US" sz="1800" dirty="0"/>
                  <a:t>(6.67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1800" dirty="0"/>
                  <a:t>240)m</a:t>
                </a:r>
                <a:r>
                  <a:rPr lang="el-GR" sz="1800" dirty="0"/>
                  <a:t>Ω</a:t>
                </a:r>
                <a:endParaRPr lang="en-GB" sz="1800" dirty="0"/>
              </a:p>
              <a:p>
                <a:pPr lvl="1"/>
                <a:r>
                  <a:rPr lang="en-US" sz="1500" dirty="0"/>
                  <a:t>Rated energy: 6MJ</a:t>
                </a:r>
              </a:p>
              <a:p>
                <a:r>
                  <a:rPr lang="en-US" sz="1800" dirty="0"/>
                  <a:t>Commissioning planned for </a:t>
                </a:r>
                <a:r>
                  <a:rPr lang="en-US" sz="1800" dirty="0" smtClean="0"/>
                  <a:t>summer </a:t>
                </a:r>
                <a:r>
                  <a:rPr lang="en-US" sz="1800" dirty="0"/>
                  <a:t>2019</a:t>
                </a:r>
              </a:p>
              <a:p>
                <a:r>
                  <a:rPr lang="en-US" sz="1800" dirty="0"/>
                  <a:t>Expected service life </a:t>
                </a:r>
                <a:r>
                  <a:rPr lang="en-US" sz="1800" dirty="0">
                    <a:sym typeface="Wingdings" panose="05000000000000000000" pitchFamily="2" charset="2"/>
                  </a:rPr>
                  <a:t> 20 years</a:t>
                </a:r>
                <a:endParaRPr lang="en-US" sz="1800" dirty="0"/>
              </a:p>
            </p:txBody>
          </p:sp>
        </mc:Choice>
        <mc:Fallback xmlns="">
          <p:sp>
            <p:nvSpPr>
              <p:cNvPr id="21" name="Content Placeholder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88" y="814125"/>
                <a:ext cx="4994695" cy="3056861"/>
              </a:xfrm>
              <a:prstGeom prst="rect">
                <a:avLst/>
              </a:prstGeom>
              <a:blipFill>
                <a:blip r:embed="rId2"/>
                <a:stretch>
                  <a:fillRect l="-1220" t="-2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4277" r="3271" b="5032"/>
          <a:stretch/>
        </p:blipFill>
        <p:spPr>
          <a:xfrm>
            <a:off x="997544" y="3910209"/>
            <a:ext cx="2012356" cy="1956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2516" r="9214"/>
          <a:stretch/>
        </p:blipFill>
        <p:spPr>
          <a:xfrm>
            <a:off x="3458506" y="3910209"/>
            <a:ext cx="2179457" cy="19603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3648" r="26573"/>
          <a:stretch/>
        </p:blipFill>
        <p:spPr>
          <a:xfrm>
            <a:off x="7009832" y="2275643"/>
            <a:ext cx="1666145" cy="3468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09832" y="5743891"/>
            <a:ext cx="1666145" cy="3231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Dump Resistor</a:t>
            </a:r>
            <a:endParaRPr lang="en-GB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1631989" y="5736219"/>
            <a:ext cx="3377877" cy="3231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IGBT EE system for </a:t>
            </a:r>
            <a:r>
              <a:rPr lang="en-GB" sz="1500" dirty="0" smtClean="0"/>
              <a:t>15kA (2 x 7.5kA)</a:t>
            </a:r>
            <a:endParaRPr lang="en-GB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3rg International Workshop of Superconducting Magnets Test Stands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CERN+TEMPLATE</Template>
  <TotalTime>13443</TotalTime>
  <Words>1065</Words>
  <Application>Microsoft Office PowerPoint</Application>
  <PresentationFormat>On-screen Show (4:3)</PresentationFormat>
  <Paragraphs>218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Californian FB</vt:lpstr>
      <vt:lpstr>Cambria Math</vt:lpstr>
      <vt:lpstr>Courier New</vt:lpstr>
      <vt:lpstr>Wingdings</vt:lpstr>
      <vt:lpstr>CERNCorporate4-3</vt:lpstr>
      <vt:lpstr>PowerPoint Presentation</vt:lpstr>
      <vt:lpstr>Energy Extraction Systems and CLIQ  at CERN Test Areas</vt:lpstr>
      <vt:lpstr>Outline</vt:lpstr>
      <vt:lpstr>EE systems at CERN</vt:lpstr>
      <vt:lpstr>Switching technologies involved in EE systems at CERN</vt:lpstr>
      <vt:lpstr>IGBT based EE systems for superconducting test areas at CERN</vt:lpstr>
      <vt:lpstr>Performance of 7.5kA IGBT based EE system </vt:lpstr>
      <vt:lpstr>SM18 – EE systems at cluster-D</vt:lpstr>
      <vt:lpstr>SM18 – EE systems at cluster-G (HFM)</vt:lpstr>
      <vt:lpstr>2kA IGBT based EE systems for HL-LHC (1)</vt:lpstr>
      <vt:lpstr>2kA IGBT based EE systems for HL-LHC (2)</vt:lpstr>
      <vt:lpstr>Control electronics of IGBT based EE system</vt:lpstr>
      <vt:lpstr>2kA IGBT based EE systems for HL-LHC (3)</vt:lpstr>
      <vt:lpstr>Vacuum switches based EE systems</vt:lpstr>
      <vt:lpstr>Performance of vacuum switches based EE systems</vt:lpstr>
      <vt:lpstr>CLIQ</vt:lpstr>
      <vt:lpstr>CLIQ</vt:lpstr>
      <vt:lpstr>A glimpse into the CLIQ v2 unit</vt:lpstr>
      <vt:lpstr>Thank you!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Sapountzi</dc:creator>
  <cp:lastModifiedBy>Bozhidar Ivanov Panev</cp:lastModifiedBy>
  <cp:revision>199</cp:revision>
  <dcterms:created xsi:type="dcterms:W3CDTF">2017-10-24T13:35:54Z</dcterms:created>
  <dcterms:modified xsi:type="dcterms:W3CDTF">2019-06-10T20:36:30Z</dcterms:modified>
</cp:coreProperties>
</file>