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6"/>
  </p:notesMasterIdLst>
  <p:handoutMasterIdLst>
    <p:handoutMasterId r:id="rId17"/>
  </p:handoutMasterIdLst>
  <p:sldIdLst>
    <p:sldId id="265" r:id="rId3"/>
    <p:sldId id="266" r:id="rId4"/>
    <p:sldId id="281" r:id="rId5"/>
    <p:sldId id="270" r:id="rId6"/>
    <p:sldId id="271" r:id="rId7"/>
    <p:sldId id="273" r:id="rId8"/>
    <p:sldId id="274" r:id="rId9"/>
    <p:sldId id="276" r:id="rId10"/>
    <p:sldId id="277" r:id="rId11"/>
    <p:sldId id="279" r:id="rId12"/>
    <p:sldId id="280" r:id="rId13"/>
    <p:sldId id="282" r:id="rId14"/>
    <p:sldId id="275" r:id="rId15"/>
  </p:sldIdLst>
  <p:sldSz cx="9144000" cy="6858000" type="screen4x3"/>
  <p:notesSz cx="9220200" cy="14706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735330"/>
          </a:xfrm>
          <a:prstGeom prst="rect">
            <a:avLst/>
          </a:prstGeom>
        </p:spPr>
        <p:txBody>
          <a:bodyPr vert="horz" lIns="136721" tIns="68361" rIns="136721" bIns="683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6" y="0"/>
            <a:ext cx="3995420" cy="735330"/>
          </a:xfrm>
          <a:prstGeom prst="rect">
            <a:avLst/>
          </a:prstGeom>
        </p:spPr>
        <p:txBody>
          <a:bodyPr vert="horz" wrap="square" lIns="136721" tIns="68361" rIns="136721" bIns="6836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6/9/19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968718"/>
            <a:ext cx="3995420" cy="735330"/>
          </a:xfrm>
          <a:prstGeom prst="rect">
            <a:avLst/>
          </a:prstGeom>
        </p:spPr>
        <p:txBody>
          <a:bodyPr vert="horz" lIns="136721" tIns="68361" rIns="136721" bIns="683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6" y="13968718"/>
            <a:ext cx="3995420" cy="735330"/>
          </a:xfrm>
          <a:prstGeom prst="rect">
            <a:avLst/>
          </a:prstGeom>
        </p:spPr>
        <p:txBody>
          <a:bodyPr vert="horz" wrap="square" lIns="136721" tIns="68361" rIns="136721" bIns="68361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735330"/>
          </a:xfrm>
          <a:prstGeom prst="rect">
            <a:avLst/>
          </a:prstGeom>
        </p:spPr>
        <p:txBody>
          <a:bodyPr vert="horz" lIns="136721" tIns="68361" rIns="136721" bIns="683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6" y="0"/>
            <a:ext cx="3995420" cy="735330"/>
          </a:xfrm>
          <a:prstGeom prst="rect">
            <a:avLst/>
          </a:prstGeom>
        </p:spPr>
        <p:txBody>
          <a:bodyPr vert="horz" wrap="square" lIns="136721" tIns="68361" rIns="136721" bIns="6836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6/9/19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1103313"/>
            <a:ext cx="7353300" cy="551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721" tIns="68361" rIns="136721" bIns="6836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6985635"/>
            <a:ext cx="7376160" cy="6617970"/>
          </a:xfrm>
          <a:prstGeom prst="rect">
            <a:avLst/>
          </a:prstGeom>
        </p:spPr>
        <p:txBody>
          <a:bodyPr vert="horz" lIns="136721" tIns="68361" rIns="136721" bIns="6836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968718"/>
            <a:ext cx="3995420" cy="735330"/>
          </a:xfrm>
          <a:prstGeom prst="rect">
            <a:avLst/>
          </a:prstGeom>
        </p:spPr>
        <p:txBody>
          <a:bodyPr vert="horz" lIns="136721" tIns="68361" rIns="136721" bIns="683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6" y="13968718"/>
            <a:ext cx="3995420" cy="735330"/>
          </a:xfrm>
          <a:prstGeom prst="rect">
            <a:avLst/>
          </a:prstGeom>
        </p:spPr>
        <p:txBody>
          <a:bodyPr vert="horz" wrap="square" lIns="136721" tIns="68361" rIns="136721" bIns="68361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6/11/2019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6/11/2019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6272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Power Leads for Test Stands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30506" y="4841875"/>
            <a:ext cx="8002282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S. Feher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rd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International Workshop on Superconducting Magnet Test Stands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June 11-12, 2019, Uppsala 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39AC0-4983-40E7-8280-7DEA2F9C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HTS vs Conventional </a:t>
            </a:r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/>
              <a:t>L</a:t>
            </a:r>
            <a:r>
              <a:rPr lang="en-US" dirty="0" smtClean="0"/>
              <a:t>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AEB8C-4106-43E0-981D-454A03DE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0605"/>
            <a:ext cx="8686800" cy="5528929"/>
          </a:xfrm>
        </p:spPr>
        <p:txBody>
          <a:bodyPr/>
          <a:lstStyle/>
          <a:p>
            <a:r>
              <a:rPr lang="en-US" sz="2000" dirty="0" smtClean="0"/>
              <a:t>In a case the cooling capacity is limited HTS leads are excellent choice</a:t>
            </a:r>
          </a:p>
          <a:p>
            <a:pPr lvl="2"/>
            <a:r>
              <a:rPr lang="en-US" sz="1800" dirty="0" err="1" smtClean="0"/>
              <a:t>LHe</a:t>
            </a:r>
            <a:r>
              <a:rPr lang="en-US" sz="1800" dirty="0" smtClean="0"/>
              <a:t> liquefaction is limited</a:t>
            </a:r>
          </a:p>
          <a:p>
            <a:pPr lvl="2"/>
            <a:r>
              <a:rPr lang="en-US" sz="1800" dirty="0" err="1" smtClean="0"/>
              <a:t>Cryo</a:t>
            </a:r>
            <a:r>
              <a:rPr lang="en-US" sz="1800" dirty="0" smtClean="0"/>
              <a:t>-coolers are in use </a:t>
            </a:r>
            <a:r>
              <a:rPr lang="mr-IN" sz="1800" dirty="0" smtClean="0"/>
              <a:t>–</a:t>
            </a:r>
            <a:r>
              <a:rPr lang="en-US" sz="1800" dirty="0" smtClean="0"/>
              <a:t> low current applications</a:t>
            </a:r>
          </a:p>
          <a:p>
            <a:r>
              <a:rPr lang="en-US" sz="2000" dirty="0" smtClean="0"/>
              <a:t>Bi-functional power lead solution</a:t>
            </a:r>
          </a:p>
          <a:p>
            <a:pPr lvl="1"/>
            <a:r>
              <a:rPr lang="en-US" sz="1800" dirty="0" smtClean="0"/>
              <a:t>Upper section is a conventional vapor cooled copper lead</a:t>
            </a:r>
          </a:p>
          <a:p>
            <a:pPr lvl="2"/>
            <a:r>
              <a:rPr lang="en-US" sz="1600" dirty="0" err="1" smtClean="0"/>
              <a:t>LHe</a:t>
            </a:r>
            <a:r>
              <a:rPr lang="en-US" sz="1600" dirty="0" smtClean="0"/>
              <a:t> vapor </a:t>
            </a:r>
            <a:r>
              <a:rPr lang="mr-IN" sz="1600" dirty="0" smtClean="0"/>
              <a:t>–</a:t>
            </a:r>
            <a:r>
              <a:rPr lang="en-US" sz="1600" dirty="0" smtClean="0"/>
              <a:t> re-utilized helium gas at higher temperature 20-50 K - CERN Leads by Amalia</a:t>
            </a:r>
          </a:p>
          <a:p>
            <a:pPr lvl="2"/>
            <a:r>
              <a:rPr lang="en-US" sz="1600" dirty="0" smtClean="0"/>
              <a:t>LN2 is used at 80 - 82 K </a:t>
            </a:r>
            <a:r>
              <a:rPr lang="mr-IN" sz="1600" dirty="0" smtClean="0"/>
              <a:t>–</a:t>
            </a:r>
            <a:r>
              <a:rPr lang="en-US" sz="1600" dirty="0" smtClean="0"/>
              <a:t> FNAL leads; LN2 is cheap</a:t>
            </a:r>
          </a:p>
          <a:p>
            <a:r>
              <a:rPr lang="en-US" sz="2000" dirty="0" smtClean="0"/>
              <a:t>Pros </a:t>
            </a:r>
          </a:p>
          <a:p>
            <a:pPr lvl="1"/>
            <a:r>
              <a:rPr lang="en-US" dirty="0" smtClean="0"/>
              <a:t> </a:t>
            </a:r>
            <a:r>
              <a:rPr lang="en-US" sz="1800" dirty="0" smtClean="0"/>
              <a:t>Less power consumption</a:t>
            </a:r>
          </a:p>
          <a:p>
            <a:r>
              <a:rPr lang="en-US" sz="2000" dirty="0" smtClean="0"/>
              <a:t>Cons</a:t>
            </a:r>
          </a:p>
          <a:p>
            <a:pPr lvl="1"/>
            <a:r>
              <a:rPr lang="en-US" sz="1800" dirty="0" smtClean="0"/>
              <a:t>HTS needs special protection scheme</a:t>
            </a:r>
          </a:p>
          <a:p>
            <a:pPr lvl="2"/>
            <a:r>
              <a:rPr lang="en-US" sz="1600" dirty="0" smtClean="0"/>
              <a:t>1 mV threshold value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998B3F-4C72-4872-B600-FC6197E6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882588-D4D0-4B0D-9D88-641CA7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37A40-D081-4241-B134-E4B7585B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96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39AC0-4983-40E7-8280-7DEA2F9C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What Can </a:t>
            </a:r>
            <a:r>
              <a:rPr lang="en-US" dirty="0"/>
              <a:t>G</a:t>
            </a:r>
            <a:r>
              <a:rPr lang="en-US" dirty="0" smtClean="0"/>
              <a:t>o </a:t>
            </a:r>
            <a:r>
              <a:rPr lang="en-US" dirty="0" smtClean="0"/>
              <a:t>W</a:t>
            </a:r>
            <a:r>
              <a:rPr lang="en-US" dirty="0" smtClean="0"/>
              <a:t>rong?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AEB8C-4106-43E0-981D-454A03DE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0605"/>
            <a:ext cx="8686800" cy="5528929"/>
          </a:xfrm>
        </p:spPr>
        <p:txBody>
          <a:bodyPr/>
          <a:lstStyle/>
          <a:p>
            <a:r>
              <a:rPr lang="en-US" sz="2000" dirty="0" smtClean="0"/>
              <a:t>HV withstand test is compromised by power leads</a:t>
            </a:r>
          </a:p>
          <a:p>
            <a:pPr lvl="1"/>
            <a:r>
              <a:rPr lang="en-US" sz="1800" dirty="0" smtClean="0"/>
              <a:t>Overcooled uppers section </a:t>
            </a:r>
            <a:r>
              <a:rPr lang="mr-IN" sz="1800" dirty="0" smtClean="0"/>
              <a:t>–</a:t>
            </a:r>
            <a:r>
              <a:rPr lang="en-US" sz="1800" dirty="0" smtClean="0"/>
              <a:t> wet insulation, high leakage current</a:t>
            </a:r>
          </a:p>
          <a:p>
            <a:pPr lvl="1"/>
            <a:r>
              <a:rPr lang="en-US" sz="1800" dirty="0" smtClean="0"/>
              <a:t>Multiple solutions to prevent it:</a:t>
            </a:r>
          </a:p>
          <a:p>
            <a:pPr lvl="2"/>
            <a:r>
              <a:rPr lang="en-US" sz="1600" dirty="0" smtClean="0"/>
              <a:t>Dry nitrogen cover</a:t>
            </a:r>
          </a:p>
          <a:p>
            <a:pPr lvl="2"/>
            <a:r>
              <a:rPr lang="en-US" sz="1600" dirty="0" smtClean="0"/>
              <a:t>Active temperature control</a:t>
            </a:r>
          </a:p>
          <a:p>
            <a:pPr lvl="2"/>
            <a:r>
              <a:rPr lang="en-US" sz="1600" dirty="0" smtClean="0"/>
              <a:t>Passive thermal insulation</a:t>
            </a:r>
          </a:p>
          <a:p>
            <a:pPr lvl="2"/>
            <a:r>
              <a:rPr lang="en-US" sz="1600" dirty="0" smtClean="0"/>
              <a:t>Special coating to prevent moisture to be absorbed into the current leads</a:t>
            </a:r>
          </a:p>
          <a:p>
            <a:pPr lvl="2"/>
            <a:r>
              <a:rPr lang="en-US" sz="1600" dirty="0" smtClean="0"/>
              <a:t>Special power lead design that is not sensitive to excessive cold gas trough the lead  </a:t>
            </a:r>
            <a:endParaRPr lang="en-US" sz="2000" dirty="0" smtClean="0"/>
          </a:p>
          <a:p>
            <a:r>
              <a:rPr lang="en-US" sz="2000" dirty="0" smtClean="0"/>
              <a:t>Copper flag joint compromised and too much heat generated at the upper end</a:t>
            </a:r>
          </a:p>
          <a:p>
            <a:r>
              <a:rPr lang="en-US" sz="2000" dirty="0" smtClean="0"/>
              <a:t>Lower joint is compromised and too much heat transferred to the liquid</a:t>
            </a:r>
          </a:p>
          <a:p>
            <a:r>
              <a:rPr lang="en-US" sz="2000" dirty="0" smtClean="0"/>
              <a:t>Improper protection and lead burn out</a:t>
            </a:r>
          </a:p>
          <a:p>
            <a:pPr lvl="1"/>
            <a:r>
              <a:rPr lang="en-US" sz="1800" dirty="0" smtClean="0"/>
              <a:t>HTS proper protection 1 mV threshold value</a:t>
            </a:r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998B3F-4C72-4872-B600-FC6197E6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882588-D4D0-4B0D-9D88-641CA7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37A40-D081-4241-B134-E4B7585B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30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6/11/2019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Feher | 3rd International Workshop on Superconducting Magnet Test Stands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1923C-0024-4FE1-914A-0A32F266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C0FB1B-C2E9-4E9C-8BEF-31BCC4FE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leads are test stand specific</a:t>
            </a:r>
          </a:p>
          <a:p>
            <a:r>
              <a:rPr lang="en-US" dirty="0" smtClean="0"/>
              <a:t>Magnet specifications will influence choosing the leads</a:t>
            </a:r>
          </a:p>
          <a:p>
            <a:r>
              <a:rPr lang="en-US" dirty="0" smtClean="0"/>
              <a:t>Vapor cooled leads are common but conduction cooled leads are also used for test stands with low current &lt; 2000 A  </a:t>
            </a:r>
          </a:p>
          <a:p>
            <a:r>
              <a:rPr lang="en-US" dirty="0" smtClean="0"/>
              <a:t>Bi-functional HTS leads are not common for test stands but occasionally are used if cooling capacity is limited to save liquid or </a:t>
            </a:r>
            <a:r>
              <a:rPr lang="en-US" dirty="0" err="1" smtClean="0"/>
              <a:t>cryo</a:t>
            </a:r>
            <a:r>
              <a:rPr lang="en-US" dirty="0" smtClean="0"/>
              <a:t>-coolers are used</a:t>
            </a:r>
          </a:p>
          <a:p>
            <a:r>
              <a:rPr lang="en-US" dirty="0" smtClean="0"/>
              <a:t>Magnet HV withstand tests can be limited by improper power leads insulation scheme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56A099-4EF4-4E3E-BFF6-AF4C43E2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D7EE57-DC89-468E-B6D2-9E7CEAAB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BD6154-47FE-457A-9C54-E00177A7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29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Outline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Overview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Test stand requirements with respect to Power Leads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HTS vs Convectional PL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What can go wrong?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Summary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6/11/2019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S. Feher | 3rd International Workshop on Superconducting Magnet Test Stands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1923C-0024-4FE1-914A-0A32F266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leads are commercially available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56A099-4EF4-4E3E-BFF6-AF4C43E2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D7EE57-DC89-468E-B6D2-9E7CEAAB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BD6154-47FE-457A-9C54-E00177A7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1999"/>
            <a:ext cx="5602329" cy="51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BB984-F766-4B9C-815D-103F1C80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Test </a:t>
            </a:r>
            <a:r>
              <a:rPr lang="en-US" dirty="0" smtClean="0"/>
              <a:t>Stands </a:t>
            </a:r>
            <a:r>
              <a:rPr lang="en-US" dirty="0"/>
              <a:t>Requirements – Power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393C22-B016-4C3C-976F-512D55E8C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Magnet </a:t>
            </a:r>
            <a:r>
              <a:rPr lang="en-US" sz="1600" dirty="0" smtClean="0"/>
              <a:t>test </a:t>
            </a:r>
            <a:r>
              <a:rPr lang="en-US" sz="1600" dirty="0"/>
              <a:t>s</a:t>
            </a:r>
            <a:r>
              <a:rPr lang="en-US" sz="1600" dirty="0" smtClean="0"/>
              <a:t>tands </a:t>
            </a:r>
            <a:r>
              <a:rPr lang="en-US" sz="1600" dirty="0"/>
              <a:t>primary purpose is to validate magnet designs by testing R&amp;D, Prototype and Production magnets. </a:t>
            </a:r>
          </a:p>
          <a:p>
            <a:r>
              <a:rPr lang="en-US" sz="1600" dirty="0"/>
              <a:t>Test stands should be capable of </a:t>
            </a:r>
            <a:r>
              <a:rPr lang="en-US" sz="1600" dirty="0" smtClean="0"/>
              <a:t>simulating operational </a:t>
            </a:r>
            <a:r>
              <a:rPr lang="en-US" sz="1600" dirty="0"/>
              <a:t>environments and requirements for multiple designs for similar but different magnet types:</a:t>
            </a:r>
          </a:p>
          <a:p>
            <a:pPr lvl="1"/>
            <a:r>
              <a:rPr lang="en-US" sz="1400" dirty="0"/>
              <a:t>Dipole, Quadrupole, Multipoles</a:t>
            </a:r>
          </a:p>
          <a:p>
            <a:pPr lvl="1"/>
            <a:r>
              <a:rPr lang="en-US" sz="1400" dirty="0"/>
              <a:t>Current and future accelerators (LHC, HL-LHC, FCC etc.)</a:t>
            </a:r>
          </a:p>
          <a:p>
            <a:pPr lvl="1"/>
            <a:r>
              <a:rPr lang="en-US" sz="1400" dirty="0"/>
              <a:t>Operational environment might be different (pressure, temperature range, magnetic field, </a:t>
            </a:r>
            <a:r>
              <a:rPr lang="en-US" sz="1400" dirty="0" smtClean="0"/>
              <a:t>voltage </a:t>
            </a:r>
            <a:r>
              <a:rPr lang="en-US" sz="1400" dirty="0"/>
              <a:t>and electrical current </a:t>
            </a:r>
            <a:r>
              <a:rPr lang="en-US" sz="1400" dirty="0" smtClean="0"/>
              <a:t>rating, </a:t>
            </a:r>
            <a:r>
              <a:rPr lang="en-US" sz="1400" dirty="0"/>
              <a:t>etc.)</a:t>
            </a:r>
          </a:p>
          <a:p>
            <a:r>
              <a:rPr lang="en-US" sz="1600" dirty="0"/>
              <a:t>Power leads are part of the magnet test stand so they need to follow the same approach with respect to operational environment and providing current to different magnet designs</a:t>
            </a:r>
            <a:r>
              <a:rPr lang="en-US" sz="1400" dirty="0"/>
              <a:t>:</a:t>
            </a:r>
          </a:p>
          <a:p>
            <a:pPr lvl="1"/>
            <a:r>
              <a:rPr lang="en-US" sz="1400" dirty="0"/>
              <a:t>Current  </a:t>
            </a:r>
          </a:p>
          <a:p>
            <a:pPr lvl="1"/>
            <a:r>
              <a:rPr lang="en-US" sz="1400" dirty="0"/>
              <a:t>Voltage </a:t>
            </a:r>
          </a:p>
          <a:p>
            <a:pPr lvl="1"/>
            <a:r>
              <a:rPr lang="en-US" sz="1400" dirty="0"/>
              <a:t>Pressure </a:t>
            </a:r>
          </a:p>
          <a:p>
            <a:pPr lvl="1"/>
            <a:r>
              <a:rPr lang="en-US" sz="1400" dirty="0"/>
              <a:t>Cooling </a:t>
            </a:r>
            <a:r>
              <a:rPr lang="en-US" sz="1400" dirty="0" smtClean="0"/>
              <a:t>scheme - heat </a:t>
            </a:r>
            <a:r>
              <a:rPr lang="en-US" sz="1400" dirty="0"/>
              <a:t>load </a:t>
            </a:r>
            <a:r>
              <a:rPr lang="en-US" sz="1400" dirty="0" smtClean="0"/>
              <a:t>at the cold end</a:t>
            </a:r>
            <a:endParaRPr lang="en-US" sz="1400" dirty="0"/>
          </a:p>
          <a:p>
            <a:pPr lvl="1"/>
            <a:r>
              <a:rPr lang="en-US" sz="1400" dirty="0"/>
              <a:t>Protection </a:t>
            </a:r>
          </a:p>
          <a:p>
            <a:pPr lvl="1"/>
            <a:endParaRPr lang="en-US" sz="1400" dirty="0"/>
          </a:p>
          <a:p>
            <a:endParaRPr lang="en-US" sz="1400" dirty="0"/>
          </a:p>
          <a:p>
            <a:pPr lvl="1"/>
            <a:endParaRPr lang="en-US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5B4BE-CEE7-48D3-B94C-84EDF39E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957088-EB31-4A75-A7E9-8A056A35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9BDAAB-CBF9-4EC4-8218-BD063F0E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3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BB984-F766-4B9C-815D-103F1C80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smtClean="0"/>
              <a:t>Rating </a:t>
            </a:r>
            <a:r>
              <a:rPr lang="en-US" dirty="0"/>
              <a:t>and </a:t>
            </a:r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393C22-B016-4C3C-976F-512D55E8C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Test stands are designed to </a:t>
            </a:r>
            <a:r>
              <a:rPr lang="en-US" sz="2000" dirty="0" smtClean="0"/>
              <a:t>be able to test</a:t>
            </a:r>
            <a:r>
              <a:rPr lang="en-US" sz="2000" dirty="0" smtClean="0"/>
              <a:t> </a:t>
            </a:r>
            <a:r>
              <a:rPr lang="en-US" sz="2000" dirty="0"/>
              <a:t>at least one magnet </a:t>
            </a:r>
            <a:r>
              <a:rPr lang="en-US" sz="2000" dirty="0" smtClean="0"/>
              <a:t>type </a:t>
            </a:r>
            <a:r>
              <a:rPr lang="en-US" sz="2000" dirty="0"/>
              <a:t>but in mind that the stand will be used for multiple purposes. Choosing the </a:t>
            </a:r>
            <a:r>
              <a:rPr lang="en-US" sz="2000" dirty="0" smtClean="0"/>
              <a:t>power </a:t>
            </a:r>
            <a:r>
              <a:rPr lang="en-US" sz="2000" dirty="0"/>
              <a:t>leads for test stands are not obvious since PLs are optimized for one operational current. </a:t>
            </a:r>
            <a:endParaRPr lang="en-US" sz="2000" dirty="0" smtClean="0"/>
          </a:p>
          <a:p>
            <a:pPr marL="685800" lvl="1"/>
            <a:r>
              <a:rPr lang="en-US" sz="1800" dirty="0" smtClean="0"/>
              <a:t>Current rating can be up to 100 kA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dirty="0" err="1" smtClean="0"/>
              <a:t>Pipetron</a:t>
            </a:r>
            <a:r>
              <a:rPr lang="en-US" sz="1800" dirty="0" smtClean="0"/>
              <a:t> magnets</a:t>
            </a:r>
          </a:p>
          <a:p>
            <a:pPr marL="1085850" lvl="2"/>
            <a:r>
              <a:rPr lang="en-US" sz="1600" dirty="0" smtClean="0"/>
              <a:t>In general low current considered up to 1-2 kA</a:t>
            </a:r>
          </a:p>
          <a:p>
            <a:pPr marL="1085850" lvl="2"/>
            <a:r>
              <a:rPr lang="en-US" sz="1600" dirty="0" smtClean="0"/>
              <a:t>”Regular” rating is up to 30 kA </a:t>
            </a:r>
            <a:r>
              <a:rPr lang="mr-IN" sz="1600" dirty="0" smtClean="0"/>
              <a:t>–</a:t>
            </a:r>
            <a:r>
              <a:rPr lang="en-US" sz="1600" dirty="0" smtClean="0"/>
              <a:t> low inductance high current </a:t>
            </a:r>
          </a:p>
          <a:p>
            <a:pPr marL="685800" lvl="1"/>
            <a:r>
              <a:rPr lang="en-US" sz="1800" dirty="0" smtClean="0"/>
              <a:t>Ramp rate up to 500 A/s </a:t>
            </a:r>
            <a:r>
              <a:rPr lang="mr-IN" sz="1800" dirty="0" smtClean="0"/>
              <a:t>–</a:t>
            </a:r>
            <a:r>
              <a:rPr lang="en-US" sz="1800" dirty="0" smtClean="0"/>
              <a:t> Eddy current issues are negligible but still need to be designed to withstand high ramp rates 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5B4BE-CEE7-48D3-B94C-84EDF39E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957088-EB31-4A75-A7E9-8A056A35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9BDAAB-CBF9-4EC4-8218-BD063F0E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3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52A51-EDA2-4C43-BE68-518B49AE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Rating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3637E8-9947-4C4A-8644-7525FF7AC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HV test of the magnets also means we are HV testing the leads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an be as high as 3 kV</a:t>
            </a:r>
          </a:p>
          <a:p>
            <a:pPr lvl="1"/>
            <a:r>
              <a:rPr lang="en-US" sz="1800" dirty="0" smtClean="0"/>
              <a:t>Leakage current is as low as &lt; 1uA</a:t>
            </a:r>
          </a:p>
          <a:p>
            <a:r>
              <a:rPr lang="en-US" sz="2000" dirty="0" smtClean="0"/>
              <a:t>Running the power leads at different current than the designed (optimum) current value leads overcooling the upper end of the leads</a:t>
            </a:r>
          </a:p>
          <a:p>
            <a:r>
              <a:rPr lang="en-US" sz="2000" dirty="0" smtClean="0"/>
              <a:t>Condensation at the insulating surface is probably the most problematic issue with the current leads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79808A-4DB0-4DC6-940D-C80E21D0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210E1A-D8BF-4B98-A218-993FA734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16892-CA32-4403-BFD1-FFCB3970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7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39AC0-4983-40E7-8280-7DEA2F9C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Pressure Rating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AEB8C-4106-43E0-981D-454A03DE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0605"/>
            <a:ext cx="8686800" cy="5528929"/>
          </a:xfrm>
        </p:spPr>
        <p:txBody>
          <a:bodyPr/>
          <a:lstStyle/>
          <a:p>
            <a:r>
              <a:rPr lang="en-US" sz="2000" dirty="0" smtClean="0"/>
              <a:t>It is usually not an issue however sometimes in special test cases the power leads need to be robust </a:t>
            </a:r>
          </a:p>
          <a:p>
            <a:pPr lvl="1"/>
            <a:r>
              <a:rPr lang="en-US" sz="1800" dirty="0" smtClean="0"/>
              <a:t>Pressure rating can be up to 4-5 bars</a:t>
            </a:r>
          </a:p>
          <a:p>
            <a:pPr lvl="1"/>
            <a:r>
              <a:rPr lang="en-US" sz="1800" dirty="0" smtClean="0"/>
              <a:t>Insulation scheme has to be appropriate with most likely metal sealing surfaces</a:t>
            </a:r>
          </a:p>
          <a:p>
            <a:r>
              <a:rPr lang="en-US" sz="2000" dirty="0" smtClean="0"/>
              <a:t>Other extreme case is when the power leads need to operate in vacuum</a:t>
            </a:r>
          </a:p>
          <a:p>
            <a:pPr lvl="1"/>
            <a:r>
              <a:rPr lang="en-US" sz="1800" dirty="0" smtClean="0"/>
              <a:t>Conduction cooled leads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dirty="0" err="1" smtClean="0"/>
              <a:t>cryo</a:t>
            </a:r>
            <a:r>
              <a:rPr lang="en-US" sz="1800" dirty="0" smtClean="0"/>
              <a:t>-cooler is used at the cold end</a:t>
            </a:r>
          </a:p>
          <a:p>
            <a:pPr lvl="1"/>
            <a:r>
              <a:rPr lang="en-US" sz="1800" dirty="0" smtClean="0"/>
              <a:t>Bi-functional vapor cooled lead lower end is conduction cooled </a:t>
            </a:r>
          </a:p>
          <a:p>
            <a:r>
              <a:rPr lang="en-US" sz="2000" dirty="0" smtClean="0"/>
              <a:t>Testing feed boxes </a:t>
            </a:r>
            <a:r>
              <a:rPr lang="mr-IN" sz="2000" dirty="0" smtClean="0"/>
              <a:t>–</a:t>
            </a:r>
            <a:r>
              <a:rPr lang="en-US" sz="2000" dirty="0" smtClean="0"/>
              <a:t> pressure rating is higher</a:t>
            </a:r>
          </a:p>
          <a:p>
            <a:r>
              <a:rPr lang="en-US" sz="2000" dirty="0" smtClean="0"/>
              <a:t>Testing the power leads itself </a:t>
            </a:r>
          </a:p>
          <a:p>
            <a:pPr lvl="1"/>
            <a:r>
              <a:rPr lang="en-US" sz="1800" dirty="0" err="1" smtClean="0"/>
              <a:t>Paschen</a:t>
            </a:r>
            <a:r>
              <a:rPr lang="en-US" sz="1800" dirty="0" smtClean="0"/>
              <a:t> test can be challenging </a:t>
            </a:r>
            <a:r>
              <a:rPr lang="mr-IN" sz="1800" dirty="0" smtClean="0"/>
              <a:t>–</a:t>
            </a:r>
            <a:r>
              <a:rPr lang="en-US" sz="1800" dirty="0" smtClean="0"/>
              <a:t> p*d has the </a:t>
            </a:r>
            <a:r>
              <a:rPr lang="en-US" sz="1800" dirty="0" err="1" smtClean="0"/>
              <a:t>minumum</a:t>
            </a:r>
            <a:r>
              <a:rPr lang="en-US" sz="1800" dirty="0" smtClean="0"/>
              <a:t>  </a:t>
            </a:r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998B3F-4C72-4872-B600-FC6197E6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882588-D4D0-4B0D-9D88-641CA7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37A40-D081-4241-B134-E4B7585B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39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39AC0-4983-40E7-8280-7DEA2F9C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Cooling Scheme  - Heat </a:t>
            </a:r>
            <a:r>
              <a:rPr lang="en-US" dirty="0"/>
              <a:t>L</a:t>
            </a:r>
            <a:r>
              <a:rPr lang="en-US" dirty="0" smtClean="0"/>
              <a:t>oad at the Cold </a:t>
            </a:r>
            <a:r>
              <a:rPr lang="en-US" dirty="0"/>
              <a:t>E</a:t>
            </a:r>
            <a:r>
              <a:rPr lang="en-US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AEB8C-4106-43E0-981D-454A03DE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0605"/>
            <a:ext cx="8686800" cy="5528929"/>
          </a:xfrm>
        </p:spPr>
        <p:txBody>
          <a:bodyPr/>
          <a:lstStyle/>
          <a:p>
            <a:r>
              <a:rPr lang="en-US" sz="2000" dirty="0" smtClean="0"/>
              <a:t>Optimizing the cooling consumption of the leads are not the primary goal for test stands, since they are not operating all the time; saving money is not the driving force, but cooling capacity sometimes can be an issue.</a:t>
            </a:r>
          </a:p>
          <a:p>
            <a:pPr lvl="1"/>
            <a:r>
              <a:rPr lang="en-US" sz="1800" dirty="0" smtClean="0"/>
              <a:t>Heat load at the cold end to be minimized</a:t>
            </a:r>
            <a:endParaRPr lang="en-US" sz="1800" dirty="0" smtClean="0"/>
          </a:p>
          <a:p>
            <a:r>
              <a:rPr lang="en-US" sz="2000" dirty="0" smtClean="0"/>
              <a:t>Power leads are coming in several different cooling solutions:</a:t>
            </a:r>
          </a:p>
          <a:p>
            <a:pPr lvl="1"/>
            <a:r>
              <a:rPr lang="en-US" sz="1800" dirty="0" err="1" smtClean="0"/>
              <a:t>LHe</a:t>
            </a:r>
            <a:r>
              <a:rPr lang="en-US" sz="1800" dirty="0" smtClean="0"/>
              <a:t> vapor cooled leads </a:t>
            </a:r>
            <a:r>
              <a:rPr lang="mr-IN" sz="1800" dirty="0" smtClean="0"/>
              <a:t>–</a:t>
            </a:r>
            <a:r>
              <a:rPr lang="en-US" sz="1800" dirty="0" smtClean="0"/>
              <a:t> most common solution to minimize coolant consumption</a:t>
            </a:r>
          </a:p>
          <a:p>
            <a:pPr lvl="1"/>
            <a:r>
              <a:rPr lang="en-US" sz="1800" dirty="0" smtClean="0"/>
              <a:t>Conduction cooled leads </a:t>
            </a:r>
            <a:r>
              <a:rPr lang="mr-IN" sz="1800" dirty="0" smtClean="0"/>
              <a:t>–</a:t>
            </a:r>
            <a:r>
              <a:rPr lang="en-US" sz="1800" dirty="0" smtClean="0"/>
              <a:t> most useful for </a:t>
            </a:r>
            <a:r>
              <a:rPr lang="en-US" sz="1800" dirty="0" err="1" smtClean="0"/>
              <a:t>cryo</a:t>
            </a:r>
            <a:r>
              <a:rPr lang="en-US" sz="1800" dirty="0" smtClean="0"/>
              <a:t>-cooler solutions or small current applications</a:t>
            </a:r>
          </a:p>
          <a:p>
            <a:pPr lvl="1"/>
            <a:r>
              <a:rPr lang="en-US" sz="1800" dirty="0" smtClean="0"/>
              <a:t>Bifunctional leads can use different cooling type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dirty="0" err="1" smtClean="0"/>
              <a:t>LHe</a:t>
            </a:r>
            <a:r>
              <a:rPr lang="en-US" sz="1800" dirty="0" smtClean="0"/>
              <a:t> vapor, LN2 and LN2 vapor 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998B3F-4C72-4872-B600-FC6197E6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882588-D4D0-4B0D-9D88-641CA7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37A40-D081-4241-B134-E4B7585B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75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39AC0-4983-40E7-8280-7DEA2F9C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AEB8C-4106-43E0-981D-454A03DE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0605"/>
            <a:ext cx="8686800" cy="5528929"/>
          </a:xfrm>
        </p:spPr>
        <p:txBody>
          <a:bodyPr/>
          <a:lstStyle/>
          <a:p>
            <a:r>
              <a:rPr lang="en-US" sz="2000" dirty="0" smtClean="0"/>
              <a:t>Vapor cooled leads cooling depends on the operating electrical current value, even if the leads are optimized to one current value</a:t>
            </a:r>
          </a:p>
          <a:p>
            <a:pPr lvl="1"/>
            <a:r>
              <a:rPr lang="en-US" sz="1800" dirty="0" smtClean="0"/>
              <a:t>Current dependent flow rate</a:t>
            </a:r>
          </a:p>
          <a:p>
            <a:pPr lvl="1"/>
            <a:r>
              <a:rPr lang="en-US" sz="1800" dirty="0" smtClean="0"/>
              <a:t>Usual solution is a stand by current and operating current flow rate adjustment</a:t>
            </a:r>
          </a:p>
          <a:p>
            <a:pPr lvl="1"/>
            <a:r>
              <a:rPr lang="en-US" sz="1800" dirty="0" smtClean="0"/>
              <a:t>It is possible to use voltage drop as a feedback to regulate the flow rate </a:t>
            </a:r>
            <a:endParaRPr lang="en-US" sz="1800" dirty="0" smtClean="0"/>
          </a:p>
          <a:p>
            <a:r>
              <a:rPr lang="en-US" sz="2000" dirty="0" smtClean="0"/>
              <a:t>Optimized power leads are using optimized copper cross section and length</a:t>
            </a:r>
          </a:p>
          <a:p>
            <a:pPr lvl="1"/>
            <a:r>
              <a:rPr lang="en-US" sz="1800" dirty="0" smtClean="0"/>
              <a:t>Leads can be unstable at not sufficient cooling </a:t>
            </a:r>
            <a:r>
              <a:rPr lang="mr-IN" sz="1800" dirty="0" smtClean="0"/>
              <a:t>–</a:t>
            </a:r>
            <a:r>
              <a:rPr lang="en-US" sz="1800" dirty="0" smtClean="0"/>
              <a:t> coolant loss case</a:t>
            </a:r>
          </a:p>
          <a:p>
            <a:r>
              <a:rPr lang="en-US" sz="2000" dirty="0" smtClean="0"/>
              <a:t>Protection is based on voltage threshold</a:t>
            </a:r>
          </a:p>
          <a:p>
            <a:pPr lvl="1"/>
            <a:r>
              <a:rPr lang="en-US" sz="1800" dirty="0" smtClean="0"/>
              <a:t>Simple fixed threshold value </a:t>
            </a:r>
            <a:r>
              <a:rPr lang="mr-IN" sz="1800" dirty="0" smtClean="0"/>
              <a:t>–</a:t>
            </a:r>
            <a:r>
              <a:rPr lang="en-US" sz="1800" dirty="0" smtClean="0"/>
              <a:t> maximum allowable voltage drop value for the current lead</a:t>
            </a:r>
          </a:p>
          <a:p>
            <a:pPr lvl="1"/>
            <a:r>
              <a:rPr lang="en-US" sz="1800" dirty="0" smtClean="0"/>
              <a:t>Resistance deviation based: Voltage drop value is bucked against the current  </a:t>
            </a:r>
            <a:r>
              <a:rPr lang="en-US" sz="1800" dirty="0"/>
              <a:t>(</a:t>
            </a:r>
            <a:r>
              <a:rPr lang="en-US" sz="1800" dirty="0" smtClean="0"/>
              <a:t>traditionally used at FNAL) </a:t>
            </a:r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998B3F-4C72-4872-B600-FC6197E6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882588-D4D0-4B0D-9D88-641CA7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Feher | 3rd International Workshop on Superconducting Magnet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37A40-D081-4241-B134-E4B7585B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5939AC0-4983-40E7-8280-7DEA2F9CA840}"/>
              </a:ext>
            </a:extLst>
          </p:cNvPr>
          <p:cNvSpPr txBox="1">
            <a:spLocks/>
          </p:cNvSpPr>
          <p:nvPr/>
        </p:nvSpPr>
        <p:spPr>
          <a:xfrm>
            <a:off x="355948" y="141084"/>
            <a:ext cx="8686800" cy="4852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 Regulation and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4282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14245</TotalTime>
  <Words>1115</Words>
  <Application>Microsoft Macintosh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Geneva</vt:lpstr>
      <vt:lpstr>Helvetica</vt:lpstr>
      <vt:lpstr>MS PGothic</vt:lpstr>
      <vt:lpstr>ＭＳ Ｐゴシック</vt:lpstr>
      <vt:lpstr>Arial</vt:lpstr>
      <vt:lpstr>FNAL_TemplateMac_060514</vt:lpstr>
      <vt:lpstr>Fermilab: Footer Only</vt:lpstr>
      <vt:lpstr>Power Leads for Test Stands</vt:lpstr>
      <vt:lpstr>Outline</vt:lpstr>
      <vt:lpstr>Power leads are commercially available</vt:lpstr>
      <vt:lpstr>Magnet Test Stands Requirements – Power Leads</vt:lpstr>
      <vt:lpstr>Current Rating and Range</vt:lpstr>
      <vt:lpstr>Voltage Rating</vt:lpstr>
      <vt:lpstr> Pressure Rating  </vt:lpstr>
      <vt:lpstr> Cooling Scheme  - Heat Load at the Cold End </vt:lpstr>
      <vt:lpstr>  </vt:lpstr>
      <vt:lpstr> HTS vs Conventional Current Leads</vt:lpstr>
      <vt:lpstr> What Can Go Wrong?</vt:lpstr>
      <vt:lpstr>PowerPoint Presentation</vt:lpstr>
      <vt:lpstr>Summary</vt:lpstr>
    </vt:vector>
  </TitlesOfParts>
  <Company>Sandbox Studio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and Cryo Meeting</dc:title>
  <dc:creator>Sandor Feher x2240 11297N</dc:creator>
  <cp:lastModifiedBy>Sandor Feher</cp:lastModifiedBy>
  <cp:revision>63</cp:revision>
  <cp:lastPrinted>2018-02-26T17:00:29Z</cp:lastPrinted>
  <dcterms:created xsi:type="dcterms:W3CDTF">2017-09-11T13:28:24Z</dcterms:created>
  <dcterms:modified xsi:type="dcterms:W3CDTF">2019-06-10T06:45:34Z</dcterms:modified>
</cp:coreProperties>
</file>