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21"/>
  </p:notesMasterIdLst>
  <p:handoutMasterIdLst>
    <p:handoutMasterId r:id="rId22"/>
  </p:handoutMasterIdLst>
  <p:sldIdLst>
    <p:sldId id="294" r:id="rId2"/>
    <p:sldId id="298" r:id="rId3"/>
    <p:sldId id="299" r:id="rId4"/>
    <p:sldId id="312" r:id="rId5"/>
    <p:sldId id="313" r:id="rId6"/>
    <p:sldId id="322" r:id="rId7"/>
    <p:sldId id="323" r:id="rId8"/>
    <p:sldId id="314" r:id="rId9"/>
    <p:sldId id="318" r:id="rId10"/>
    <p:sldId id="316" r:id="rId11"/>
    <p:sldId id="317" r:id="rId12"/>
    <p:sldId id="315" r:id="rId13"/>
    <p:sldId id="319" r:id="rId14"/>
    <p:sldId id="320" r:id="rId15"/>
    <p:sldId id="308" r:id="rId16"/>
    <p:sldId id="309" r:id="rId17"/>
    <p:sldId id="310" r:id="rId18"/>
    <p:sldId id="321" r:id="rId19"/>
    <p:sldId id="31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224" y="4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45631A4-ACB5-4153-8163-3080C0DE4A00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0AFDDE5-E3B1-4664-92FA-0B06D11815B3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E48AD12-EA86-4EEF-A437-DE361DBE4FC4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72924E9-A2BE-43E6-9236-B53AA75B2972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BD4C6A26-672C-4D33-8679-21695BE277CE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84F69-E7B3-460C-8D07-0198E6156D09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618205A1-84DE-413C-8E57-50AF8000A139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Vittorio Marinozzi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International Workshop of the Superconducting Magnets Test Stands </a:t>
            </a:r>
          </a:p>
          <a:p>
            <a:r>
              <a:rPr lang="en-US" dirty="0"/>
              <a:t>June 11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Electrical integrity of magnets and coils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C0CF7-8F72-4852-A458-629AA343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test example (QXFA115)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6764D-8B87-45DA-905C-92436DBB20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B1FC9F4-C5BB-48BD-A13D-FA10DC464D4A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86DBC-B343-442C-AC86-2E56BA4EB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50933-1220-48CA-BE28-F40C4A5B7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E16F81-1283-4C03-A59D-F252F21E1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511" y="877642"/>
            <a:ext cx="6848294" cy="52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1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23CE23-A968-45E1-8022-C36997EC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test example (QXFA108)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4DEBA-456C-4AD8-A46D-B5D5EF0AB2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7BA1A88-10D4-4965-9F62-5B8FAFD92076}" type="datetime1">
              <a:rPr lang="en-US" smtClean="0"/>
              <a:t>6/11/2019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99A80D-42AB-44CA-8404-AC3CEDEF3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50" y="952704"/>
            <a:ext cx="8672513" cy="495259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21212-42F3-4C0D-9178-DE31AC004B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5427-8152-4C5C-A859-FB6CB267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6336D7-24BB-45AA-9ED1-920F7D0DDE60}"/>
              </a:ext>
            </a:extLst>
          </p:cNvPr>
          <p:cNvCxnSpPr>
            <a:cxnSpLocks/>
          </p:cNvCxnSpPr>
          <p:nvPr/>
        </p:nvCxnSpPr>
        <p:spPr>
          <a:xfrm flipV="1">
            <a:off x="3139126" y="3289955"/>
            <a:ext cx="970961" cy="1225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D121C75-0D66-439F-A290-124BBBA89F60}"/>
              </a:ext>
            </a:extLst>
          </p:cNvPr>
          <p:cNvSpPr txBox="1"/>
          <p:nvPr/>
        </p:nvSpPr>
        <p:spPr>
          <a:xfrm>
            <a:off x="4100660" y="2402700"/>
            <a:ext cx="31108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 frequency, sign of intermittent short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C62E50-AA52-411D-AED5-1280E5F1F4D3}"/>
              </a:ext>
            </a:extLst>
          </p:cNvPr>
          <p:cNvCxnSpPr>
            <a:cxnSpLocks/>
          </p:cNvCxnSpPr>
          <p:nvPr/>
        </p:nvCxnSpPr>
        <p:spPr>
          <a:xfrm>
            <a:off x="1179922" y="2512263"/>
            <a:ext cx="2807616" cy="478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9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BF8BDE-5B8C-468D-B804-6D9887F07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Golden rule: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hi</a:t>
            </a:r>
            <a:r>
              <a:rPr lang="en-US" baseline="-25000" dirty="0"/>
              <a:t>-pot </a:t>
            </a:r>
            <a:r>
              <a:rPr lang="en-US" dirty="0"/>
              <a:t>(4.2 K)</a:t>
            </a:r>
            <a:r>
              <a:rPr lang="en-US" baseline="-25000" dirty="0"/>
              <a:t> </a:t>
            </a:r>
            <a:r>
              <a:rPr lang="en-US" dirty="0"/>
              <a:t>= 2 * </a:t>
            </a:r>
            <a:r>
              <a:rPr lang="en-US" dirty="0" err="1"/>
              <a:t>V</a:t>
            </a:r>
            <a:r>
              <a:rPr lang="en-US" baseline="-25000" dirty="0" err="1"/>
              <a:t>peak</a:t>
            </a:r>
            <a:r>
              <a:rPr lang="en-US" dirty="0"/>
              <a:t> + 500 V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hi</a:t>
            </a:r>
            <a:r>
              <a:rPr lang="en-US" baseline="-25000" dirty="0"/>
              <a:t>-pot </a:t>
            </a:r>
            <a:r>
              <a:rPr lang="en-US" dirty="0"/>
              <a:t>(warm) = 2 * </a:t>
            </a:r>
            <a:r>
              <a:rPr lang="en-US" dirty="0" err="1"/>
              <a:t>V</a:t>
            </a:r>
            <a:r>
              <a:rPr lang="en-US" baseline="-25000" dirty="0" err="1"/>
              <a:t>hi</a:t>
            </a:r>
            <a:r>
              <a:rPr lang="en-US" baseline="-25000" dirty="0"/>
              <a:t>-pot</a:t>
            </a:r>
            <a:r>
              <a:rPr lang="en-US" dirty="0"/>
              <a:t> (4.2 K) </a:t>
            </a:r>
          </a:p>
          <a:p>
            <a:pPr lvl="1"/>
            <a:r>
              <a:rPr lang="en-US" dirty="0" err="1"/>
              <a:t>V</a:t>
            </a:r>
            <a:r>
              <a:rPr lang="en-US" baseline="-25000" dirty="0" err="1"/>
              <a:t>peak</a:t>
            </a:r>
            <a:r>
              <a:rPr lang="en-US" dirty="0"/>
              <a:t> from simulations in nominal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ED7C81-5C9D-4FAC-A790-217C5E9B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Hipot</a:t>
            </a:r>
            <a:r>
              <a:rPr lang="en-US" dirty="0"/>
              <a:t> values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4E8DF-6993-4DC6-8CD5-8149034FFD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A7572E7-F414-4CD6-ACCE-C29EEE1CBA09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586D2-6155-4114-B042-28C27CC08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B1FC3-1450-4A98-85AE-EDA4D43A4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0784B-DBC5-4ABC-B220-CDE865EB6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87" y="2940704"/>
            <a:ext cx="5187737" cy="309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D95C2-4501-41B0-BCAA-286FC46B8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971550"/>
            <a:ext cx="4560216" cy="4733521"/>
          </a:xfrm>
        </p:spPr>
        <p:txBody>
          <a:bodyPr/>
          <a:lstStyle/>
          <a:p>
            <a:r>
              <a:rPr lang="en-US" sz="2000" dirty="0"/>
              <a:t>Warm:</a:t>
            </a:r>
          </a:p>
          <a:p>
            <a:pPr lvl="1"/>
            <a:r>
              <a:rPr lang="en-US" sz="2000" dirty="0"/>
              <a:t>Coil to ground: 3680 V</a:t>
            </a:r>
          </a:p>
          <a:p>
            <a:pPr lvl="1"/>
            <a:r>
              <a:rPr lang="en-US" sz="2000" dirty="0"/>
              <a:t>QH to coil: 3680 V</a:t>
            </a:r>
          </a:p>
          <a:p>
            <a:pPr lvl="1"/>
            <a:r>
              <a:rPr lang="en-US" sz="2000" dirty="0"/>
              <a:t>Coil to pole: 500 V</a:t>
            </a:r>
          </a:p>
          <a:p>
            <a:pPr lvl="1"/>
            <a:r>
              <a:rPr lang="en-US" sz="2000" dirty="0"/>
              <a:t>Coil to end-shoe: 1000 V</a:t>
            </a:r>
          </a:p>
          <a:p>
            <a:pPr lvl="1"/>
            <a:r>
              <a:rPr lang="en-US" sz="2000" dirty="0"/>
              <a:t>QH to end-shoe (OL): 2500 V</a:t>
            </a:r>
          </a:p>
          <a:p>
            <a:pPr lvl="1"/>
            <a:r>
              <a:rPr lang="en-US" sz="2000" dirty="0"/>
              <a:t>IL End-shoe to OL end-shoe: 1000 V</a:t>
            </a:r>
          </a:p>
          <a:p>
            <a:pPr lvl="1"/>
            <a:endParaRPr lang="en-US" sz="2000" dirty="0"/>
          </a:p>
          <a:p>
            <a:r>
              <a:rPr lang="en-US" sz="2000" dirty="0"/>
              <a:t>Cold (in the test station):</a:t>
            </a:r>
          </a:p>
          <a:p>
            <a:pPr lvl="1"/>
            <a:r>
              <a:rPr lang="en-US" sz="2000" dirty="0"/>
              <a:t>Coil to ground: 1840 V</a:t>
            </a:r>
          </a:p>
          <a:p>
            <a:pPr lvl="1"/>
            <a:r>
              <a:rPr lang="en-US" sz="2000" dirty="0"/>
              <a:t>QH to coil: 2300 V</a:t>
            </a:r>
          </a:p>
          <a:p>
            <a:pPr lvl="1"/>
            <a:endParaRPr lang="en-US" sz="2000" dirty="0"/>
          </a:p>
          <a:p>
            <a:r>
              <a:rPr lang="en-US" sz="2000" dirty="0"/>
              <a:t>Max leakage current: 1 </a:t>
            </a:r>
            <a:r>
              <a:rPr lang="el-GR" sz="2000" dirty="0"/>
              <a:t>μ</a:t>
            </a:r>
            <a:r>
              <a:rPr lang="en-US" sz="2000" dirty="0"/>
              <a:t>A</a:t>
            </a:r>
          </a:p>
          <a:p>
            <a:pPr lvl="1"/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4FFEA9-BDEC-499B-BB64-AA86C3CD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Hipot</a:t>
            </a:r>
            <a:r>
              <a:rPr lang="en-US" dirty="0"/>
              <a:t> values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CAA6B-76D0-44F4-8300-5BE13850FE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75EC474-D95E-4325-A221-82CF7F7CEABB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919CA-4BE4-4C94-BF84-A30EDEFA6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F86BD-C8CE-4A82-8832-159FFAF38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0B304-A60E-4E5D-8A5F-E1DADB98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817" y="1152929"/>
            <a:ext cx="4258749" cy="41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A70152-328D-44B2-BD9A-8FCFC4CC1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MQXFAP1 (first MQXFA 4 m long prototype) test has been interrupted, due to a short to-ground caused by a short heater-to-coil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single event, due to a weakness of the coil. However, we want to improve our QC in order to mitigate risks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7702DE-D26C-44F0-8CA0-B87CCCC67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on heater-to-coil voltage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3FF65-FDB4-46E5-99AB-C44E99310A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624D5D6-2A3A-4819-9093-F8633A7902BD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DBF7B-B2A3-4BC2-AB8A-D2FCE8FE4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B026-1419-41E9-A968-5A48F1DC8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33592-1830-4AEA-AE11-A7A5DE0A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95" t="37809" r="38440" b="43761"/>
          <a:stretch/>
        </p:blipFill>
        <p:spPr>
          <a:xfrm>
            <a:off x="3043778" y="1909415"/>
            <a:ext cx="4441104" cy="25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24611F-9EBB-4877-8749-3F841E37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Peak heater to coil voltages occur after a quench event</a:t>
            </a:r>
          </a:p>
          <a:p>
            <a:pPr lvl="1"/>
            <a:r>
              <a:rPr lang="en-US" dirty="0"/>
              <a:t>Coil become resistive</a:t>
            </a:r>
          </a:p>
          <a:p>
            <a:pPr lvl="1"/>
            <a:r>
              <a:rPr lang="en-US" dirty="0"/>
              <a:t>Dump resistor circuit is opened</a:t>
            </a:r>
          </a:p>
          <a:p>
            <a:pPr lvl="1"/>
            <a:r>
              <a:rPr lang="en-US" dirty="0"/>
              <a:t>Heaters are fired</a:t>
            </a:r>
          </a:p>
          <a:p>
            <a:pPr lvl="1"/>
            <a:r>
              <a:rPr lang="en-US" dirty="0"/>
              <a:t>CLIQ unit is fired</a:t>
            </a:r>
          </a:p>
          <a:p>
            <a:pPr lvl="1"/>
            <a:endParaRPr lang="en-US" dirty="0"/>
          </a:p>
          <a:p>
            <a:r>
              <a:rPr lang="en-US" dirty="0"/>
              <a:t>We should design the electrical tests in order to reproduce as close as possible the conditions that occur during a quench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444AF-E6C7-4E3F-9D0B-063B1BD4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heater to coil voltages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638BE-4C12-463B-A2D9-A288DCA5F3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5109DD0-D892-40F9-8762-4162521DDE18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7D083-C942-4E52-A1CD-CA648174F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CDC0A-B90F-4903-8C52-891788DB8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42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E4C233-EFA8-4A36-AECC-B2ADD9D32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coil and heaters become hot</a:t>
            </a:r>
          </a:p>
          <a:p>
            <a:r>
              <a:rPr lang="en-US" dirty="0"/>
              <a:t>If heater-to-coil insulation is damaged, helium superfluid that filled the crack becomes hot as well</a:t>
            </a:r>
          </a:p>
          <a:p>
            <a:pPr lvl="1"/>
            <a:r>
              <a:rPr lang="en-US" dirty="0"/>
              <a:t>Temperature increase </a:t>
            </a:r>
            <a:r>
              <a:rPr lang="en-US" dirty="0">
                <a:sym typeface="Wingdings" panose="05000000000000000000" pitchFamily="2" charset="2"/>
              </a:rPr>
              <a:t> Pressure increase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ED7AA5-B64F-4808-8F94-F04F88C6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during a quench?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A9E-F967-45DF-95CA-82FDAEC8A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26EBBC3-334E-4DCB-B4CC-48D4AEFE82E2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D302E-BC43-41C8-871E-63A8F1DB3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4AAE5-8D16-453F-9B2C-58A54D0039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BCC00-B916-4EE0-B9B4-466C75768990}"/>
              </a:ext>
            </a:extLst>
          </p:cNvPr>
          <p:cNvSpPr txBox="1"/>
          <p:nvPr/>
        </p:nvSpPr>
        <p:spPr>
          <a:xfrm>
            <a:off x="1501272" y="3134825"/>
            <a:ext cx="61414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Worst situation for the peak voltage could occur at temperature different than liquid helium or room temperature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2591232A-EF9B-4DE5-8482-190E1A02DC11}"/>
              </a:ext>
            </a:extLst>
          </p:cNvPr>
          <p:cNvSpPr/>
          <p:nvPr/>
        </p:nvSpPr>
        <p:spPr>
          <a:xfrm>
            <a:off x="4357466" y="2545816"/>
            <a:ext cx="414780" cy="57264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9B6DB-7CA1-4367-A7BA-34687C311332}"/>
              </a:ext>
            </a:extLst>
          </p:cNvPr>
          <p:cNvSpPr txBox="1"/>
          <p:nvPr/>
        </p:nvSpPr>
        <p:spPr>
          <a:xfrm>
            <a:off x="1446282" y="5012341"/>
            <a:ext cx="61414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would gain from test stations able to test magnets/coils at different sets of temperature and  helium pressure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CEC9A7FF-8146-4BAB-990C-2AF4E9573744}"/>
              </a:ext>
            </a:extLst>
          </p:cNvPr>
          <p:cNvSpPr/>
          <p:nvPr/>
        </p:nvSpPr>
        <p:spPr>
          <a:xfrm>
            <a:off x="4357466" y="4406405"/>
            <a:ext cx="414780" cy="57264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2C2BF4-B8F5-4CD1-8FFC-D67FB164C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MQXFA peak heater-to-coil voltages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06122-991B-4458-8D2A-8038E8FB45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9D218ED-D771-4215-9385-F5F83B3471AA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6D0A9-FC19-4155-BC74-479EF2AC5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84ACC-2289-4DF1-9776-644CE42AA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P:\usr_vols\u-z\vitmar\MQXF\MQXF_protection\Heater_to_coil_TR\fig4.png">
            <a:extLst>
              <a:ext uri="{FF2B5EF4-FFF2-40B4-BE49-F238E27FC236}">
                <a16:creationId xmlns:a16="http://schemas.microsoft.com/office/drawing/2014/main" id="{AF16059A-D4BE-47B9-85A6-26CF1EFE9E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3" y="1284872"/>
            <a:ext cx="6404267" cy="48142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9A09B5-92D4-493E-8162-B50588190A80}"/>
              </a:ext>
            </a:extLst>
          </p:cNvPr>
          <p:cNvSpPr txBox="1"/>
          <p:nvPr/>
        </p:nvSpPr>
        <p:spPr>
          <a:xfrm>
            <a:off x="1376312" y="1124613"/>
            <a:ext cx="4732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MQXFA Peak Heater-to-Coil Voltage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DEAC51-69D4-4A7C-A4BD-0DF1E22EA9E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644218" y="3248439"/>
            <a:ext cx="4358650" cy="7885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DE8E20-C847-46B7-BF4D-01B0EDB1FB2D}"/>
              </a:ext>
            </a:extLst>
          </p:cNvPr>
          <p:cNvSpPr txBox="1"/>
          <p:nvPr/>
        </p:nvSpPr>
        <p:spPr>
          <a:xfrm>
            <a:off x="7002868" y="1724945"/>
            <a:ext cx="2042530" cy="304698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Worst situation, interesting to test coils in this condition, at different helium pressures</a:t>
            </a:r>
          </a:p>
        </p:txBody>
      </p:sp>
    </p:spTree>
    <p:extLst>
      <p:ext uri="{BB962C8B-B14F-4D97-AF65-F5344CB8AC3E}">
        <p14:creationId xmlns:p14="http://schemas.microsoft.com/office/powerpoint/2010/main" val="141809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BFA181-B636-419F-B4D6-5B5639862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worst combination voltage/temperature, and make a test at 20% higher value </a:t>
            </a:r>
          </a:p>
          <a:p>
            <a:pPr lvl="1"/>
            <a:r>
              <a:rPr lang="en-US" dirty="0"/>
              <a:t>450 V MQXFA @ 100 K</a:t>
            </a:r>
          </a:p>
          <a:p>
            <a:pPr lvl="1"/>
            <a:r>
              <a:rPr lang="en-US" dirty="0"/>
              <a:t>800 V MQXFB @ 100 K</a:t>
            </a:r>
          </a:p>
          <a:p>
            <a:pPr lvl="1"/>
            <a:r>
              <a:rPr lang="en-US" dirty="0"/>
              <a:t>Scale values at room temperature (250 V MQXFA, 450 V MQXFB)</a:t>
            </a:r>
          </a:p>
          <a:p>
            <a:pPr lvl="1"/>
            <a:endParaRPr lang="en-US" dirty="0"/>
          </a:p>
          <a:p>
            <a:r>
              <a:rPr lang="en-US" dirty="0"/>
              <a:t>Helium pressure: 1 bar</a:t>
            </a:r>
          </a:p>
          <a:p>
            <a:pPr lvl="1"/>
            <a:r>
              <a:rPr lang="en-US" dirty="0"/>
              <a:t>Provides margin at 100 K</a:t>
            </a:r>
          </a:p>
          <a:p>
            <a:pPr lvl="1"/>
            <a:r>
              <a:rPr lang="en-US" dirty="0"/>
              <a:t>Expected pressure at 100 K: &gt; 10 bar (</a:t>
            </a:r>
            <a:r>
              <a:rPr lang="en-US" i="1" dirty="0"/>
              <a:t>HiLumi-doc-921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D866C4-0FA1-4AA9-BFFE-6417C611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heater to coil </a:t>
            </a:r>
            <a:r>
              <a:rPr lang="en-US" dirty="0" err="1"/>
              <a:t>hipot</a:t>
            </a:r>
            <a:r>
              <a:rPr lang="en-US" dirty="0"/>
              <a:t> (under discussion)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99374-CF43-4E28-A942-40DDD53D90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2E4BC9F-349A-4534-BB2E-874977EE593F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BFB7E-A92B-46FA-8CEB-EA4FD69FF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51837-0097-4A05-B290-B055BBC29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03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56EEE5-C956-4128-B99E-275D70BB3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Checking electrical integrity of coils is important to operate safely magnets and coils, avoiding damages of coils and equipment</a:t>
            </a:r>
          </a:p>
          <a:p>
            <a:r>
              <a:rPr lang="en-US" dirty="0"/>
              <a:t>During the production of the </a:t>
            </a:r>
            <a:r>
              <a:rPr lang="en-US" dirty="0" err="1"/>
              <a:t>HiLumi</a:t>
            </a:r>
            <a:r>
              <a:rPr lang="en-US" dirty="0"/>
              <a:t> AUP MQXFA coils/magnets, we perform a sequence of electrical checkout to ensure quality </a:t>
            </a:r>
          </a:p>
          <a:p>
            <a:pPr lvl="1"/>
            <a:r>
              <a:rPr lang="en-US" dirty="0"/>
              <a:t>Well referenced QC procedures and, and clear criteria</a:t>
            </a:r>
          </a:p>
          <a:p>
            <a:pPr lvl="1"/>
            <a:endParaRPr lang="en-US" dirty="0"/>
          </a:p>
          <a:p>
            <a:r>
              <a:rPr lang="en-US" dirty="0"/>
              <a:t>Improvement of Quality Control on heater-to-coil tests is under discussion</a:t>
            </a:r>
          </a:p>
          <a:p>
            <a:pPr lvl="1"/>
            <a:r>
              <a:rPr lang="en-US" dirty="0"/>
              <a:t>Ability of controlling temperature and pressure of helium in test stations would be helpful to improve coil/magnet QC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5245B9-44E6-4B54-9CD8-343D8445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976A1-90CA-4B74-8530-4B64744BB7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EFE8AEB-F4ED-496E-80D5-5C6BBBFBD495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3982-798C-4802-87AF-781D069F6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B9CA-5232-41EF-A0CA-A339DF2D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C22E96-CE3D-418F-9704-9101A9DBB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operating magnets and coils, it is important to verify electrical integrity</a:t>
            </a:r>
          </a:p>
          <a:p>
            <a:pPr lvl="1"/>
            <a:r>
              <a:rPr lang="en-US" dirty="0"/>
              <a:t>Presence of short circuits can damage magnet, coils, equipment, and can be a safety hazard</a:t>
            </a:r>
          </a:p>
          <a:p>
            <a:pPr lvl="1"/>
            <a:endParaRPr lang="en-US" dirty="0"/>
          </a:p>
          <a:p>
            <a:r>
              <a:rPr lang="en-US" dirty="0"/>
              <a:t>After construction and before operation of coils/magnets, it is important to verify electrical integrity with dedicated electrical tests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D69129-02AA-45F6-B75C-6215F6F4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18EF2-DE21-4C08-ABEE-9D9046374D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F9315B7-A6EC-4F6F-85E9-C494F8BA30A2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83B4A-E295-4B44-AAE4-97BA0526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F6DD5-65D7-44B0-B975-907327D69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9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5DE71-334B-4215-BA98-7F9CA8E3E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Coils are subject to risk of different kind of short circuits</a:t>
            </a:r>
          </a:p>
          <a:p>
            <a:pPr lvl="1"/>
            <a:r>
              <a:rPr lang="en-US" dirty="0"/>
              <a:t>To ground</a:t>
            </a:r>
          </a:p>
          <a:p>
            <a:pPr lvl="1"/>
            <a:r>
              <a:rPr lang="en-US" dirty="0"/>
              <a:t>Turn-to-turn</a:t>
            </a:r>
          </a:p>
          <a:p>
            <a:pPr lvl="1"/>
            <a:r>
              <a:rPr lang="en-US" dirty="0"/>
              <a:t>Layer-layer</a:t>
            </a:r>
          </a:p>
          <a:p>
            <a:pPr lvl="1"/>
            <a:r>
              <a:rPr lang="en-US" dirty="0"/>
              <a:t>To floating parts (pole...)</a:t>
            </a:r>
          </a:p>
          <a:p>
            <a:pPr lvl="1"/>
            <a:r>
              <a:rPr lang="en-US" dirty="0"/>
              <a:t>Diagnostic wires (ground)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Several tests can be performed to mitigate the risk of having shorts during operation</a:t>
            </a:r>
          </a:p>
          <a:p>
            <a:pPr lvl="1"/>
            <a:r>
              <a:rPr lang="en-US" dirty="0"/>
              <a:t>High-voltage </a:t>
            </a:r>
            <a:r>
              <a:rPr lang="en-US" dirty="0" err="1"/>
              <a:t>hipotting</a:t>
            </a:r>
            <a:endParaRPr lang="en-US" dirty="0"/>
          </a:p>
          <a:p>
            <a:pPr lvl="1"/>
            <a:r>
              <a:rPr lang="en-US" dirty="0"/>
              <a:t>Impulse test</a:t>
            </a:r>
          </a:p>
          <a:p>
            <a:pPr lvl="1"/>
            <a:r>
              <a:rPr lang="en-US" dirty="0"/>
              <a:t>Electrical measurements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2DFEA-BC3C-42AC-9493-1FF14083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5A52A-DA65-4B6C-B59B-6F9F8577E22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3BC26FC-DA79-4910-AB5F-77AF8D1B649B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5FE16-B71F-4C14-A638-96FBD75B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EB5AF-936B-4E2F-8302-F6DEE5D1C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5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2A4A05-CE2E-4504-B683-6F7CCCE80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production of the AUP / </a:t>
            </a:r>
            <a:r>
              <a:rPr lang="en-US" dirty="0" err="1"/>
              <a:t>HiLumi</a:t>
            </a:r>
            <a:r>
              <a:rPr lang="en-US" dirty="0"/>
              <a:t> MQXFA coils, we perform several electrical checkouts, in order to mitigate electrical risks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94B428-3FFE-4683-99B8-9611AF0F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AUP </a:t>
            </a:r>
            <a:r>
              <a:rPr lang="en-US" dirty="0" err="1"/>
              <a:t>HiLumi</a:t>
            </a:r>
            <a:r>
              <a:rPr lang="en-US" dirty="0"/>
              <a:t> experience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9FFC3-B9DB-43DD-9827-BBE97107D3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9270BAF-DF3C-46BA-B1E4-05F5EE18D2D3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910AA-68C6-4363-8724-357E62BCA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F42A-B914-4F52-B5E7-B5980EA96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31997-505F-4219-A5B1-BECCA0362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" y="2359781"/>
            <a:ext cx="2547447" cy="1068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225FC0-9E8A-44BF-B791-A03706078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433" y="1963247"/>
            <a:ext cx="2289609" cy="406766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B1ED011-EB8D-4334-B0AD-0A5433CDC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6" y="40050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63FA48D-3154-4857-887F-EBFA812FB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61218"/>
              </p:ext>
            </p:extLst>
          </p:nvPr>
        </p:nvGraphicFramePr>
        <p:xfrm>
          <a:off x="457958" y="3859124"/>
          <a:ext cx="405130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5" imgW="6601746" imgH="4019048" progId="Paint.Picture">
                  <p:embed/>
                </p:oleObj>
              </mc:Choice>
              <mc:Fallback>
                <p:oleObj name="Bitmap Image" r:id="rId5" imgW="6601746" imgH="401904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58" y="3859124"/>
                        <a:ext cx="4051300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14B4200-CF9B-4ECE-9545-B12E8CE3B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914" y="2359781"/>
            <a:ext cx="2175824" cy="109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1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11F4B2-3324-4F5F-8A64-85367B96F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103" y="899318"/>
            <a:ext cx="5469794" cy="505936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8FFCEB-EADC-45FB-8589-2E8F9505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document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9695E-3B4C-4C88-B992-C7F13C1938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182C19D-024B-4787-A55D-A3AFB8886C61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B6BC5-8939-47F7-915A-E53B6901B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8DC2D-98E0-4FD1-8A9D-44B7298C5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2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C1102E-EE2B-4FCF-9E35-6CA5155A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electrical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BDED7-C1AC-4C62-81A7-46AC60CB4A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55A7657-7BAB-4F6D-AC89-B4A017CB0E33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0DC25-0C7A-4C45-8074-94003D845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8271-364A-48AA-A64F-AE19F2B0B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A8229A-07D0-46C6-B837-7F2F6108852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8629"/>
            <a:ext cx="8672513" cy="4185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81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4F352F-1BF6-4B12-ACB8-B5AF3D31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in the magnet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B833C-91E2-4F12-ACC5-B727D681C9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F4DBEB3-F8B5-4EA1-985C-B7EA9A7B9452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04ABB-F1E0-46F3-A891-23A7BFB57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6FD0C-154E-4F43-9593-E8AB66102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Content Placeholder 6" descr="::Library:Containers:com.apple.mail:Data:Library:Mail Downloads:629556BE-D9D9-4B7E-8789-170F1732B22A:sqxf_mag_19122013_exp_nocont3.jpg">
            <a:extLst>
              <a:ext uri="{FF2B5EF4-FFF2-40B4-BE49-F238E27FC236}">
                <a16:creationId xmlns:a16="http://schemas.microsoft.com/office/drawing/2014/main" id="{3AA16C73-FE62-486A-BE56-134BC268A08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10245" t="31312" r="42218" b="19235"/>
          <a:stretch>
            <a:fillRect/>
          </a:stretch>
        </p:blipFill>
        <p:spPr bwMode="auto">
          <a:xfrm>
            <a:off x="1417987" y="971550"/>
            <a:ext cx="6293738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703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74F57A-F21C-4208-A8C9-186039462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Impulse test</a:t>
            </a:r>
          </a:p>
          <a:p>
            <a:pPr lvl="1"/>
            <a:r>
              <a:rPr lang="en-US" dirty="0"/>
              <a:t>To verify absence of turn-turn shorts</a:t>
            </a:r>
          </a:p>
          <a:p>
            <a:pPr lvl="1"/>
            <a:r>
              <a:rPr lang="en-US" dirty="0"/>
              <a:t>Both polarities</a:t>
            </a:r>
          </a:p>
          <a:p>
            <a:pPr lvl="1"/>
            <a:r>
              <a:rPr lang="en-US" dirty="0"/>
              <a:t>From 1 kV to 2.5 kV, 500 V steps</a:t>
            </a:r>
          </a:p>
          <a:p>
            <a:pPr lvl="1"/>
            <a:endParaRPr lang="en-US" dirty="0"/>
          </a:p>
          <a:p>
            <a:r>
              <a:rPr lang="en-US" dirty="0"/>
              <a:t>High voltage </a:t>
            </a:r>
            <a:r>
              <a:rPr lang="en-US" dirty="0" err="1"/>
              <a:t>Hipots</a:t>
            </a:r>
            <a:endParaRPr lang="en-US" dirty="0"/>
          </a:p>
          <a:p>
            <a:pPr lvl="1"/>
            <a:r>
              <a:rPr lang="en-US" dirty="0"/>
              <a:t>Details later</a:t>
            </a:r>
          </a:p>
          <a:p>
            <a:pPr lvl="1"/>
            <a:endParaRPr lang="en-US" dirty="0"/>
          </a:p>
          <a:p>
            <a:r>
              <a:rPr lang="en-US" dirty="0"/>
              <a:t>Electrical measurements</a:t>
            </a:r>
          </a:p>
          <a:p>
            <a:pPr lvl="1"/>
            <a:r>
              <a:rPr lang="en-US" dirty="0"/>
              <a:t>Inductance (20 Hz , 100 Hz, 1000 Hz), resistance, voltage taps</a:t>
            </a:r>
          </a:p>
          <a:p>
            <a:pPr lvl="1"/>
            <a:r>
              <a:rPr lang="en-US" dirty="0"/>
              <a:t>Repeated at each stage of the coil fabrication</a:t>
            </a:r>
          </a:p>
          <a:p>
            <a:pPr lvl="1"/>
            <a:r>
              <a:rPr lang="en-US" dirty="0"/>
              <a:t>We have ranges based on past coils measurements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C871AD-4DE2-4B12-B9E6-1BF28409E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that we perform on QXFA coils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8CE6-F85A-401F-A0E0-A453E40E79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CED7AA5-9394-401B-8704-031136CC2D07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A23CF-B2F5-44ED-80F4-7EE9D5869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8D578-3048-4AF5-A8A7-1A3EFA0D9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05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DB904-4405-4362-90F2-69B553FC0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Pre-fabrication: heater traces tested at 3700 V</a:t>
            </a:r>
          </a:p>
          <a:p>
            <a:r>
              <a:rPr lang="en-US" dirty="0"/>
              <a:t>After winding, curing, reaction, trace installation, impregnation: electrical measurements</a:t>
            </a:r>
          </a:p>
          <a:p>
            <a:r>
              <a:rPr lang="en-US" dirty="0"/>
              <a:t>After impregnation: </a:t>
            </a:r>
            <a:r>
              <a:rPr lang="en-US" dirty="0" err="1"/>
              <a:t>HiPot</a:t>
            </a:r>
            <a:r>
              <a:rPr lang="en-US" dirty="0"/>
              <a:t>, impulse test</a:t>
            </a:r>
          </a:p>
          <a:p>
            <a:r>
              <a:rPr lang="en-US" dirty="0"/>
              <a:t>After shipping: </a:t>
            </a:r>
            <a:r>
              <a:rPr lang="en-US" dirty="0" err="1"/>
              <a:t>HiPot</a:t>
            </a:r>
            <a:r>
              <a:rPr lang="en-US" dirty="0"/>
              <a:t>, impulse test, electrical measurements</a:t>
            </a:r>
          </a:p>
          <a:p>
            <a:r>
              <a:rPr lang="en-US" dirty="0"/>
              <a:t>After magnet assembly: </a:t>
            </a:r>
            <a:r>
              <a:rPr lang="en-US" dirty="0" err="1"/>
              <a:t>HiPot</a:t>
            </a:r>
            <a:r>
              <a:rPr lang="en-US" dirty="0"/>
              <a:t>, impulse test, electrical measurements</a:t>
            </a:r>
          </a:p>
          <a:p>
            <a:endParaRPr lang="en-US" dirty="0"/>
          </a:p>
          <a:p>
            <a:r>
              <a:rPr lang="en-US" dirty="0"/>
              <a:t>The sequence of tests with details is referenced on </a:t>
            </a:r>
            <a:r>
              <a:rPr lang="en-US" i="1" dirty="0"/>
              <a:t>US</a:t>
            </a:r>
            <a:r>
              <a:rPr lang="en-US" dirty="0"/>
              <a:t>-</a:t>
            </a:r>
            <a:r>
              <a:rPr lang="en-US" i="1" dirty="0"/>
              <a:t>HiLumi-doc-956 </a:t>
            </a:r>
            <a:r>
              <a:rPr lang="en-US" dirty="0"/>
              <a:t>and</a:t>
            </a:r>
            <a:r>
              <a:rPr lang="en-US" i="1" dirty="0"/>
              <a:t> US</a:t>
            </a:r>
            <a:r>
              <a:rPr lang="en-US" dirty="0"/>
              <a:t>-</a:t>
            </a:r>
            <a:r>
              <a:rPr lang="en-US" i="1" dirty="0"/>
              <a:t>HiLumi-doc-521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F9F3DF-60E2-4474-98C5-A5C201B7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sequence during coil/magnet fabrication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C400-ED32-42F4-9CF1-30383E616BE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B17A638-F8C9-4D28-B5BF-E0C63C453C97}" type="datetime1">
              <a:rPr lang="en-US" smtClean="0"/>
              <a:t>6/11/2019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97E70-F086-4406-9760-97B8441D9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Vittorio Marinozzi | 3rd International Workshop of the Superconducting Magnets Test Stands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EEE10-FDE5-4820-BCEF-A2416F837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102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8243</TotalTime>
  <Words>1029</Words>
  <Application>Microsoft Office PowerPoint</Application>
  <PresentationFormat>On-screen Show (4:3)</PresentationFormat>
  <Paragraphs>166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Bitmap Image</vt:lpstr>
      <vt:lpstr>PowerPoint Presentation</vt:lpstr>
      <vt:lpstr>Introduction</vt:lpstr>
      <vt:lpstr>Introduction (2)</vt:lpstr>
      <vt:lpstr>AUP HiLumi experience</vt:lpstr>
      <vt:lpstr>Reference document</vt:lpstr>
      <vt:lpstr>Coil electrical design</vt:lpstr>
      <vt:lpstr>Coil in the magnet</vt:lpstr>
      <vt:lpstr>Tests that we perform on QXFA coils</vt:lpstr>
      <vt:lpstr>Test sequence during coil/magnet fabrication</vt:lpstr>
      <vt:lpstr>Impulse test example (QXFA115)</vt:lpstr>
      <vt:lpstr>Impulse test example (QXFA108)</vt:lpstr>
      <vt:lpstr>Hipot values</vt:lpstr>
      <vt:lpstr>Hipot values (2)</vt:lpstr>
      <vt:lpstr>Discussion on heater-to-coil voltage</vt:lpstr>
      <vt:lpstr>Peak heater to coil voltages</vt:lpstr>
      <vt:lpstr>What happens during a quench? </vt:lpstr>
      <vt:lpstr>Example: MQXFA peak heater-to-coil voltages </vt:lpstr>
      <vt:lpstr>Proposal for heater to coil hipot (under discussion)</vt:lpstr>
      <vt:lpstr>Conclusions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Vittorio Marinozzi x 17001V</dc:creator>
  <cp:lastModifiedBy>Vittorio Marinozzi x 17001V</cp:lastModifiedBy>
  <cp:revision>85</cp:revision>
  <cp:lastPrinted>2014-01-20T19:40:21Z</cp:lastPrinted>
  <dcterms:created xsi:type="dcterms:W3CDTF">2018-05-04T21:13:25Z</dcterms:created>
  <dcterms:modified xsi:type="dcterms:W3CDTF">2019-06-11T14:26:21Z</dcterms:modified>
</cp:coreProperties>
</file>