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16" r:id="rId3"/>
    <p:sldId id="263" r:id="rId4"/>
    <p:sldId id="302" r:id="rId5"/>
    <p:sldId id="304" r:id="rId6"/>
    <p:sldId id="280" r:id="rId7"/>
    <p:sldId id="281" r:id="rId8"/>
    <p:sldId id="282" r:id="rId9"/>
    <p:sldId id="285" r:id="rId10"/>
    <p:sldId id="286" r:id="rId11"/>
    <p:sldId id="283" r:id="rId12"/>
    <p:sldId id="289" r:id="rId13"/>
    <p:sldId id="306" r:id="rId14"/>
    <p:sldId id="308" r:id="rId15"/>
    <p:sldId id="291" r:id="rId16"/>
    <p:sldId id="309" r:id="rId17"/>
    <p:sldId id="314" r:id="rId18"/>
    <p:sldId id="310" r:id="rId19"/>
    <p:sldId id="292" r:id="rId20"/>
    <p:sldId id="311" r:id="rId21"/>
    <p:sldId id="312" r:id="rId22"/>
    <p:sldId id="290" r:id="rId23"/>
    <p:sldId id="313" r:id="rId24"/>
    <p:sldId id="317" r:id="rId2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carlo Golluccio" initials="GG" lastIdx="10" clrIdx="0">
    <p:extLst/>
  </p:cmAuthor>
  <p:cmAuthor id="2" name="Kei Sugita" initials="KS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9" autoAdjust="0"/>
    <p:restoredTop sz="93979" autoAdjust="0"/>
  </p:normalViewPr>
  <p:slideViewPr>
    <p:cSldViewPr snapToGrid="0" snapToObjects="1">
      <p:cViewPr varScale="1">
        <p:scale>
          <a:sx n="65" d="100"/>
          <a:sy n="65" d="100"/>
        </p:scale>
        <p:origin x="120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20" d="100"/>
          <a:sy n="120" d="100"/>
        </p:scale>
        <p:origin x="40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09T16:46:27.667" idx="10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09T16:46:27.667" idx="10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AEC40A-AF84-4280-8D91-4D5F28C11ABC}" type="doc">
      <dgm:prSet loTypeId="urn:microsoft.com/office/officeart/2005/8/layout/pyramid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5AE8DF-9BE7-4F7E-A1FE-F0B64E8F44BF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Magnet QA</a:t>
          </a:r>
          <a:endParaRPr lang="en-US" dirty="0"/>
        </a:p>
      </dgm:t>
    </dgm:pt>
    <dgm:pt modelId="{677826E9-1198-47FA-9506-9CBC3498C7EE}" type="parTrans" cxnId="{A7CACF28-5103-46B8-BDC5-5789CEE25489}">
      <dgm:prSet/>
      <dgm:spPr/>
      <dgm:t>
        <a:bodyPr/>
        <a:lstStyle/>
        <a:p>
          <a:endParaRPr lang="en-US"/>
        </a:p>
      </dgm:t>
    </dgm:pt>
    <dgm:pt modelId="{9EFC04AD-5FB3-4387-9C1B-19D268AF19DA}" type="sibTrans" cxnId="{A7CACF28-5103-46B8-BDC5-5789CEE25489}">
      <dgm:prSet/>
      <dgm:spPr/>
      <dgm:t>
        <a:bodyPr/>
        <a:lstStyle/>
        <a:p>
          <a:endParaRPr lang="en-US"/>
        </a:p>
      </dgm:t>
    </dgm:pt>
    <dgm:pt modelId="{89F5C153-2881-4EAF-98FA-AE6286E18965}">
      <dgm:prSet phldrT="[Text]"/>
      <dgm:spPr/>
      <dgm:t>
        <a:bodyPr/>
        <a:lstStyle/>
        <a:p>
          <a:r>
            <a:rPr lang="en-US" dirty="0" smtClean="0"/>
            <a:t>Data for optics calculation</a:t>
          </a:r>
          <a:endParaRPr lang="en-US" dirty="0"/>
        </a:p>
      </dgm:t>
    </dgm:pt>
    <dgm:pt modelId="{09761834-49E7-4CB0-83C3-26C010759882}" type="parTrans" cxnId="{021974AA-1F57-40EB-A096-C67C56FB0438}">
      <dgm:prSet/>
      <dgm:spPr/>
      <dgm:t>
        <a:bodyPr/>
        <a:lstStyle/>
        <a:p>
          <a:endParaRPr lang="en-US"/>
        </a:p>
      </dgm:t>
    </dgm:pt>
    <dgm:pt modelId="{07DD5125-9060-4814-8003-8BA7B48014A7}" type="sibTrans" cxnId="{021974AA-1F57-40EB-A096-C67C56FB0438}">
      <dgm:prSet/>
      <dgm:spPr/>
      <dgm:t>
        <a:bodyPr/>
        <a:lstStyle/>
        <a:p>
          <a:endParaRPr lang="en-US"/>
        </a:p>
      </dgm:t>
    </dgm:pt>
    <dgm:pt modelId="{0DC6A575-0878-4961-9971-EE2637885C03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Magnetic field on line monitor</a:t>
          </a:r>
          <a:endParaRPr lang="en-US" dirty="0"/>
        </a:p>
      </dgm:t>
    </dgm:pt>
    <dgm:pt modelId="{924F8FA9-550F-4E4B-95F6-3087C6777860}" type="parTrans" cxnId="{E8D95996-B674-4AEC-BE08-E8704F42E218}">
      <dgm:prSet/>
      <dgm:spPr/>
      <dgm:t>
        <a:bodyPr/>
        <a:lstStyle/>
        <a:p>
          <a:endParaRPr lang="en-US"/>
        </a:p>
      </dgm:t>
    </dgm:pt>
    <dgm:pt modelId="{EDB31127-939A-4E59-B6FA-5EB693283D89}" type="sibTrans" cxnId="{E8D95996-B674-4AEC-BE08-E8704F42E218}">
      <dgm:prSet/>
      <dgm:spPr/>
      <dgm:t>
        <a:bodyPr/>
        <a:lstStyle/>
        <a:p>
          <a:endParaRPr lang="en-US"/>
        </a:p>
      </dgm:t>
    </dgm:pt>
    <dgm:pt modelId="{51A1C6F2-B924-437D-933C-F85832EB3A03}">
      <dgm:prSet phldrT="[Text]"/>
      <dgm:spPr>
        <a:solidFill>
          <a:srgbClr val="FDBB63"/>
        </a:solidFill>
      </dgm:spPr>
      <dgm:t>
        <a:bodyPr/>
        <a:lstStyle/>
        <a:p>
          <a:r>
            <a:rPr lang="en-US" dirty="0" smtClean="0"/>
            <a:t>Model validation</a:t>
          </a:r>
          <a:endParaRPr lang="en-US" dirty="0"/>
        </a:p>
      </dgm:t>
    </dgm:pt>
    <dgm:pt modelId="{E892AFC9-F67E-407F-8897-49881F2B2283}" type="parTrans" cxnId="{AE0967AE-9D7A-4AA7-B265-5D0D7B5EF5A0}">
      <dgm:prSet/>
      <dgm:spPr/>
      <dgm:t>
        <a:bodyPr/>
        <a:lstStyle/>
        <a:p>
          <a:endParaRPr lang="en-US"/>
        </a:p>
      </dgm:t>
    </dgm:pt>
    <dgm:pt modelId="{8218BFA5-BB9C-4471-9C76-7BB7A6D21174}" type="sibTrans" cxnId="{AE0967AE-9D7A-4AA7-B265-5D0D7B5EF5A0}">
      <dgm:prSet/>
      <dgm:spPr/>
      <dgm:t>
        <a:bodyPr/>
        <a:lstStyle/>
        <a:p>
          <a:endParaRPr lang="en-US"/>
        </a:p>
      </dgm:t>
    </dgm:pt>
    <dgm:pt modelId="{0FE8FAB8-1593-4A1A-B50D-012B766903D4}" type="pres">
      <dgm:prSet presAssocID="{7FAEC40A-AF84-4280-8D91-4D5F28C11ABC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660036-1E30-45F4-8A42-26A3A86AFB9D}" type="pres">
      <dgm:prSet presAssocID="{7FAEC40A-AF84-4280-8D91-4D5F28C11ABC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63521-7B59-4A2D-B680-D3725CF6C2A8}" type="pres">
      <dgm:prSet presAssocID="{7FAEC40A-AF84-4280-8D91-4D5F28C11ABC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B16C5-99C6-4249-9457-DE30840A959D}" type="pres">
      <dgm:prSet presAssocID="{7FAEC40A-AF84-4280-8D91-4D5F28C11ABC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8A74C-5E6D-4469-A366-0661DFA46D4E}" type="pres">
      <dgm:prSet presAssocID="{7FAEC40A-AF84-4280-8D91-4D5F28C11ABC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CACF28-5103-46B8-BDC5-5789CEE25489}" srcId="{7FAEC40A-AF84-4280-8D91-4D5F28C11ABC}" destId="{725AE8DF-9BE7-4F7E-A1FE-F0B64E8F44BF}" srcOrd="0" destOrd="0" parTransId="{677826E9-1198-47FA-9506-9CBC3498C7EE}" sibTransId="{9EFC04AD-5FB3-4387-9C1B-19D268AF19DA}"/>
    <dgm:cxn modelId="{FF2468D5-10E0-47C6-953A-014ADBF55F57}" type="presOf" srcId="{7FAEC40A-AF84-4280-8D91-4D5F28C11ABC}" destId="{0FE8FAB8-1593-4A1A-B50D-012B766903D4}" srcOrd="0" destOrd="0" presId="urn:microsoft.com/office/officeart/2005/8/layout/pyramid4"/>
    <dgm:cxn modelId="{E8D95996-B674-4AEC-BE08-E8704F42E218}" srcId="{7FAEC40A-AF84-4280-8D91-4D5F28C11ABC}" destId="{0DC6A575-0878-4961-9971-EE2637885C03}" srcOrd="3" destOrd="0" parTransId="{924F8FA9-550F-4E4B-95F6-3087C6777860}" sibTransId="{EDB31127-939A-4E59-B6FA-5EB693283D89}"/>
    <dgm:cxn modelId="{021974AA-1F57-40EB-A096-C67C56FB0438}" srcId="{7FAEC40A-AF84-4280-8D91-4D5F28C11ABC}" destId="{89F5C153-2881-4EAF-98FA-AE6286E18965}" srcOrd="2" destOrd="0" parTransId="{09761834-49E7-4CB0-83C3-26C010759882}" sibTransId="{07DD5125-9060-4814-8003-8BA7B48014A7}"/>
    <dgm:cxn modelId="{D890FE5C-DEC0-47D9-9ED9-3DBAEDAB384C}" type="presOf" srcId="{89F5C153-2881-4EAF-98FA-AE6286E18965}" destId="{74DB16C5-99C6-4249-9457-DE30840A959D}" srcOrd="0" destOrd="0" presId="urn:microsoft.com/office/officeart/2005/8/layout/pyramid4"/>
    <dgm:cxn modelId="{F6058836-B207-4B0A-B50C-DEAE1342CD31}" type="presOf" srcId="{0DC6A575-0878-4961-9971-EE2637885C03}" destId="{6338A74C-5E6D-4469-A366-0661DFA46D4E}" srcOrd="0" destOrd="0" presId="urn:microsoft.com/office/officeart/2005/8/layout/pyramid4"/>
    <dgm:cxn modelId="{AE0967AE-9D7A-4AA7-B265-5D0D7B5EF5A0}" srcId="{7FAEC40A-AF84-4280-8D91-4D5F28C11ABC}" destId="{51A1C6F2-B924-437D-933C-F85832EB3A03}" srcOrd="1" destOrd="0" parTransId="{E892AFC9-F67E-407F-8897-49881F2B2283}" sibTransId="{8218BFA5-BB9C-4471-9C76-7BB7A6D21174}"/>
    <dgm:cxn modelId="{DF1A0EF2-BC12-4ECA-8DC0-E90B55CA28EC}" type="presOf" srcId="{51A1C6F2-B924-437D-933C-F85832EB3A03}" destId="{19C63521-7B59-4A2D-B680-D3725CF6C2A8}" srcOrd="0" destOrd="0" presId="urn:microsoft.com/office/officeart/2005/8/layout/pyramid4"/>
    <dgm:cxn modelId="{A23DD895-B012-4941-9301-60DB344D80CA}" type="presOf" srcId="{725AE8DF-9BE7-4F7E-A1FE-F0B64E8F44BF}" destId="{E1660036-1E30-45F4-8A42-26A3A86AFB9D}" srcOrd="0" destOrd="0" presId="urn:microsoft.com/office/officeart/2005/8/layout/pyramid4"/>
    <dgm:cxn modelId="{5F03133E-A2D0-4E44-881F-0D61069B0DC1}" type="presParOf" srcId="{0FE8FAB8-1593-4A1A-B50D-012B766903D4}" destId="{E1660036-1E30-45F4-8A42-26A3A86AFB9D}" srcOrd="0" destOrd="0" presId="urn:microsoft.com/office/officeart/2005/8/layout/pyramid4"/>
    <dgm:cxn modelId="{14EF9502-FBCF-4D0B-A793-7BDD03023770}" type="presParOf" srcId="{0FE8FAB8-1593-4A1A-B50D-012B766903D4}" destId="{19C63521-7B59-4A2D-B680-D3725CF6C2A8}" srcOrd="1" destOrd="0" presId="urn:microsoft.com/office/officeart/2005/8/layout/pyramid4"/>
    <dgm:cxn modelId="{389858C8-F8AC-4C94-B6C8-5ECA9A7AA0D5}" type="presParOf" srcId="{0FE8FAB8-1593-4A1A-B50D-012B766903D4}" destId="{74DB16C5-99C6-4249-9457-DE30840A959D}" srcOrd="2" destOrd="0" presId="urn:microsoft.com/office/officeart/2005/8/layout/pyramid4"/>
    <dgm:cxn modelId="{849AD1BB-577F-4873-ADD0-C99B4765022C}" type="presParOf" srcId="{0FE8FAB8-1593-4A1A-B50D-012B766903D4}" destId="{6338A74C-5E6D-4469-A366-0661DFA46D4E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60036-1E30-45F4-8A42-26A3A86AFB9D}">
      <dsp:nvSpPr>
        <dsp:cNvPr id="0" name=""/>
        <dsp:cNvSpPr/>
      </dsp:nvSpPr>
      <dsp:spPr>
        <a:xfrm>
          <a:off x="2184400" y="0"/>
          <a:ext cx="2438400" cy="2438400"/>
        </a:xfrm>
        <a:prstGeom prst="triangl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Magnet QA</a:t>
          </a:r>
          <a:endParaRPr lang="en-US" sz="1800" kern="1200" dirty="0"/>
        </a:p>
      </dsp:txBody>
      <dsp:txXfrm>
        <a:off x="2794000" y="1219200"/>
        <a:ext cx="1219200" cy="1219200"/>
      </dsp:txXfrm>
    </dsp:sp>
    <dsp:sp modelId="{19C63521-7B59-4A2D-B680-D3725CF6C2A8}">
      <dsp:nvSpPr>
        <dsp:cNvPr id="0" name=""/>
        <dsp:cNvSpPr/>
      </dsp:nvSpPr>
      <dsp:spPr>
        <a:xfrm>
          <a:off x="965200" y="2438400"/>
          <a:ext cx="2438400" cy="2438400"/>
        </a:xfrm>
        <a:prstGeom prst="triangle">
          <a:avLst/>
        </a:prstGeom>
        <a:solidFill>
          <a:srgbClr val="FDBB6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Model validation</a:t>
          </a:r>
          <a:endParaRPr lang="en-US" sz="1800" kern="1200" dirty="0"/>
        </a:p>
      </dsp:txBody>
      <dsp:txXfrm>
        <a:off x="1574800" y="3657600"/>
        <a:ext cx="1219200" cy="1219200"/>
      </dsp:txXfrm>
    </dsp:sp>
    <dsp:sp modelId="{74DB16C5-99C6-4249-9457-DE30840A959D}">
      <dsp:nvSpPr>
        <dsp:cNvPr id="0" name=""/>
        <dsp:cNvSpPr/>
      </dsp:nvSpPr>
      <dsp:spPr>
        <a:xfrm rot="10800000">
          <a:off x="2184400" y="2438400"/>
          <a:ext cx="2438400" cy="24384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Data for optics calculation</a:t>
          </a:r>
          <a:endParaRPr lang="en-US" sz="1800" kern="1200" dirty="0"/>
        </a:p>
      </dsp:txBody>
      <dsp:txXfrm rot="10800000">
        <a:off x="2794000" y="2438400"/>
        <a:ext cx="1219200" cy="1219200"/>
      </dsp:txXfrm>
    </dsp:sp>
    <dsp:sp modelId="{6338A74C-5E6D-4469-A366-0661DFA46D4E}">
      <dsp:nvSpPr>
        <dsp:cNvPr id="0" name=""/>
        <dsp:cNvSpPr/>
      </dsp:nvSpPr>
      <dsp:spPr>
        <a:xfrm>
          <a:off x="3403600" y="2438400"/>
          <a:ext cx="2438400" cy="2438400"/>
        </a:xfrm>
        <a:prstGeom prst="triangl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Magnetic field on line monitor</a:t>
          </a:r>
          <a:endParaRPr lang="en-US" sz="1800" kern="1200" dirty="0"/>
        </a:p>
      </dsp:txBody>
      <dsp:txXfrm>
        <a:off x="4013200" y="3657600"/>
        <a:ext cx="1219200" cy="121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>
                <a:latin typeface="Arial" panose="020B0604020202020204" pitchFamily="34" charset="0"/>
              </a:rPr>
              <a:t>11.06.2019</a:t>
            </a:fld>
            <a:endParaRPr lang="de-DE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8C828EF-C252-394A-93BF-1C478CFA0896}" type="datetimeFigureOut">
              <a:rPr lang="de-DE" smtClean="0"/>
              <a:pPr/>
              <a:t>11.06.2019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AE02386-BEE7-5D4D-B4E7-4BB579C4788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</a:t>
            </a:r>
            <a:r>
              <a:rPr lang="en-US" baseline="0" dirty="0" smtClean="0"/>
              <a:t> SAT, acceptance of the magnet for approval, provide information both for installation in the Super-</a:t>
            </a:r>
            <a:r>
              <a:rPr lang="en-US" baseline="0" dirty="0" err="1" smtClean="0"/>
              <a:t>fRS</a:t>
            </a:r>
            <a:r>
              <a:rPr lang="en-US" baseline="0" dirty="0" smtClean="0"/>
              <a:t> and future operation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54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526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25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795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330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147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853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515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36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502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5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971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068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8057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201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394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72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598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17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pass machine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155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246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61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case</a:t>
            </a:r>
            <a:r>
              <a:rPr lang="en-US" baseline="0" dirty="0" smtClean="0"/>
              <a:t> magnets are fine it provides all required </a:t>
            </a:r>
            <a:r>
              <a:rPr lang="en-US" baseline="0" dirty="0" err="1" smtClean="0"/>
              <a:t>param</a:t>
            </a:r>
            <a:r>
              <a:rPr lang="en-US" baseline="0" dirty="0" smtClean="0"/>
              <a:t> for SAT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752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2019-06-11</a:t>
            </a:r>
            <a:endParaRPr lang="en-GB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Datumsplatzhalter 4"/>
          <p:cNvSpPr txBox="1">
            <a:spLocks/>
          </p:cNvSpPr>
          <p:nvPr userDrawn="1"/>
        </p:nvSpPr>
        <p:spPr>
          <a:xfrm>
            <a:off x="6881004" y="6552642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2019-06-11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2019-06-11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5" name="Foliennummernplatzhalter 5"/>
          <p:cNvSpPr txBox="1">
            <a:spLocks/>
          </p:cNvSpPr>
          <p:nvPr userDrawn="1"/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2019-06-11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80480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37231" y="6552643"/>
            <a:ext cx="121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2019-05-22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sp>
        <p:nvSpPr>
          <p:cNvPr id="15" name="Foliennummernplatzhalter 5"/>
          <p:cNvSpPr txBox="1">
            <a:spLocks/>
          </p:cNvSpPr>
          <p:nvPr userDrawn="1"/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ußzeilenplatzhalter 7"/>
          <p:cNvSpPr txBox="1">
            <a:spLocks/>
          </p:cNvSpPr>
          <p:nvPr userDrawn="1"/>
        </p:nvSpPr>
        <p:spPr>
          <a:xfrm>
            <a:off x="574965" y="6560611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/>
              <a:t>G. Golluccio/ Magnetic measurements techniques mainly for Super FRS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11" Type="http://schemas.openxmlformats.org/officeDocument/2006/relationships/image" Target="../media/image34.png"/><Relationship Id="rId10" Type="http://schemas.openxmlformats.org/officeDocument/2006/relationships/image" Target="../media/image27.emf"/><Relationship Id="rId9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0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878" y="3542502"/>
            <a:ext cx="6822173" cy="779866"/>
          </a:xfrm>
        </p:spPr>
        <p:txBody>
          <a:bodyPr/>
          <a:lstStyle/>
          <a:p>
            <a:r>
              <a:rPr lang="en-GB" dirty="0"/>
              <a:t>Magnetic measurements techniques </a:t>
            </a:r>
            <a:r>
              <a:rPr lang="en-GB" dirty="0" smtClean="0"/>
              <a:t>for Super-FRS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91044" y="4894571"/>
            <a:ext cx="6982691" cy="1396501"/>
          </a:xfrm>
        </p:spPr>
        <p:txBody>
          <a:bodyPr>
            <a:normAutofit fontScale="92500"/>
          </a:bodyPr>
          <a:lstStyle/>
          <a:p>
            <a:r>
              <a:rPr lang="en-GB" sz="1700" dirty="0" smtClean="0"/>
              <a:t>Giancarlo Golluccio, Magnetic measurement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GSI-CERN collaboration on Super-FRS testing</a:t>
            </a:r>
          </a:p>
          <a:p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rd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International Workshop of the Superconducting Magnets Test Stands,</a:t>
            </a: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Uppsala 11-12 June, 2019</a:t>
            </a:r>
            <a:endParaRPr lang="en-GB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sz="1700" dirty="0" smtClean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Measurement </a:t>
            </a:r>
            <a:r>
              <a:rPr lang="de-DE" dirty="0" smtClean="0"/>
              <a:t>strategy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Pre-series</a:t>
            </a:r>
            <a:endParaRPr lang="en-US" dirty="0"/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GB" dirty="0" smtClean="0"/>
              <a:t>enough time for study and cross-checking both global and local field distribution and homogeneity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US" b="1" dirty="0" smtClean="0"/>
              <a:t>Series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Checking magnet to magnet reproducibility</a:t>
            </a:r>
          </a:p>
          <a:p>
            <a:pPr lvl="1"/>
            <a:r>
              <a:rPr lang="en-US" dirty="0"/>
              <a:t>No contingency for tracing manufacturing errors and corrective actions for the magnet is foreseen, for the moment.</a:t>
            </a:r>
          </a:p>
          <a:p>
            <a:pPr lvl="1"/>
            <a:r>
              <a:rPr lang="en-US" dirty="0"/>
              <a:t>Under responsible of the magnet work packages, additional measurements might be discussed and can be arranged.</a:t>
            </a:r>
          </a:p>
        </p:txBody>
      </p:sp>
    </p:spTree>
    <p:extLst>
      <p:ext uri="{BB962C8B-B14F-4D97-AF65-F5344CB8AC3E}">
        <p14:creationId xmlns:p14="http://schemas.microsoft.com/office/powerpoint/2010/main" val="426325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Measurement </a:t>
            </a:r>
            <a:r>
              <a:rPr lang="de-DE" dirty="0" smtClean="0"/>
              <a:t>devices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76915"/>
            <a:ext cx="8211834" cy="376764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Accuracy vs testing time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50" y="3518229"/>
            <a:ext cx="25749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28638" y="8588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68275" y="1826724"/>
            <a:ext cx="849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The standard uncertainty of an instrument is a function of the operating conditions (field range/frequency, gradient, temperature etc. … ) that is the way can only be estimated in situ. Testing time and effort are needed to estimate and improve...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96863" y="2852247"/>
            <a:ext cx="375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u="sng" dirty="0">
                <a:solidFill>
                  <a:srgbClr val="000000"/>
                </a:solidFill>
              </a:rPr>
              <a:t>Repeat</a:t>
            </a:r>
            <a:r>
              <a:rPr lang="en-US" altLang="en-US" dirty="0">
                <a:solidFill>
                  <a:srgbClr val="000000"/>
                </a:solidFill>
              </a:rPr>
              <a:t> to get rid of random errors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3525" y="3301633"/>
            <a:ext cx="4913313" cy="530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u="sng" dirty="0">
                <a:solidFill>
                  <a:prstClr val="black"/>
                </a:solidFill>
                <a:latin typeface="Calibri"/>
              </a:rPr>
              <a:t>Flip and repeat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to estimate systematic effects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/>
              </a:rPr>
              <a:t>either the magnet or the instrument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3525" y="3844924"/>
            <a:ext cx="599896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u="sng" dirty="0">
                <a:solidFill>
                  <a:prstClr val="black"/>
                </a:solidFill>
                <a:latin typeface="Calibri"/>
              </a:rPr>
              <a:t>Inverse polarity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(if possible) to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remove intrinsic or environmental offsets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e.g. residual field and earth field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6863" y="4727331"/>
            <a:ext cx="6904037" cy="22006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/>
            </a:pPr>
            <a:r>
              <a:rPr lang="en-US" u="sng" dirty="0" smtClean="0">
                <a:solidFill>
                  <a:prstClr val="black"/>
                </a:solidFill>
                <a:latin typeface="Calibri"/>
              </a:rPr>
              <a:t>Redundancy</a:t>
            </a:r>
          </a:p>
          <a:p>
            <a:pPr lvl="0">
              <a:defRPr/>
            </a:pPr>
            <a:r>
              <a:rPr lang="en-US" sz="1300" dirty="0">
                <a:solidFill>
                  <a:prstClr val="black"/>
                </a:solidFill>
              </a:rPr>
              <a:t>	</a:t>
            </a:r>
            <a:r>
              <a:rPr lang="en-US" sz="1300" dirty="0" smtClean="0">
                <a:solidFill>
                  <a:prstClr val="black"/>
                </a:solidFill>
              </a:rPr>
              <a:t>Cross-calibrate </a:t>
            </a:r>
            <a:r>
              <a:rPr lang="en-US" sz="1300" dirty="0">
                <a:solidFill>
                  <a:prstClr val="black"/>
                </a:solidFill>
              </a:rPr>
              <a:t>measurement systems</a:t>
            </a:r>
          </a:p>
          <a:p>
            <a:pPr lvl="0">
              <a:defRPr/>
            </a:pPr>
            <a:r>
              <a:rPr lang="en-US" sz="1300" dirty="0" smtClean="0">
                <a:solidFill>
                  <a:prstClr val="black"/>
                </a:solidFill>
              </a:rPr>
              <a:t>	Covering </a:t>
            </a:r>
            <a:r>
              <a:rPr lang="en-US" sz="1300" dirty="0">
                <a:solidFill>
                  <a:prstClr val="black"/>
                </a:solidFill>
              </a:rPr>
              <a:t>of all measurement scenarios</a:t>
            </a:r>
          </a:p>
          <a:p>
            <a:pPr lvl="0">
              <a:defRPr/>
            </a:pPr>
            <a:r>
              <a:rPr lang="en-US" sz="1300" dirty="0" smtClean="0">
                <a:solidFill>
                  <a:prstClr val="black"/>
                </a:solidFill>
              </a:rPr>
              <a:t>	Cross-check </a:t>
            </a:r>
            <a:r>
              <a:rPr lang="en-US" sz="1300" dirty="0">
                <a:solidFill>
                  <a:prstClr val="black"/>
                </a:solidFill>
              </a:rPr>
              <a:t>measurement results</a:t>
            </a:r>
          </a:p>
          <a:p>
            <a:pPr lvl="0">
              <a:defRPr/>
            </a:pPr>
            <a:r>
              <a:rPr lang="en-US" sz="1300" dirty="0" smtClean="0">
                <a:solidFill>
                  <a:prstClr val="black"/>
                </a:solidFill>
              </a:rPr>
              <a:t>	Results </a:t>
            </a:r>
            <a:r>
              <a:rPr lang="en-US" sz="1300" dirty="0">
                <a:solidFill>
                  <a:prstClr val="black"/>
                </a:solidFill>
              </a:rPr>
              <a:t>confidence</a:t>
            </a:r>
          </a:p>
          <a:p>
            <a:pPr lvl="0">
              <a:defRPr/>
            </a:pPr>
            <a:r>
              <a:rPr lang="en-US" sz="1300" dirty="0" smtClean="0">
                <a:solidFill>
                  <a:prstClr val="black"/>
                </a:solidFill>
              </a:rPr>
              <a:t>	</a:t>
            </a:r>
            <a:r>
              <a:rPr lang="en-US" sz="1300" u="sng" dirty="0" smtClean="0">
                <a:solidFill>
                  <a:prstClr val="black"/>
                </a:solidFill>
              </a:rPr>
              <a:t>Flexibility</a:t>
            </a:r>
            <a:endParaRPr lang="en-US" sz="1300" u="sng" dirty="0">
              <a:solidFill>
                <a:prstClr val="black"/>
              </a:solidFill>
            </a:endParaRPr>
          </a:p>
          <a:p>
            <a:pPr lvl="1">
              <a:buClr>
                <a:srgbClr val="FDBB63"/>
              </a:buClr>
              <a:defRPr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1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Measurement device: SSW</a:t>
            </a:r>
            <a:endParaRPr lang="de-DE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65" y="2056366"/>
            <a:ext cx="296033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6049" y="1330512"/>
            <a:ext cx="8997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Stretched wire for multiplets and dipoles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tages with 400 </a:t>
            </a:r>
            <a:r>
              <a:rPr lang="en-US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mm </a:t>
            </a:r>
            <a:r>
              <a:rPr lang="en-US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stroke equipped with vibrating wire sensors: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Ready for operation</a:t>
            </a:r>
            <a:endParaRPr lang="en-US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19006" y="2346800"/>
            <a:ext cx="5147940" cy="386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Measurement device: SSW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5" y="2073923"/>
            <a:ext cx="3314968" cy="2496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21918" y="2110273"/>
                <a:ext cx="3510641" cy="1211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nary>
                                  <m:nary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it-IT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</m:e>
                              <m:e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Δ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nary>
                                  <m:nary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</m:e>
                              <m:e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l-G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918" y="2110273"/>
                <a:ext cx="3510641" cy="1211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11625" y="1186348"/>
            <a:ext cx="9630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333333"/>
                </a:solidFill>
                <a:latin typeface="+mj-lt"/>
                <a:cs typeface="Arial"/>
                <a:sym typeface="Symbol" pitchFamily="18" charset="2"/>
              </a:rPr>
              <a:t>Wire moved in two steps of width x</a:t>
            </a:r>
            <a:r>
              <a:rPr lang="en-US" dirty="0">
                <a:solidFill>
                  <a:srgbClr val="000000"/>
                </a:solidFill>
                <a:latin typeface="+mj-lt"/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inside a quadrupole of unknown gradient </a:t>
            </a:r>
            <a:r>
              <a:rPr lang="en-US" sz="1800" i="1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G</a:t>
            </a:r>
            <a:br>
              <a:rPr lang="en-US" sz="1800" i="1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</a:br>
            <a:r>
              <a:rPr lang="en-US" sz="1800" i="1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oordinate frame </a:t>
            </a:r>
            <a:r>
              <a:rPr lang="en-US" sz="1800" dirty="0">
                <a:solidFill>
                  <a:srgbClr val="000000"/>
                </a:solidFill>
                <a:latin typeface="+mj-lt"/>
                <a:sym typeface="Symbol" pitchFamily="18" charset="2"/>
              </a:rPr>
              <a:t>offset from magnetic axis by unknown </a:t>
            </a:r>
            <a: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amount x</a:t>
            </a:r>
            <a:r>
              <a:rPr lang="en-US" sz="1800" baseline="-250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0</a:t>
            </a:r>
            <a:r>
              <a:rPr lang="en-US" sz="1800" dirty="0">
                <a:solidFill>
                  <a:srgbClr val="000000"/>
                </a:solidFill>
                <a:latin typeface="+mj-lt"/>
                <a:sym typeface="Symbol" pitchFamily="18" charset="2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+mj-lt"/>
                <a:sym typeface="Symbol" pitchFamily="18" charset="2"/>
              </a:rPr>
            </a:br>
            <a: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Flux </a:t>
            </a:r>
            <a:r>
              <a:rPr lang="en-US" sz="1800" i="1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</a:t>
            </a:r>
            <a: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 integrated over the wire length </a:t>
            </a:r>
            <a:r>
              <a:rPr lang="en-US" sz="1800" i="1" dirty="0" err="1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L</a:t>
            </a:r>
            <a:r>
              <a:rPr lang="en-US" sz="1800" i="1" baseline="-25000" dirty="0" err="1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w</a:t>
            </a:r>
            <a:endParaRPr lang="fr-FR" i="1" baseline="-250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9752" y="3346785"/>
            <a:ext cx="4620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+mj-lt"/>
                <a:sym typeface="Symbol" pitchFamily="18" charset="2"/>
              </a:rPr>
              <a:t>Uncertainty depends on the flux measurement and displacements</a:t>
            </a:r>
            <a:endParaRPr lang="fr-FR" i="1" baseline="-25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00315" y="4595133"/>
            <a:ext cx="5731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latin typeface="+mj-lt"/>
                <a:sym typeface="Symbol" pitchFamily="18" charset="2"/>
              </a:rPr>
              <a:t> increasing too much </a:t>
            </a:r>
            <a: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x </a:t>
            </a:r>
            <a:b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</a:br>
            <a: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get too close to the poles, harmonic</a:t>
            </a:r>
            <a:b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</a:br>
            <a:r>
              <a:rPr lang="en-US" sz="1800" dirty="0" smtClean="0">
                <a:solidFill>
                  <a:srgbClr val="000000"/>
                </a:solidFill>
                <a:latin typeface="+mj-lt"/>
                <a:sym typeface="Symbol" pitchFamily="18" charset="2"/>
              </a:rPr>
              <a:t>errors perturb the result:</a:t>
            </a:r>
            <a:endParaRPr lang="fr-FR" i="1" baseline="-2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620834" y="4593752"/>
                <a:ext cx="5631448" cy="719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box>
                            <m:box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d>
                            <m:d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GB" sz="16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e>
                              </m:nary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subHide m:val="on"/>
                                  <m:supHide m:val="on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it-IT" sz="16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GB" sz="16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e>
                              </m:nary>
                            </m:e>
                          </m:d>
                        </m:num>
                        <m:den>
                          <m:nary>
                            <m:naryPr>
                              <m:subHide m:val="on"/>
                              <m:supHide m:val="on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600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 sz="16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16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600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 sz="16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6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1600" b="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834" y="4593752"/>
                <a:ext cx="5631448" cy="719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30060" y="5774223"/>
            <a:ext cx="8480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j-lt"/>
                <a:sym typeface="Symbol" pitchFamily="18" charset="2"/>
              </a:rPr>
              <a:t>Measuring the </a:t>
            </a:r>
            <a:r>
              <a:rPr lang="en-US" dirty="0">
                <a:solidFill>
                  <a:srgbClr val="000000"/>
                </a:solidFill>
                <a:sym typeface="Symbol" pitchFamily="18" charset="2"/>
              </a:rPr>
              <a:t>Flux </a:t>
            </a:r>
            <a:r>
              <a:rPr lang="en-US" i="1" dirty="0">
                <a:solidFill>
                  <a:srgbClr val="000000"/>
                </a:solidFill>
                <a:sym typeface="Symbol" pitchFamily="18" charset="2"/>
              </a:rPr>
              <a:t></a:t>
            </a:r>
            <a:r>
              <a:rPr lang="en-US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Symbol" pitchFamily="18" charset="2"/>
              </a:rPr>
              <a:t>integrated at several angular positions  along the GFR allows also to measure the </a:t>
            </a:r>
            <a:r>
              <a:rPr lang="en-US" sz="1800" dirty="0" smtClean="0">
                <a:latin typeface="+mj-lt"/>
                <a:sym typeface="Symbol" pitchFamily="18" charset="2"/>
              </a:rPr>
              <a:t> multipoles (polygons)</a:t>
            </a:r>
            <a:endParaRPr lang="fr-FR" i="1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51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04" y="4247319"/>
            <a:ext cx="5429250" cy="24161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Measurement device: VW</a:t>
            </a:r>
            <a:endParaRPr lang="de-DE" dirty="0"/>
          </a:p>
        </p:txBody>
      </p:sp>
      <p:pic>
        <p:nvPicPr>
          <p:cNvPr id="3" name="Picture 5" descr="H:\ARTICOLI\ARTICOLI CARLO\JOURNAL PAPER\2_2012_JINST OSCILLATING WIRE\JINST figure\FIG1_last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76" y="1160891"/>
            <a:ext cx="53498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3325" y="4144132"/>
            <a:ext cx="4130675" cy="25193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8193" y="2240452"/>
            <a:ext cx="51658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l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kern="1500" dirty="0">
                <a:latin typeface="+mj-lt"/>
                <a:cs typeface="Calibri" pitchFamily="34" charset="0"/>
              </a:rPr>
              <a:t>Stretched-wire system with AC current passed through the wire </a:t>
            </a:r>
            <a:r>
              <a:rPr lang="en-GB" sz="1600" kern="1500" dirty="0">
                <a:latin typeface="+mj-lt"/>
                <a:cs typeface="Calibri" pitchFamily="34" charset="0"/>
                <a:sym typeface="Symbol"/>
              </a:rPr>
              <a:t></a:t>
            </a:r>
            <a:r>
              <a:rPr lang="en-GB" sz="1600" kern="1500" dirty="0">
                <a:latin typeface="+mj-lt"/>
                <a:cs typeface="Calibri" pitchFamily="34" charset="0"/>
              </a:rPr>
              <a:t> Lorentz force </a:t>
            </a:r>
            <a:r>
              <a:rPr lang="en-GB" sz="1600" kern="1500" dirty="0">
                <a:latin typeface="+mj-lt"/>
                <a:cs typeface="Calibri" pitchFamily="34" charset="0"/>
                <a:sym typeface="Symbol"/>
              </a:rPr>
              <a:t></a:t>
            </a:r>
            <a:r>
              <a:rPr lang="en-GB" sz="1600" kern="1500" dirty="0">
                <a:latin typeface="+mj-lt"/>
                <a:cs typeface="Calibri" pitchFamily="34" charset="0"/>
              </a:rPr>
              <a:t> oscillation </a:t>
            </a:r>
            <a:r>
              <a:rPr lang="en-GB" sz="1600" kern="1500" dirty="0">
                <a:latin typeface="+mj-lt"/>
                <a:cs typeface="Calibri" pitchFamily="34" charset="0"/>
                <a:sym typeface="Symbol"/>
              </a:rPr>
              <a:t> </a:t>
            </a:r>
            <a:r>
              <a:rPr lang="en-GB" sz="1600" kern="1500" dirty="0" err="1">
                <a:latin typeface="+mj-lt"/>
                <a:cs typeface="Calibri" pitchFamily="34" charset="0"/>
                <a:sym typeface="Symbol"/>
              </a:rPr>
              <a:t>BdL</a:t>
            </a:r>
            <a:r>
              <a:rPr lang="en-GB" sz="1600" kern="1500" dirty="0">
                <a:latin typeface="+mj-lt"/>
                <a:cs typeface="Calibri" pitchFamily="34" charset="0"/>
              </a:rPr>
              <a:t> </a:t>
            </a:r>
          </a:p>
          <a:p>
            <a:pPr marL="182563" indent="-182563" algn="l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kern="1500" dirty="0">
                <a:latin typeface="+mj-lt"/>
                <a:cs typeface="Calibri" pitchFamily="34" charset="0"/>
              </a:rPr>
              <a:t>zero amplitude = wire on magnetic axis</a:t>
            </a:r>
          </a:p>
          <a:p>
            <a:pPr marL="182563" indent="-182563" algn="l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kern="1500" dirty="0" smtClean="0">
                <a:latin typeface="+mj-lt"/>
                <a:cs typeface="Calibri" pitchFamily="34" charset="0"/>
              </a:rPr>
              <a:t>integrated </a:t>
            </a:r>
            <a:r>
              <a:rPr lang="en-GB" sz="1600" kern="1500" dirty="0">
                <a:latin typeface="+mj-lt"/>
                <a:cs typeface="Calibri" pitchFamily="34" charset="0"/>
              </a:rPr>
              <a:t>harmonics by stepwise scan around a </a:t>
            </a:r>
            <a:r>
              <a:rPr lang="en-GB" sz="1600" kern="1500" dirty="0" smtClean="0">
                <a:latin typeface="+mj-lt"/>
                <a:cs typeface="Calibri" pitchFamily="34" charset="0"/>
              </a:rPr>
              <a:t>circle</a:t>
            </a:r>
          </a:p>
          <a:p>
            <a:pPr marL="182563" indent="-182563" algn="l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kern="1500" dirty="0" smtClean="0">
                <a:latin typeface="+mj-lt"/>
                <a:cs typeface="Calibri" pitchFamily="34" charset="0"/>
              </a:rPr>
              <a:t>Tuning of the wire detectors required to operate in the linear range</a:t>
            </a:r>
            <a:r>
              <a:rPr lang="en-GB" sz="1600" kern="1500" dirty="0">
                <a:latin typeface="+mj-lt"/>
                <a:cs typeface="Calibri" pitchFamily="34" charset="0"/>
              </a:rPr>
              <a:t/>
            </a:r>
            <a:br>
              <a:rPr lang="en-GB" sz="1600" kern="1500" dirty="0">
                <a:latin typeface="+mj-lt"/>
                <a:cs typeface="Calibri" pitchFamily="34" charset="0"/>
              </a:rPr>
            </a:br>
            <a:endParaRPr lang="en-GB" sz="1800" kern="1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1600" r="8937"/>
          <a:stretch/>
        </p:blipFill>
        <p:spPr>
          <a:xfrm rot="10800000">
            <a:off x="382339" y="1469347"/>
            <a:ext cx="3349032" cy="25368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398" y="1113978"/>
            <a:ext cx="171918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XY micrometric stages</a:t>
            </a:r>
            <a:endParaRPr lang="en-GB" sz="1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2587" y="1182456"/>
            <a:ext cx="164865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XY long range stages</a:t>
            </a:r>
            <a:endParaRPr lang="en-GB" sz="1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6854" y="3992332"/>
            <a:ext cx="2442143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XY optical wire position detectors</a:t>
            </a:r>
            <a:endParaRPr lang="en-GB" sz="1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11" idx="2"/>
          </p:cNvCxnSpPr>
          <p:nvPr/>
        </p:nvCxnSpPr>
        <p:spPr>
          <a:xfrm>
            <a:off x="994993" y="1390977"/>
            <a:ext cx="615496" cy="167111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0"/>
          </p:cNvCxnSpPr>
          <p:nvPr/>
        </p:nvCxnSpPr>
        <p:spPr>
          <a:xfrm flipH="1" flipV="1">
            <a:off x="1762889" y="3214488"/>
            <a:ext cx="1515037" cy="77784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2"/>
          </p:cNvCxnSpPr>
          <p:nvPr/>
        </p:nvCxnSpPr>
        <p:spPr>
          <a:xfrm>
            <a:off x="2926915" y="1459455"/>
            <a:ext cx="64125" cy="122722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9396" y="2847514"/>
            <a:ext cx="465192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 smtClean="0">
                <a:solidFill>
                  <a:srgbClr val="FFFF00"/>
                </a:solidFill>
              </a:rPr>
              <a:t>wire</a:t>
            </a:r>
            <a:endParaRPr lang="en-GB" sz="1200" dirty="0" smtClean="0">
              <a:solidFill>
                <a:srgbClr val="FFFF00"/>
              </a:solidFill>
            </a:endParaRP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>
            <a:off x="671992" y="3124513"/>
            <a:ext cx="232596" cy="23627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2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r="5800"/>
          <a:stretch/>
        </p:blipFill>
        <p:spPr bwMode="auto">
          <a:xfrm>
            <a:off x="1773936" y="3898232"/>
            <a:ext cx="7260336" cy="278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Measurement devices: Rotating coil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146052" y="1138006"/>
            <a:ext cx="8751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Rotating coils for multiplets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2.6 m rotating coil shaft with 350 mm diameter</a:t>
            </a:r>
            <a:endParaRPr lang="en-US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3281" y="2866975"/>
            <a:ext cx="2376084" cy="1385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latin typeface="+mn-lt"/>
              </a:rPr>
              <a:t>3 PCBs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+mn-lt"/>
              </a:rPr>
              <a:t>2 x 1.326 m length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+mn-lt"/>
              </a:rPr>
              <a:t>1 x 0.1 m length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1400" dirty="0">
                <a:latin typeface="+mn-lt"/>
              </a:rPr>
              <a:t>5  Radial coils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1400" dirty="0">
                <a:latin typeface="+mn-lt"/>
              </a:rPr>
              <a:t>72 turns 6 layers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1400" dirty="0">
                <a:latin typeface="+mn-lt"/>
              </a:rPr>
              <a:t>External radius 167 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3281" y="1748575"/>
            <a:ext cx="26620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 smtClean="0">
                <a:latin typeface="+mn-lt"/>
              </a:rPr>
              <a:t>Carbon Fibre structure</a:t>
            </a:r>
            <a:endParaRPr lang="en-GB" sz="14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latin typeface="+mn-lt"/>
              </a:rPr>
              <a:t>Support structure for PCB</a:t>
            </a:r>
            <a:endParaRPr lang="en-GB" sz="1400" dirty="0" smtClean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latin typeface="+mn-lt"/>
              </a:rPr>
              <a:t>rigidity</a:t>
            </a:r>
            <a:endParaRPr lang="en-GB" sz="14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1400" dirty="0" smtClean="0"/>
              <a:t>Weight reduction</a:t>
            </a:r>
            <a:endParaRPr lang="en-GB" altLang="en-US" sz="1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0" t="24170"/>
          <a:stretch/>
        </p:blipFill>
        <p:spPr>
          <a:xfrm rot="10800000">
            <a:off x="241043" y="1716962"/>
            <a:ext cx="5417248" cy="2256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6" t="5278" r="24607" b="4722"/>
          <a:stretch/>
        </p:blipFill>
        <p:spPr>
          <a:xfrm>
            <a:off x="117173" y="4189721"/>
            <a:ext cx="2193036" cy="21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Measurement devices: Rotating coil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16031" y="4292419"/>
            <a:ext cx="2829756" cy="1278514"/>
            <a:chOff x="3368824" y="451701"/>
            <a:chExt cx="2829756" cy="12785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3368824" y="872716"/>
                  <a:ext cx="2598917" cy="4801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𝑁</m:t>
                          </m:r>
                        </m:den>
                      </m:f>
                      <m:sSubSup>
                        <m:sSub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𝑟𝑒𝑓</m:t>
                          </m:r>
                        </m:sub>
                        <m:sup>
                          <m:r>
                            <a:rPr lang="en-US" sz="1600" i="1">
                              <a:latin typeface="Cambria Math"/>
                            </a:rPr>
                            <m:t>𝑛</m:t>
                          </m:r>
                          <m:r>
                            <a:rPr lang="en-US" sz="1600" i="1">
                              <a:latin typeface="Cambria Math"/>
                            </a:rPr>
                            <m:t>−1</m:t>
                          </m:r>
                        </m:sup>
                      </m:sSubSup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−1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lang="en-GB" sz="1400" dirty="0" smtClean="0"/>
                    <a:t>   </a:t>
                  </a:r>
                  <a:r>
                    <a:rPr lang="en-GB" sz="1400" dirty="0" smtClean="0">
                      <a:latin typeface="Cambria" panose="02040503050406030204" pitchFamily="18" charset="0"/>
                    </a:rPr>
                    <a:t>[T @ </a:t>
                  </a:r>
                  <a:r>
                    <a:rPr lang="en-GB" sz="1400" dirty="0" err="1" smtClean="0">
                      <a:latin typeface="Cambria" panose="02040503050406030204" pitchFamily="18" charset="0"/>
                    </a:rPr>
                    <a:t>r</a:t>
                  </a:r>
                  <a:r>
                    <a:rPr lang="en-GB" sz="1400" baseline="-25000" dirty="0" err="1" smtClean="0">
                      <a:latin typeface="Cambria" panose="02040503050406030204" pitchFamily="18" charset="0"/>
                    </a:rPr>
                    <a:t>ref</a:t>
                  </a:r>
                  <a:r>
                    <a:rPr lang="en-GB" sz="1400" dirty="0" smtClean="0">
                      <a:latin typeface="Cambria" panose="02040503050406030204" pitchFamily="18" charset="0"/>
                    </a:rPr>
                    <a:t> ]</a:t>
                  </a:r>
                  <a:endParaRPr lang="en-GB" sz="1400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8824" y="872716"/>
                  <a:ext cx="2598917" cy="4801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35" r="-18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/>
            <p:cNvCxnSpPr/>
            <p:nvPr/>
          </p:nvCxnSpPr>
          <p:spPr bwMode="auto">
            <a:xfrm flipH="1">
              <a:off x="4772980" y="692696"/>
              <a:ext cx="108012" cy="25202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3679045" y="451701"/>
              <a:ext cx="2058577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Fourier component of the flux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476836" y="1453198"/>
              <a:ext cx="729239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Coil area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6" name="Rectangle 9"/>
            <p:cNvSpPr>
              <a:spLocks noChangeArrowheads="1"/>
            </p:cNvSpPr>
            <p:nvPr/>
          </p:nvSpPr>
          <p:spPr bwMode="auto">
            <a:xfrm>
              <a:off x="4826986" y="1453216"/>
              <a:ext cx="1371594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Coil rotation radius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4826986" y="1352847"/>
              <a:ext cx="270030" cy="16794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V="1">
              <a:off x="4150240" y="1352847"/>
              <a:ext cx="334708" cy="16794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493535"/>
              </p:ext>
            </p:extLst>
          </p:nvPr>
        </p:nvGraphicFramePr>
        <p:xfrm>
          <a:off x="4228429" y="1513033"/>
          <a:ext cx="4878388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Equation" r:id="rId8" imgW="3441700" imgH="889000" progId="Equation.3">
                  <p:embed/>
                </p:oleObj>
              </mc:Choice>
              <mc:Fallback>
                <p:oleObj name="Equation" r:id="rId8" imgW="3441700" imgH="889000" progId="Equation.3">
                  <p:embed/>
                  <p:pic>
                    <p:nvPicPr>
                      <p:cNvPr id="59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8429" y="1513033"/>
                        <a:ext cx="4878388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651045" y="2269117"/>
            <a:ext cx="1680834" cy="1555723"/>
            <a:chOff x="3776222" y="2017293"/>
            <a:chExt cx="1680834" cy="1555723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 flipV="1">
              <a:off x="4520952" y="2017293"/>
              <a:ext cx="684076" cy="56146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Rectangle 41"/>
            <p:cNvSpPr/>
            <p:nvPr/>
          </p:nvSpPr>
          <p:spPr>
            <a:xfrm>
              <a:off x="3776222" y="2557353"/>
              <a:ext cx="16808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  <a:t>integration constant: </a:t>
              </a:r>
              <a:r>
                <a:rPr lang="en-US" sz="1200" u="sng" dirty="0" smtClean="0">
                  <a:latin typeface="+mj-lt"/>
                  <a:ea typeface="Calibri" pitchFamily="34" charset="0"/>
                  <a:cs typeface="Calibri" pitchFamily="34" charset="0"/>
                </a:rPr>
                <a:t>lost</a:t>
              </a:r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  <a:t> with fixed coil measurements,</a:t>
              </a:r>
              <a:b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</a:br>
              <a:r>
                <a:rPr lang="en-US" sz="1200" u="sng" dirty="0" smtClean="0">
                  <a:latin typeface="+mj-lt"/>
                  <a:ea typeface="Calibri" pitchFamily="34" charset="0"/>
                  <a:cs typeface="Calibri" pitchFamily="34" charset="0"/>
                </a:rPr>
                <a:t>irrelevant</a:t>
              </a:r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  <a:t> (unphysical) for rotating coils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37001" y="2341125"/>
            <a:ext cx="2484276" cy="1483715"/>
            <a:chOff x="5462178" y="2089301"/>
            <a:chExt cx="2484276" cy="1483715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5817096" y="2089301"/>
              <a:ext cx="648072" cy="65271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Rectangle 44"/>
            <p:cNvSpPr/>
            <p:nvPr/>
          </p:nvSpPr>
          <p:spPr>
            <a:xfrm>
              <a:off x="5462178" y="2742019"/>
              <a:ext cx="24842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  <a:t>integration bounds</a:t>
              </a:r>
              <a:b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</a:br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  <a:t>set by precise angular encoder</a:t>
              </a:r>
              <a:b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</a:br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  <a:sym typeface="Symbol"/>
                </a:rPr>
                <a:t> rotation speed fluctuations</a:t>
              </a:r>
              <a:b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  <a:sym typeface="Symbol"/>
                </a:rPr>
              </a:br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  <a:sym typeface="Symbol"/>
                </a:rPr>
                <a:t>have negligible effects</a:t>
              </a:r>
              <a:endParaRPr lang="en-GB" sz="1200" dirty="0">
                <a:latin typeface="+mj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452831" y="2341126"/>
            <a:ext cx="1755177" cy="1624825"/>
            <a:chOff x="7578008" y="2089302"/>
            <a:chExt cx="1755177" cy="1624825"/>
          </a:xfrm>
        </p:grpSpPr>
        <p:sp>
          <p:nvSpPr>
            <p:cNvPr id="47" name="Rectangle 46"/>
            <p:cNvSpPr/>
            <p:nvPr/>
          </p:nvSpPr>
          <p:spPr>
            <a:xfrm>
              <a:off x="7578008" y="2883130"/>
              <a:ext cx="17551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  <a:t>measured flux depends </a:t>
              </a:r>
              <a:b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</a:br>
              <a: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  <a:t>on both the field</a:t>
              </a:r>
              <a:br>
                <a:rPr lang="en-US" sz="1200" dirty="0" smtClean="0">
                  <a:latin typeface="+mj-lt"/>
                  <a:ea typeface="Calibri" pitchFamily="34" charset="0"/>
                  <a:cs typeface="Calibri" pitchFamily="34" charset="0"/>
                </a:rPr>
              </a:br>
              <a:r>
                <a:rPr lang="en-US" sz="1200" dirty="0">
                  <a:latin typeface="+mj-lt"/>
                  <a:ea typeface="Calibri" pitchFamily="34" charset="0"/>
                  <a:cs typeface="Calibri" pitchFamily="34" charset="0"/>
                </a:rPr>
                <a:t>and coil geometry </a:t>
              </a:r>
              <a:endParaRPr lang="en-GB" sz="1200" dirty="0">
                <a:latin typeface="+mj-lt"/>
              </a:endParaRPr>
            </a:p>
          </p:txBody>
        </p:sp>
        <p:cxnSp>
          <p:nvCxnSpPr>
            <p:cNvPr id="48" name="Straight Arrow Connector 47"/>
            <p:cNvCxnSpPr>
              <a:stCxn id="47" idx="0"/>
            </p:cNvCxnSpPr>
            <p:nvPr/>
          </p:nvCxnSpPr>
          <p:spPr bwMode="auto">
            <a:xfrm flipH="1" flipV="1">
              <a:off x="7946455" y="2512160"/>
              <a:ext cx="509142" cy="37097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" name="Straight Arrow Connector 48"/>
            <p:cNvCxnSpPr>
              <a:stCxn id="47" idx="0"/>
            </p:cNvCxnSpPr>
            <p:nvPr/>
          </p:nvCxnSpPr>
          <p:spPr bwMode="auto">
            <a:xfrm flipH="1" flipV="1">
              <a:off x="8441205" y="2089302"/>
              <a:ext cx="14392" cy="79382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0" name="Group 49"/>
          <p:cNvGrpSpPr/>
          <p:nvPr/>
        </p:nvGrpSpPr>
        <p:grpSpPr>
          <a:xfrm>
            <a:off x="0" y="1396808"/>
            <a:ext cx="3353978" cy="2306078"/>
            <a:chOff x="128464" y="2420888"/>
            <a:chExt cx="3353978" cy="2306078"/>
          </a:xfrm>
        </p:grpSpPr>
        <p:pic>
          <p:nvPicPr>
            <p:cNvPr id="51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64" y="2420888"/>
              <a:ext cx="3353978" cy="2306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51"/>
            <p:cNvSpPr/>
            <p:nvPr/>
          </p:nvSpPr>
          <p:spPr>
            <a:xfrm>
              <a:off x="415556" y="2458714"/>
              <a:ext cx="23165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2D </a:t>
              </a:r>
              <a:r>
                <a:rPr lang="en-US" sz="1400" i="1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ideal</a:t>
              </a:r>
              <a: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rectangular rotating </a:t>
              </a:r>
              <a:b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</a:br>
              <a: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coil geometry</a:t>
              </a:r>
              <a:endParaRPr lang="en-GB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46842" y="6019447"/>
            <a:ext cx="426270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Area and radius </a:t>
            </a:r>
            <a:r>
              <a:rPr lang="en-US" dirty="0"/>
              <a:t>n</a:t>
            </a:r>
            <a:r>
              <a:rPr lang="en-US" dirty="0" smtClean="0"/>
              <a:t>eed to be calibrated…</a:t>
            </a:r>
            <a:endParaRPr lang="en-GB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180474" y="4785442"/>
            <a:ext cx="95891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absolute</a:t>
            </a:r>
            <a:endParaRPr lang="en-GB" sz="1600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4733002" y="4768565"/>
            <a:ext cx="1220206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Normalized</a:t>
            </a:r>
          </a:p>
          <a:p>
            <a:pPr algn="l"/>
            <a:r>
              <a:rPr lang="en-US" sz="1200" dirty="0" smtClean="0"/>
              <a:t>(from absolute)</a:t>
            </a:r>
            <a:endParaRPr lang="en-GB" sz="1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6070932" y="4713434"/>
                <a:ext cx="2430281" cy="478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it-IT" sz="16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4</m:t>
                        </m:r>
                      </m:sup>
                    </m:sSup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𝑚𝑎𝑖𝑛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400" dirty="0" smtClean="0"/>
                  <a:t>  </a:t>
                </a:r>
                <a:r>
                  <a:rPr lang="en-GB" sz="1400" dirty="0" smtClean="0">
                    <a:latin typeface="Cambria" panose="02040503050406030204" pitchFamily="18" charset="0"/>
                  </a:rPr>
                  <a:t>[units @ </a:t>
                </a:r>
                <a:r>
                  <a:rPr lang="en-GB" sz="1400" dirty="0" err="1" smtClean="0">
                    <a:latin typeface="Cambria" panose="02040503050406030204" pitchFamily="18" charset="0"/>
                  </a:rPr>
                  <a:t>r</a:t>
                </a:r>
                <a:r>
                  <a:rPr lang="en-GB" sz="1400" baseline="-25000" dirty="0" err="1" smtClean="0">
                    <a:latin typeface="Cambria" panose="02040503050406030204" pitchFamily="18" charset="0"/>
                  </a:rPr>
                  <a:t>ref</a:t>
                </a:r>
                <a:r>
                  <a:rPr lang="en-GB" sz="1400" dirty="0" smtClean="0">
                    <a:latin typeface="Cambria" panose="02040503050406030204" pitchFamily="18" charset="0"/>
                  </a:rPr>
                  <a:t>]</a:t>
                </a:r>
                <a:endParaRPr lang="en-GB" sz="1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932" y="4713434"/>
                <a:ext cx="2430281" cy="478272"/>
              </a:xfrm>
              <a:prstGeom prst="rect">
                <a:avLst/>
              </a:prstGeom>
              <a:blipFill>
                <a:blip r:embed="rId11"/>
                <a:stretch>
                  <a:fillRect r="-3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1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Measurement devices: Rotating coil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411" y="1371599"/>
            <a:ext cx="309571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Rotational radius calibration:</a:t>
            </a:r>
            <a:endParaRPr lang="en-GB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2722267"/>
            <a:ext cx="8494633" cy="14773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Not possible with standard procedures: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Average radius calibration will be done in  situ calibration with SSW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crosscheck with mechanical measurements (metrology and laser tracker)</a:t>
            </a:r>
            <a:r>
              <a:rPr lang="en-US" dirty="0"/>
              <a:t>	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dirty="0"/>
              <a:t>	</a:t>
            </a:r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168"/>
            <a:ext cx="5245370" cy="29338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998595" y="4235117"/>
            <a:ext cx="269508" cy="298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939237" y="4572959"/>
            <a:ext cx="269508" cy="298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928011" y="4917859"/>
            <a:ext cx="269508" cy="298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7985762" y="5245120"/>
            <a:ext cx="269508" cy="298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6119"/>
          <a:stretch/>
        </p:blipFill>
        <p:spPr>
          <a:xfrm>
            <a:off x="4908884" y="3598167"/>
            <a:ext cx="4207801" cy="3038051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248" y="1158945"/>
            <a:ext cx="3364287" cy="188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/>
          <a:stretch/>
        </p:blipFill>
        <p:spPr>
          <a:xfrm rot="10800000">
            <a:off x="3374135" y="1188323"/>
            <a:ext cx="2228767" cy="14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Measurement devices: Rotating coil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411" y="1224134"/>
            <a:ext cx="659667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Coil bucking for improving sensitivity to higher order harmonics:</a:t>
            </a:r>
            <a:endParaRPr lang="en-GB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405755" y="1587193"/>
            <a:ext cx="558999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A-B-C+D Remove dipole and quadrupole component</a:t>
            </a:r>
            <a:endParaRPr lang="en-GB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282855" y="2016429"/>
            <a:ext cx="602663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A-3B+3C+D Remove dipole, quad and </a:t>
            </a:r>
            <a:r>
              <a:rPr lang="en-US" dirty="0" err="1" smtClean="0"/>
              <a:t>sextupole</a:t>
            </a:r>
            <a:r>
              <a:rPr lang="en-US" dirty="0" smtClean="0"/>
              <a:t> component</a:t>
            </a:r>
          </a:p>
          <a:p>
            <a:pPr algn="l"/>
            <a:r>
              <a:rPr lang="en-US" dirty="0" smtClean="0"/>
              <a:t>(the factor 3 can be obtained using the inner layer of the </a:t>
            </a:r>
            <a:r>
              <a:rPr lang="en-US" dirty="0" err="1" smtClean="0"/>
              <a:t>pcbs</a:t>
            </a:r>
            <a:r>
              <a:rPr lang="en-US" dirty="0" smtClean="0"/>
              <a:t>)</a:t>
            </a:r>
            <a:endParaRPr lang="en-GB" dirty="0" smtClean="0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5926599" y="3021870"/>
            <a:ext cx="142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Total surface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1.40203 </a:t>
            </a:r>
            <a:r>
              <a:rPr lang="en-US" altLang="en-US" sz="1800" dirty="0"/>
              <a:t>m</a:t>
            </a:r>
            <a:r>
              <a:rPr lang="en-US" altLang="en-US" sz="1800" baseline="30000" dirty="0"/>
              <a:t>2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7624842" y="3025046"/>
            <a:ext cx="1260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Two layers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0.46736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m</a:t>
            </a:r>
            <a:r>
              <a:rPr lang="en-US" altLang="en-US" sz="1800" baseline="30000" dirty="0"/>
              <a:t>2</a:t>
            </a: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6080469" y="3715864"/>
            <a:ext cx="2871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/>
              <a:t>Deviation from design values  in 10</a:t>
            </a:r>
            <a:r>
              <a:rPr lang="en-GB" altLang="en-US" sz="1400" baseline="30000" dirty="0"/>
              <a:t>-4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59233" y="1542517"/>
            <a:ext cx="3043700" cy="2450759"/>
            <a:chOff x="6378137" y="683740"/>
            <a:chExt cx="4943919" cy="38223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5" t="3844" r="15852" b="4865"/>
            <a:stretch/>
          </p:blipFill>
          <p:spPr>
            <a:xfrm>
              <a:off x="6378137" y="683740"/>
              <a:ext cx="4943919" cy="382235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117491" y="259491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E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51022" y="2594919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D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38327" y="260178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C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2928" y="2594919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B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378185" y="259009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44" y="3639721"/>
            <a:ext cx="5234837" cy="29527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84" y="3955312"/>
            <a:ext cx="4069285" cy="2616564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9543"/>
              </p:ext>
            </p:extLst>
          </p:nvPr>
        </p:nvGraphicFramePr>
        <p:xfrm>
          <a:off x="6411830" y="4068545"/>
          <a:ext cx="2583917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5389">
                  <a:extLst>
                    <a:ext uri="{9D8B030D-6E8A-4147-A177-3AD203B41FA5}">
                      <a16:colId xmlns:a16="http://schemas.microsoft.com/office/drawing/2014/main" val="2301339515"/>
                    </a:ext>
                  </a:extLst>
                </a:gridCol>
                <a:gridCol w="895243">
                  <a:extLst>
                    <a:ext uri="{9D8B030D-6E8A-4147-A177-3AD203B41FA5}">
                      <a16:colId xmlns:a16="http://schemas.microsoft.com/office/drawing/2014/main" val="1944130723"/>
                    </a:ext>
                  </a:extLst>
                </a:gridCol>
                <a:gridCol w="583285">
                  <a:extLst>
                    <a:ext uri="{9D8B030D-6E8A-4147-A177-3AD203B41FA5}">
                      <a16:colId xmlns:a16="http://schemas.microsoft.com/office/drawing/2014/main" val="148355946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A</a:t>
                      </a:r>
                    </a:p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(absolute)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-0.5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89866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B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-1.2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78027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C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-0.3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35165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-1.4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45516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</a:rPr>
                        <a:t>E(spare)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-1.8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4487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7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Measurement devices: </a:t>
            </a:r>
            <a:r>
              <a:rPr lang="de-DE" dirty="0" smtClean="0"/>
              <a:t>Translating fluxmeter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146051" y="1454685"/>
            <a:ext cx="7169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4 m measurement length translating fluxmeter for dipoles</a:t>
            </a:r>
            <a:endParaRPr lang="en-US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2023010"/>
            <a:ext cx="4127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 smtClean="0">
                <a:latin typeface="+mn-lt"/>
              </a:rPr>
              <a:t> PCB plate with</a:t>
            </a:r>
            <a:endParaRPr lang="en-GB" sz="14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latin typeface="+mn-lt"/>
              </a:rPr>
              <a:t>13 coils of 0.6 m</a:t>
            </a:r>
            <a:r>
              <a:rPr lang="en-GB" sz="1400" baseline="30000" dirty="0" smtClean="0">
                <a:latin typeface="+mn-lt"/>
              </a:rPr>
              <a:t>2 </a:t>
            </a:r>
            <a:endParaRPr lang="en-GB" sz="1400" baseline="300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dirty="0" smtClean="0">
                <a:latin typeface="+mn-lt"/>
              </a:rPr>
              <a:t>1D Hall probe for offset adjustment</a:t>
            </a:r>
            <a:endParaRPr lang="en-GB" sz="14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3686" y="1943085"/>
            <a:ext cx="2819400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 smtClean="0">
                <a:latin typeface="+mn-lt"/>
              </a:rPr>
              <a:t>Aluminium structure</a:t>
            </a:r>
            <a:endParaRPr lang="en-GB" sz="14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 smtClean="0"/>
              <a:t>Guiding system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 smtClean="0"/>
              <a:t>Non magnetic linear encoder (5 um </a:t>
            </a:r>
            <a:r>
              <a:rPr lang="en-US" sz="1400" dirty="0"/>
              <a:t>resolution </a:t>
            </a:r>
            <a:r>
              <a:rPr lang="en-US" sz="1400" dirty="0" err="1"/>
              <a:t>MicroE</a:t>
            </a:r>
            <a:r>
              <a:rPr lang="en-US" sz="1400" dirty="0"/>
              <a:t> MII6000)</a:t>
            </a:r>
            <a:endParaRPr lang="en-GB" sz="1400" dirty="0" smtClean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961" y="3717573"/>
            <a:ext cx="6471973" cy="2790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4484" y="1943085"/>
            <a:ext cx="2855228" cy="3792868"/>
          </a:xfrm>
          <a:prstGeom prst="rect">
            <a:avLst/>
          </a:prstGeom>
        </p:spPr>
      </p:pic>
      <p:cxnSp>
        <p:nvCxnSpPr>
          <p:cNvPr id="9" name="Straight Arrow Connector 2"/>
          <p:cNvCxnSpPr>
            <a:cxnSpLocks noChangeShapeType="1"/>
          </p:cNvCxnSpPr>
          <p:nvPr/>
        </p:nvCxnSpPr>
        <p:spPr bwMode="auto">
          <a:xfrm flipH="1">
            <a:off x="1547813" y="2108754"/>
            <a:ext cx="1716382" cy="193161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58"/>
          <p:cNvSpPr txBox="1">
            <a:spLocks noChangeArrowheads="1"/>
          </p:cNvSpPr>
          <p:nvPr/>
        </p:nvSpPr>
        <p:spPr bwMode="auto">
          <a:xfrm>
            <a:off x="3217898" y="2859478"/>
            <a:ext cx="1858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GB" altLang="en-US" sz="1400" dirty="0">
                <a:solidFill>
                  <a:srgbClr val="FF0000"/>
                </a:solidFill>
              </a:rPr>
              <a:t> 5 m Aluminium encoder scale tape</a:t>
            </a:r>
          </a:p>
        </p:txBody>
      </p:sp>
      <p:cxnSp>
        <p:nvCxnSpPr>
          <p:cNvPr id="17" name="Straight Arrow Connector 59"/>
          <p:cNvCxnSpPr>
            <a:cxnSpLocks noChangeShapeType="1"/>
          </p:cNvCxnSpPr>
          <p:nvPr/>
        </p:nvCxnSpPr>
        <p:spPr bwMode="auto">
          <a:xfrm flipH="1">
            <a:off x="2056110" y="3181357"/>
            <a:ext cx="1139488" cy="47624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885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22565" y="1480426"/>
            <a:ext cx="8211834" cy="507065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 b="1"/>
            </a:pPr>
            <a:r>
              <a:rPr lang="en-US" sz="2000" dirty="0" smtClean="0"/>
              <a:t>Magnets Overview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Super-FRS superconducting magnets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Short/Long </a:t>
            </a:r>
            <a:r>
              <a:rPr lang="en-US" dirty="0" err="1" smtClean="0"/>
              <a:t>multiplet</a:t>
            </a:r>
            <a:r>
              <a:rPr lang="en-US" dirty="0" smtClean="0"/>
              <a:t> design parameters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Dipoles design parameters</a:t>
            </a:r>
          </a:p>
          <a:p>
            <a:pPr>
              <a:spcBef>
                <a:spcPts val="0"/>
              </a:spcBef>
              <a:defRPr b="1"/>
            </a:pPr>
            <a:endParaRPr lang="en-US" sz="2000" dirty="0" smtClean="0"/>
          </a:p>
          <a:p>
            <a:pPr>
              <a:spcBef>
                <a:spcPts val="0"/>
              </a:spcBef>
              <a:defRPr b="1"/>
            </a:pPr>
            <a:r>
              <a:rPr lang="en-US" sz="2000" dirty="0" smtClean="0"/>
              <a:t>Magnetic measurements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Magnetic measurement campaign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Measurement devices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de-DE" dirty="0"/>
              <a:t>Measurement </a:t>
            </a:r>
            <a:r>
              <a:rPr lang="de-DE" dirty="0" smtClean="0"/>
              <a:t>strategy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Devices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SSW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Rotating coils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Translating </a:t>
            </a:r>
            <a:r>
              <a:rPr lang="en-US" dirty="0" err="1" smtClean="0"/>
              <a:t>fluxmeter</a:t>
            </a:r>
            <a:endParaRPr lang="en-US" dirty="0" smtClean="0"/>
          </a:p>
          <a:p>
            <a:pPr lvl="2">
              <a:spcBef>
                <a:spcPts val="0"/>
              </a:spcBef>
            </a:pPr>
            <a:r>
              <a:rPr lang="en-US" dirty="0" smtClean="0"/>
              <a:t>3D mapper</a:t>
            </a:r>
            <a:endParaRPr lang="en-GB" dirty="0" smtClean="0"/>
          </a:p>
          <a:p>
            <a:pPr marL="0" indent="0">
              <a:spcBef>
                <a:spcPts val="0"/>
              </a:spcBef>
              <a:buNone/>
              <a:defRPr b="1"/>
            </a:pPr>
            <a:endParaRPr lang="en-GB" sz="20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dirty="0" smtClean="0"/>
              <a:t>2019-05-22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Measurement devices: </a:t>
            </a:r>
            <a:r>
              <a:rPr lang="de-DE" dirty="0" smtClean="0"/>
              <a:t>Translating fluxmeter</a:t>
            </a:r>
            <a:endParaRPr lang="de-DE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3633"/>
            <a:ext cx="5912576" cy="1349529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22565" y="1234301"/>
            <a:ext cx="377539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An array of coils translating along z</a:t>
            </a:r>
            <a:endParaRPr lang="en-GB" dirty="0" smtClean="0"/>
          </a:p>
        </p:txBody>
      </p:sp>
      <p:graphicFrame>
        <p:nvGraphicFramePr>
          <p:cNvPr id="6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74677"/>
              </p:ext>
            </p:extLst>
          </p:nvPr>
        </p:nvGraphicFramePr>
        <p:xfrm>
          <a:off x="7010518" y="1603633"/>
          <a:ext cx="11049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" name="Equation" r:id="rId5" imgW="685502" imgH="634725" progId="Equation.3">
                  <p:embed/>
                </p:oleObj>
              </mc:Choice>
              <mc:Fallback>
                <p:oleObj name="Equation" r:id="rId5" imgW="685502" imgH="634725" progId="Equation.3">
                  <p:embed/>
                  <p:pic>
                    <p:nvPicPr>
                      <p:cNvPr id="2560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518" y="1603633"/>
                        <a:ext cx="110490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6400800" y="1234301"/>
            <a:ext cx="172361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Voltage output:</a:t>
            </a:r>
            <a:endParaRPr lang="en-GB" dirty="0" smtClean="0"/>
          </a:p>
        </p:txBody>
      </p:sp>
      <p:graphicFrame>
        <p:nvGraphicFramePr>
          <p:cNvPr id="65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266022"/>
              </p:ext>
            </p:extLst>
          </p:nvPr>
        </p:nvGraphicFramePr>
        <p:xfrm>
          <a:off x="6928762" y="2278397"/>
          <a:ext cx="12684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0" name="Equation" r:id="rId7" imgW="787400" imgH="609600" progId="Equation.3">
                  <p:embed/>
                </p:oleObj>
              </mc:Choice>
              <mc:Fallback>
                <p:oleObj name="Equation" r:id="rId7" imgW="787400" imgH="609600" progId="Equation.3">
                  <p:embed/>
                  <p:pic>
                    <p:nvPicPr>
                      <p:cNvPr id="2561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762" y="2278397"/>
                        <a:ext cx="1268412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969134"/>
              </p:ext>
            </p:extLst>
          </p:nvPr>
        </p:nvGraphicFramePr>
        <p:xfrm>
          <a:off x="141736" y="3773110"/>
          <a:ext cx="7505700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1" name="Equation" r:id="rId9" imgW="4660900" imgH="736600" progId="Equation.3">
                  <p:embed/>
                </p:oleObj>
              </mc:Choice>
              <mc:Fallback>
                <p:oleObj name="Equation" r:id="rId9" imgW="4660900" imgH="736600" progId="Equation.3">
                  <p:embed/>
                  <p:pic>
                    <p:nvPicPr>
                      <p:cNvPr id="27657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36" y="3773110"/>
                        <a:ext cx="7505700" cy="118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728152"/>
              </p:ext>
            </p:extLst>
          </p:nvPr>
        </p:nvGraphicFramePr>
        <p:xfrm>
          <a:off x="3426802" y="5258480"/>
          <a:ext cx="2168525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2" name="Equation" r:id="rId11" imgW="1346200" imgH="889000" progId="Equation.3">
                  <p:embed/>
                </p:oleObj>
              </mc:Choice>
              <mc:Fallback>
                <p:oleObj name="Equation" r:id="rId11" imgW="1346200" imgH="889000" progId="Equation.3">
                  <p:embed/>
                  <p:pic>
                    <p:nvPicPr>
                      <p:cNvPr id="29702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6802" y="5258480"/>
                        <a:ext cx="2168525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 67"/>
          <p:cNvSpPr/>
          <p:nvPr/>
        </p:nvSpPr>
        <p:spPr>
          <a:xfrm>
            <a:off x="0" y="4602967"/>
            <a:ext cx="2347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kern="0" dirty="0"/>
              <a:t>field at the point </a:t>
            </a:r>
            <a:r>
              <a:rPr lang="en-GB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l-GR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GB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GB" kern="0" dirty="0"/>
              <a:t> </a:t>
            </a:r>
            <a:r>
              <a:rPr lang="en-GB" kern="0" dirty="0" smtClean="0"/>
              <a:t>:</a:t>
            </a:r>
            <a:endParaRPr lang="en-GB" dirty="0"/>
          </a:p>
        </p:txBody>
      </p:sp>
      <p:graphicFrame>
        <p:nvGraphicFramePr>
          <p:cNvPr id="70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450134"/>
              </p:ext>
            </p:extLst>
          </p:nvPr>
        </p:nvGraphicFramePr>
        <p:xfrm>
          <a:off x="6867643" y="2952290"/>
          <a:ext cx="139065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" name="Equation" r:id="rId13" imgW="863225" imgH="431613" progId="Equation.3">
                  <p:embed/>
                </p:oleObj>
              </mc:Choice>
              <mc:Fallback>
                <p:oleObj name="Equation" r:id="rId13" imgW="863225" imgH="431613" progId="Equation.3">
                  <p:embed/>
                  <p:pic>
                    <p:nvPicPr>
                      <p:cNvPr id="27655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643" y="2952290"/>
                        <a:ext cx="1390650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7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8696" b="3622"/>
          <a:stretch>
            <a:fillRect/>
          </a:stretch>
        </p:blipFill>
        <p:spPr bwMode="auto">
          <a:xfrm>
            <a:off x="0" y="1261533"/>
            <a:ext cx="7808048" cy="424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Measurement devices: </a:t>
            </a:r>
            <a:r>
              <a:rPr lang="de-DE" dirty="0" smtClean="0"/>
              <a:t>Translating fluxmeter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4859867" y="1176866"/>
            <a:ext cx="419858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Measurement from a prototype system:</a:t>
            </a:r>
            <a:endParaRPr lang="en-GB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3582030" y="3616401"/>
            <a:ext cx="5167718" cy="3068564"/>
            <a:chOff x="1125258" y="919236"/>
            <a:chExt cx="8985530" cy="5321952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3" r="8435"/>
            <a:stretch>
              <a:fillRect/>
            </a:stretch>
          </p:blipFill>
          <p:spPr bwMode="auto">
            <a:xfrm>
              <a:off x="1125258" y="919236"/>
              <a:ext cx="8985530" cy="532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826098" y="1371600"/>
              <a:ext cx="1157529" cy="640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102 mm coil</a:t>
              </a:r>
            </a:p>
            <a:p>
              <a:r>
                <a:rPr lang="en-GB" sz="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mm coil</a:t>
              </a:r>
            </a:p>
            <a:p>
              <a:r>
                <a:rPr lang="en-GB" sz="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NMR</a:t>
              </a:r>
              <a:endParaRPr lang="en-GB" sz="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737883" y="1662370"/>
            <a:ext cx="950112" cy="4196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 mm coil</a:t>
            </a:r>
          </a:p>
          <a:p>
            <a:r>
              <a:rPr lang="en-GB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mm coil</a:t>
            </a:r>
          </a:p>
          <a:p>
            <a:r>
              <a:rPr lang="en-GB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NMR</a:t>
            </a:r>
            <a:endParaRPr lang="en-GB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Measurement device: 3D mapper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146052" y="1454386"/>
            <a:ext cx="8071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3D mapper for dipole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3D with 3000 x 1000 x 1000 mm stroke mapper and 3D hall probe sensor</a:t>
            </a:r>
            <a:endParaRPr lang="en-US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88" y="2451024"/>
            <a:ext cx="4730712" cy="40633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2464" y="2770431"/>
            <a:ext cx="3915123" cy="2321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8958" y="5299649"/>
            <a:ext cx="2788920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Hall probe with on board amplifiers (25 gain) and thermal regulation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9330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Measurement device: 3D mapper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4584249" y="1344475"/>
            <a:ext cx="4559751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On going: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Calibration of 3D sensors: orthogonality, linearity, planar effects</a:t>
            </a:r>
          </a:p>
          <a:p>
            <a:pPr algn="l"/>
            <a:endParaRPr lang="en-GB" dirty="0" smtClean="0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7726" y="1509485"/>
            <a:ext cx="4530570" cy="2209800"/>
            <a:chOff x="1727200" y="1901838"/>
            <a:chExt cx="6070600" cy="2974962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9" b="16040"/>
            <a:stretch>
              <a:fillRect/>
            </a:stretch>
          </p:blipFill>
          <p:spPr bwMode="auto">
            <a:xfrm>
              <a:off x="1727200" y="1901838"/>
              <a:ext cx="6070600" cy="297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851600" y="2070067"/>
              <a:ext cx="416844" cy="400110"/>
            </a:xfrm>
            <a:prstGeom prst="rect">
              <a:avLst/>
            </a:prstGeom>
            <a:blipFill>
              <a:blip r:embed="rId4"/>
              <a:stretch>
                <a:fillRect b="-20408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  <a:ea typeface="ＭＳ Ｐゴシック" panose="020B0600070205080204" pitchFamily="34" charset="-128"/>
                </a:rPr>
                <a:t> </a:t>
              </a:r>
            </a:p>
          </p:txBody>
        </p:sp>
        <p:sp>
          <p:nvSpPr>
            <p:cNvPr id="9" name="TextBox 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60800" y="3273378"/>
              <a:ext cx="418448" cy="400110"/>
            </a:xfrm>
            <a:prstGeom prst="rect">
              <a:avLst/>
            </a:prstGeom>
            <a:blipFill>
              <a:blip r:embed="rId5"/>
              <a:stretch>
                <a:fillRect l="-7143" r="-7143" b="-57143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  <a:ea typeface="ＭＳ Ｐゴシック" panose="020B0600070205080204" pitchFamily="34" charset="-128"/>
                </a:rPr>
                <a:t> </a:t>
              </a:r>
            </a:p>
          </p:txBody>
        </p:sp>
      </p:grpSp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" y="3840582"/>
            <a:ext cx="4729149" cy="249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81055" y="2402277"/>
            <a:ext cx="4559751" cy="36933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en-US" dirty="0"/>
          </a:p>
          <a:p>
            <a:pPr algn="l"/>
            <a:r>
              <a:rPr lang="en-US" dirty="0" smtClean="0"/>
              <a:t>Optimization of control loop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Vibration and dumping of the measuring arm for on-fly measurements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Software for stage control and data acquisition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254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24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2019-06-11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49229" y="2985768"/>
            <a:ext cx="5870411" cy="787557"/>
          </a:xfrm>
        </p:spPr>
        <p:txBody>
          <a:bodyPr/>
          <a:lstStyle/>
          <a:p>
            <a:r>
              <a:rPr lang="en-US" dirty="0"/>
              <a:t>Thank </a:t>
            </a:r>
            <a:r>
              <a:rPr lang="en-US" dirty="0" smtClean="0"/>
              <a:t>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" y="1288041"/>
            <a:ext cx="8819147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" name="Dipoles: Elytt, Spain…"/>
          <p:cNvSpPr txBox="1"/>
          <p:nvPr/>
        </p:nvSpPr>
        <p:spPr>
          <a:xfrm>
            <a:off x="6636383" y="2799992"/>
            <a:ext cx="2345190" cy="1272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l"/>
            <a:r>
              <a:rPr b="1" dirty="0" smtClean="0">
                <a:solidFill>
                  <a:schemeClr val="bg1"/>
                </a:solidFill>
              </a:rPr>
              <a:t>Dipoles: </a:t>
            </a:r>
            <a:r>
              <a:rPr b="1" dirty="0" err="1" smtClean="0">
                <a:solidFill>
                  <a:schemeClr val="bg1"/>
                </a:solidFill>
              </a:rPr>
              <a:t>Elytt</a:t>
            </a:r>
            <a:r>
              <a:rPr b="1" dirty="0" smtClean="0">
                <a:solidFill>
                  <a:schemeClr val="bg1"/>
                </a:solidFill>
              </a:rPr>
              <a:t>, Spain</a:t>
            </a:r>
            <a:endParaRPr dirty="0" smtClean="0">
              <a:solidFill>
                <a:schemeClr val="bg1"/>
              </a:solidFill>
            </a:endParaRPr>
          </a:p>
          <a:p>
            <a:pPr algn="l"/>
            <a:r>
              <a:rPr sz="1200" dirty="0" smtClean="0">
                <a:solidFill>
                  <a:schemeClr val="bg1"/>
                </a:solidFill>
              </a:rPr>
              <a:t>18 × 9.75° bending magnet</a:t>
            </a:r>
          </a:p>
          <a:p>
            <a:pPr algn="l"/>
            <a:r>
              <a:rPr sz="1200" dirty="0" smtClean="0">
                <a:solidFill>
                  <a:schemeClr val="bg1"/>
                </a:solidFill>
              </a:rPr>
              <a:t>3 ×  11° bending magnet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3 × 9.75° bending branch magnet</a:t>
            </a:r>
          </a:p>
          <a:p>
            <a:pPr algn="l"/>
            <a:endParaRPr sz="1200" dirty="0" smtClean="0">
              <a:solidFill>
                <a:schemeClr val="bg1"/>
              </a:solidFill>
            </a:endParaRPr>
          </a:p>
          <a:p>
            <a:pPr algn="l"/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2" name="Super-FRS sc magnets"/>
          <p:cNvSpPr txBox="1">
            <a:spLocks noGrp="1"/>
          </p:cNvSpPr>
          <p:nvPr>
            <p:ph type="title"/>
          </p:nvPr>
        </p:nvSpPr>
        <p:spPr>
          <a:xfrm>
            <a:off x="669727" y="196008"/>
            <a:ext cx="7804547" cy="8199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rPr sz="2400" dirty="0"/>
              <a:t>Super-FRS </a:t>
            </a:r>
            <a:r>
              <a:rPr sz="2400" dirty="0" smtClean="0"/>
              <a:t>s</a:t>
            </a:r>
            <a:r>
              <a:rPr lang="en-US" sz="2400" dirty="0" smtClean="0"/>
              <a:t>uperconducting</a:t>
            </a:r>
            <a:r>
              <a:rPr sz="2400" dirty="0" smtClean="0"/>
              <a:t> </a:t>
            </a:r>
            <a:r>
              <a:rPr sz="2400" dirty="0"/>
              <a:t>magnets</a:t>
            </a:r>
          </a:p>
        </p:txBody>
      </p:sp>
      <p:sp>
        <p:nvSpPr>
          <p:cNvPr id="15" name="Multiplets: ASG, Italy…"/>
          <p:cNvSpPr txBox="1"/>
          <p:nvPr/>
        </p:nvSpPr>
        <p:spPr>
          <a:xfrm>
            <a:off x="2686897" y="1468677"/>
            <a:ext cx="3770203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32 </a:t>
            </a:r>
            <a:r>
              <a:rPr b="1" dirty="0" err="1" smtClean="0">
                <a:solidFill>
                  <a:schemeClr val="bg1"/>
                </a:solidFill>
              </a:rPr>
              <a:t>Multiplets</a:t>
            </a:r>
            <a:r>
              <a:rPr b="1" dirty="0">
                <a:solidFill>
                  <a:schemeClr val="bg1"/>
                </a:solidFill>
              </a:rPr>
              <a:t>: ASG, </a:t>
            </a:r>
            <a:r>
              <a:rPr b="1" dirty="0" smtClean="0">
                <a:solidFill>
                  <a:schemeClr val="bg1"/>
                </a:solidFill>
              </a:rPr>
              <a:t>Italy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6" name="Magnets…"/>
          <p:cNvSpPr txBox="1"/>
          <p:nvPr/>
        </p:nvSpPr>
        <p:spPr>
          <a:xfrm>
            <a:off x="5431509" y="1517843"/>
            <a:ext cx="2051181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/>
            <a:r>
              <a:rPr sz="1200" dirty="0">
                <a:solidFill>
                  <a:schemeClr val="bg1"/>
                </a:solidFill>
              </a:rPr>
              <a:t>Magnets</a:t>
            </a:r>
          </a:p>
          <a:p>
            <a:pPr algn="l">
              <a:defRPr b="0"/>
            </a:pPr>
            <a:r>
              <a:rPr sz="1200" dirty="0">
                <a:solidFill>
                  <a:schemeClr val="bg1"/>
                </a:solidFill>
              </a:rPr>
              <a:t>Long quadrupole</a:t>
            </a:r>
          </a:p>
          <a:p>
            <a:pPr algn="l">
              <a:defRPr b="0"/>
            </a:pPr>
            <a:r>
              <a:rPr sz="1200" dirty="0">
                <a:solidFill>
                  <a:schemeClr val="bg1"/>
                </a:solidFill>
              </a:rPr>
              <a:t>Short quadrupole </a:t>
            </a:r>
          </a:p>
          <a:p>
            <a:pPr algn="l">
              <a:defRPr b="0"/>
            </a:pPr>
            <a:r>
              <a:rPr sz="1200" dirty="0">
                <a:solidFill>
                  <a:schemeClr val="bg1"/>
                </a:solidFill>
              </a:rPr>
              <a:t>Sextupole</a:t>
            </a:r>
          </a:p>
          <a:p>
            <a:pPr algn="l">
              <a:defRPr b="0"/>
            </a:pPr>
            <a:r>
              <a:rPr sz="1200" dirty="0">
                <a:solidFill>
                  <a:schemeClr val="bg1"/>
                </a:solidFill>
              </a:rPr>
              <a:t>Octupole</a:t>
            </a:r>
          </a:p>
          <a:p>
            <a:pPr algn="l">
              <a:defRPr b="0"/>
            </a:pPr>
            <a:r>
              <a:rPr sz="1200" dirty="0">
                <a:solidFill>
                  <a:schemeClr val="bg1"/>
                </a:solidFill>
              </a:rPr>
              <a:t>Steerer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614363" y="484187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fr-CH" altLang="en-US" dirty="0">
                <a:solidFill>
                  <a:schemeClr val="bg1"/>
                </a:solidFill>
              </a:rPr>
              <a:t>7000mm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1865313" y="5421313"/>
            <a:ext cx="8382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fr-CH" altLang="en-US">
                <a:solidFill>
                  <a:schemeClr val="bg1"/>
                </a:solidFill>
              </a:rPr>
              <a:t>6500mm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3543300" y="5929313"/>
            <a:ext cx="839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fr-CH" altLang="en-US" dirty="0">
                <a:solidFill>
                  <a:schemeClr val="bg1"/>
                </a:solidFill>
              </a:rPr>
              <a:t>6000mm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5055936" y="5783233"/>
            <a:ext cx="12522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fr-CH" altLang="en-US" dirty="0" smtClean="0">
                <a:solidFill>
                  <a:schemeClr val="bg1"/>
                </a:solidFill>
              </a:rPr>
              <a:t>2600 mm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per-FRS sc magnets"/>
          <p:cNvSpPr txBox="1">
            <a:spLocks noGrp="1"/>
          </p:cNvSpPr>
          <p:nvPr>
            <p:ph type="title"/>
          </p:nvPr>
        </p:nvSpPr>
        <p:spPr>
          <a:xfrm>
            <a:off x="669727" y="196008"/>
            <a:ext cx="7804547" cy="8199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rPr lang="en-GB" sz="2400" dirty="0"/>
              <a:t>Short/Long </a:t>
            </a:r>
            <a:r>
              <a:rPr lang="en-GB" sz="2400" dirty="0" err="1"/>
              <a:t>multiplet</a:t>
            </a:r>
            <a:r>
              <a:rPr lang="en-GB" sz="2400" dirty="0"/>
              <a:t> design parameters</a:t>
            </a:r>
          </a:p>
        </p:txBody>
      </p:sp>
      <p:pic>
        <p:nvPicPr>
          <p:cNvPr id="14" name="Picture 2" descr="Screen shot 2012-08-29 a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82"/>
          <a:stretch>
            <a:fillRect/>
          </a:stretch>
        </p:blipFill>
        <p:spPr bwMode="auto">
          <a:xfrm>
            <a:off x="0" y="1612231"/>
            <a:ext cx="86915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25193" y="1191126"/>
            <a:ext cx="3736975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Short </a:t>
            </a:r>
            <a:r>
              <a:rPr lang="en-GB" sz="1400" dirty="0" err="1"/>
              <a:t>multiplets</a:t>
            </a:r>
            <a:r>
              <a:rPr lang="en-GB" sz="1400" dirty="0"/>
              <a:t> composed by: a Quad (plus </a:t>
            </a:r>
            <a:r>
              <a:rPr lang="en-GB" sz="1400" dirty="0" err="1"/>
              <a:t>octupole</a:t>
            </a:r>
            <a:r>
              <a:rPr lang="en-GB" sz="1400" dirty="0"/>
              <a:t> coils for some of them) and an </a:t>
            </a:r>
            <a:r>
              <a:rPr lang="en-GB" sz="1400" dirty="0" err="1"/>
              <a:t>hexapole</a:t>
            </a:r>
            <a:r>
              <a:rPr lang="en-GB" sz="1400" dirty="0"/>
              <a:t> (at left or right side of the quad)</a:t>
            </a:r>
            <a:endParaRPr lang="en-US" altLang="en-US" sz="1400" dirty="0"/>
          </a:p>
          <a:p>
            <a:pPr eaLnBrk="1" hangingPunct="1">
              <a:defRPr/>
            </a:pPr>
            <a:endParaRPr lang="en-GB" dirty="0"/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7238249" y="3788026"/>
            <a:ext cx="1579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 err="1"/>
              <a:t>Steerer</a:t>
            </a:r>
            <a:r>
              <a:rPr lang="en-GB" altLang="en-US" sz="1400" dirty="0"/>
              <a:t> dipoles</a:t>
            </a:r>
          </a:p>
          <a:p>
            <a:pPr eaLnBrk="1" hangingPunct="1"/>
            <a:r>
              <a:rPr lang="en-GB" altLang="en-US" sz="1400" dirty="0"/>
              <a:t>or </a:t>
            </a:r>
            <a:r>
              <a:rPr lang="en-GB" altLang="en-US" sz="1400" dirty="0" err="1"/>
              <a:t>hexapoles</a:t>
            </a:r>
            <a:endParaRPr lang="en-GB" altLang="en-US" sz="1400" dirty="0"/>
          </a:p>
        </p:txBody>
      </p:sp>
      <p:cxnSp>
        <p:nvCxnSpPr>
          <p:cNvPr id="17" name="Straight Arrow Connector 4"/>
          <p:cNvCxnSpPr>
            <a:cxnSpLocks noChangeShapeType="1"/>
          </p:cNvCxnSpPr>
          <p:nvPr/>
        </p:nvCxnSpPr>
        <p:spPr bwMode="auto">
          <a:xfrm flipH="1" flipV="1">
            <a:off x="4703011" y="2416426"/>
            <a:ext cx="2362200" cy="1447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6"/>
          <p:cNvCxnSpPr>
            <a:cxnSpLocks noChangeShapeType="1"/>
          </p:cNvCxnSpPr>
          <p:nvPr/>
        </p:nvCxnSpPr>
        <p:spPr bwMode="auto">
          <a:xfrm flipH="1" flipV="1">
            <a:off x="4536324" y="3699126"/>
            <a:ext cx="2452687" cy="241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 flipV="1">
            <a:off x="2874211" y="2416426"/>
            <a:ext cx="4168775" cy="1473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21"/>
          <p:cNvCxnSpPr>
            <a:cxnSpLocks noChangeShapeType="1"/>
          </p:cNvCxnSpPr>
          <p:nvPr/>
        </p:nvCxnSpPr>
        <p:spPr bwMode="auto">
          <a:xfrm flipH="1" flipV="1">
            <a:off x="2874211" y="3699126"/>
            <a:ext cx="4267200" cy="317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796934"/>
              </p:ext>
            </p:extLst>
          </p:nvPr>
        </p:nvGraphicFramePr>
        <p:xfrm>
          <a:off x="101790" y="1280961"/>
          <a:ext cx="9011652" cy="47814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2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2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2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65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Magnets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Parameters</a:t>
                      </a:r>
                      <a:endParaRPr lang="en-GB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 excitation level</a:t>
                      </a:r>
                    </a:p>
                  </a:txBody>
                  <a:tcPr marL="91458" marR="91458" marT="45732" marB="45732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 excitation level</a:t>
                      </a:r>
                      <a:endParaRPr lang="en-GB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59">
                <a:tc rowSpan="7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Quads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Local gradient field (T/m)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9.72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659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 anchor="ctr"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integral gradient field (Tm/m)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baseline="0" dirty="0" smtClean="0">
                          <a:solidFill>
                            <a:schemeClr val="tx1"/>
                          </a:solidFill>
                        </a:rPr>
                        <a:t>1.14</a:t>
                      </a: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11.83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Integral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field quality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14.7 ∙10</a:t>
                      </a:r>
                      <a:r>
                        <a:rPr lang="en-GB" sz="12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en-GB" sz="1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120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∙10</a:t>
                      </a:r>
                      <a:r>
                        <a:rPr lang="en-GB" sz="12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en-GB" sz="12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(A)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821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Iron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length (mm)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dirty="0" smtClean="0">
                          <a:solidFill>
                            <a:schemeClr val="tx1"/>
                          </a:solidFill>
                        </a:rPr>
                        <a:t>1200</a:t>
                      </a:r>
                      <a:endParaRPr lang="en-GB" sz="120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>
                    <a:solidFill>
                      <a:srgbClr val="6B6B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318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 anchor="ctr"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Aperture (pole tip)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250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GFR (mm) (radius) 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004">
                <a:tc rowSpan="7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Sextupole</a:t>
                      </a: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Local gradient field (T/m</a:t>
                      </a:r>
                      <a:r>
                        <a:rPr lang="en-GB" sz="12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2.32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36.14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004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integral gradient field (Tm/m</a:t>
                      </a:r>
                      <a:r>
                        <a:rPr lang="en-GB" sz="12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baseline="0" dirty="0" smtClean="0">
                          <a:solidFill>
                            <a:schemeClr val="tx1"/>
                          </a:solidFill>
                        </a:rPr>
                        <a:t>1.34</a:t>
                      </a: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2.32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004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Integral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field quality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22.8 ∙10</a:t>
                      </a:r>
                      <a:r>
                        <a:rPr lang="en-GB" sz="12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∙10</a:t>
                      </a:r>
                      <a:r>
                        <a:rPr lang="en-GB" sz="12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endParaRPr lang="en-GB" sz="12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004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(A)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004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Iron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length (mm)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GB" sz="1200" u="non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9004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Aperture (pole tip)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(mm)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9004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1" marR="91451" marT="45736" marB="45736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GFR (mm) (radius) 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58" marR="91458" marT="45732" marB="4573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024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per-FRS sc magnets"/>
          <p:cNvSpPr txBox="1">
            <a:spLocks noGrp="1"/>
          </p:cNvSpPr>
          <p:nvPr>
            <p:ph type="title"/>
          </p:nvPr>
        </p:nvSpPr>
        <p:spPr>
          <a:xfrm>
            <a:off x="0" y="196008"/>
            <a:ext cx="7804547" cy="8199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rPr lang="en-GB" sz="2100" dirty="0"/>
              <a:t>Dipoles design parameters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48236"/>
              </p:ext>
            </p:extLst>
          </p:nvPr>
        </p:nvGraphicFramePr>
        <p:xfrm>
          <a:off x="207210" y="1111828"/>
          <a:ext cx="3243263" cy="5486403"/>
        </p:xfrm>
        <a:graphic>
          <a:graphicData uri="http://schemas.openxmlformats.org/drawingml/2006/table">
            <a:tbl>
              <a:tblPr firstRow="1" bandRow="1"/>
              <a:tblGrid>
                <a:gridCol w="251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00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Magnet parameters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Central field at </a:t>
                      </a:r>
                      <a:r>
                        <a:rPr lang="en-GB" sz="1200" dirty="0" err="1" smtClean="0"/>
                        <a:t>Inom</a:t>
                      </a:r>
                      <a:r>
                        <a:rPr lang="en-GB" sz="1200" dirty="0" smtClean="0"/>
                        <a:t> (T)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1.6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Integral field at </a:t>
                      </a:r>
                      <a:r>
                        <a:rPr lang="en-GB" sz="1200" dirty="0" err="1" smtClean="0"/>
                        <a:t>Inom</a:t>
                      </a:r>
                      <a:r>
                        <a:rPr lang="en-GB" sz="1200" dirty="0" smtClean="0"/>
                        <a:t> (Tm)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3.403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Integral field at </a:t>
                      </a:r>
                      <a:r>
                        <a:rPr lang="en-GB" sz="1200" dirty="0" err="1" smtClean="0"/>
                        <a:t>Imin</a:t>
                      </a:r>
                      <a:r>
                        <a:rPr lang="en-GB" sz="1200" dirty="0" smtClean="0"/>
                        <a:t> (Tm)</a:t>
                      </a:r>
                      <a:r>
                        <a:rPr lang="en-GB" sz="1200" baseline="0" dirty="0" smtClean="0"/>
                        <a:t> 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0.319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Magnetic</a:t>
                      </a:r>
                      <a:r>
                        <a:rPr lang="en-GB" sz="1200" baseline="0" dirty="0" smtClean="0"/>
                        <a:t> length (mm)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tabLst/>
                      </a:pPr>
                      <a:r>
                        <a:rPr lang="en-GB" sz="1200" dirty="0" smtClean="0"/>
                        <a:t>2127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</a:rPr>
                        <a:t> measurement length (mm)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tabLst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4000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Bending angle °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9.75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Curvature radius (mm)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12.5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dirty="0" smtClean="0"/>
                        <a:t>Aperture width (mm)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u="sng" dirty="0" smtClean="0"/>
                        <a:t>+</a:t>
                      </a:r>
                      <a:r>
                        <a:rPr lang="en-GB" sz="1200" dirty="0" smtClean="0"/>
                        <a:t>460.85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Aperture height (mm)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u="sng" dirty="0" smtClean="0"/>
                        <a:t>+</a:t>
                      </a:r>
                      <a:r>
                        <a:rPr lang="en-GB" sz="1200" dirty="0" smtClean="0"/>
                        <a:t>85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</a:rPr>
                        <a:t> Field region width (mm)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200" u="sng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190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r>
                        <a:rPr lang="en-GB" sz="1200" baseline="0" dirty="0" smtClean="0">
                          <a:solidFill>
                            <a:srgbClr val="FF0000"/>
                          </a:solidFill>
                        </a:rPr>
                        <a:t> Field region height (mm)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sng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en-GB" sz="1200" u="none" dirty="0" smtClean="0">
                          <a:solidFill>
                            <a:srgbClr val="FF0000"/>
                          </a:solidFill>
                        </a:rPr>
                        <a:t>70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051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Acceptance</a:t>
                      </a:r>
                      <a:r>
                        <a:rPr lang="en-GB" sz="1200" baseline="0" dirty="0" smtClean="0"/>
                        <a:t> criteria of field quality on the GFR boundary  (Units of the integral field)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sng" dirty="0" smtClean="0"/>
                        <a:t>+</a:t>
                      </a:r>
                      <a:r>
                        <a:rPr lang="en-GB" sz="1200" u="none" dirty="0" smtClean="0"/>
                        <a:t>3</a:t>
                      </a:r>
                      <a:endParaRPr lang="en-GB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7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Rise time to </a:t>
                      </a:r>
                      <a:r>
                        <a:rPr lang="en-GB" sz="1200" dirty="0" err="1" smtClean="0"/>
                        <a:t>Inom</a:t>
                      </a:r>
                      <a:r>
                        <a:rPr lang="en-GB" sz="1200" dirty="0" smtClean="0"/>
                        <a:t> (s)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120</a:t>
                      </a:r>
                      <a:endParaRPr lang="en-GB" sz="1200" dirty="0"/>
                    </a:p>
                  </a:txBody>
                  <a:tcPr marL="91451" marR="91451" marT="45721" marB="4572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3"/>
          <a:stretch/>
        </p:blipFill>
        <p:spPr bwMode="auto">
          <a:xfrm>
            <a:off x="3661610" y="3846342"/>
            <a:ext cx="5362074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10" y="1433628"/>
            <a:ext cx="5298108" cy="242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307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en-US" dirty="0" smtClean="0"/>
              <a:t>measurement</a:t>
            </a:r>
            <a:r>
              <a:rPr lang="de-DE" dirty="0" smtClean="0"/>
              <a:t> </a:t>
            </a:r>
            <a:r>
              <a:rPr lang="de-DE" dirty="0"/>
              <a:t>campaign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28309736"/>
              </p:ext>
            </p:extLst>
          </p:nvPr>
        </p:nvGraphicFramePr>
        <p:xfrm>
          <a:off x="1410438" y="1612900"/>
          <a:ext cx="6807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7932" y="1823642"/>
            <a:ext cx="3880542" cy="27546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Conformity to QA SAT parameters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Magnet to magnet reproducibility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Localization of the magnetic field for installation purposes (fiducialization)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DBB63"/>
              </a:buClr>
            </a:pPr>
            <a:r>
              <a:rPr lang="en-US" sz="1400" dirty="0" smtClean="0"/>
              <a:t>Requires: reproducible </a:t>
            </a:r>
            <a:r>
              <a:rPr lang="en-US" sz="1400" dirty="0"/>
              <a:t>Integral field measurements</a:t>
            </a:r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7932" y="4345951"/>
            <a:ext cx="2583370" cy="23544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Measurement in the 2D region and integral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Only for the first of series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Verify mechanical assembly </a:t>
            </a:r>
            <a:r>
              <a:rPr lang="en-US" sz="1400" dirty="0" smtClean="0"/>
              <a:t>tolerances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sz="1400" dirty="0" smtClean="0"/>
              <a:t>Requires: local measurements and sensitivity to field errors</a:t>
            </a:r>
            <a:endParaRPr lang="en-US" sz="14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86412" y="3996006"/>
            <a:ext cx="2057588" cy="26930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Provide a feedback during operation in control </a:t>
            </a:r>
            <a:r>
              <a:rPr lang="en-US" sz="1400" dirty="0" smtClean="0"/>
              <a:t>room</a:t>
            </a:r>
            <a:endParaRPr lang="en-US" sz="1400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DBB63"/>
              </a:buClr>
            </a:pPr>
            <a:r>
              <a:rPr lang="en-US" sz="1400" dirty="0" smtClean="0"/>
              <a:t>Requires: dedicated </a:t>
            </a:r>
            <a:r>
              <a:rPr lang="en-US" sz="1400" dirty="0"/>
              <a:t>measurement campaign for sensors calibration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DBB63"/>
              </a:buClr>
            </a:pPr>
            <a:r>
              <a:rPr lang="en-US" sz="1400" dirty="0"/>
              <a:t>Not planned </a:t>
            </a:r>
            <a:r>
              <a:rPr lang="en-US" sz="1400" dirty="0" smtClean="0"/>
              <a:t>yet for </a:t>
            </a:r>
            <a:r>
              <a:rPr lang="en-US" sz="1400" dirty="0"/>
              <a:t>super-FRS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GB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064431" y="2016938"/>
            <a:ext cx="3141080" cy="183127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Local field information (field roll off)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the </a:t>
            </a:r>
            <a:r>
              <a:rPr lang="en-US" sz="1400" dirty="0"/>
              <a:t>3D magnetic field </a:t>
            </a:r>
            <a:r>
              <a:rPr lang="en-US" sz="1400" dirty="0" smtClean="0"/>
              <a:t>model can be tuned on the measurements</a:t>
            </a:r>
            <a:endParaRPr lang="en-US" sz="1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 only for first of series</a:t>
            </a:r>
            <a:endParaRPr lang="en-US" dirty="0" smtClean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885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Magnetic</a:t>
            </a:r>
            <a:r>
              <a:rPr lang="de-DE" dirty="0" smtClean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campaign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76914"/>
            <a:ext cx="8211834" cy="5221277"/>
          </a:xfrm>
        </p:spPr>
        <p:txBody>
          <a:bodyPr>
            <a:normAutofit/>
          </a:bodyPr>
          <a:lstStyle/>
          <a:p>
            <a:r>
              <a:rPr lang="en-GB" dirty="0" smtClean="0"/>
              <a:t>Magnetic measurement for the Super-FRS</a:t>
            </a:r>
            <a:endParaRPr lang="en-US" dirty="0" smtClean="0"/>
          </a:p>
          <a:p>
            <a:pPr lvl="1"/>
            <a:r>
              <a:rPr lang="en-US" dirty="0" smtClean="0"/>
              <a:t>Requirements from GSI to CERN in the 2014 </a:t>
            </a:r>
          </a:p>
          <a:p>
            <a:pPr lvl="1"/>
            <a:r>
              <a:rPr lang="en-US" dirty="0" smtClean="0"/>
              <a:t>Based on that, CERN started the development of four new measurement systems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Large dimension of the Good Field Region</a:t>
            </a:r>
          </a:p>
          <a:p>
            <a:pPr lvl="2"/>
            <a:r>
              <a:rPr lang="en-US" dirty="0" smtClean="0"/>
              <a:t>190 </a:t>
            </a:r>
            <a:r>
              <a:rPr lang="en-US" dirty="0"/>
              <a:t>mm radius for quadrupoles</a:t>
            </a:r>
            <a:endParaRPr lang="en-GB" dirty="0"/>
          </a:p>
          <a:p>
            <a:pPr lvl="2"/>
            <a:r>
              <a:rPr lang="en-US" dirty="0"/>
              <a:t>380 x 140 mm for </a:t>
            </a:r>
            <a:r>
              <a:rPr lang="en-US" dirty="0" smtClean="0"/>
              <a:t>dipoles</a:t>
            </a:r>
          </a:p>
          <a:p>
            <a:pPr lvl="1"/>
            <a:r>
              <a:rPr lang="en-US" dirty="0" smtClean="0"/>
              <a:t>Extended fringe field</a:t>
            </a:r>
          </a:p>
          <a:p>
            <a:pPr lvl="1"/>
            <a:r>
              <a:rPr lang="en-US" dirty="0" smtClean="0"/>
              <a:t>No possibility of standard calibration procedures</a:t>
            </a:r>
          </a:p>
          <a:p>
            <a:pPr lvl="1"/>
            <a:r>
              <a:rPr lang="en-US" dirty="0" smtClean="0"/>
              <a:t>Requirements of accuracy and fiducialization </a:t>
            </a:r>
          </a:p>
        </p:txBody>
      </p:sp>
    </p:spTree>
    <p:extLst>
      <p:ext uri="{BB962C8B-B14F-4D97-AF65-F5344CB8AC3E}">
        <p14:creationId xmlns:p14="http://schemas.microsoft.com/office/powerpoint/2010/main" val="314782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4 </a:t>
            </a:r>
            <a:r>
              <a:rPr lang="de-DE" dirty="0"/>
              <a:t>m</a:t>
            </a:r>
            <a:r>
              <a:rPr lang="de-DE" dirty="0" smtClean="0"/>
              <a:t>easurement </a:t>
            </a:r>
            <a:r>
              <a:rPr lang="de-DE" dirty="0"/>
              <a:t>d</a:t>
            </a:r>
            <a:r>
              <a:rPr lang="de-DE" dirty="0" smtClean="0"/>
              <a:t>evices</a:t>
            </a:r>
            <a:endParaRPr lang="de-DE" dirty="0"/>
          </a:p>
        </p:txBody>
      </p:sp>
      <p:sp>
        <p:nvSpPr>
          <p:cNvPr id="23" name="TextBox 22"/>
          <p:cNvSpPr txBox="1"/>
          <p:nvPr/>
        </p:nvSpPr>
        <p:spPr>
          <a:xfrm>
            <a:off x="6724871" y="4405716"/>
            <a:ext cx="145424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Rotating coil</a:t>
            </a:r>
          </a:p>
        </p:txBody>
      </p:sp>
      <p:pic>
        <p:nvPicPr>
          <p:cNvPr id="24" name="Picture 2" descr="Screen shot 2012-11-05 at 3.27.2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8451" y="4889461"/>
            <a:ext cx="1930783" cy="159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6" y="5050824"/>
            <a:ext cx="2942261" cy="1070656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6189" y="4435490"/>
            <a:ext cx="307007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Single stretched wire (SSW)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535493" y="4435490"/>
            <a:ext cx="216822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Vibrating wire (VW)</a:t>
            </a:r>
          </a:p>
        </p:txBody>
      </p:sp>
      <p:pic>
        <p:nvPicPr>
          <p:cNvPr id="73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66" b="6238"/>
          <a:stretch>
            <a:fillRect/>
          </a:stretch>
        </p:blipFill>
        <p:spPr bwMode="auto">
          <a:xfrm>
            <a:off x="2977660" y="5283819"/>
            <a:ext cx="3283889" cy="84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65" y="2450945"/>
            <a:ext cx="5041281" cy="1150658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422565" y="1841447"/>
            <a:ext cx="233051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Translating </a:t>
            </a:r>
            <a:r>
              <a:rPr lang="en-US" dirty="0" err="1" smtClean="0"/>
              <a:t>fluxmeter</a:t>
            </a:r>
            <a:endParaRPr lang="en-US" dirty="0" smtClean="0"/>
          </a:p>
        </p:txBody>
      </p:sp>
      <p:pic>
        <p:nvPicPr>
          <p:cNvPr id="4098" name="Picture 2" descr="https://upload.wikimedia.org/wikipedia/commons/c/cf/Hall-effec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739" y="2070970"/>
            <a:ext cx="1026433" cy="18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5335804" y="1596166"/>
            <a:ext cx="338475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3D Hall sensor</a:t>
            </a:r>
          </a:p>
        </p:txBody>
      </p:sp>
    </p:spTree>
    <p:extLst>
      <p:ext uri="{BB962C8B-B14F-4D97-AF65-F5344CB8AC3E}">
        <p14:creationId xmlns:p14="http://schemas.microsoft.com/office/powerpoint/2010/main" val="24021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Measurement strategy</a:t>
            </a:r>
            <a:endParaRPr lang="de-DE" dirty="0"/>
          </a:p>
        </p:txBody>
      </p:sp>
      <p:sp>
        <p:nvSpPr>
          <p:cNvPr id="22" name="Inhaltsplatzhalter 2"/>
          <p:cNvSpPr txBox="1">
            <a:spLocks/>
          </p:cNvSpPr>
          <p:nvPr/>
        </p:nvSpPr>
        <p:spPr>
          <a:xfrm>
            <a:off x="-365760" y="1541918"/>
            <a:ext cx="9392919" cy="493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900" b="1" dirty="0" smtClean="0">
                <a:solidFill>
                  <a:schemeClr val="tx1"/>
                </a:solidFill>
              </a:rPr>
              <a:t>The integral field and field quality of each FOS is measured with two independent systems/methods</a:t>
            </a:r>
          </a:p>
          <a:p>
            <a:pPr lvl="2"/>
            <a:r>
              <a:rPr lang="en-US" sz="1700" dirty="0"/>
              <a:t>Dipoles: </a:t>
            </a:r>
            <a:r>
              <a:rPr lang="en-GB" sz="1700" dirty="0"/>
              <a:t>Translating fluxmeter, Stretched Wire (Vibrating Wire)</a:t>
            </a:r>
          </a:p>
          <a:p>
            <a:pPr lvl="2"/>
            <a:r>
              <a:rPr lang="en-GB" sz="1700" dirty="0"/>
              <a:t>Multipoles: Rotating coils, Stretched Wire (Vibrating Wire</a:t>
            </a:r>
            <a:r>
              <a:rPr lang="en-GB" sz="1700" dirty="0" smtClean="0"/>
              <a:t>)</a:t>
            </a:r>
            <a:endParaRPr lang="en-GB" sz="1700" dirty="0"/>
          </a:p>
          <a:p>
            <a:pPr lvl="1"/>
            <a:r>
              <a:rPr lang="en-US" sz="1900" b="1" dirty="0" smtClean="0"/>
              <a:t>Extended program for FOS</a:t>
            </a:r>
          </a:p>
          <a:p>
            <a:pPr lvl="2"/>
            <a:r>
              <a:rPr lang="en-US" sz="1700" dirty="0" smtClean="0"/>
              <a:t>For dipoles </a:t>
            </a:r>
            <a:r>
              <a:rPr lang="en-US" sz="1700" dirty="0"/>
              <a:t>(FOS </a:t>
            </a:r>
            <a:r>
              <a:rPr lang="en-US" sz="1700" dirty="0" smtClean="0"/>
              <a:t>9.75°, 11</a:t>
            </a:r>
            <a:r>
              <a:rPr lang="en-US" sz="1700" dirty="0"/>
              <a:t>° </a:t>
            </a:r>
            <a:r>
              <a:rPr lang="en-US" sz="1700" dirty="0" smtClean="0"/>
              <a:t>and each branch dipole): additional local map with a 3D hall probe mapper ( 3m length, top, mid, bottom of GFR boundaries and three current levels)</a:t>
            </a:r>
          </a:p>
          <a:p>
            <a:pPr lvl="2"/>
            <a:r>
              <a:rPr lang="en-US" sz="1700" dirty="0" smtClean="0"/>
              <a:t>For multipoles (quadrupole and sextupole): local field and field harmonics provided with an 100 mm length rotating coil, 100 mm step size over 2.6 m (for long quad)</a:t>
            </a:r>
          </a:p>
          <a:p>
            <a:pPr lvl="2"/>
            <a:r>
              <a:rPr lang="en-GB" sz="1700" dirty="0"/>
              <a:t>An extended measurement plan for the pre-series is needed for guarantee redundancy and flexibility for the series testing phase</a:t>
            </a:r>
          </a:p>
          <a:p>
            <a:pPr lvl="1"/>
            <a:r>
              <a:rPr lang="en-US" sz="1900" b="1" dirty="0" smtClean="0"/>
              <a:t>Standard program for the Series </a:t>
            </a:r>
          </a:p>
          <a:p>
            <a:pPr lvl="2"/>
            <a:r>
              <a:rPr lang="en-US" sz="1700" dirty="0" smtClean="0"/>
              <a:t>Only integral measurements</a:t>
            </a:r>
          </a:p>
          <a:p>
            <a:pPr lvl="2"/>
            <a:r>
              <a:rPr lang="en-GB" sz="1700" dirty="0"/>
              <a:t>use of only Stretched Wire measurement is preferable. </a:t>
            </a:r>
          </a:p>
          <a:p>
            <a:pPr lvl="2"/>
            <a:r>
              <a:rPr lang="en-GB" sz="1700" dirty="0"/>
              <a:t>In case of not acceptable divergences w.r.t. FOS measurements, alternative fluxmeter (for dipole) or rotating coil (for multiplet) will be used. </a:t>
            </a:r>
            <a:endParaRPr lang="en-GB" sz="1700" dirty="0" smtClean="0"/>
          </a:p>
          <a:p>
            <a:pPr lvl="2"/>
            <a:r>
              <a:rPr lang="en-GB" sz="1700" dirty="0" smtClean="0"/>
              <a:t>The </a:t>
            </a:r>
            <a:r>
              <a:rPr lang="en-GB" sz="1700" dirty="0"/>
              <a:t>magnetic measurement program at cold for the series is 10 days, however, as function of the results of the first of </a:t>
            </a:r>
            <a:r>
              <a:rPr lang="en-GB" sz="1700" dirty="0" smtClean="0"/>
              <a:t>series </a:t>
            </a:r>
            <a:r>
              <a:rPr lang="en-GB" sz="1700" dirty="0"/>
              <a:t>this schedule can be adjusted </a:t>
            </a:r>
          </a:p>
          <a:p>
            <a:pPr lvl="2"/>
            <a:endParaRPr lang="en-GB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  <a:p>
            <a:pPr lvl="2"/>
            <a:endParaRPr lang="en-GB" dirty="0" smtClean="0"/>
          </a:p>
          <a:p>
            <a:pPr lvl="2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82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31170</TotalTime>
  <Words>1516</Words>
  <Application>Microsoft Office PowerPoint</Application>
  <PresentationFormat>On-screen Show (4:3)</PresentationFormat>
  <Paragraphs>344</Paragraphs>
  <Slides>24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MS PGothic</vt:lpstr>
      <vt:lpstr>MS PGothic</vt:lpstr>
      <vt:lpstr>Arial</vt:lpstr>
      <vt:lpstr>Calibri</vt:lpstr>
      <vt:lpstr>Cambria</vt:lpstr>
      <vt:lpstr>Cambria Math</vt:lpstr>
      <vt:lpstr>Symbol</vt:lpstr>
      <vt:lpstr>Times New Roman</vt:lpstr>
      <vt:lpstr>Wingdings</vt:lpstr>
      <vt:lpstr>MAC-Template-V03</vt:lpstr>
      <vt:lpstr>Equation</vt:lpstr>
      <vt:lpstr>Magnetic measurements techniques for Super-FRS</vt:lpstr>
      <vt:lpstr>Outline</vt:lpstr>
      <vt:lpstr>Super-FRS superconducting magnets</vt:lpstr>
      <vt:lpstr>Short/Long multiplet design parameters</vt:lpstr>
      <vt:lpstr>Dipoles design parameters</vt:lpstr>
      <vt:lpstr>Magnetic measurement campaign</vt:lpstr>
      <vt:lpstr>Magnetic measurement campaign</vt:lpstr>
      <vt:lpstr>4 measurement devices</vt:lpstr>
      <vt:lpstr>Measurement strategy</vt:lpstr>
      <vt:lpstr>Measurement strategy</vt:lpstr>
      <vt:lpstr>Measurement devices</vt:lpstr>
      <vt:lpstr>Measurement device: SSW</vt:lpstr>
      <vt:lpstr>Measurement device: SSW</vt:lpstr>
      <vt:lpstr>Measurement device: VW</vt:lpstr>
      <vt:lpstr>Measurement devices: Rotating coil</vt:lpstr>
      <vt:lpstr>Measurement devices: Rotating coil</vt:lpstr>
      <vt:lpstr>Measurement devices: Rotating coil</vt:lpstr>
      <vt:lpstr>Measurement devices: Rotating coil</vt:lpstr>
      <vt:lpstr>Measurement devices: Translating fluxmeter</vt:lpstr>
      <vt:lpstr>Measurement devices: Translating fluxmeter</vt:lpstr>
      <vt:lpstr>Measurement devices: Translating fluxmeter</vt:lpstr>
      <vt:lpstr>Measurement device: 3D mapper</vt:lpstr>
      <vt:lpstr>Measurement device: 3D mapper</vt:lpstr>
      <vt:lpstr>Thank you!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Giancarlo Golluccio</cp:lastModifiedBy>
  <cp:revision>286</cp:revision>
  <dcterms:created xsi:type="dcterms:W3CDTF">2017-05-03T12:35:34Z</dcterms:created>
  <dcterms:modified xsi:type="dcterms:W3CDTF">2019-06-11T14:11:33Z</dcterms:modified>
</cp:coreProperties>
</file>