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8" r:id="rId2"/>
    <p:sldId id="290" r:id="rId3"/>
    <p:sldId id="346" r:id="rId4"/>
    <p:sldId id="350" r:id="rId5"/>
    <p:sldId id="351" r:id="rId6"/>
    <p:sldId id="352" r:id="rId7"/>
    <p:sldId id="349" r:id="rId8"/>
    <p:sldId id="354" r:id="rId9"/>
    <p:sldId id="355" r:id="rId10"/>
    <p:sldId id="356" r:id="rId11"/>
    <p:sldId id="357" r:id="rId12"/>
    <p:sldId id="358" r:id="rId13"/>
    <p:sldId id="359" r:id="rId14"/>
    <p:sldId id="353" r:id="rId15"/>
    <p:sldId id="360" r:id="rId16"/>
    <p:sldId id="361" r:id="rId17"/>
    <p:sldId id="362" r:id="rId18"/>
    <p:sldId id="363" r:id="rId19"/>
    <p:sldId id="364" r:id="rId20"/>
    <p:sldId id="365" r:id="rId21"/>
    <p:sldId id="366" r:id="rId22"/>
    <p:sldId id="323" r:id="rId23"/>
    <p:sldId id="344" r:id="rId24"/>
    <p:sldId id="367" r:id="rId25"/>
    <p:sldId id="345" r:id="rId26"/>
    <p:sldId id="343" r:id="rId27"/>
    <p:sldId id="282" r:id="rId28"/>
  </p:sldIdLst>
  <p:sldSz cx="9144000" cy="6858000" type="screen4x3"/>
  <p:notesSz cx="6797675" cy="98726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D9BF5"/>
    <a:srgbClr val="59A7E4"/>
    <a:srgbClr val="85FBEB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290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orbe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5DF3BC-38DE-41D8-AE91-507E089EDE39}" type="datetimeFigureOut">
              <a:rPr lang="en-US" altLang="en-US"/>
              <a:pPr>
                <a:defRPr/>
              </a:pPr>
              <a:t>6/12/2019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orbe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163C68B-B224-40C6-9676-2199B2E3AA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6A5B781-52EB-4BDF-BD31-47C1F296F1B7}" type="datetimeFigureOut">
              <a:rPr lang="en-US" altLang="en-US"/>
              <a:pPr>
                <a:defRPr/>
              </a:pPr>
              <a:t>6/12/2019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AF400C6-E95C-44F3-8C34-6DFF96C993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456F7ADF-F1FC-41CC-8A23-4592FCCB72C0}" type="slidenum">
              <a:rPr lang="en-US" altLang="en-US" smtClean="0">
                <a:latin typeface="Calibri" panose="020F0502020204030204" pitchFamily="34" charset="0"/>
              </a:rPr>
              <a:pPr/>
              <a:t>1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C9BC7AD3-BE21-4A53-80AD-150DF3D01944}" type="slidenum">
              <a:rPr lang="en-US" altLang="en-US" smtClean="0">
                <a:latin typeface="Calibri" panose="020F0502020204030204" pitchFamily="34" charset="0"/>
              </a:rPr>
              <a:pPr/>
              <a:t>27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2015-01-13_CERN_ENdept 36% h32mm 300dp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5472113"/>
            <a:ext cx="30749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121292"/>
            <a:ext cx="8265984" cy="1826363"/>
          </a:xfrm>
        </p:spPr>
        <p:txBody>
          <a:bodyPr tIns="0" bIns="0"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buNone/>
              <a:defRPr kumimoji="0" lang="en-US" sz="3000" b="1" i="0" kern="1200" cap="none" spc="0" baseline="0" dirty="0">
                <a:ln w="12700">
                  <a:noFill/>
                  <a:prstDash val="solid"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Ubuntu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4171952"/>
            <a:ext cx="8265984" cy="1066688"/>
          </a:xfrm>
        </p:spPr>
        <p:txBody>
          <a:bodyPr lIns="45720" tIns="0" rIns="4572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00" b="0" i="0">
                <a:solidFill>
                  <a:schemeClr val="accent4"/>
                </a:solidFill>
                <a:effectLst/>
                <a:latin typeface="+mn-lt"/>
                <a:cs typeface="Ubuntu Light"/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337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57200" y="1060450"/>
            <a:ext cx="8226425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245523"/>
            <a:ext cx="8226425" cy="5028279"/>
          </a:xfrm>
        </p:spPr>
        <p:txBody>
          <a:bodyPr/>
          <a:lstStyle>
            <a:lvl2pPr>
              <a:defRPr sz="1800" baseline="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12th June 2019</a:t>
            </a:r>
            <a:endParaRPr lang="en-US" alt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61B84-3BFA-44CD-B3BC-697D4FA5DD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51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57200" y="1060450"/>
            <a:ext cx="8226425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4528"/>
            <a:ext cx="8226854" cy="833710"/>
          </a:xfrm>
          <a:ln>
            <a:noFill/>
          </a:ln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260000"/>
            <a:ext cx="8226425" cy="5016068"/>
          </a:xfrm>
          <a:noFill/>
          <a:ln>
            <a:noFill/>
          </a:ln>
        </p:spPr>
        <p:txBody>
          <a:bodyPr/>
          <a:lstStyle>
            <a:lvl2pPr>
              <a:defRPr sz="2100" baseline="0"/>
            </a:lvl2pPr>
            <a:lvl3pPr>
              <a:defRPr sz="195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12th June 2019</a:t>
            </a:r>
            <a:endParaRPr lang="en-US" alt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1DB0F-6611-4142-A29C-1E9B8F6056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3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57200" y="1060450"/>
            <a:ext cx="8226425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4528"/>
            <a:ext cx="8226854" cy="833710"/>
          </a:xfrm>
          <a:ln>
            <a:noFill/>
          </a:ln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260000"/>
            <a:ext cx="4073702" cy="5016068"/>
          </a:xfrm>
          <a:noFill/>
          <a:ln>
            <a:noFill/>
          </a:ln>
        </p:spPr>
        <p:txBody>
          <a:bodyPr/>
          <a:lstStyle>
            <a:lvl2pPr>
              <a:defRPr sz="2100" baseline="0"/>
            </a:lvl2pPr>
            <a:lvl3pPr>
              <a:defRPr sz="195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4"/>
          </p:nvPr>
        </p:nvSpPr>
        <p:spPr>
          <a:xfrm>
            <a:off x="4615666" y="1260000"/>
            <a:ext cx="4071135" cy="5016068"/>
          </a:xfrm>
          <a:noFill/>
          <a:ln>
            <a:noFill/>
          </a:ln>
        </p:spPr>
        <p:txBody>
          <a:bodyPr/>
          <a:lstStyle>
            <a:lvl2pPr>
              <a:defRPr sz="2100" baseline="0"/>
            </a:lvl2pPr>
            <a:lvl3pPr>
              <a:defRPr sz="195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12th June 2019</a:t>
            </a:r>
            <a:endParaRPr lang="en-US" alt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A1EA4-1100-4665-82E5-5FF7B040E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459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with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57200" y="1060450"/>
            <a:ext cx="8226425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 userDrawn="1"/>
        </p:nvSpPr>
        <p:spPr>
          <a:xfrm>
            <a:off x="417513" y="1438275"/>
            <a:ext cx="4113212" cy="833438"/>
          </a:xfrm>
          <a:prstGeom prst="rect">
            <a:avLst/>
          </a:prstGeom>
          <a:ln>
            <a:noFill/>
          </a:ln>
        </p:spPr>
        <p:txBody>
          <a:bodyPr lIns="34290" rIns="3429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4800" b="1" i="0" kern="1200">
                <a:solidFill>
                  <a:srgbClr val="0C377B"/>
                </a:solidFill>
                <a:latin typeface="+mj-lt"/>
                <a:ea typeface="+mj-ea"/>
                <a:cs typeface="Ubuntu Light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x-none" sz="2700" dirty="0" smtClean="0"/>
              <a:t>Slide Title</a:t>
            </a:r>
            <a:endParaRPr lang="en-US" sz="2700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4570413" y="1438275"/>
            <a:ext cx="4113212" cy="833438"/>
          </a:xfrm>
          <a:prstGeom prst="rect">
            <a:avLst/>
          </a:prstGeom>
          <a:ln>
            <a:noFill/>
          </a:ln>
        </p:spPr>
        <p:txBody>
          <a:bodyPr lIns="34290" rIns="34290" anchor="ctr"/>
          <a:lstStyle>
            <a:lvl1pPr algn="l" rtl="0" eaLnBrk="1" latinLnBrk="0" hangingPunct="1">
              <a:spcBef>
                <a:spcPct val="0"/>
              </a:spcBef>
              <a:buNone/>
              <a:defRPr kumimoji="0" sz="4800" b="1" i="0" kern="1200">
                <a:solidFill>
                  <a:srgbClr val="0C377B"/>
                </a:solidFill>
                <a:latin typeface="+mj-lt"/>
                <a:ea typeface="+mj-ea"/>
                <a:cs typeface="Ubuntu Light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x-none" sz="2700" dirty="0" smtClean="0"/>
              <a:t>Slide Title</a:t>
            </a:r>
            <a:endParaRPr lang="en-US" sz="27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4528"/>
            <a:ext cx="8226854" cy="833710"/>
          </a:xfrm>
          <a:ln>
            <a:noFill/>
          </a:ln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2352782"/>
            <a:ext cx="4073702" cy="3923286"/>
          </a:xfrm>
          <a:noFill/>
          <a:ln>
            <a:noFill/>
          </a:ln>
        </p:spPr>
        <p:txBody>
          <a:bodyPr/>
          <a:lstStyle>
            <a:lvl2pPr>
              <a:defRPr sz="2100" baseline="0"/>
            </a:lvl2pPr>
            <a:lvl3pPr>
              <a:defRPr sz="195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4"/>
          </p:nvPr>
        </p:nvSpPr>
        <p:spPr>
          <a:xfrm>
            <a:off x="4615666" y="2352782"/>
            <a:ext cx="4071135" cy="3923286"/>
          </a:xfrm>
          <a:noFill/>
          <a:ln>
            <a:noFill/>
          </a:ln>
        </p:spPr>
        <p:txBody>
          <a:bodyPr/>
          <a:lstStyle>
            <a:lvl2pPr>
              <a:defRPr sz="2100" baseline="0"/>
            </a:lvl2pPr>
            <a:lvl3pPr>
              <a:defRPr sz="195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12th June 2019</a:t>
            </a:r>
            <a:endParaRPr lang="en-US" alt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FA71E-7604-41E0-A567-5AB31B027A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730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57200" y="1060450"/>
            <a:ext cx="8226425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12th June 2019</a:t>
            </a:r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87811-B556-4249-946C-4B1333D34A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283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12th June 2019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59596-DDBD-48CF-ACD1-E7B10AE4D4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351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63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2015-01-13_CERN_ENdept 36% h32mm 300dp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38" y="2797175"/>
            <a:ext cx="307498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314450" y="4214815"/>
            <a:ext cx="6535738" cy="1609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404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2015-01-13_CERN_ENdept 13% h12mm 300dpi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35713"/>
            <a:ext cx="11525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295525" y="6356350"/>
            <a:ext cx="1371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729FCF"/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12th June 2019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667125" y="6356350"/>
            <a:ext cx="428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b="0" i="0">
                <a:solidFill>
                  <a:srgbClr val="729FCF"/>
                </a:solidFill>
                <a:latin typeface="+mn-lt"/>
                <a:ea typeface="+mn-ea"/>
                <a:cs typeface="Ubuntu Light"/>
              </a:defRPr>
            </a:lvl1pPr>
          </a:lstStyle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56550" y="6356350"/>
            <a:ext cx="7302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729FCF"/>
                </a:solidFill>
              </a:defRPr>
            </a:lvl1pPr>
          </a:lstStyle>
          <a:p>
            <a:pPr>
              <a:defRPr/>
            </a:pPr>
            <a:fld id="{49B057C4-7EDD-4513-89A0-3BD4007005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457200" y="1131888"/>
            <a:ext cx="8226425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en-US" smtClean="0"/>
              <a:t>Slide text first level</a:t>
            </a:r>
          </a:p>
          <a:p>
            <a:pPr lvl="1"/>
            <a:r>
              <a:rPr lang="fr-CH" altLang="en-US" smtClean="0"/>
              <a:t>Slide text second level</a:t>
            </a:r>
          </a:p>
          <a:p>
            <a:pPr lvl="2"/>
            <a:r>
              <a:rPr lang="fr-CH" altLang="en-US" smtClean="0"/>
              <a:t>Slide text third level</a:t>
            </a:r>
          </a:p>
          <a:p>
            <a:pPr lvl="3"/>
            <a:r>
              <a:rPr lang="fr-CH" altLang="en-US" smtClean="0"/>
              <a:t>Slide text fourth level</a:t>
            </a:r>
          </a:p>
          <a:p>
            <a:pPr lvl="4"/>
            <a:r>
              <a:rPr lang="fr-CH" altLang="en-US" smtClean="0"/>
              <a:t>Slide text fifth level</a:t>
            </a:r>
            <a:endParaRPr lang="en-US" altLang="en-US" smtClean="0"/>
          </a:p>
        </p:txBody>
      </p:sp>
      <p:sp>
        <p:nvSpPr>
          <p:cNvPr id="1031" name="Espace réservé du titre 8"/>
          <p:cNvSpPr>
            <a:spLocks noGrp="1"/>
          </p:cNvSpPr>
          <p:nvPr>
            <p:ph type="title"/>
          </p:nvPr>
        </p:nvSpPr>
        <p:spPr bwMode="auto">
          <a:xfrm>
            <a:off x="457200" y="233363"/>
            <a:ext cx="822642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Slide Title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286500"/>
            <a:ext cx="8226425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07" r:id="rId7"/>
    <p:sldLayoutId id="2147484114" r:id="rId8"/>
    <p:sldLayoutId id="2147484115" r:id="rId9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C377B"/>
          </a:solidFill>
          <a:latin typeface="+mj-lt"/>
          <a:ea typeface="MS PGothic" panose="020B0600070205080204" pitchFamily="34" charset="-128"/>
          <a:cs typeface="Ubuntu Ligh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377B"/>
          </a:solidFill>
          <a:latin typeface="Corbel" charset="0"/>
          <a:ea typeface="MS PGothic" panose="020B0600070205080204" pitchFamily="34" charset="-128"/>
          <a:cs typeface="Ubuntu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377B"/>
          </a:solidFill>
          <a:latin typeface="Corbel" charset="0"/>
          <a:ea typeface="MS PGothic" panose="020B0600070205080204" pitchFamily="34" charset="-128"/>
          <a:cs typeface="Ubuntu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377B"/>
          </a:solidFill>
          <a:latin typeface="Corbel" charset="0"/>
          <a:ea typeface="MS PGothic" panose="020B0600070205080204" pitchFamily="34" charset="-128"/>
          <a:cs typeface="Ubuntu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377B"/>
          </a:solidFill>
          <a:latin typeface="Corbel" charset="0"/>
          <a:ea typeface="MS PGothic" panose="020B0600070205080204" pitchFamily="34" charset="-128"/>
          <a:cs typeface="Ubuntu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C377B"/>
          </a:solidFill>
          <a:latin typeface="Corbel" charset="0"/>
          <a:ea typeface="ＭＳ Ｐゴシック" charset="0"/>
          <a:cs typeface="Ubuntu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C377B"/>
          </a:solidFill>
          <a:latin typeface="Corbel" charset="0"/>
          <a:ea typeface="ＭＳ Ｐゴシック" charset="0"/>
          <a:cs typeface="Ubuntu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C377B"/>
          </a:solidFill>
          <a:latin typeface="Corbel" charset="0"/>
          <a:ea typeface="ＭＳ Ｐゴシック" charset="0"/>
          <a:cs typeface="Ubuntu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C377B"/>
          </a:solidFill>
          <a:latin typeface="Corbel" charset="0"/>
          <a:ea typeface="ＭＳ Ｐゴシック" charset="0"/>
          <a:cs typeface="Ubuntu Light" charset="0"/>
        </a:defRPr>
      </a:lvl9pPr>
    </p:titleStyle>
    <p:bodyStyle>
      <a:lvl1pPr marL="168275" indent="-168275" algn="l" rtl="0" eaLnBrk="0" fontAlgn="base" hangingPunct="0">
        <a:spcBef>
          <a:spcPts val="6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200" kern="1200">
          <a:solidFill>
            <a:srgbClr val="0C377B"/>
          </a:solidFill>
          <a:latin typeface="+mn-lt"/>
          <a:ea typeface="MS PGothic" panose="020B0600070205080204" pitchFamily="34" charset="-128"/>
          <a:cs typeface="Ubuntu Light"/>
        </a:defRPr>
      </a:lvl1pPr>
      <a:lvl2pPr marL="344488" indent="-171450" algn="l" rtl="0" eaLnBrk="0" fontAlgn="base" hangingPunct="0">
        <a:spcBef>
          <a:spcPts val="675"/>
        </a:spcBef>
        <a:spcAft>
          <a:spcPct val="0"/>
        </a:spcAft>
        <a:buClr>
          <a:schemeClr val="bg2"/>
        </a:buClr>
        <a:buSzPct val="100000"/>
        <a:buFont typeface="Arial" panose="020B0604020202020204" pitchFamily="34" charset="0"/>
        <a:buChar char="•"/>
        <a:defRPr sz="2100" kern="1200">
          <a:solidFill>
            <a:srgbClr val="0C377B"/>
          </a:solidFill>
          <a:latin typeface="+mn-lt"/>
          <a:ea typeface="Ubuntu Light" charset="0"/>
          <a:cs typeface="Ubuntu Light"/>
        </a:defRPr>
      </a:lvl2pPr>
      <a:lvl3pPr marL="514350" indent="-168275" algn="l" rtl="0" eaLnBrk="0" fontAlgn="base" hangingPunct="0">
        <a:spcBef>
          <a:spcPts val="675"/>
        </a:spcBef>
        <a:spcAft>
          <a:spcPct val="0"/>
        </a:spcAft>
        <a:buClr>
          <a:schemeClr val="accent2"/>
        </a:buClr>
        <a:buSzPct val="100000"/>
        <a:buFont typeface="Arial" panose="020B0604020202020204" pitchFamily="34" charset="0"/>
        <a:buChar char="•"/>
        <a:defRPr kern="1200">
          <a:solidFill>
            <a:srgbClr val="0C377B"/>
          </a:solidFill>
          <a:latin typeface="+mn-lt"/>
          <a:ea typeface="Ubuntu Light" charset="0"/>
          <a:cs typeface="Ubuntu Light"/>
        </a:defRPr>
      </a:lvl3pPr>
      <a:lvl4pPr marL="681038" indent="-166688" algn="l" rtl="0" eaLnBrk="0" fontAlgn="base" hangingPunct="0">
        <a:spcBef>
          <a:spcPts val="675"/>
        </a:spcBef>
        <a:spcAft>
          <a:spcPct val="0"/>
        </a:spcAft>
        <a:buClr>
          <a:srgbClr val="4F9A06"/>
        </a:buClr>
        <a:buSzPct val="100000"/>
        <a:buFont typeface="Arial" panose="020B0604020202020204" pitchFamily="34" charset="0"/>
        <a:buChar char="•"/>
        <a:defRPr kern="1200">
          <a:solidFill>
            <a:srgbClr val="0C377B"/>
          </a:solidFill>
          <a:latin typeface="+mn-lt"/>
          <a:ea typeface="Ubuntu Light" charset="0"/>
          <a:cs typeface="Ubuntu Light"/>
        </a:defRPr>
      </a:lvl4pPr>
      <a:lvl5pPr marL="858838" indent="-176213" algn="l" rtl="0" eaLnBrk="0" fontAlgn="base" hangingPunct="0">
        <a:spcBef>
          <a:spcPts val="675"/>
        </a:spcBef>
        <a:spcAft>
          <a:spcPct val="0"/>
        </a:spcAft>
        <a:buClr>
          <a:srgbClr val="5197CC"/>
        </a:buClr>
        <a:buSzPct val="100000"/>
        <a:buFont typeface="Arial" panose="020B0604020202020204" pitchFamily="34" charset="0"/>
        <a:buChar char="•"/>
        <a:defRPr kern="1200">
          <a:solidFill>
            <a:srgbClr val="0C377B"/>
          </a:solidFill>
          <a:latin typeface="+mn-lt"/>
          <a:ea typeface="Ubuntu Light" charset="0"/>
          <a:cs typeface="Ubuntu Light"/>
        </a:defRPr>
      </a:lvl5pPr>
      <a:lvl6pPr marL="1275588" indent="-13716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04772" indent="-13716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48790" indent="-13716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g"/><Relationship Id="rId9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31800" y="2120900"/>
            <a:ext cx="8396890" cy="1827213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sz="3600" dirty="0" smtClean="0"/>
              <a:t>Mechanical measurements in test stands</a:t>
            </a:r>
            <a:br>
              <a:rPr lang="en-US" sz="3600" dirty="0" smtClean="0"/>
            </a:br>
            <a:r>
              <a:rPr lang="en-US" sz="3600" b="0" dirty="0" smtClean="0"/>
              <a:t>Optical fibers and Cloud technology</a:t>
            </a:r>
            <a:br>
              <a:rPr lang="en-US" sz="3600" b="0" dirty="0" smtClean="0"/>
            </a:b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3200" b="0" dirty="0" smtClean="0"/>
              <a:t>M. Guinchard</a:t>
            </a:r>
            <a:endParaRPr lang="en-US" dirty="0">
              <a:ln>
                <a:noFill/>
              </a:ln>
              <a:ea typeface="ＭＳ Ｐゴシック" charset="0"/>
              <a:cs typeface="Ubuntu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4171950"/>
            <a:ext cx="8266113" cy="10668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</a:rPr>
              <a:t>12</a:t>
            </a:r>
            <a:r>
              <a:rPr lang="en-US" baseline="30000" dirty="0" smtClean="0">
                <a:ea typeface="+mn-ea"/>
              </a:rPr>
              <a:t>th</a:t>
            </a:r>
            <a:r>
              <a:rPr lang="en-US" dirty="0" smtClean="0">
                <a:ea typeface="+mn-ea"/>
              </a:rPr>
              <a:t> June 2019</a:t>
            </a:r>
            <a:endParaRPr lang="en-US" dirty="0"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56" y="4397021"/>
            <a:ext cx="3119496" cy="1770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 smtClean="0">
                <a:cs typeface="Ubuntu Light" charset="0"/>
              </a:rPr>
              <a:t>Optical strain measurements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10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03792" y="1105376"/>
            <a:ext cx="5861153" cy="437427"/>
          </a:xfrm>
        </p:spPr>
        <p:txBody>
          <a:bodyPr/>
          <a:lstStyle/>
          <a:p>
            <a:r>
              <a:rPr lang="en-US" dirty="0" smtClean="0"/>
              <a:t>Precision results :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57" y="1441053"/>
            <a:ext cx="7132321" cy="2377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08" y="3899825"/>
            <a:ext cx="7244858" cy="23774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67" t="20575" r="19574" b="62184"/>
          <a:stretch/>
        </p:blipFill>
        <p:spPr>
          <a:xfrm rot="5400000">
            <a:off x="6384470" y="3358066"/>
            <a:ext cx="3808322" cy="80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016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 smtClean="0">
                <a:cs typeface="Ubuntu Light" charset="0"/>
              </a:rPr>
              <a:t>Optical strain measurements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11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03792" y="1105376"/>
            <a:ext cx="5861153" cy="437427"/>
          </a:xfrm>
        </p:spPr>
        <p:txBody>
          <a:bodyPr/>
          <a:lstStyle/>
          <a:p>
            <a:r>
              <a:rPr lang="en-US" dirty="0" smtClean="0"/>
              <a:t>Trueness results: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9141"/>
          <a:stretch/>
        </p:blipFill>
        <p:spPr>
          <a:xfrm>
            <a:off x="403792" y="1560765"/>
            <a:ext cx="5310765" cy="38196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80539" t="36979" b="30670"/>
          <a:stretch/>
        </p:blipFill>
        <p:spPr>
          <a:xfrm>
            <a:off x="1427535" y="2507077"/>
            <a:ext cx="1384935" cy="10044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433" y="2518780"/>
            <a:ext cx="2857782" cy="191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302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 smtClean="0">
                <a:cs typeface="Ubuntu Light" charset="0"/>
              </a:rPr>
              <a:t>Optical strain measurements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12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457200" y="1144072"/>
            <a:ext cx="5861153" cy="43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8275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rgbClr val="0C377B"/>
                </a:solidFill>
                <a:latin typeface="+mn-lt"/>
                <a:ea typeface="MS PGothic" panose="020B0600070205080204" pitchFamily="34" charset="-128"/>
                <a:cs typeface="Ubuntu Light"/>
              </a:defRPr>
            </a:lvl1pPr>
            <a:lvl2pPr marL="344488" indent="-171450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 kern="1200" baseline="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2pPr>
            <a:lvl3pPr marL="514350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3pPr>
            <a:lvl4pPr marL="681038" indent="-166688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4pPr>
            <a:lvl5pPr marL="858838" indent="-176213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5pPr>
            <a:lvl6pPr marL="1275588" indent="-1371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18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4772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4879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Precision and trueness results:</a:t>
            </a: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 smtClean="0"/>
              <a:t>More </a:t>
            </a:r>
            <a:r>
              <a:rPr lang="en-US" dirty="0"/>
              <a:t>information :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02" y="1675269"/>
            <a:ext cx="3764701" cy="2462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00" y="4682363"/>
            <a:ext cx="5576653" cy="14246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936" y="4740884"/>
            <a:ext cx="2368446" cy="135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429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 smtClean="0">
                <a:cs typeface="Ubuntu Light" charset="0"/>
              </a:rPr>
              <a:t>Optical strain measurements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13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457200" y="1144072"/>
            <a:ext cx="5861153" cy="43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8275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rgbClr val="0C377B"/>
                </a:solidFill>
                <a:latin typeface="+mn-lt"/>
                <a:ea typeface="MS PGothic" panose="020B0600070205080204" pitchFamily="34" charset="-128"/>
                <a:cs typeface="Ubuntu Light"/>
              </a:defRPr>
            </a:lvl1pPr>
            <a:lvl2pPr marL="344488" indent="-171450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 kern="1200" baseline="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2pPr>
            <a:lvl3pPr marL="514350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3pPr>
            <a:lvl4pPr marL="681038" indent="-166688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4pPr>
            <a:lvl5pPr marL="858838" indent="-176213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5pPr>
            <a:lvl6pPr marL="1275588" indent="-1371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18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4772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4879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Magnet application – MQXFS Magnet</a:t>
            </a: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457200" y="1922189"/>
            <a:ext cx="3792978" cy="3389587"/>
            <a:chOff x="0" y="-43473"/>
            <a:chExt cx="6193123" cy="5534471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43473"/>
              <a:ext cx="6193123" cy="5534471"/>
              <a:chOff x="0" y="-43473"/>
              <a:chExt cx="6193123" cy="5534471"/>
            </a:xfrm>
          </p:grpSpPr>
          <p:pic>
            <p:nvPicPr>
              <p:cNvPr id="20" name="Picture 19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950" y="0"/>
                <a:ext cx="5313734" cy="54292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7"/>
              <p:cNvSpPr txBox="1"/>
              <p:nvPr/>
            </p:nvSpPr>
            <p:spPr>
              <a:xfrm>
                <a:off x="2559547" y="-43473"/>
                <a:ext cx="881654" cy="352424"/>
              </a:xfrm>
              <a:prstGeom prst="rect">
                <a:avLst/>
              </a:prstGeom>
              <a:solidFill>
                <a:schemeClr val="accent1"/>
              </a:solidFill>
              <a:ln w="19050" cmpd="sng"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200" b="1" dirty="0">
                    <a:solidFill>
                      <a:schemeClr val="bg1"/>
                    </a:solidFill>
                  </a:rPr>
                  <a:t>SHT</a:t>
                </a:r>
              </a:p>
            </p:txBody>
          </p:sp>
          <p:sp>
            <p:nvSpPr>
              <p:cNvPr id="22" name="TextBox 28"/>
              <p:cNvSpPr txBox="1"/>
              <p:nvPr/>
            </p:nvSpPr>
            <p:spPr>
              <a:xfrm>
                <a:off x="2603413" y="5133975"/>
                <a:ext cx="837788" cy="357023"/>
              </a:xfrm>
              <a:prstGeom prst="rect">
                <a:avLst/>
              </a:prstGeom>
              <a:solidFill>
                <a:schemeClr val="accent1"/>
              </a:solidFill>
              <a:ln w="19050" cmpd="sng"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200" b="1" dirty="0">
                    <a:solidFill>
                      <a:schemeClr val="bg1"/>
                    </a:solidFill>
                  </a:rPr>
                  <a:t>SHB</a:t>
                </a:r>
              </a:p>
            </p:txBody>
          </p:sp>
          <p:sp>
            <p:nvSpPr>
              <p:cNvPr id="23" name="TextBox 29"/>
              <p:cNvSpPr txBox="1"/>
              <p:nvPr/>
            </p:nvSpPr>
            <p:spPr>
              <a:xfrm>
                <a:off x="0" y="2562224"/>
                <a:ext cx="886802" cy="357024"/>
              </a:xfrm>
              <a:prstGeom prst="rect">
                <a:avLst/>
              </a:prstGeom>
              <a:solidFill>
                <a:schemeClr val="accent1"/>
              </a:solidFill>
              <a:ln w="19050" cmpd="sng"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200" b="1" dirty="0" smtClean="0">
                    <a:solidFill>
                      <a:schemeClr val="bg1"/>
                    </a:solidFill>
                  </a:rPr>
                  <a:t>SHL</a:t>
                </a:r>
                <a:endParaRPr lang="en-GB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30"/>
              <p:cNvSpPr txBox="1"/>
              <p:nvPr/>
            </p:nvSpPr>
            <p:spPr>
              <a:xfrm>
                <a:off x="5319847" y="2581273"/>
                <a:ext cx="873276" cy="357023"/>
              </a:xfrm>
              <a:prstGeom prst="rect">
                <a:avLst/>
              </a:prstGeom>
              <a:solidFill>
                <a:schemeClr val="accent1"/>
              </a:solidFill>
              <a:ln w="19050" cmpd="sng"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200" b="1" dirty="0">
                    <a:solidFill>
                      <a:schemeClr val="bg1"/>
                    </a:solidFill>
                  </a:rPr>
                  <a:t>SHR</a:t>
                </a:r>
              </a:p>
            </p:txBody>
          </p:sp>
          <p:sp>
            <p:nvSpPr>
              <p:cNvPr id="25" name="TextBox 31"/>
              <p:cNvSpPr txBox="1"/>
              <p:nvPr/>
            </p:nvSpPr>
            <p:spPr>
              <a:xfrm>
                <a:off x="1428809" y="1638300"/>
                <a:ext cx="864097" cy="357023"/>
              </a:xfrm>
              <a:prstGeom prst="rect">
                <a:avLst/>
              </a:prstGeom>
              <a:solidFill>
                <a:schemeClr val="accent1"/>
              </a:solidFill>
              <a:ln w="12700" cmpd="sng"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200" b="1" dirty="0">
                    <a:solidFill>
                      <a:schemeClr val="bg1"/>
                    </a:solidFill>
                  </a:rPr>
                  <a:t>R</a:t>
                </a:r>
                <a:r>
                  <a:rPr lang="en-GB" sz="1200" b="1" baseline="0" dirty="0">
                    <a:solidFill>
                      <a:schemeClr val="bg1"/>
                    </a:solidFill>
                  </a:rPr>
                  <a:t>DZ</a:t>
                </a:r>
                <a:endParaRPr lang="en-GB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32"/>
              <p:cNvSpPr txBox="1"/>
              <p:nvPr/>
            </p:nvSpPr>
            <p:spPr>
              <a:xfrm>
                <a:off x="3686174" y="1638300"/>
                <a:ext cx="906750" cy="357023"/>
              </a:xfrm>
              <a:prstGeom prst="rect">
                <a:avLst/>
              </a:prstGeom>
              <a:solidFill>
                <a:schemeClr val="accent1"/>
              </a:solidFill>
              <a:ln w="12700" cmpd="sng"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200" b="1" dirty="0">
                    <a:solidFill>
                      <a:schemeClr val="bg1"/>
                    </a:solidFill>
                  </a:rPr>
                  <a:t>R</a:t>
                </a:r>
                <a:r>
                  <a:rPr lang="en-GB" sz="1200" b="1" baseline="0" dirty="0">
                    <a:solidFill>
                      <a:schemeClr val="bg1"/>
                    </a:solidFill>
                  </a:rPr>
                  <a:t>AZ</a:t>
                </a:r>
                <a:endParaRPr lang="en-GB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33"/>
              <p:cNvSpPr txBox="1"/>
              <p:nvPr/>
            </p:nvSpPr>
            <p:spPr>
              <a:xfrm>
                <a:off x="1428809" y="3552825"/>
                <a:ext cx="907963" cy="357023"/>
              </a:xfrm>
              <a:prstGeom prst="rect">
                <a:avLst/>
              </a:prstGeom>
              <a:solidFill>
                <a:schemeClr val="accent1"/>
              </a:solidFill>
              <a:ln w="12700" cmpd="sng"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200" b="1" dirty="0">
                    <a:solidFill>
                      <a:schemeClr val="bg1"/>
                    </a:solidFill>
                  </a:rPr>
                  <a:t>R</a:t>
                </a:r>
                <a:r>
                  <a:rPr lang="en-GB" sz="1200" b="1" baseline="0" dirty="0">
                    <a:solidFill>
                      <a:schemeClr val="bg1"/>
                    </a:solidFill>
                  </a:rPr>
                  <a:t>CZ</a:t>
                </a:r>
                <a:endParaRPr lang="en-GB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34"/>
              <p:cNvSpPr txBox="1"/>
              <p:nvPr/>
            </p:nvSpPr>
            <p:spPr>
              <a:xfrm>
                <a:off x="3686174" y="3552825"/>
                <a:ext cx="906748" cy="357023"/>
              </a:xfrm>
              <a:prstGeom prst="rect">
                <a:avLst/>
              </a:prstGeom>
              <a:solidFill>
                <a:schemeClr val="accent1"/>
              </a:solidFill>
              <a:ln w="12700" cmpd="sng"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200" b="1" dirty="0">
                    <a:solidFill>
                      <a:schemeClr val="bg1"/>
                    </a:solidFill>
                  </a:rPr>
                  <a:t>R</a:t>
                </a:r>
                <a:r>
                  <a:rPr lang="en-GB" sz="1200" b="1" baseline="0" dirty="0">
                    <a:solidFill>
                      <a:schemeClr val="bg1"/>
                    </a:solidFill>
                  </a:rPr>
                  <a:t>BZ</a:t>
                </a:r>
                <a:endParaRPr lang="en-GB" sz="1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TextBox 22"/>
            <p:cNvSpPr txBox="1"/>
            <p:nvPr/>
          </p:nvSpPr>
          <p:spPr>
            <a:xfrm>
              <a:off x="1840830" y="2290598"/>
              <a:ext cx="1142208" cy="342900"/>
            </a:xfrm>
            <a:prstGeom prst="rect">
              <a:avLst/>
            </a:prstGeom>
            <a:solidFill>
              <a:schemeClr val="accent1"/>
            </a:solidFill>
            <a:ln w="19050" cmpd="sng"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b="1" dirty="0" smtClean="0">
                  <a:solidFill>
                    <a:schemeClr val="bg1"/>
                  </a:solidFill>
                </a:rPr>
                <a:t>CO204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23"/>
            <p:cNvSpPr txBox="1"/>
            <p:nvPr/>
          </p:nvSpPr>
          <p:spPr>
            <a:xfrm>
              <a:off x="2981359" y="2290598"/>
              <a:ext cx="1155339" cy="342897"/>
            </a:xfrm>
            <a:prstGeom prst="rect">
              <a:avLst/>
            </a:prstGeom>
            <a:solidFill>
              <a:schemeClr val="accent1"/>
            </a:solidFill>
            <a:ln w="19050" cmpd="sng"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b="1" dirty="0" smtClean="0">
                  <a:solidFill>
                    <a:schemeClr val="bg1"/>
                  </a:solidFill>
                </a:rPr>
                <a:t>CO205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24"/>
            <p:cNvSpPr txBox="1"/>
            <p:nvPr/>
          </p:nvSpPr>
          <p:spPr>
            <a:xfrm>
              <a:off x="1840830" y="2843367"/>
              <a:ext cx="1140532" cy="352425"/>
            </a:xfrm>
            <a:prstGeom prst="rect">
              <a:avLst/>
            </a:prstGeom>
            <a:solidFill>
              <a:schemeClr val="accent1"/>
            </a:solidFill>
            <a:ln w="19050" cmpd="sng"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b="1" dirty="0">
                  <a:solidFill>
                    <a:schemeClr val="bg1"/>
                  </a:solidFill>
                </a:rPr>
                <a:t>CO206</a:t>
              </a:r>
            </a:p>
          </p:txBody>
        </p:sp>
        <p:sp>
          <p:nvSpPr>
            <p:cNvPr id="19" name="TextBox 25"/>
            <p:cNvSpPr txBox="1"/>
            <p:nvPr/>
          </p:nvSpPr>
          <p:spPr>
            <a:xfrm>
              <a:off x="2978435" y="2843367"/>
              <a:ext cx="1158261" cy="352425"/>
            </a:xfrm>
            <a:prstGeom prst="rect">
              <a:avLst/>
            </a:prstGeom>
            <a:solidFill>
              <a:schemeClr val="accent1"/>
            </a:solidFill>
            <a:ln w="19050" cmpd="sng"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b="1" dirty="0" smtClean="0">
                  <a:solidFill>
                    <a:schemeClr val="bg1"/>
                  </a:solidFill>
                </a:rPr>
                <a:t>CO203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744841" y="5472341"/>
            <a:ext cx="381211" cy="16666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1126052" y="5384874"/>
            <a:ext cx="3177490" cy="560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25425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0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0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600" dirty="0" err="1" smtClean="0"/>
              <a:t>Electrical</a:t>
            </a:r>
            <a:r>
              <a:rPr lang="es-ES" sz="1600" dirty="0" smtClean="0"/>
              <a:t> + </a:t>
            </a:r>
            <a:r>
              <a:rPr lang="es-ES" sz="1600" dirty="0" err="1" smtClean="0"/>
              <a:t>Optical</a:t>
            </a:r>
            <a:r>
              <a:rPr lang="es-ES" sz="1600" dirty="0" smtClean="0"/>
              <a:t> </a:t>
            </a:r>
            <a:r>
              <a:rPr lang="es-ES" sz="1600" dirty="0" err="1" smtClean="0"/>
              <a:t>strain</a:t>
            </a:r>
            <a:r>
              <a:rPr lang="es-ES" sz="1600" dirty="0" smtClean="0"/>
              <a:t> gauges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0" t="25372" r="15590" b="17969"/>
          <a:stretch/>
        </p:blipFill>
        <p:spPr>
          <a:xfrm>
            <a:off x="4399613" y="3953681"/>
            <a:ext cx="4287187" cy="2286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" t="10381" r="7361" b="16068"/>
          <a:stretch/>
        </p:blipFill>
        <p:spPr>
          <a:xfrm>
            <a:off x="4388523" y="1610972"/>
            <a:ext cx="4295102" cy="22860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5926609" y="3062398"/>
            <a:ext cx="34427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181190" y="5217920"/>
            <a:ext cx="354520" cy="70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640141" y="2486585"/>
            <a:ext cx="103934" cy="4225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153971" y="4959324"/>
            <a:ext cx="0" cy="2825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7131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 smtClean="0">
                <a:cs typeface="Ubuntu Light" charset="0"/>
              </a:rPr>
              <a:t>Hybrid system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14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309" y="2848401"/>
            <a:ext cx="2102400" cy="1147721"/>
          </a:xfrm>
          <a:prstGeom prst="rect">
            <a:avLst/>
          </a:prstGeom>
        </p:spPr>
      </p:pic>
      <p:pic>
        <p:nvPicPr>
          <p:cNvPr id="13" name="Picture 4" descr="Image result for ethernet ear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47" y="3001863"/>
            <a:ext cx="1134000" cy="112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t="21564" r="5273" b="13127"/>
          <a:stretch/>
        </p:blipFill>
        <p:spPr>
          <a:xfrm>
            <a:off x="506673" y="4101160"/>
            <a:ext cx="1800000" cy="9784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00" y="2905913"/>
            <a:ext cx="1936800" cy="9545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24" y="1646925"/>
            <a:ext cx="1936800" cy="9875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4792" y="2532709"/>
            <a:ext cx="2435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MX840 for SG reading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7245" y="3770927"/>
            <a:ext cx="2547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MX1615 for SG reading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1184" y="5026791"/>
            <a:ext cx="2459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DI405 for FBG reading</a:t>
            </a:r>
            <a:endParaRPr lang="en-GB" sz="1200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672" y="3292469"/>
            <a:ext cx="548742" cy="49306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1" name="Rounded Rectangle 20"/>
          <p:cNvSpPr/>
          <p:nvPr/>
        </p:nvSpPr>
        <p:spPr>
          <a:xfrm>
            <a:off x="504274" y="1537821"/>
            <a:ext cx="1800249" cy="405803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699" y="5303790"/>
            <a:ext cx="268945" cy="213534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stCxn id="21" idx="3"/>
          </p:cNvCxnSpPr>
          <p:nvPr/>
        </p:nvCxnSpPr>
        <p:spPr>
          <a:xfrm>
            <a:off x="2304523" y="3566839"/>
            <a:ext cx="273776" cy="0"/>
          </a:xfrm>
          <a:prstGeom prst="straightConnector1">
            <a:avLst/>
          </a:prstGeom>
          <a:ln w="25400">
            <a:headEnd type="arrow"/>
            <a:tailEnd type="arrow"/>
          </a:ln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26" idx="2"/>
          </p:cNvCxnSpPr>
          <p:nvPr/>
        </p:nvCxnSpPr>
        <p:spPr>
          <a:xfrm flipH="1">
            <a:off x="3775159" y="3246533"/>
            <a:ext cx="435247" cy="3079"/>
          </a:xfrm>
          <a:prstGeom prst="straightConnector1">
            <a:avLst/>
          </a:prstGeom>
          <a:ln w="25400">
            <a:headEnd type="none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919928" y="3695977"/>
            <a:ext cx="315795" cy="0"/>
          </a:xfrm>
          <a:prstGeom prst="straightConnector1">
            <a:avLst/>
          </a:prstGeom>
          <a:ln w="25400">
            <a:headEnd type="arrow"/>
            <a:tailEnd type="none"/>
          </a:ln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339912" y="2972613"/>
            <a:ext cx="87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00000"/>
                </a:solidFill>
              </a:rPr>
              <a:t>Settings</a:t>
            </a:r>
            <a:endParaRPr lang="en-GB" sz="1200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42578" y="3418978"/>
            <a:ext cx="870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D6710C"/>
                </a:solidFill>
              </a:rPr>
              <a:t>Data</a:t>
            </a:r>
            <a:endParaRPr lang="en-GB" sz="1200" dirty="0">
              <a:solidFill>
                <a:srgbClr val="D6710C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997604" y="2098815"/>
            <a:ext cx="0" cy="635943"/>
          </a:xfrm>
          <a:prstGeom prst="straightConnector1">
            <a:avLst/>
          </a:prstGeom>
          <a:ln w="25400">
            <a:headEnd type="none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flipV="1">
            <a:off x="6150634" y="2461366"/>
            <a:ext cx="1214011" cy="1030524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>
            <a:off x="6159991" y="3481606"/>
            <a:ext cx="1204654" cy="1015564"/>
          </a:xfrm>
          <a:prstGeom prst="bentConnector3">
            <a:avLst>
              <a:gd name="adj1" fmla="val 50000"/>
            </a:avLst>
          </a:prstGeom>
          <a:ln w="25400">
            <a:headEnd type="none"/>
            <a:tailEnd type="arrow"/>
          </a:ln>
          <a:effectLst>
            <a:glow rad="63500">
              <a:schemeClr val="accent1">
                <a:tint val="30000"/>
                <a:shade val="95000"/>
                <a:satMod val="300000"/>
                <a:alpha val="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798" y="4364328"/>
            <a:ext cx="722460" cy="833076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7642663" y="3783129"/>
            <a:ext cx="931271" cy="150351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428675" y="3869689"/>
            <a:ext cx="1382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SM18 Test Server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72915" y="4561595"/>
            <a:ext cx="183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</a:rPr>
              <a:t>Text files created after each quench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798" y="2219728"/>
            <a:ext cx="722460" cy="833076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7642663" y="1638529"/>
            <a:ext cx="931271" cy="150351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548886" y="1722876"/>
            <a:ext cx="1150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000000"/>
                </a:solidFill>
              </a:rPr>
              <a:t>Mechlab</a:t>
            </a:r>
            <a:r>
              <a:rPr lang="en-US" sz="1200" dirty="0" smtClean="0">
                <a:solidFill>
                  <a:srgbClr val="000000"/>
                </a:solidFill>
              </a:rPr>
              <a:t> Server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95285" y="1884061"/>
            <a:ext cx="2532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 smtClean="0">
                <a:solidFill>
                  <a:srgbClr val="000000"/>
                </a:solidFill>
              </a:rPr>
              <a:t>Catman</a:t>
            </a:r>
            <a:r>
              <a:rPr lang="en-US" sz="1600" i="1" dirty="0" smtClean="0">
                <a:solidFill>
                  <a:srgbClr val="000000"/>
                </a:solidFill>
              </a:rPr>
              <a:t> files </a:t>
            </a:r>
          </a:p>
          <a:p>
            <a:pPr algn="ctr"/>
            <a:r>
              <a:rPr lang="en-US" sz="1600" i="1" dirty="0" smtClean="0">
                <a:solidFill>
                  <a:srgbClr val="000000"/>
                </a:solidFill>
              </a:rPr>
              <a:t>Continuous storage</a:t>
            </a:r>
            <a:endParaRPr lang="en-US" sz="1600" i="1" dirty="0">
              <a:solidFill>
                <a:srgbClr val="000000"/>
              </a:solidFill>
            </a:endParaRPr>
          </a:p>
        </p:txBody>
      </p:sp>
      <p:pic>
        <p:nvPicPr>
          <p:cNvPr id="39" name="Picture 6" descr="Image result for ntp earth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0" r="12575"/>
          <a:stretch/>
        </p:blipFill>
        <p:spPr bwMode="auto">
          <a:xfrm>
            <a:off x="4539449" y="1266751"/>
            <a:ext cx="813600" cy="81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9702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 smtClean="0">
                <a:cs typeface="Ubuntu Light" charset="0"/>
              </a:rPr>
              <a:t>Optical strain measurements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15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457200" y="1144072"/>
            <a:ext cx="5861153" cy="43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8275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rgbClr val="0C377B"/>
                </a:solidFill>
                <a:latin typeface="+mn-lt"/>
                <a:ea typeface="MS PGothic" panose="020B0600070205080204" pitchFamily="34" charset="-128"/>
                <a:cs typeface="Ubuntu Light"/>
              </a:defRPr>
            </a:lvl1pPr>
            <a:lvl2pPr marL="344488" indent="-171450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 kern="1200" baseline="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2pPr>
            <a:lvl3pPr marL="514350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3pPr>
            <a:lvl4pPr marL="681038" indent="-166688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4pPr>
            <a:lvl5pPr marL="858838" indent="-176213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5pPr>
            <a:lvl6pPr marL="1275588" indent="-1371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18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4772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4879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Magnet application – MQXFS Magnet</a:t>
            </a: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81499"/>
            <a:ext cx="8161019" cy="46634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127" y="1359511"/>
            <a:ext cx="1795028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773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 smtClean="0">
                <a:cs typeface="Ubuntu Light" charset="0"/>
              </a:rPr>
              <a:t>Optical strain measurements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16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457200" y="1144072"/>
            <a:ext cx="5861153" cy="43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8275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rgbClr val="0C377B"/>
                </a:solidFill>
                <a:latin typeface="+mn-lt"/>
                <a:ea typeface="MS PGothic" panose="020B0600070205080204" pitchFamily="34" charset="-128"/>
                <a:cs typeface="Ubuntu Light"/>
              </a:defRPr>
            </a:lvl1pPr>
            <a:lvl2pPr marL="344488" indent="-171450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 kern="1200" baseline="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2pPr>
            <a:lvl3pPr marL="514350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3pPr>
            <a:lvl4pPr marL="681038" indent="-166688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4pPr>
            <a:lvl5pPr marL="858838" indent="-176213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5pPr>
            <a:lvl6pPr marL="1275588" indent="-1371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18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4772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4879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Magnet application – MQXFS Magnet</a:t>
            </a: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23" y="1581499"/>
            <a:ext cx="8227002" cy="4663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804" y="1144072"/>
            <a:ext cx="160974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579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 smtClean="0">
                <a:cs typeface="Ubuntu Light" charset="0"/>
              </a:rPr>
              <a:t>Optical strain measurements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17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457200" y="1144072"/>
            <a:ext cx="5861153" cy="43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8275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rgbClr val="0C377B"/>
                </a:solidFill>
                <a:latin typeface="+mn-lt"/>
                <a:ea typeface="MS PGothic" panose="020B0600070205080204" pitchFamily="34" charset="-128"/>
                <a:cs typeface="Ubuntu Light"/>
              </a:defRPr>
            </a:lvl1pPr>
            <a:lvl2pPr marL="344488" indent="-171450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 kern="1200" baseline="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2pPr>
            <a:lvl3pPr marL="514350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3pPr>
            <a:lvl4pPr marL="681038" indent="-166688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4pPr>
            <a:lvl5pPr marL="858838" indent="-176213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5pPr>
            <a:lvl6pPr marL="1275588" indent="-1371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18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4772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4879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Magnet application – MQXFS Magnet</a:t>
            </a: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r="51008" b="51488"/>
          <a:stretch/>
        </p:blipFill>
        <p:spPr>
          <a:xfrm>
            <a:off x="457200" y="1892978"/>
            <a:ext cx="4202681" cy="28260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020" y="3301112"/>
            <a:ext cx="4401294" cy="2955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0252" y="1563409"/>
            <a:ext cx="3395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Assembly process at RT</a:t>
            </a:r>
            <a:endParaRPr lang="en-US" b="1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4751882" y="2881764"/>
            <a:ext cx="3934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Cool-down process down to 1.9K</a:t>
            </a:r>
            <a:endParaRPr lang="en-US" b="1" u="sng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597" y="1140209"/>
            <a:ext cx="1795028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173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 smtClean="0">
                <a:cs typeface="Ubuntu Light" charset="0"/>
              </a:rPr>
              <a:t>Optical strain measurements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18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457200" y="1144072"/>
            <a:ext cx="5861153" cy="43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8275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rgbClr val="0C377B"/>
                </a:solidFill>
                <a:latin typeface="+mn-lt"/>
                <a:ea typeface="MS PGothic" panose="020B0600070205080204" pitchFamily="34" charset="-128"/>
                <a:cs typeface="Ubuntu Light"/>
              </a:defRPr>
            </a:lvl1pPr>
            <a:lvl2pPr marL="344488" indent="-171450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 kern="1200" baseline="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2pPr>
            <a:lvl3pPr marL="514350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3pPr>
            <a:lvl4pPr marL="681038" indent="-166688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4pPr>
            <a:lvl5pPr marL="858838" indent="-176213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5pPr>
            <a:lvl6pPr marL="1275588" indent="-1371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18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4772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4879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Magnet application – MQXFS Magnet</a:t>
            </a: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6946" y="1554228"/>
            <a:ext cx="3934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Powering test at 1.9K</a:t>
            </a:r>
            <a:endParaRPr lang="en-US" b="1" u="sng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694" t="16339" r="22120" b="10170"/>
          <a:stretch/>
        </p:blipFill>
        <p:spPr>
          <a:xfrm>
            <a:off x="1116766" y="1914778"/>
            <a:ext cx="7195279" cy="4337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805" y="1144072"/>
            <a:ext cx="1146152" cy="117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578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 smtClean="0">
                <a:cs typeface="Ubuntu Light" charset="0"/>
              </a:rPr>
              <a:t>Optical strain measurements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19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457200" y="1144072"/>
            <a:ext cx="5861153" cy="43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8275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rgbClr val="0C377B"/>
                </a:solidFill>
                <a:latin typeface="+mn-lt"/>
                <a:ea typeface="MS PGothic" panose="020B0600070205080204" pitchFamily="34" charset="-128"/>
                <a:cs typeface="Ubuntu Light"/>
              </a:defRPr>
            </a:lvl1pPr>
            <a:lvl2pPr marL="344488" indent="-171450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 kern="1200" baseline="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2pPr>
            <a:lvl3pPr marL="514350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3pPr>
            <a:lvl4pPr marL="681038" indent="-166688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4pPr>
            <a:lvl5pPr marL="858838" indent="-176213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5pPr>
            <a:lvl6pPr marL="1275588" indent="-1371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18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4772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4879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Magnet application – MQXFS Magnet</a:t>
            </a: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0894" y="1554228"/>
            <a:ext cx="3934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Powering test at 1.9K</a:t>
            </a:r>
            <a:endParaRPr lang="en-US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805" y="1144072"/>
            <a:ext cx="1146152" cy="11719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19" y="1601442"/>
            <a:ext cx="4044418" cy="306593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415477" y="2264190"/>
            <a:ext cx="2034626" cy="1778099"/>
          </a:xfrm>
          <a:prstGeom prst="rect">
            <a:avLst/>
          </a:prstGeom>
          <a:noFill/>
          <a:ln w="19050"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"/>
          <a:stretch/>
        </p:blipFill>
        <p:spPr>
          <a:xfrm>
            <a:off x="457200" y="1565295"/>
            <a:ext cx="4724528" cy="35159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1" y="1897867"/>
            <a:ext cx="5446828" cy="35232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13228" t="4600" r="12240" b="17887"/>
          <a:stretch/>
        </p:blipFill>
        <p:spPr>
          <a:xfrm>
            <a:off x="1408997" y="2243930"/>
            <a:ext cx="4781511" cy="3526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5257" y="2615047"/>
            <a:ext cx="4680568" cy="3526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5396" y="2986164"/>
            <a:ext cx="4724409" cy="3526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5095" y="3331731"/>
            <a:ext cx="4763353" cy="35294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91196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Ubuntu Light" charset="0"/>
              </a:rPr>
              <a:t>Outline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246188"/>
            <a:ext cx="8226425" cy="5027612"/>
          </a:xfrm>
        </p:spPr>
        <p:txBody>
          <a:bodyPr/>
          <a:lstStyle/>
          <a:p>
            <a:r>
              <a:rPr lang="en-US" altLang="en-US" sz="2400" dirty="0" smtClean="0">
                <a:cs typeface="Ubuntu Light" charset="0"/>
              </a:rPr>
              <a:t>Introduction</a:t>
            </a:r>
          </a:p>
          <a:p>
            <a:pPr marL="0" indent="0">
              <a:buNone/>
            </a:pPr>
            <a:endParaRPr lang="en-US" altLang="en-US" sz="1000" dirty="0" smtClean="0">
              <a:cs typeface="Ubuntu Light" charset="0"/>
            </a:endParaRPr>
          </a:p>
          <a:p>
            <a:pPr marL="168275" lvl="1" indent="-168275">
              <a:buClr>
                <a:schemeClr val="accent1"/>
              </a:buClr>
            </a:pPr>
            <a:r>
              <a:rPr lang="en-US" altLang="en-US" sz="2400" dirty="0" smtClean="0">
                <a:ea typeface="MS PGothic" panose="020B0600070205080204" pitchFamily="34" charset="-128"/>
                <a:cs typeface="Ubuntu Light" charset="0"/>
              </a:rPr>
              <a:t>Optical strain measurements based on Bragg® techniques</a:t>
            </a:r>
          </a:p>
          <a:p>
            <a:pPr marL="338137" lvl="2">
              <a:buClr>
                <a:schemeClr val="accent1"/>
              </a:buClr>
            </a:pPr>
            <a:r>
              <a:rPr lang="en-US" altLang="en-US" sz="2400" dirty="0" smtClean="0">
                <a:ea typeface="MS PGothic" panose="020B0600070205080204" pitchFamily="34" charset="-128"/>
                <a:cs typeface="Ubuntu Light" charset="0"/>
              </a:rPr>
              <a:t>Validation process</a:t>
            </a:r>
          </a:p>
          <a:p>
            <a:pPr marL="338137" lvl="2">
              <a:buClr>
                <a:schemeClr val="accent1"/>
              </a:buClr>
            </a:pPr>
            <a:r>
              <a:rPr lang="en-US" altLang="en-US" sz="2400" dirty="0" smtClean="0">
                <a:ea typeface="MS PGothic" panose="020B0600070205080204" pitchFamily="34" charset="-128"/>
                <a:cs typeface="Ubuntu Light" charset="0"/>
              </a:rPr>
              <a:t>Magnet experience</a:t>
            </a:r>
          </a:p>
          <a:p>
            <a:pPr marL="338137" lvl="2">
              <a:buClr>
                <a:schemeClr val="accent1"/>
              </a:buClr>
            </a:pPr>
            <a:endParaRPr lang="en-US" altLang="en-US" sz="1000" dirty="0" smtClean="0">
              <a:ea typeface="MS PGothic" panose="020B0600070205080204" pitchFamily="34" charset="-128"/>
              <a:cs typeface="Ubuntu Light" charset="0"/>
            </a:endParaRPr>
          </a:p>
          <a:p>
            <a:pPr marL="168275" lvl="1" indent="-168275">
              <a:buClr>
                <a:schemeClr val="accent1"/>
              </a:buClr>
            </a:pPr>
            <a:r>
              <a:rPr lang="en-US" altLang="en-US" sz="2400" dirty="0" smtClean="0">
                <a:ea typeface="MS PGothic" panose="020B0600070205080204" pitchFamily="34" charset="-128"/>
                <a:cs typeface="Ubuntu Light" charset="0"/>
              </a:rPr>
              <a:t>Digital transformation</a:t>
            </a:r>
          </a:p>
          <a:p>
            <a:pPr marL="0" lvl="1" indent="0">
              <a:buClr>
                <a:schemeClr val="accent1"/>
              </a:buClr>
              <a:buNone/>
            </a:pPr>
            <a:endParaRPr lang="en-US" altLang="en-US" sz="2400" dirty="0">
              <a:ea typeface="MS PGothic" panose="020B0600070205080204" pitchFamily="34" charset="-128"/>
              <a:cs typeface="Ubuntu Light" charset="0"/>
            </a:endParaRPr>
          </a:p>
          <a:p>
            <a:pPr marL="169862" lvl="2" indent="0">
              <a:buClr>
                <a:schemeClr val="accent1"/>
              </a:buClr>
              <a:buNone/>
            </a:pPr>
            <a:endParaRPr lang="en-GB" sz="1000" dirty="0" smtClean="0">
              <a:ea typeface="MS PGothic" panose="020B0600070205080204" pitchFamily="34" charset="-128"/>
              <a:cs typeface="Ubuntu Light" charset="0"/>
            </a:endParaRPr>
          </a:p>
          <a:p>
            <a:pPr marL="0" lvl="1" indent="0">
              <a:buClr>
                <a:schemeClr val="accent1"/>
              </a:buClr>
              <a:buNone/>
            </a:pPr>
            <a:endParaRPr lang="en-US" altLang="en-US" sz="2200" dirty="0">
              <a:ea typeface="MS PGothic" panose="020B0600070205080204" pitchFamily="34" charset="-128"/>
              <a:cs typeface="Ubuntu Light" charset="0"/>
            </a:endParaRPr>
          </a:p>
          <a:p>
            <a:pPr lvl="1"/>
            <a:endParaRPr lang="en-US" altLang="en-US" dirty="0" smtClean="0">
              <a:cs typeface="Ubuntu Light" charset="0"/>
            </a:endParaRPr>
          </a:p>
          <a:p>
            <a:endParaRPr lang="en-US" altLang="en-US" dirty="0" smtClean="0">
              <a:cs typeface="Ubuntu Light" charset="0"/>
            </a:endParaRPr>
          </a:p>
          <a:p>
            <a:endParaRPr lang="en-US" altLang="en-US" dirty="0" smtClean="0">
              <a:cs typeface="Ubuntu Light" charset="0"/>
            </a:endParaRPr>
          </a:p>
        </p:txBody>
      </p:sp>
      <p:sp>
        <p:nvSpPr>
          <p:cNvPr id="15364" name="Date Placehold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729FCF"/>
                </a:solidFill>
              </a:rPr>
              <a:t>12th June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/>
          </a:p>
        </p:txBody>
      </p:sp>
      <p:sp>
        <p:nvSpPr>
          <p:cNvPr id="15366" name="Slide Number Placeholder 5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BC9DBEA4-D1E2-4E0C-8EC5-221F12F921A0}" type="slidenum">
              <a:rPr lang="en-US" altLang="en-US" smtClean="0">
                <a:solidFill>
                  <a:srgbClr val="729FCF"/>
                </a:solidFill>
              </a:rPr>
              <a:pPr/>
              <a:t>2</a:t>
            </a:fld>
            <a:endParaRPr lang="en-US" altLang="en-US" smtClean="0">
              <a:solidFill>
                <a:srgbClr val="729FC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 smtClean="0">
                <a:cs typeface="Ubuntu Light" charset="0"/>
              </a:rPr>
              <a:t>Optical strain measurements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20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457200" y="1144072"/>
            <a:ext cx="5861153" cy="43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8275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rgbClr val="0C377B"/>
                </a:solidFill>
                <a:latin typeface="+mn-lt"/>
                <a:ea typeface="MS PGothic" panose="020B0600070205080204" pitchFamily="34" charset="-128"/>
                <a:cs typeface="Ubuntu Light"/>
              </a:defRPr>
            </a:lvl1pPr>
            <a:lvl2pPr marL="344488" indent="-171450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 kern="1200" baseline="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2pPr>
            <a:lvl3pPr marL="514350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3pPr>
            <a:lvl4pPr marL="681038" indent="-166688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4pPr>
            <a:lvl5pPr marL="858838" indent="-176213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5pPr>
            <a:lvl6pPr marL="1275588" indent="-1371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18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4772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4879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Magnet application – MQXFS Magnet</a:t>
            </a: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805" y="1144072"/>
            <a:ext cx="1146152" cy="1171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06387"/>
            <a:ext cx="5135607" cy="3941386"/>
          </a:xfrm>
          <a:prstGeom prst="rect">
            <a:avLst/>
          </a:prstGeom>
        </p:spPr>
      </p:pic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003348"/>
              </p:ext>
            </p:extLst>
          </p:nvPr>
        </p:nvGraphicFramePr>
        <p:xfrm>
          <a:off x="5526947" y="2393295"/>
          <a:ext cx="2946400" cy="15240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762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100" b="1" u="sng" strike="noStrike" dirty="0" smtClean="0">
                          <a:effectLst/>
                        </a:rPr>
                        <a:t>Ratio</a:t>
                      </a:r>
                      <a:r>
                        <a:rPr lang="en-GB" sz="1100" b="1" u="sng" strike="noStrike" baseline="0" dirty="0" smtClean="0">
                          <a:effectLst/>
                        </a:rPr>
                        <a:t> SG vs FBG</a:t>
                      </a:r>
                      <a:endParaRPr lang="en-GB" sz="11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Quench #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203T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205T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206T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1.0182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0.9984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1.0191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1.0155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0.9974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1.0086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1.0057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1.0014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1.0039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1.0124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1.0008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1.006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1.0115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1.0039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1.0072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32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1.0132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1.008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1.012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861702"/>
              </p:ext>
            </p:extLst>
          </p:nvPr>
        </p:nvGraphicFramePr>
        <p:xfrm>
          <a:off x="5592807" y="4155169"/>
          <a:ext cx="2880540" cy="151066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720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685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b="1" u="sng" strike="noStrike" kern="1200" dirty="0">
                          <a:effectLst/>
                        </a:rPr>
                        <a:t>R2</a:t>
                      </a:r>
                      <a:endParaRPr kumimoji="0" lang="en-GB" sz="1100" b="1" u="sng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Quench #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u="none" strike="noStrike" kern="1200">
                          <a:effectLst/>
                        </a:rPr>
                        <a:t>203T</a:t>
                      </a:r>
                      <a:endParaRPr kumimoji="0" lang="en-GB" sz="11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u="none" strike="noStrike" kern="1200" dirty="0">
                          <a:effectLst/>
                        </a:rPr>
                        <a:t>205T</a:t>
                      </a:r>
                      <a:endParaRPr kumimoji="0" lang="en-GB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u="none" strike="noStrike" kern="1200" dirty="0">
                          <a:effectLst/>
                        </a:rPr>
                        <a:t>206T</a:t>
                      </a:r>
                      <a:endParaRPr kumimoji="0" lang="en-GB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u="none" strike="noStrike" kern="1200" dirty="0">
                          <a:effectLst/>
                        </a:rPr>
                        <a:t>0.9997</a:t>
                      </a:r>
                      <a:endParaRPr kumimoji="0" lang="en-GB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u="none" strike="noStrike" kern="1200">
                          <a:effectLst/>
                        </a:rPr>
                        <a:t>0.9998</a:t>
                      </a:r>
                      <a:endParaRPr kumimoji="0" lang="en-GB" sz="11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u="none" strike="noStrike" kern="1200" dirty="0">
                          <a:effectLst/>
                        </a:rPr>
                        <a:t>0.9998</a:t>
                      </a:r>
                      <a:endParaRPr kumimoji="0" lang="en-GB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u="none" strike="noStrike" kern="1200" dirty="0">
                          <a:effectLst/>
                        </a:rPr>
                        <a:t>0.9999</a:t>
                      </a:r>
                      <a:endParaRPr kumimoji="0" lang="en-GB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u="none" strike="noStrike" kern="1200">
                          <a:effectLst/>
                        </a:rPr>
                        <a:t>0.9999</a:t>
                      </a:r>
                      <a:endParaRPr kumimoji="0" lang="en-GB" sz="11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u="none" strike="noStrike" kern="1200" dirty="0">
                          <a:effectLst/>
                        </a:rPr>
                        <a:t>0.9999</a:t>
                      </a:r>
                      <a:endParaRPr kumimoji="0" lang="en-GB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u="none" strike="noStrike" kern="1200" dirty="0">
                          <a:effectLst/>
                        </a:rPr>
                        <a:t>0.9999</a:t>
                      </a:r>
                      <a:endParaRPr kumimoji="0" lang="en-GB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u="none" strike="noStrike" kern="1200" dirty="0">
                          <a:effectLst/>
                        </a:rPr>
                        <a:t>0.9997</a:t>
                      </a:r>
                      <a:endParaRPr kumimoji="0" lang="en-GB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u="none" strike="noStrike" kern="1200" dirty="0">
                          <a:effectLst/>
                        </a:rPr>
                        <a:t>0.9999</a:t>
                      </a:r>
                      <a:endParaRPr kumimoji="0" lang="en-GB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u="none" strike="noStrike" kern="1200">
                          <a:effectLst/>
                        </a:rPr>
                        <a:t>0.9999</a:t>
                      </a:r>
                      <a:endParaRPr kumimoji="0" lang="en-GB" sz="11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u="none" strike="noStrike" kern="1200" dirty="0">
                          <a:effectLst/>
                        </a:rPr>
                        <a:t>0.9997</a:t>
                      </a:r>
                      <a:endParaRPr kumimoji="0" lang="en-GB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u="none" strike="noStrike" kern="1200" dirty="0">
                          <a:effectLst/>
                        </a:rPr>
                        <a:t>0.9999</a:t>
                      </a:r>
                      <a:endParaRPr kumimoji="0" lang="en-GB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23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u="none" strike="noStrike" kern="1200">
                          <a:effectLst/>
                        </a:rPr>
                        <a:t>0.9999</a:t>
                      </a:r>
                      <a:endParaRPr kumimoji="0" lang="en-GB" sz="11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u="none" strike="noStrike" kern="1200" dirty="0">
                          <a:effectLst/>
                        </a:rPr>
                        <a:t>0.9996</a:t>
                      </a:r>
                      <a:endParaRPr kumimoji="0" lang="en-GB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u="none" strike="noStrike" kern="1200" dirty="0">
                          <a:effectLst/>
                        </a:rPr>
                        <a:t>0.9999</a:t>
                      </a:r>
                      <a:endParaRPr kumimoji="0" lang="en-GB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32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u="none" strike="noStrike" kern="1200">
                          <a:effectLst/>
                        </a:rPr>
                        <a:t>0.9999</a:t>
                      </a:r>
                      <a:endParaRPr kumimoji="0" lang="en-GB" sz="110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u="none" strike="noStrike" kern="1200" dirty="0">
                          <a:effectLst/>
                        </a:rPr>
                        <a:t>0.9996</a:t>
                      </a:r>
                      <a:endParaRPr kumimoji="0" lang="en-GB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GB" sz="1100" u="none" strike="noStrike" kern="1200" dirty="0">
                          <a:effectLst/>
                        </a:rPr>
                        <a:t>0.9999</a:t>
                      </a:r>
                      <a:endParaRPr kumimoji="0" lang="en-GB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350894" y="1554228"/>
            <a:ext cx="3934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Powering test at 1.9K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6864601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>
                <a:cs typeface="Ubuntu Light" charset="0"/>
              </a:rPr>
              <a:t>Optical strain </a:t>
            </a:r>
            <a:r>
              <a:rPr lang="en-GB" altLang="en-US" dirty="0" smtClean="0">
                <a:cs typeface="Ubuntu Light" charset="0"/>
              </a:rPr>
              <a:t>measurements- conclusion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21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57200" y="1245522"/>
            <a:ext cx="8226423" cy="502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8275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rgbClr val="0C377B"/>
                </a:solidFill>
                <a:latin typeface="+mn-lt"/>
                <a:ea typeface="MS PGothic" panose="020B0600070205080204" pitchFamily="34" charset="-128"/>
                <a:cs typeface="Ubuntu Light"/>
              </a:defRPr>
            </a:lvl1pPr>
            <a:lvl2pPr marL="344488" indent="-171450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 kern="1200" baseline="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2pPr>
            <a:lvl3pPr marL="514350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3pPr>
            <a:lvl4pPr marL="681038" indent="-166688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4pPr>
            <a:lvl5pPr marL="858838" indent="-176213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5pPr>
            <a:lvl6pPr marL="1275588" indent="-1371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18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4772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4879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The </a:t>
            </a:r>
            <a:r>
              <a:rPr lang="en-US" dirty="0"/>
              <a:t>precision of the bonding </a:t>
            </a:r>
            <a:r>
              <a:rPr lang="en-US" dirty="0" smtClean="0"/>
              <a:t>procedure of optical fiber sensors </a:t>
            </a:r>
            <a:r>
              <a:rPr lang="en-US" dirty="0"/>
              <a:t>was established according to ISO </a:t>
            </a:r>
            <a:r>
              <a:rPr lang="en-US" dirty="0" smtClean="0"/>
              <a:t>5725</a:t>
            </a:r>
            <a:r>
              <a:rPr lang="en-US" dirty="0" smtClean="0">
                <a:sym typeface="Symbol" panose="05050102010706020507" pitchFamily="18" charset="2"/>
              </a:rPr>
              <a:t>;</a:t>
            </a:r>
            <a:endParaRPr lang="en-US" sz="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The trueness was evaluated </a:t>
            </a:r>
            <a:r>
              <a:rPr lang="en-US" dirty="0" smtClean="0"/>
              <a:t>down </a:t>
            </a:r>
            <a:r>
              <a:rPr lang="en-US" dirty="0"/>
              <a:t>to 4.2 K: the results confirmed the capability of the optical strain sensors </a:t>
            </a:r>
            <a:r>
              <a:rPr lang="en-US" dirty="0" smtClean="0"/>
              <a:t>based on Bragg grating to </a:t>
            </a:r>
            <a:r>
              <a:rPr lang="en-US" dirty="0"/>
              <a:t>measure down to 4.2 K with an accuracy below 5.5% according to ISO </a:t>
            </a:r>
            <a:r>
              <a:rPr lang="en-US" dirty="0" smtClean="0"/>
              <a:t>5725;</a:t>
            </a:r>
            <a:endParaRPr lang="en-US" sz="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 first superconducting magnet was </a:t>
            </a:r>
            <a:r>
              <a:rPr lang="en-US" dirty="0" smtClean="0"/>
              <a:t>successfully equipped </a:t>
            </a:r>
            <a:r>
              <a:rPr lang="en-US" dirty="0"/>
              <a:t>with mirror instrumentation : electrical and optical strain </a:t>
            </a:r>
            <a:r>
              <a:rPr lang="en-US" dirty="0" smtClean="0"/>
              <a:t>sensors;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Measurements done during assembly, </a:t>
            </a:r>
            <a:r>
              <a:rPr lang="en-US" dirty="0" err="1" smtClean="0"/>
              <a:t>cooldown</a:t>
            </a:r>
            <a:r>
              <a:rPr lang="en-US" dirty="0"/>
              <a:t> </a:t>
            </a:r>
            <a:r>
              <a:rPr lang="en-US" dirty="0" smtClean="0"/>
              <a:t>and powering phases confirmed the validity of the </a:t>
            </a:r>
            <a:r>
              <a:rPr lang="en-US" dirty="0"/>
              <a:t>optical strain </a:t>
            </a:r>
            <a:r>
              <a:rPr lang="en-US" dirty="0" smtClean="0"/>
              <a:t>sensors for superconducting magnet applications;</a:t>
            </a:r>
            <a:endParaRPr lang="en-US" sz="400" dirty="0" smtClean="0"/>
          </a:p>
          <a:p>
            <a:pPr marL="285750" lvl="1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200" dirty="0" smtClean="0">
                <a:ea typeface="MS PGothic" panose="020B0600070205080204" pitchFamily="34" charset="-128"/>
              </a:rPr>
              <a:t>Additional studies are on going to improve the fiber protection, splicing operation for cryogenic applications, etc…  </a:t>
            </a:r>
            <a:endParaRPr lang="en-US" sz="2200" dirty="0">
              <a:ea typeface="MS PGothic" panose="020B0600070205080204" pitchFamily="34" charset="-128"/>
            </a:endParaRPr>
          </a:p>
          <a:p>
            <a:pPr marL="461963" lvl="1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5290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 smtClean="0">
                <a:cs typeface="Ubuntu Light" charset="0"/>
              </a:rPr>
              <a:t>Digital transformation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22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5755056"/>
            <a:ext cx="8226425" cy="4603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The Digital Transformation Revolution occurs everywhere !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8" b="16905"/>
          <a:stretch/>
        </p:blipFill>
        <p:spPr>
          <a:xfrm>
            <a:off x="967699" y="1089498"/>
            <a:ext cx="7364866" cy="467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034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>
                <a:cs typeface="Ubuntu Light" charset="0"/>
              </a:rPr>
              <a:t>Digital transformation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23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10369"/>
            <a:ext cx="1403029" cy="3633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550" y="2316077"/>
            <a:ext cx="1726862" cy="3724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150" y="3800098"/>
            <a:ext cx="2009775" cy="21050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ight Arrow 7"/>
          <p:cNvSpPr/>
          <p:nvPr/>
        </p:nvSpPr>
        <p:spPr>
          <a:xfrm>
            <a:off x="1818388" y="4153627"/>
            <a:ext cx="992221" cy="6128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Added information</a:t>
            </a:r>
            <a:endParaRPr lang="en-US" sz="1050" dirty="0"/>
          </a:p>
        </p:txBody>
      </p:sp>
      <p:sp>
        <p:nvSpPr>
          <p:cNvPr id="15" name="Right Arrow 14"/>
          <p:cNvSpPr/>
          <p:nvPr/>
        </p:nvSpPr>
        <p:spPr>
          <a:xfrm>
            <a:off x="4596166" y="4681629"/>
            <a:ext cx="992221" cy="6128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Added information</a:t>
            </a:r>
            <a:endParaRPr lang="en-US" sz="10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b="20535"/>
          <a:stretch/>
        </p:blipFill>
        <p:spPr>
          <a:xfrm>
            <a:off x="4735996" y="1371421"/>
            <a:ext cx="3907873" cy="23290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9567" y="5144156"/>
            <a:ext cx="1041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V1.0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224407" y="5905123"/>
            <a:ext cx="1041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V2.0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218128" y="5860153"/>
            <a:ext cx="1041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V3.0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743925" y="3233578"/>
            <a:ext cx="1041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V4.0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288747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294" y="1081294"/>
            <a:ext cx="4127729" cy="2095750"/>
          </a:xfrm>
          <a:prstGeom prst="rect">
            <a:avLst/>
          </a:prstGeom>
        </p:spPr>
      </p:pic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>
                <a:cs typeface="Ubuntu Light" charset="0"/>
              </a:rPr>
              <a:t>Digital transformation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24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81294"/>
            <a:ext cx="2292161" cy="51775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2366995" y="1904752"/>
            <a:ext cx="165092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Wingdings" panose="05000000000000000000" pitchFamily="2" charset="2"/>
              <a:buChar char="ü"/>
              <a:defRPr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dirty="0"/>
              <a:t>Mechanical Measurements</a:t>
            </a:r>
          </a:p>
        </p:txBody>
      </p:sp>
      <p:sp>
        <p:nvSpPr>
          <p:cNvPr id="70" name="TextBox 69"/>
          <p:cNvSpPr txBox="1"/>
          <p:nvPr/>
        </p:nvSpPr>
        <p:spPr>
          <a:xfrm rot="16200000">
            <a:off x="2166663" y="3851788"/>
            <a:ext cx="205159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indent="0" algn="ctr">
              <a:buFont typeface="Wingdings" panose="05000000000000000000" pitchFamily="2" charset="2"/>
              <a:buNone/>
            </a:lvl1pPr>
          </a:lstStyle>
          <a:p>
            <a:r>
              <a:rPr lang="en-US" dirty="0"/>
              <a:t>Other measurement data</a:t>
            </a:r>
          </a:p>
        </p:txBody>
      </p:sp>
      <p:sp>
        <p:nvSpPr>
          <p:cNvPr id="71" name="TextBox 70"/>
          <p:cNvSpPr txBox="1"/>
          <p:nvPr/>
        </p:nvSpPr>
        <p:spPr>
          <a:xfrm rot="16200000">
            <a:off x="2813747" y="5352076"/>
            <a:ext cx="75742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indent="0" algn="ctr">
              <a:buFont typeface="Wingdings" panose="05000000000000000000" pitchFamily="2" charset="2"/>
              <a:buNone/>
            </a:lvl1pPr>
          </a:lstStyle>
          <a:p>
            <a:r>
              <a:rPr lang="en-US" dirty="0" smtClean="0"/>
              <a:t>Third party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154" y="3122204"/>
            <a:ext cx="676869" cy="1580354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153" y="4678458"/>
            <a:ext cx="676869" cy="1580354"/>
          </a:xfrm>
          <a:prstGeom prst="rect">
            <a:avLst/>
          </a:prstGeom>
        </p:spPr>
      </p:pic>
      <p:sp>
        <p:nvSpPr>
          <p:cNvPr id="8" name="Striped Right Arrow 7"/>
          <p:cNvSpPr/>
          <p:nvPr/>
        </p:nvSpPr>
        <p:spPr>
          <a:xfrm>
            <a:off x="3837482" y="3762531"/>
            <a:ext cx="2720715" cy="629587"/>
          </a:xfrm>
          <a:prstGeom prst="striped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Striped Right Arrow 85"/>
          <p:cNvSpPr/>
          <p:nvPr/>
        </p:nvSpPr>
        <p:spPr>
          <a:xfrm>
            <a:off x="3851531" y="5424366"/>
            <a:ext cx="2720715" cy="629587"/>
          </a:xfrm>
          <a:prstGeom prst="striped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716156" y="3592898"/>
            <a:ext cx="121103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indent="0" algn="ctr">
              <a:buFont typeface="Wingdings" panose="05000000000000000000" pitchFamily="2" charset="2"/>
              <a:buNone/>
            </a:lvl1pPr>
          </a:lstStyle>
          <a:p>
            <a:r>
              <a:rPr lang="en-US" dirty="0" smtClean="0"/>
              <a:t>Post-processing</a:t>
            </a:r>
            <a:endParaRPr lang="en-US" dirty="0"/>
          </a:p>
        </p:txBody>
      </p:sp>
      <p:cxnSp>
        <p:nvCxnSpPr>
          <p:cNvPr id="35843" name="Straight Arrow Connector 35842"/>
          <p:cNvCxnSpPr>
            <a:stCxn id="3" idx="3"/>
            <a:endCxn id="91" idx="0"/>
          </p:cNvCxnSpPr>
          <p:nvPr/>
        </p:nvCxnSpPr>
        <p:spPr>
          <a:xfrm>
            <a:off x="7585023" y="2129169"/>
            <a:ext cx="736652" cy="1463729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84" idx="3"/>
            <a:endCxn id="91" idx="2"/>
          </p:cNvCxnSpPr>
          <p:nvPr/>
        </p:nvCxnSpPr>
        <p:spPr>
          <a:xfrm flipV="1">
            <a:off x="7585022" y="4239229"/>
            <a:ext cx="736653" cy="122940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7" idx="3"/>
            <a:endCxn id="91" idx="1"/>
          </p:cNvCxnSpPr>
          <p:nvPr/>
        </p:nvCxnSpPr>
        <p:spPr>
          <a:xfrm>
            <a:off x="7585023" y="3912381"/>
            <a:ext cx="131133" cy="3683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86" y="3449052"/>
            <a:ext cx="1558978" cy="919797"/>
          </a:xfrm>
          <a:prstGeom prst="rect">
            <a:avLst/>
          </a:prstGeom>
        </p:spPr>
      </p:pic>
      <p:sp>
        <p:nvSpPr>
          <p:cNvPr id="100" name="Subtitle 2"/>
          <p:cNvSpPr txBox="1">
            <a:spLocks/>
          </p:cNvSpPr>
          <p:nvPr/>
        </p:nvSpPr>
        <p:spPr>
          <a:xfrm>
            <a:off x="457201" y="5044350"/>
            <a:ext cx="8229599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Many types of files, lot of exports to convert files and huge data storage;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Difficulties to merge data from several systems due to the time stamping, sampling frequency, meta data, labels, etc…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Combined </a:t>
            </a:r>
            <a:r>
              <a:rPr lang="en-US" dirty="0"/>
              <a:t>d</a:t>
            </a:r>
            <a:r>
              <a:rPr lang="en-US" dirty="0" smtClean="0"/>
              <a:t>ata are not accessible real time.</a:t>
            </a:r>
          </a:p>
        </p:txBody>
      </p:sp>
    </p:spTree>
    <p:extLst>
      <p:ext uri="{BB962C8B-B14F-4D97-AF65-F5344CB8AC3E}">
        <p14:creationId xmlns:p14="http://schemas.microsoft.com/office/powerpoint/2010/main" val="19552336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0" grpId="0" animBg="1"/>
      <p:bldP spid="71" grpId="0" animBg="1"/>
      <p:bldP spid="8" grpId="0" animBg="1"/>
      <p:bldP spid="86" grpId="0" animBg="1"/>
      <p:bldP spid="91" grpId="0" animBg="1"/>
      <p:bldP spid="10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>
                <a:cs typeface="Ubuntu Light" charset="0"/>
              </a:rPr>
              <a:t>Digital transformation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25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b="20535"/>
          <a:stretch/>
        </p:blipFill>
        <p:spPr>
          <a:xfrm>
            <a:off x="6980441" y="3104578"/>
            <a:ext cx="1703184" cy="10150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24127" y="3104578"/>
            <a:ext cx="7759497" cy="1015075"/>
          </a:xfrm>
          <a:prstGeom prst="rect">
            <a:avLst/>
          </a:prstGeom>
          <a:noFill/>
          <a:ln w="19050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5400000">
            <a:off x="6814752" y="4881712"/>
            <a:ext cx="2141431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Measurement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5400000">
            <a:off x="6924636" y="1726715"/>
            <a:ext cx="1921662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Applications</a:t>
            </a:r>
            <a:endParaRPr lang="en-US" dirty="0" smtClean="0"/>
          </a:p>
          <a:p>
            <a:pPr algn="ctr"/>
            <a:r>
              <a:rPr lang="en-US" dirty="0" smtClean="0"/>
              <a:t>Clients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251" y="4435332"/>
            <a:ext cx="3288276" cy="116243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01827" y="5463011"/>
            <a:ext cx="297801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Mechanical Measurements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630097" y="5810324"/>
            <a:ext cx="2986049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Other measurement data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3233" y="4502901"/>
            <a:ext cx="146246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Third party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b="30699"/>
          <a:stretch/>
        </p:blipFill>
        <p:spPr>
          <a:xfrm>
            <a:off x="2609236" y="3127442"/>
            <a:ext cx="1963193" cy="963027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stCxn id="24" idx="0"/>
            <a:endCxn id="17" idx="1"/>
          </p:cNvCxnSpPr>
          <p:nvPr/>
        </p:nvCxnSpPr>
        <p:spPr>
          <a:xfrm flipV="1">
            <a:off x="1184463" y="3608956"/>
            <a:ext cx="1424773" cy="89394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0" idx="0"/>
            <a:endCxn id="17" idx="2"/>
          </p:cNvCxnSpPr>
          <p:nvPr/>
        </p:nvCxnSpPr>
        <p:spPr>
          <a:xfrm flipH="1" flipV="1">
            <a:off x="3590833" y="4090469"/>
            <a:ext cx="9556" cy="34486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3" idx="0"/>
            <a:endCxn id="17" idx="3"/>
          </p:cNvCxnSpPr>
          <p:nvPr/>
        </p:nvCxnSpPr>
        <p:spPr>
          <a:xfrm flipH="1" flipV="1">
            <a:off x="4572429" y="3608956"/>
            <a:ext cx="1550693" cy="220136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3" idx="0"/>
          </p:cNvCxnSpPr>
          <p:nvPr/>
        </p:nvCxnSpPr>
        <p:spPr>
          <a:xfrm flipH="1" flipV="1">
            <a:off x="5077335" y="5384260"/>
            <a:ext cx="1045787" cy="42606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862" name="Group 35861"/>
          <p:cNvGrpSpPr/>
          <p:nvPr/>
        </p:nvGrpSpPr>
        <p:grpSpPr>
          <a:xfrm>
            <a:off x="301677" y="1277937"/>
            <a:ext cx="1462460" cy="1911717"/>
            <a:chOff x="1500307" y="1327907"/>
            <a:chExt cx="1462460" cy="1911717"/>
          </a:xfrm>
        </p:grpSpPr>
        <p:cxnSp>
          <p:nvCxnSpPr>
            <p:cNvPr id="44" name="Straight Arrow Connector 43"/>
            <p:cNvCxnSpPr/>
            <p:nvPr/>
          </p:nvCxnSpPr>
          <p:spPr>
            <a:xfrm flipV="1">
              <a:off x="2218091" y="2650359"/>
              <a:ext cx="0" cy="589265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5857" name="Picture 358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6027" y="1327907"/>
              <a:ext cx="1024128" cy="1024128"/>
            </a:xfrm>
            <a:prstGeom prst="ellipse">
              <a:avLst/>
            </a:prstGeom>
            <a:ln w="12700" cap="rnd">
              <a:solidFill>
                <a:schemeClr val="tx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61" name="TextBox 60"/>
            <p:cNvSpPr txBox="1"/>
            <p:nvPr/>
          </p:nvSpPr>
          <p:spPr>
            <a:xfrm>
              <a:off x="1500307" y="2321255"/>
              <a:ext cx="1462460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Client XY</a:t>
              </a:r>
              <a:endParaRPr lang="en-US" b="1" dirty="0"/>
            </a:p>
          </p:txBody>
        </p:sp>
      </p:grpSp>
      <p:grpSp>
        <p:nvGrpSpPr>
          <p:cNvPr id="35865" name="Group 35864"/>
          <p:cNvGrpSpPr/>
          <p:nvPr/>
        </p:nvGrpSpPr>
        <p:grpSpPr>
          <a:xfrm>
            <a:off x="1719370" y="1248692"/>
            <a:ext cx="1462460" cy="1927169"/>
            <a:chOff x="2250095" y="1268825"/>
            <a:chExt cx="1462460" cy="1927169"/>
          </a:xfrm>
        </p:grpSpPr>
        <p:cxnSp>
          <p:nvCxnSpPr>
            <p:cNvPr id="65" name="Straight Arrow Connector 64"/>
            <p:cNvCxnSpPr/>
            <p:nvPr/>
          </p:nvCxnSpPr>
          <p:spPr>
            <a:xfrm flipV="1">
              <a:off x="2967879" y="2606729"/>
              <a:ext cx="0" cy="589265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2250095" y="2277625"/>
              <a:ext cx="1462460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Client Scope</a:t>
              </a:r>
              <a:endParaRPr lang="en-US" b="1" dirty="0"/>
            </a:p>
          </p:txBody>
        </p:sp>
        <p:pic>
          <p:nvPicPr>
            <p:cNvPr id="35863" name="Picture 3586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5815" y="1268825"/>
              <a:ext cx="1024128" cy="1024128"/>
            </a:xfrm>
            <a:prstGeom prst="ellipse">
              <a:avLst/>
            </a:prstGeom>
            <a:ln w="12700" cap="rnd">
              <a:solidFill>
                <a:schemeClr val="tx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35867" name="Group 35866"/>
          <p:cNvGrpSpPr/>
          <p:nvPr/>
        </p:nvGrpSpPr>
        <p:grpSpPr>
          <a:xfrm>
            <a:off x="3154938" y="1247397"/>
            <a:ext cx="1668180" cy="1949132"/>
            <a:chOff x="3796892" y="1257979"/>
            <a:chExt cx="1668180" cy="1949132"/>
          </a:xfrm>
        </p:grpSpPr>
        <p:pic>
          <p:nvPicPr>
            <p:cNvPr id="35864" name="Picture 3586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927" y="1257979"/>
              <a:ext cx="1024128" cy="1024128"/>
            </a:xfrm>
            <a:prstGeom prst="ellipse">
              <a:avLst/>
            </a:prstGeom>
            <a:ln w="12700" cap="rnd">
              <a:solidFill>
                <a:schemeClr val="tx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70" name="Straight Arrow Connector 69"/>
            <p:cNvCxnSpPr/>
            <p:nvPr/>
          </p:nvCxnSpPr>
          <p:spPr>
            <a:xfrm flipV="1">
              <a:off x="4636059" y="2617846"/>
              <a:ext cx="0" cy="589265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3796892" y="2279714"/>
              <a:ext cx="1668180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Client Analysis</a:t>
              </a:r>
              <a:endParaRPr lang="en-US" b="1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948501" y="1255953"/>
            <a:ext cx="1024128" cy="1956008"/>
            <a:chOff x="5023103" y="1253497"/>
            <a:chExt cx="1024128" cy="1956008"/>
          </a:xfrm>
        </p:grpSpPr>
        <p:pic>
          <p:nvPicPr>
            <p:cNvPr id="35866" name="Picture 35865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3103" y="1253497"/>
              <a:ext cx="1024128" cy="1024128"/>
            </a:xfrm>
            <a:prstGeom prst="ellipse">
              <a:avLst/>
            </a:prstGeom>
            <a:ln w="12700" cap="rnd">
              <a:solidFill>
                <a:schemeClr val="tx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75" name="Straight Arrow Connector 74"/>
            <p:cNvCxnSpPr>
              <a:endCxn id="35866" idx="4"/>
            </p:cNvCxnSpPr>
            <p:nvPr/>
          </p:nvCxnSpPr>
          <p:spPr>
            <a:xfrm flipH="1" flipV="1">
              <a:off x="5535167" y="2277625"/>
              <a:ext cx="10154" cy="93188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5997202" y="1255953"/>
            <a:ext cx="1668180" cy="1963366"/>
            <a:chOff x="6269628" y="1251655"/>
            <a:chExt cx="1668180" cy="1963366"/>
          </a:xfrm>
        </p:grpSpPr>
        <p:cxnSp>
          <p:nvCxnSpPr>
            <p:cNvPr id="80" name="Straight Arrow Connector 79"/>
            <p:cNvCxnSpPr/>
            <p:nvPr/>
          </p:nvCxnSpPr>
          <p:spPr>
            <a:xfrm flipH="1" flipV="1">
              <a:off x="7169431" y="2283141"/>
              <a:ext cx="10154" cy="93188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5871" name="Picture 35870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98207" y="1251655"/>
              <a:ext cx="1024128" cy="1024128"/>
            </a:xfrm>
            <a:prstGeom prst="ellipse">
              <a:avLst/>
            </a:prstGeom>
            <a:ln w="12700" cap="rnd">
              <a:solidFill>
                <a:schemeClr val="tx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8" name="TextBox 77"/>
            <p:cNvSpPr txBox="1"/>
            <p:nvPr/>
          </p:nvSpPr>
          <p:spPr>
            <a:xfrm>
              <a:off x="6269628" y="1723707"/>
              <a:ext cx="1668180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…</a:t>
              </a:r>
              <a:endParaRPr lang="en-US" b="1" dirty="0"/>
            </a:p>
          </p:txBody>
        </p:sp>
      </p:grpSp>
      <p:sp>
        <p:nvSpPr>
          <p:cNvPr id="42" name="Subtitle 2"/>
          <p:cNvSpPr txBox="1">
            <a:spLocks/>
          </p:cNvSpPr>
          <p:nvPr/>
        </p:nvSpPr>
        <p:spPr>
          <a:xfrm>
            <a:off x="442431" y="5037980"/>
            <a:ext cx="8229599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Data from every systems are continuously streamed and stored on the Cloud;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Data are open and accessible with several type of software's for monitoring and/or post-processing;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Real time access by several users asking different tasks;</a:t>
            </a:r>
          </a:p>
        </p:txBody>
      </p:sp>
    </p:spTree>
    <p:extLst>
      <p:ext uri="{BB962C8B-B14F-4D97-AF65-F5344CB8AC3E}">
        <p14:creationId xmlns:p14="http://schemas.microsoft.com/office/powerpoint/2010/main" val="19341124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>
                <a:cs typeface="Ubuntu Light" charset="0"/>
              </a:rPr>
              <a:t>Digital </a:t>
            </a:r>
            <a:r>
              <a:rPr lang="en-GB" altLang="en-US" dirty="0" smtClean="0">
                <a:cs typeface="Ubuntu Light" charset="0"/>
              </a:rPr>
              <a:t>transformation in conclusion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26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Digital </a:t>
            </a:r>
            <a:r>
              <a:rPr lang="en-US" dirty="0" smtClean="0"/>
              <a:t>transformation revolution </a:t>
            </a:r>
            <a:r>
              <a:rPr lang="en-US" dirty="0"/>
              <a:t>occurs </a:t>
            </a:r>
            <a:r>
              <a:rPr lang="en-US" dirty="0" smtClean="0"/>
              <a:t>everywhere and open a new way to measure !</a:t>
            </a:r>
          </a:p>
          <a:p>
            <a:r>
              <a:rPr lang="en-US" dirty="0" smtClean="0"/>
              <a:t>Industrial companies have already implemented this kind of solution based on Cloud technologies;</a:t>
            </a:r>
          </a:p>
          <a:p>
            <a:r>
              <a:rPr lang="en-US" dirty="0" smtClean="0"/>
              <a:t>Cloud technology start to be available on several commercial measurement solutions :</a:t>
            </a:r>
          </a:p>
          <a:p>
            <a:endParaRPr lang="en-US" sz="600" dirty="0"/>
          </a:p>
          <a:p>
            <a:endParaRPr lang="en-US" dirty="0" smtClean="0"/>
          </a:p>
          <a:p>
            <a:r>
              <a:rPr lang="en-US" dirty="0" smtClean="0"/>
              <a:t>Request some efforts to standardized our processes (labels, etc…) as it was done in the automotive industries 20 year’s ago with ASAM-ODS </a:t>
            </a:r>
            <a:r>
              <a:rPr lang="fr-CH" dirty="0" smtClean="0"/>
              <a:t>;</a:t>
            </a:r>
          </a:p>
          <a:p>
            <a:r>
              <a:rPr lang="en-US" dirty="0" smtClean="0"/>
              <a:t>For the mechanical </a:t>
            </a:r>
            <a:r>
              <a:rPr lang="en-US" dirty="0"/>
              <a:t>measurements </a:t>
            </a:r>
            <a:r>
              <a:rPr lang="en-US" dirty="0" smtClean="0"/>
              <a:t>at CERN, the Cloud technology will  be deploy this year on specific project (Test mode), ready to take part ?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3738" b="37934"/>
          <a:stretch/>
        </p:blipFill>
        <p:spPr>
          <a:xfrm>
            <a:off x="3325046" y="3490823"/>
            <a:ext cx="1898051" cy="537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856" y="3145661"/>
            <a:ext cx="1369726" cy="100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47640"/>
          <a:stretch/>
        </p:blipFill>
        <p:spPr>
          <a:xfrm>
            <a:off x="6790388" y="3146143"/>
            <a:ext cx="1896412" cy="9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976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0" y="2120900"/>
            <a:ext cx="9144000" cy="1827213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en-GB" sz="3600" smtClean="0"/>
              <a:t>Thank you !</a:t>
            </a:r>
            <a:br>
              <a:rPr lang="en-GB" sz="3600" smtClean="0"/>
            </a:br>
            <a:r>
              <a:rPr lang="en-GB" sz="3600" smtClean="0"/>
              <a:t>Questions ?</a:t>
            </a:r>
            <a:r>
              <a:rPr lang="en-GB" sz="3200" b="0" smtClean="0"/>
              <a:t> </a:t>
            </a:r>
            <a:endParaRPr>
              <a:ln>
                <a:noFill/>
              </a:ln>
              <a:ea typeface="ＭＳ Ｐゴシック" charset="0"/>
              <a:cs typeface="Ubuntu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201" y="1245523"/>
            <a:ext cx="8229599" cy="5028279"/>
          </a:xfrm>
        </p:spPr>
        <p:txBody>
          <a:bodyPr/>
          <a:lstStyle/>
          <a:p>
            <a:r>
              <a:rPr lang="en-US" dirty="0" smtClean="0"/>
              <a:t>Why perform mechanical measurements 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400" dirty="0" smtClean="0"/>
          </a:p>
          <a:p>
            <a:r>
              <a:rPr lang="en-US" dirty="0"/>
              <a:t>Why </a:t>
            </a:r>
            <a:r>
              <a:rPr lang="en-US" dirty="0" smtClean="0"/>
              <a:t>mechanical </a:t>
            </a:r>
            <a:r>
              <a:rPr lang="en-US" dirty="0"/>
              <a:t>measurements </a:t>
            </a:r>
            <a:r>
              <a:rPr lang="en-US" dirty="0" smtClean="0"/>
              <a:t>in superconducting magnets ?</a:t>
            </a:r>
          </a:p>
          <a:p>
            <a:pPr lvl="1"/>
            <a:r>
              <a:rPr lang="en-US" dirty="0" smtClean="0"/>
              <a:t>Support the mechanical design during prototyping phases;</a:t>
            </a:r>
          </a:p>
          <a:p>
            <a:pPr lvl="1"/>
            <a:r>
              <a:rPr lang="en-US" dirty="0" smtClean="0"/>
              <a:t>Validate </a:t>
            </a:r>
            <a:r>
              <a:rPr lang="en-US" dirty="0"/>
              <a:t>Finite Element Analysis (FEA) during </a:t>
            </a:r>
            <a:r>
              <a:rPr lang="en-US" dirty="0" smtClean="0"/>
              <a:t>assembly phases, thermal </a:t>
            </a:r>
            <a:r>
              <a:rPr lang="en-US" dirty="0"/>
              <a:t>cycles (down to </a:t>
            </a:r>
            <a:r>
              <a:rPr lang="en-US" dirty="0" smtClean="0"/>
              <a:t>1.9K), powering tests and warmup;</a:t>
            </a:r>
            <a:endParaRPr lang="en-US" dirty="0"/>
          </a:p>
          <a:p>
            <a:pPr lvl="1"/>
            <a:r>
              <a:rPr lang="en-US" dirty="0"/>
              <a:t>Check the integrity of the structure during </a:t>
            </a:r>
            <a:r>
              <a:rPr lang="en-US" dirty="0" smtClean="0"/>
              <a:t>the assembly process.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5818" y="1891240"/>
            <a:ext cx="24209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Inputs for </a:t>
            </a:r>
            <a:r>
              <a:rPr lang="en-US" b="1" dirty="0" smtClean="0"/>
              <a:t>FEA :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Thermo</a:t>
            </a:r>
            <a:r>
              <a:rPr lang="en-US" dirty="0" smtClean="0"/>
              <a:t> physical properties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Mechanical properties</a:t>
            </a:r>
            <a:endParaRPr lang="en-US" dirty="0"/>
          </a:p>
        </p:txBody>
      </p:sp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 smtClean="0">
                <a:cs typeface="Ubuntu Light" charset="0"/>
              </a:rPr>
              <a:t>Introduction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3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6383043" y="2353722"/>
            <a:ext cx="1725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FEA validation &amp; Safety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758873" y="2020838"/>
            <a:ext cx="3624170" cy="1334818"/>
            <a:chOff x="2758873" y="1891240"/>
            <a:chExt cx="3624170" cy="133481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58873" y="1891240"/>
              <a:ext cx="3623078" cy="1334818"/>
            </a:xfrm>
            <a:prstGeom prst="rect">
              <a:avLst/>
            </a:prstGeom>
          </p:spPr>
        </p:pic>
        <p:sp>
          <p:nvSpPr>
            <p:cNvPr id="9" name="Isosceles Triangle 8"/>
            <p:cNvSpPr/>
            <p:nvPr/>
          </p:nvSpPr>
          <p:spPr>
            <a:xfrm rot="5400000">
              <a:off x="2250392" y="2399721"/>
              <a:ext cx="1334818" cy="317856"/>
            </a:xfrm>
            <a:prstGeom prst="triangle">
              <a:avLst>
                <a:gd name="adj" fmla="val 4942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Triangle 9"/>
            <p:cNvSpPr/>
            <p:nvPr/>
          </p:nvSpPr>
          <p:spPr>
            <a:xfrm rot="10800000">
              <a:off x="6064095" y="1891240"/>
              <a:ext cx="317856" cy="6495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/>
            <p:cNvSpPr/>
            <p:nvPr/>
          </p:nvSpPr>
          <p:spPr>
            <a:xfrm flipH="1">
              <a:off x="6063003" y="2576465"/>
              <a:ext cx="320040" cy="6495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5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09935" y="4965023"/>
            <a:ext cx="1093229" cy="109891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5877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201" y="1245523"/>
            <a:ext cx="8229599" cy="5028279"/>
          </a:xfrm>
        </p:spPr>
        <p:txBody>
          <a:bodyPr/>
          <a:lstStyle/>
          <a:p>
            <a:r>
              <a:rPr lang="en-US" dirty="0" smtClean="0"/>
              <a:t>How to perform mechanical measurements ?</a:t>
            </a:r>
          </a:p>
          <a:p>
            <a:pPr lvl="1"/>
            <a:r>
              <a:rPr lang="en-US" dirty="0" smtClean="0"/>
              <a:t>Non contact video systems as Digital Image Correlation (DIC) to </a:t>
            </a:r>
            <a:r>
              <a:rPr lang="en-US" dirty="0" smtClean="0">
                <a:ea typeface="MS PGothic" panose="020B0600070205080204" pitchFamily="34" charset="-128"/>
              </a:rPr>
              <a:t>study </a:t>
            </a:r>
            <a:r>
              <a:rPr lang="en-US" dirty="0">
                <a:ea typeface="MS PGothic" panose="020B0600070205080204" pitchFamily="34" charset="-128"/>
              </a:rPr>
              <a:t>collaring and mechanics, in particular coil peak stress during </a:t>
            </a:r>
            <a:r>
              <a:rPr lang="en-US" dirty="0" smtClean="0">
                <a:ea typeface="MS PGothic" panose="020B0600070205080204" pitchFamily="34" charset="-128"/>
              </a:rPr>
              <a:t>collaring on mock-up.</a:t>
            </a:r>
            <a:endParaRPr lang="en-US" dirty="0">
              <a:ea typeface="MS PGothic" panose="020B0600070205080204" pitchFamily="34" charset="-128"/>
            </a:endParaRP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400" dirty="0" smtClean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 smtClean="0">
                <a:cs typeface="Ubuntu Light" charset="0"/>
              </a:rPr>
              <a:t>Introduction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4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59" b="15494"/>
          <a:stretch/>
        </p:blipFill>
        <p:spPr>
          <a:xfrm>
            <a:off x="457201" y="2295558"/>
            <a:ext cx="4943615" cy="30034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75" y="2446122"/>
            <a:ext cx="1211824" cy="161576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514381" y="4785524"/>
            <a:ext cx="131441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Camera#01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26492" y="4785524"/>
            <a:ext cx="131441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Camera#02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72690" y="4785524"/>
            <a:ext cx="171844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Lighting system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28799" y="3254005"/>
            <a:ext cx="141630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945" r="20679" b="1119"/>
          <a:stretch/>
        </p:blipFill>
        <p:spPr>
          <a:xfrm>
            <a:off x="5484801" y="2295558"/>
            <a:ext cx="3198824" cy="30034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89485" t="945" b="1119"/>
          <a:stretch/>
        </p:blipFill>
        <p:spPr>
          <a:xfrm>
            <a:off x="5457996" y="2295558"/>
            <a:ext cx="341599" cy="3003467"/>
          </a:xfrm>
          <a:prstGeom prst="rect">
            <a:avLst/>
          </a:prstGeom>
        </p:spPr>
      </p:pic>
      <p:sp>
        <p:nvSpPr>
          <p:cNvPr id="28" name="Subtitle 2"/>
          <p:cNvSpPr txBox="1">
            <a:spLocks/>
          </p:cNvSpPr>
          <p:nvPr/>
        </p:nvSpPr>
        <p:spPr>
          <a:xfrm>
            <a:off x="457201" y="5320348"/>
            <a:ext cx="822959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Useful techniques to understand the cinematic and to </a:t>
            </a:r>
            <a:r>
              <a:rPr lang="en-US" dirty="0" smtClean="0"/>
              <a:t>cross-check </a:t>
            </a:r>
            <a:r>
              <a:rPr lang="en-US" dirty="0" smtClean="0"/>
              <a:t>the standard instrumentation (electrical or optical strain gauges);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Limited to lab environmental conditions.</a:t>
            </a:r>
          </a:p>
        </p:txBody>
      </p:sp>
    </p:spTree>
    <p:extLst>
      <p:ext uri="{BB962C8B-B14F-4D97-AF65-F5344CB8AC3E}">
        <p14:creationId xmlns:p14="http://schemas.microsoft.com/office/powerpoint/2010/main" val="37355677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201" y="1245523"/>
            <a:ext cx="8229599" cy="5028279"/>
          </a:xfrm>
        </p:spPr>
        <p:txBody>
          <a:bodyPr/>
          <a:lstStyle/>
          <a:p>
            <a:r>
              <a:rPr lang="en-US" dirty="0" smtClean="0"/>
              <a:t>How to perform mechanical measurements ?</a:t>
            </a:r>
          </a:p>
          <a:p>
            <a:pPr lvl="1"/>
            <a:r>
              <a:rPr lang="en-US" dirty="0" smtClean="0"/>
              <a:t>Standard electrical strain gauges from 1.9K up to few hundred degrees</a:t>
            </a:r>
            <a:endParaRPr lang="en-US" dirty="0">
              <a:ea typeface="MS PGothic" panose="020B0600070205080204" pitchFamily="34" charset="-128"/>
            </a:endParaRP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400" dirty="0" smtClean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 smtClean="0">
                <a:cs typeface="Ubuntu Light" charset="0"/>
              </a:rPr>
              <a:t>Introduction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5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457201" y="5050988"/>
            <a:ext cx="8229599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More than 30 years of experience of measurements in harsh conditions;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Measurement benchmark successfully done in 2017 with American lab’s;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Collaborative work with several institutes to standardized techniques and tools based on CERN experience.</a:t>
            </a:r>
          </a:p>
        </p:txBody>
      </p:sp>
      <p:pic>
        <p:nvPicPr>
          <p:cNvPr id="3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32373" r="35797" b="15073"/>
          <a:stretch>
            <a:fillRect/>
          </a:stretch>
        </p:blipFill>
        <p:spPr bwMode="auto">
          <a:xfrm>
            <a:off x="406401" y="1975581"/>
            <a:ext cx="3505594" cy="306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l="16631" t="-418" r="17555" b="418"/>
          <a:stretch/>
        </p:blipFill>
        <p:spPr bwMode="auto">
          <a:xfrm>
            <a:off x="6908802" y="2052863"/>
            <a:ext cx="1770503" cy="17934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2" descr="IMG_20150304_095647367.jpg"/>
          <p:cNvPicPr>
            <a:picLocks noChangeAspect="1"/>
          </p:cNvPicPr>
          <p:nvPr/>
        </p:nvPicPr>
        <p:blipFill rotWithShape="1">
          <a:blip r:embed="rId4"/>
          <a:srcRect l="4383" r="12178"/>
          <a:stretch/>
        </p:blipFill>
        <p:spPr bwMode="auto">
          <a:xfrm>
            <a:off x="3981658" y="2052863"/>
            <a:ext cx="2660755" cy="17934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053" y="4257734"/>
            <a:ext cx="68262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67"/>
          <a:stretch/>
        </p:blipFill>
        <p:spPr bwMode="auto">
          <a:xfrm>
            <a:off x="5882713" y="3938880"/>
            <a:ext cx="780321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9"/>
          <a:stretch>
            <a:fillRect/>
          </a:stretch>
        </p:blipFill>
        <p:spPr bwMode="auto">
          <a:xfrm>
            <a:off x="3960724" y="4403028"/>
            <a:ext cx="18923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858" y="3935319"/>
            <a:ext cx="755299" cy="61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76" y="3901405"/>
            <a:ext cx="996737" cy="5259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t="36820" b="32885"/>
          <a:stretch/>
        </p:blipFill>
        <p:spPr>
          <a:xfrm>
            <a:off x="6064548" y="4598932"/>
            <a:ext cx="1414024" cy="42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765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201" y="1245523"/>
            <a:ext cx="8229599" cy="5028279"/>
          </a:xfrm>
        </p:spPr>
        <p:txBody>
          <a:bodyPr/>
          <a:lstStyle/>
          <a:p>
            <a:r>
              <a:rPr lang="en-US" dirty="0" smtClean="0"/>
              <a:t>How to perform mechanical measurements ?</a:t>
            </a:r>
          </a:p>
          <a:p>
            <a:pPr lvl="1"/>
            <a:r>
              <a:rPr lang="en-US" dirty="0" smtClean="0"/>
              <a:t>Optical fiber strain gauges from 1.9K up to RT based on Bragg gratings </a:t>
            </a:r>
            <a:endParaRPr lang="en-US" dirty="0">
              <a:ea typeface="MS PGothic" panose="020B0600070205080204" pitchFamily="34" charset="-128"/>
            </a:endParaRP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400" dirty="0" smtClean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 smtClean="0">
                <a:cs typeface="Ubuntu Light" charset="0"/>
              </a:rPr>
              <a:t>Introduction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6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457201" y="5050988"/>
            <a:ext cx="8229599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Well known techniques at room temperature for Civil Engineering applications;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Promising techniques for harsh environments (electro magnetic disturbances);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Distributed sensors over the full fiber length;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5 Years of study based on KT agreement with industrial researchers.</a:t>
            </a:r>
          </a:p>
        </p:txBody>
      </p:sp>
      <p:pic>
        <p:nvPicPr>
          <p:cNvPr id="3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32373" r="35797" b="15073"/>
          <a:stretch>
            <a:fillRect/>
          </a:stretch>
        </p:blipFill>
        <p:spPr bwMode="auto">
          <a:xfrm>
            <a:off x="406401" y="1975581"/>
            <a:ext cx="3505594" cy="306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219857" y="3942413"/>
            <a:ext cx="217358" cy="224853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219857" y="4319666"/>
            <a:ext cx="217358" cy="224853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MAX_756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22" t="10758"/>
          <a:stretch/>
        </p:blipFill>
        <p:spPr bwMode="auto">
          <a:xfrm>
            <a:off x="3972394" y="3106454"/>
            <a:ext cx="2713035" cy="162763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9" t="36658" r="28174" b="15385"/>
          <a:stretch/>
        </p:blipFill>
        <p:spPr>
          <a:xfrm>
            <a:off x="6796374" y="3307464"/>
            <a:ext cx="1876708" cy="162881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394" y="2031385"/>
            <a:ext cx="4539310" cy="9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766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 smtClean="0">
                <a:cs typeface="Ubuntu Light" charset="0"/>
              </a:rPr>
              <a:t>Optical strain measurements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7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Several techniques based on optical fibers (Bragg, Brillouin, Raman);</a:t>
            </a:r>
            <a:endParaRPr lang="en-US" dirty="0"/>
          </a:p>
          <a:p>
            <a:r>
              <a:rPr lang="en-US" dirty="0" smtClean="0"/>
              <a:t>Bragg technique under validation for the moment 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1600" dirty="0"/>
          </a:p>
          <a:p>
            <a:pPr marL="1198563" lvl="1" indent="-284163">
              <a:buFont typeface="Symbol" panose="05050102010706020507" pitchFamily="18" charset="2"/>
              <a:buChar char="Þ"/>
            </a:pPr>
            <a:r>
              <a:rPr lang="en-US" b="1" dirty="0" smtClean="0"/>
              <a:t>Lot of advantages except the strong coupling between </a:t>
            </a:r>
            <a:r>
              <a:rPr lang="en-US" sz="2800" b="1" dirty="0" smtClean="0">
                <a:sym typeface="Symbol" panose="05050102010706020507" pitchFamily="18" charset="2"/>
              </a:rPr>
              <a:t></a:t>
            </a:r>
            <a:r>
              <a:rPr lang="en-US" b="1" dirty="0" smtClean="0">
                <a:sym typeface="Symbol" panose="05050102010706020507" pitchFamily="18" charset="2"/>
              </a:rPr>
              <a:t> and T</a:t>
            </a:r>
            <a:r>
              <a:rPr lang="en-US" b="1" dirty="0" smtClean="0"/>
              <a:t> !</a:t>
            </a:r>
          </a:p>
          <a:p>
            <a:pPr marL="168275" lvl="1" indent="-168275">
              <a:buClr>
                <a:schemeClr val="accent1"/>
              </a:buClr>
            </a:pPr>
            <a:r>
              <a:rPr lang="en-US" sz="2200" dirty="0" smtClean="0">
                <a:ea typeface="MS PGothic" panose="020B0600070205080204" pitchFamily="34" charset="-128"/>
              </a:rPr>
              <a:t>Temperature will also affect the bonding process according to the CTE of the glue and the support material itself;</a:t>
            </a:r>
            <a:endParaRPr lang="en-US" sz="2200" dirty="0">
              <a:ea typeface="MS PGothic" panose="020B0600070205080204" pitchFamily="34" charset="-128"/>
            </a:endParaRPr>
          </a:p>
          <a:p>
            <a:pPr marL="168275" lvl="1" indent="-168275">
              <a:buClr>
                <a:schemeClr val="accent1"/>
              </a:buClr>
            </a:pPr>
            <a:r>
              <a:rPr lang="en-US" sz="2200" dirty="0" smtClean="0">
                <a:ea typeface="MS PGothic" panose="020B0600070205080204" pitchFamily="34" charset="-128"/>
              </a:rPr>
              <a:t>Measurements </a:t>
            </a:r>
            <a:r>
              <a:rPr lang="en-US" sz="2200" dirty="0">
                <a:ea typeface="MS PGothic" panose="020B0600070205080204" pitchFamily="34" charset="-128"/>
              </a:rPr>
              <a:t>in superconducting magnets </a:t>
            </a:r>
            <a:r>
              <a:rPr lang="en-US" sz="2200" dirty="0" smtClean="0">
                <a:ea typeface="MS PGothic" panose="020B0600070205080204" pitchFamily="34" charset="-128"/>
              </a:rPr>
              <a:t>request an </a:t>
            </a:r>
            <a:r>
              <a:rPr lang="en-US" sz="2200" dirty="0">
                <a:ea typeface="MS PGothic" panose="020B0600070205080204" pitchFamily="34" charset="-128"/>
              </a:rPr>
              <a:t>absolute strain state measurement </a:t>
            </a:r>
            <a:r>
              <a:rPr lang="en-US" sz="2200" dirty="0" smtClean="0">
                <a:ea typeface="MS PGothic" panose="020B0600070205080204" pitchFamily="34" charset="-128"/>
              </a:rPr>
              <a:t>over </a:t>
            </a:r>
            <a:r>
              <a:rPr lang="en-US" sz="2200" dirty="0">
                <a:ea typeface="MS PGothic" panose="020B0600070205080204" pitchFamily="34" charset="-128"/>
              </a:rPr>
              <a:t>the full lifetime </a:t>
            </a:r>
            <a:r>
              <a:rPr lang="en-US" sz="2200" dirty="0" smtClean="0">
                <a:ea typeface="MS PGothic" panose="020B0600070205080204" pitchFamily="34" charset="-128"/>
              </a:rPr>
              <a:t>including </a:t>
            </a:r>
            <a:r>
              <a:rPr lang="en-US" sz="2200" dirty="0">
                <a:ea typeface="MS PGothic" panose="020B0600070205080204" pitchFamily="34" charset="-128"/>
              </a:rPr>
              <a:t>thermal </a:t>
            </a:r>
            <a:r>
              <a:rPr lang="en-US" sz="2200" dirty="0" smtClean="0">
                <a:ea typeface="MS PGothic" panose="020B0600070205080204" pitchFamily="34" charset="-128"/>
              </a:rPr>
              <a:t>cycles :</a:t>
            </a:r>
          </a:p>
          <a:p>
            <a:pPr marL="1198563" lvl="1" indent="-285750">
              <a:buFont typeface="Symbol" panose="05050102010706020507" pitchFamily="18" charset="2"/>
              <a:buChar char="Þ"/>
            </a:pPr>
            <a:r>
              <a:rPr lang="en-US" b="1" dirty="0" smtClean="0"/>
              <a:t>Request a thermal compensation to compensate the apparent strain !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05644"/>
            <a:ext cx="5127005" cy="10846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090" y="2150987"/>
            <a:ext cx="2593585" cy="3899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13703" y="2618571"/>
            <a:ext cx="2840425" cy="625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344488" algn="l"/>
              </a:tabLst>
            </a:pPr>
            <a:r>
              <a:rPr lang="en-US" sz="1100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</a:t>
            </a:r>
            <a:r>
              <a:rPr lang="en-US" sz="1100" i="1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1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: Photo </a:t>
            </a:r>
            <a:r>
              <a:rPr lang="en-US" sz="11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elastic coefficient of the </a:t>
            </a:r>
            <a:r>
              <a:rPr lang="en-US" sz="11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fiber</a:t>
            </a:r>
            <a:endParaRPr lang="en-US" sz="11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4488" marR="0" indent="-344488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a"/>
            </a:pPr>
            <a:r>
              <a:rPr lang="en-US" sz="11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Coefficient </a:t>
            </a:r>
            <a:r>
              <a:rPr lang="en-US" sz="11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 thermal </a:t>
            </a:r>
            <a:r>
              <a:rPr lang="en-US" sz="11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expansion</a:t>
            </a:r>
          </a:p>
          <a:p>
            <a:pPr marR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344488" algn="l"/>
              </a:tabLst>
            </a:pPr>
            <a:r>
              <a:rPr lang="en-US" sz="11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</a:t>
            </a:r>
            <a:r>
              <a:rPr lang="en-US" sz="1100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	: Refractive index </a:t>
            </a:r>
            <a:endParaRPr lang="en-US" sz="11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6214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 smtClean="0">
                <a:cs typeface="Ubuntu Light" charset="0"/>
              </a:rPr>
              <a:t>Optical strain measurements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8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201" y="1245524"/>
            <a:ext cx="5861153" cy="1587618"/>
          </a:xfrm>
        </p:spPr>
        <p:txBody>
          <a:bodyPr/>
          <a:lstStyle/>
          <a:p>
            <a:r>
              <a:rPr lang="en-US" dirty="0" smtClean="0"/>
              <a:t>Temperature compensation based on an external compensator in free-free stress state :</a:t>
            </a:r>
          </a:p>
          <a:p>
            <a:pPr marL="741363" lvl="1" indent="-284163">
              <a:buFont typeface="Symbol" panose="05050102010706020507" pitchFamily="18" charset="2"/>
              <a:buChar char="Þ"/>
            </a:pPr>
            <a:r>
              <a:rPr lang="en-US" b="1" dirty="0"/>
              <a:t>Excellent repeatability and reproducibility of the bonding process is required </a:t>
            </a:r>
            <a:r>
              <a:rPr lang="en-US" b="1" dirty="0" smtClean="0"/>
              <a:t>!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969" y="1081294"/>
            <a:ext cx="2292161" cy="517751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7201" y="2698149"/>
            <a:ext cx="5861153" cy="3539430"/>
            <a:chOff x="457201" y="2698149"/>
            <a:chExt cx="5861153" cy="3539430"/>
          </a:xfrm>
        </p:grpSpPr>
        <p:sp>
          <p:nvSpPr>
            <p:cNvPr id="16" name="Subtitle 2"/>
            <p:cNvSpPr txBox="1">
              <a:spLocks/>
            </p:cNvSpPr>
            <p:nvPr/>
          </p:nvSpPr>
          <p:spPr>
            <a:xfrm>
              <a:off x="457201" y="2698149"/>
              <a:ext cx="5861153" cy="353943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</a:lstStyle>
            <a:p>
              <a:pPr marL="0" lvl="1" indent="0">
                <a:buClr>
                  <a:schemeClr val="accent1"/>
                </a:buClr>
                <a:buNone/>
              </a:pPr>
              <a:r>
                <a:rPr lang="en-US" dirty="0"/>
                <a:t>Before field implementation, several validation tests need to be performed : </a:t>
              </a:r>
              <a:endParaRPr lang="en-US" dirty="0" smtClean="0"/>
            </a:p>
            <a:p>
              <a:pPr marL="285750" lvl="1" indent="-285750">
                <a:buClr>
                  <a:schemeClr val="accent1"/>
                </a:buClr>
                <a:buFont typeface="Wingdings" panose="05000000000000000000" pitchFamily="2" charset="2"/>
                <a:buChar char="ü"/>
              </a:pPr>
              <a:r>
                <a:rPr lang="en-US" dirty="0"/>
                <a:t>Trueness determination over the temp. range to validate the measurements;</a:t>
              </a:r>
            </a:p>
            <a:p>
              <a:pPr marL="285750" lvl="1" indent="-285750">
                <a:buFont typeface="Wingdings" panose="05000000000000000000" pitchFamily="2" charset="2"/>
                <a:buChar char="ü"/>
              </a:pPr>
              <a:r>
                <a:rPr lang="en-US" dirty="0"/>
                <a:t>Repeatability and reproducibility determination to validate the temperature compensation</a:t>
              </a:r>
              <a:r>
                <a:rPr lang="en-US" dirty="0" smtClean="0"/>
                <a:t>.</a:t>
              </a:r>
            </a:p>
            <a:p>
              <a:pPr marL="285750" lvl="1" indent="-285750">
                <a:buFont typeface="Wingdings" panose="05000000000000000000" pitchFamily="2" charset="2"/>
                <a:buChar char="ü"/>
              </a:pPr>
              <a:endParaRPr lang="en-US" dirty="0"/>
            </a:p>
            <a:p>
              <a:pPr marL="285750" lvl="1" indent="-285750">
                <a:buFont typeface="Wingdings" panose="05000000000000000000" pitchFamily="2" charset="2"/>
                <a:buChar char="ü"/>
              </a:pPr>
              <a:endParaRPr lang="en-US" dirty="0" smtClean="0"/>
            </a:p>
            <a:p>
              <a:pPr marL="285750" lvl="1" indent="-285750">
                <a:buFont typeface="Wingdings" panose="05000000000000000000" pitchFamily="2" charset="2"/>
                <a:buChar char="ü"/>
              </a:pPr>
              <a:endParaRPr lang="en-US" dirty="0"/>
            </a:p>
            <a:p>
              <a:pPr marL="285750" lvl="1" indent="-285750">
                <a:buFont typeface="Wingdings" panose="05000000000000000000" pitchFamily="2" charset="2"/>
                <a:buChar char="ü"/>
              </a:pPr>
              <a:endParaRPr lang="en-US" dirty="0" smtClean="0"/>
            </a:p>
            <a:p>
              <a:pPr marL="285750" lvl="1" indent="-285750">
                <a:buFont typeface="Wingdings" panose="05000000000000000000" pitchFamily="2" charset="2"/>
                <a:buChar char="ü"/>
              </a:pPr>
              <a:endParaRPr lang="en-US" dirty="0"/>
            </a:p>
            <a:p>
              <a:pPr marL="285750" lvl="1" indent="-285750">
                <a:buFont typeface="Wingdings" panose="05000000000000000000" pitchFamily="2" charset="2"/>
                <a:buChar char="ü"/>
              </a:pPr>
              <a:endParaRPr lang="en-US" sz="800" dirty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dirty="0" smtClean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896479" y="4467864"/>
              <a:ext cx="4118180" cy="1723390"/>
              <a:chOff x="1896479" y="4467864"/>
              <a:chExt cx="4118180" cy="1723390"/>
            </a:xfrm>
          </p:grpSpPr>
          <p:pic>
            <p:nvPicPr>
              <p:cNvPr id="15" name="Picture 14"/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0" r="1936"/>
              <a:stretch/>
            </p:blipFill>
            <p:spPr bwMode="auto">
              <a:xfrm>
                <a:off x="1896479" y="4467864"/>
                <a:ext cx="2982595" cy="172339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34746" y="4829045"/>
                <a:ext cx="744277" cy="693426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204767" y="5395787"/>
                <a:ext cx="8098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ISO5725</a:t>
                </a:r>
                <a:endParaRPr lang="en-US" sz="14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76695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 smtClean="0">
                <a:cs typeface="Ubuntu Light" charset="0"/>
              </a:rPr>
              <a:t> </a:t>
            </a:r>
            <a:r>
              <a:rPr lang="en-GB" altLang="en-US" dirty="0" smtClean="0">
                <a:cs typeface="Ubuntu Light" charset="0"/>
              </a:rPr>
              <a:t>Optical strain measurements</a:t>
            </a:r>
            <a:endParaRPr lang="en-GB" altLang="en-US" dirty="0" smtClean="0">
              <a:solidFill>
                <a:srgbClr val="0055A0"/>
              </a:solidFill>
              <a:cs typeface="Ubuntu Light" charset="0"/>
            </a:endParaRPr>
          </a:p>
        </p:txBody>
      </p:sp>
      <p:sp>
        <p:nvSpPr>
          <p:cNvPr id="35844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smtClean="0">
                <a:solidFill>
                  <a:srgbClr val="8A90A9"/>
                </a:solidFill>
              </a:rPr>
              <a:t>12th June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3rd International Magnet Test Stand Workshop </a:t>
            </a:r>
            <a:endParaRPr lang="en-US" dirty="0"/>
          </a:p>
        </p:txBody>
      </p:sp>
      <p:sp>
        <p:nvSpPr>
          <p:cNvPr id="35846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fld id="{5440CD5D-DDFE-4378-88CD-858816987A66}" type="slidenum">
              <a:rPr lang="en-US" altLang="en-US" sz="1200" smtClean="0">
                <a:solidFill>
                  <a:srgbClr val="8A90A9"/>
                </a:solidFill>
              </a:rPr>
              <a:pPr/>
              <a:t>9</a:t>
            </a:fld>
            <a:endParaRPr lang="en-US" altLang="en-US" sz="1200" smtClean="0">
              <a:solidFill>
                <a:srgbClr val="8A90A9"/>
              </a:solidFill>
            </a:endParaRPr>
          </a:p>
        </p:txBody>
      </p:sp>
      <p:sp>
        <p:nvSpPr>
          <p:cNvPr id="3584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585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03792" y="1105376"/>
            <a:ext cx="5861153" cy="437427"/>
          </a:xfrm>
        </p:spPr>
        <p:txBody>
          <a:bodyPr/>
          <a:lstStyle/>
          <a:p>
            <a:r>
              <a:rPr lang="en-US" dirty="0" smtClean="0"/>
              <a:t>Validation process :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855" y="1545447"/>
            <a:ext cx="5523421" cy="26962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38471"/>
            <a:ext cx="891245" cy="1300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771" y="3228951"/>
            <a:ext cx="3017361" cy="1227361"/>
          </a:xfrm>
          <a:prstGeom prst="rect">
            <a:avLst/>
          </a:prstGeom>
        </p:spPr>
      </p:pic>
      <p:sp>
        <p:nvSpPr>
          <p:cNvPr id="25" name="Content Placeholder 4"/>
          <p:cNvSpPr txBox="1">
            <a:spLocks/>
          </p:cNvSpPr>
          <p:nvPr/>
        </p:nvSpPr>
        <p:spPr bwMode="auto">
          <a:xfrm>
            <a:off x="457200" y="4424786"/>
            <a:ext cx="7101840" cy="185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8275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00" kern="1200">
                <a:solidFill>
                  <a:srgbClr val="0C377B"/>
                </a:solidFill>
                <a:latin typeface="+mn-lt"/>
                <a:ea typeface="MS PGothic" panose="020B0600070205080204" pitchFamily="34" charset="-128"/>
                <a:cs typeface="Ubuntu Light"/>
              </a:defRPr>
            </a:lvl1pPr>
            <a:lvl2pPr marL="344488" indent="-171450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 kern="1200" baseline="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2pPr>
            <a:lvl3pPr marL="514350" indent="-168275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3pPr>
            <a:lvl4pPr marL="681038" indent="-166688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4pPr>
            <a:lvl5pPr marL="858838" indent="-176213" algn="l" rtl="0" eaLnBrk="0" fontAlgn="base" hangingPunct="0">
              <a:spcBef>
                <a:spcPts val="675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rgbClr val="0C377B"/>
                </a:solidFill>
                <a:latin typeface="+mn-lt"/>
                <a:ea typeface="Ubuntu Light" charset="0"/>
                <a:cs typeface="Ubuntu Light"/>
              </a:defRPr>
            </a:lvl5pPr>
            <a:lvl6pPr marL="1275588" indent="-13716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4018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4772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48790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Tensile </a:t>
            </a:r>
            <a:r>
              <a:rPr lang="en-US" sz="1400" dirty="0"/>
              <a:t>test machines: Zwick/</a:t>
            </a:r>
            <a:r>
              <a:rPr lang="en-US" sz="1400" dirty="0" err="1"/>
              <a:t>Roell</a:t>
            </a:r>
            <a:r>
              <a:rPr lang="en-US" sz="1400" dirty="0"/>
              <a:t>® Z400 for tests </a:t>
            </a:r>
            <a:r>
              <a:rPr lang="en-US" sz="1400" dirty="0" smtClean="0"/>
              <a:t>down to 4.2 K;</a:t>
            </a:r>
            <a:endParaRPr lang="en-US" sz="1400" dirty="0"/>
          </a:p>
          <a:p>
            <a:r>
              <a:rPr lang="en-US" sz="1400" dirty="0"/>
              <a:t>AISI 304L flat dog-bone </a:t>
            </a:r>
            <a:r>
              <a:rPr lang="en-US" sz="1400" dirty="0" smtClean="0"/>
              <a:t>specimens;</a:t>
            </a:r>
            <a:endParaRPr lang="en-US" sz="1400" dirty="0"/>
          </a:p>
          <a:p>
            <a:r>
              <a:rPr lang="en-US" sz="1400" dirty="0"/>
              <a:t>2 FBG/side, polyimide coated, 5 mm gage length, 60% </a:t>
            </a:r>
            <a:r>
              <a:rPr lang="en-US" sz="1400" dirty="0" smtClean="0"/>
              <a:t>reflectivity;</a:t>
            </a:r>
            <a:endParaRPr lang="en-US" sz="1400" dirty="0"/>
          </a:p>
          <a:p>
            <a:r>
              <a:rPr lang="en-US" sz="1400" dirty="0" smtClean="0"/>
              <a:t>Commercial </a:t>
            </a:r>
            <a:r>
              <a:rPr lang="en-US" sz="1400" dirty="0"/>
              <a:t>glues were </a:t>
            </a:r>
            <a:r>
              <a:rPr lang="en-US" sz="1400" dirty="0" smtClean="0"/>
              <a:t>used: Vishay</a:t>
            </a:r>
            <a:r>
              <a:rPr lang="en-US" sz="1400" dirty="0"/>
              <a:t>® </a:t>
            </a:r>
            <a:r>
              <a:rPr lang="en-US" sz="1400" dirty="0" smtClean="0"/>
              <a:t>M610 &amp; Araldite®;</a:t>
            </a:r>
            <a:endParaRPr lang="en-US" sz="1400" dirty="0"/>
          </a:p>
          <a:p>
            <a:r>
              <a:rPr lang="en-US" sz="1400" dirty="0"/>
              <a:t>Precision estimated by measuring the apparent strain at 77 </a:t>
            </a:r>
            <a:r>
              <a:rPr lang="en-US" sz="1400" dirty="0" smtClean="0"/>
              <a:t>K;</a:t>
            </a:r>
            <a:endParaRPr lang="en-US" sz="1400" dirty="0"/>
          </a:p>
          <a:p>
            <a:r>
              <a:rPr lang="en-US" sz="1400" dirty="0" smtClean="0"/>
              <a:t>Trueness </a:t>
            </a:r>
            <a:r>
              <a:rPr lang="en-US" sz="1400" dirty="0"/>
              <a:t>estimated by evaluation </a:t>
            </a:r>
            <a:r>
              <a:rPr lang="en-US" sz="1400" dirty="0" smtClean="0"/>
              <a:t>of Young </a:t>
            </a:r>
            <a:r>
              <a:rPr lang="en-US" sz="1400" dirty="0"/>
              <a:t>Modulus </a:t>
            </a:r>
            <a:r>
              <a:rPr lang="en-US" sz="1400" dirty="0" smtClean="0"/>
              <a:t>(ASTM E111-04).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93"/>
          <a:stretch/>
        </p:blipFill>
        <p:spPr>
          <a:xfrm>
            <a:off x="6213002" y="4241662"/>
            <a:ext cx="1508759" cy="20459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67" t="20575" r="19574" b="62184"/>
          <a:stretch/>
        </p:blipFill>
        <p:spPr>
          <a:xfrm rot="5400000">
            <a:off x="6381481" y="2641557"/>
            <a:ext cx="3808322" cy="80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625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_ENdept_Presentation_ArialFont copy">
  <a:themeElements>
    <a:clrScheme name="CERN">
      <a:dk1>
        <a:srgbClr val="0C377B"/>
      </a:dk1>
      <a:lt1>
        <a:srgbClr val="FFFFFF"/>
      </a:lt1>
      <a:dk2>
        <a:srgbClr val="333333"/>
      </a:dk2>
      <a:lt2>
        <a:srgbClr val="999999"/>
      </a:lt2>
      <a:accent1>
        <a:srgbClr val="0C377B"/>
      </a:accent1>
      <a:accent2>
        <a:srgbClr val="A40000"/>
      </a:accent2>
      <a:accent3>
        <a:srgbClr val="4F9A06"/>
      </a:accent3>
      <a:accent4>
        <a:srgbClr val="5197CC"/>
      </a:accent4>
      <a:accent5>
        <a:srgbClr val="EF2929"/>
      </a:accent5>
      <a:accent6>
        <a:srgbClr val="8AE234"/>
      </a:accent6>
      <a:hlink>
        <a:srgbClr val="3465A4"/>
      </a:hlink>
      <a:folHlink>
        <a:srgbClr val="3465A4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N Department template" id="{5ECFE7AF-D9A1-4298-8928-D1955F309E82}" vid="{1273F9BD-111A-445A-9BB1-83C187A986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81162</TotalTime>
  <Words>1331</Words>
  <Application>Microsoft Office PowerPoint</Application>
  <PresentationFormat>On-screen Show (4:3)</PresentationFormat>
  <Paragraphs>398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ＭＳ Ｐゴシック</vt:lpstr>
      <vt:lpstr>ＭＳ Ｐゴシック</vt:lpstr>
      <vt:lpstr>Arial</vt:lpstr>
      <vt:lpstr>Calibri</vt:lpstr>
      <vt:lpstr>Corbel</vt:lpstr>
      <vt:lpstr>Symbol</vt:lpstr>
      <vt:lpstr>Times New Roman</vt:lpstr>
      <vt:lpstr>Ubuntu</vt:lpstr>
      <vt:lpstr>Ubuntu Light</vt:lpstr>
      <vt:lpstr>Wingdings</vt:lpstr>
      <vt:lpstr>CERN_ENdept_Presentation_ArialFont copy</vt:lpstr>
      <vt:lpstr>Mechanical measurements in test stands Optical fibers and Cloud technology  M. Guinchard</vt:lpstr>
      <vt:lpstr>Outline</vt:lpstr>
      <vt:lpstr> Introduction</vt:lpstr>
      <vt:lpstr> Introduction</vt:lpstr>
      <vt:lpstr> Introduction</vt:lpstr>
      <vt:lpstr> Introduction</vt:lpstr>
      <vt:lpstr> Optical strain measurements</vt:lpstr>
      <vt:lpstr> Optical strain measurements</vt:lpstr>
      <vt:lpstr> Optical strain measurements</vt:lpstr>
      <vt:lpstr> Optical strain measurements</vt:lpstr>
      <vt:lpstr> Optical strain measurements</vt:lpstr>
      <vt:lpstr> Optical strain measurements</vt:lpstr>
      <vt:lpstr> Optical strain measurements</vt:lpstr>
      <vt:lpstr> Hybrid system</vt:lpstr>
      <vt:lpstr> Optical strain measurements</vt:lpstr>
      <vt:lpstr> Optical strain measurements</vt:lpstr>
      <vt:lpstr> Optical strain measurements</vt:lpstr>
      <vt:lpstr> Optical strain measurements</vt:lpstr>
      <vt:lpstr> Optical strain measurements</vt:lpstr>
      <vt:lpstr> Optical strain measurements</vt:lpstr>
      <vt:lpstr> Optical strain measurements- conclusion</vt:lpstr>
      <vt:lpstr> Digital transformation</vt:lpstr>
      <vt:lpstr> Digital transformation</vt:lpstr>
      <vt:lpstr> Digital transformation</vt:lpstr>
      <vt:lpstr> Digital transformation</vt:lpstr>
      <vt:lpstr> Digital transformation in conclusion</vt:lpstr>
      <vt:lpstr>Thank you ! Questions ? 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Department Template</dc:title>
  <dc:creator>Roberto Losito</dc:creator>
  <cp:lastModifiedBy>Michael Guinchard</cp:lastModifiedBy>
  <cp:revision>533</cp:revision>
  <cp:lastPrinted>2018-02-22T10:41:59Z</cp:lastPrinted>
  <dcterms:created xsi:type="dcterms:W3CDTF">2016-04-11T07:30:05Z</dcterms:created>
  <dcterms:modified xsi:type="dcterms:W3CDTF">2019-06-12T06:00:37Z</dcterms:modified>
</cp:coreProperties>
</file>