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2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3D02-BCA7-41AB-BFDB-170B2BD9C8E2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0369-6C4B-42CF-9F15-689313866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3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3D02-BCA7-41AB-BFDB-170B2BD9C8E2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0369-6C4B-42CF-9F15-689313866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18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3D02-BCA7-41AB-BFDB-170B2BD9C8E2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0369-6C4B-42CF-9F15-689313866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1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82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3D02-BCA7-41AB-BFDB-170B2BD9C8E2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0369-6C4B-42CF-9F15-689313866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1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70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95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5279254" y="2587713"/>
            <a:ext cx="1629261" cy="1682575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74864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3D02-BCA7-41AB-BFDB-170B2BD9C8E2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0369-6C4B-42CF-9F15-68931386657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17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35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3D02-BCA7-41AB-BFDB-170B2BD9C8E2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0369-6C4B-42CF-9F15-689313866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0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3D02-BCA7-41AB-BFDB-170B2BD9C8E2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0369-6C4B-42CF-9F15-689313866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9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3D02-BCA7-41AB-BFDB-170B2BD9C8E2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0369-6C4B-42CF-9F15-689313866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531"/>
            <a:ext cx="12192000" cy="942936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72800" cy="42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3D02-BCA7-41AB-BFDB-170B2BD9C8E2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40369-6C4B-42CF-9F15-689313866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7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indico.cern.ch/event/704235/contributions/2932041/" TargetMode="External"/><Relationship Id="rId5" Type="http://schemas.openxmlformats.org/officeDocument/2006/relationships/hyperlink" Target="https://indico.cern.ch/event/507584/contributions/2027918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indico.cern.ch/event/704235/contributions/2932041/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indico.fnal.gov/event/16653/session/2/contribution/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data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Franco J. Mangiarotti</a:t>
            </a:r>
          </a:p>
          <a:p>
            <a:r>
              <a:rPr lang="en-US" dirty="0" smtClean="0"/>
              <a:t>CERN – TE-MSC-TF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2019.06.12 – 3</a:t>
            </a:r>
            <a:r>
              <a:rPr lang="en-US" baseline="30000" dirty="0" smtClean="0"/>
              <a:t>rd</a:t>
            </a:r>
            <a:r>
              <a:rPr lang="en-US" dirty="0" smtClean="0"/>
              <a:t> IWSMTS, Uppsala, 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6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Broken strands in MBRDS1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4662311" cy="42708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Slow training and limit in one location</a:t>
            </a:r>
          </a:p>
          <a:p>
            <a:r>
              <a:rPr lang="en-US" dirty="0" smtClean="0"/>
              <a:t>“Inverse” precursor</a:t>
            </a:r>
          </a:p>
          <a:p>
            <a:r>
              <a:rPr lang="en-US" dirty="0" smtClean="0"/>
              <a:t>Atypical ramp rate dependency</a:t>
            </a:r>
          </a:p>
          <a:p>
            <a:r>
              <a:rPr lang="en-US" dirty="0" smtClean="0"/>
              <a:t>Decaying voltages during flat-top</a:t>
            </a:r>
          </a:p>
          <a:p>
            <a:pPr lvl="4"/>
            <a:endParaRPr lang="en-US" dirty="0"/>
          </a:p>
          <a:p>
            <a:r>
              <a:rPr lang="en-US" dirty="0" smtClean="0"/>
              <a:t>Probably conductor damage in coil exit</a:t>
            </a:r>
          </a:p>
          <a:p>
            <a:pPr lvl="1"/>
            <a:r>
              <a:rPr lang="en-US" dirty="0" smtClean="0"/>
              <a:t>By-pass coil </a:t>
            </a:r>
            <a:r>
              <a:rPr lang="en-US" smtClean="0"/>
              <a:t>and retest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750" y="1195827"/>
            <a:ext cx="7096730" cy="4774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82" y="1183246"/>
            <a:ext cx="6231467" cy="4799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192" y="1188051"/>
            <a:ext cx="7119846" cy="4789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87" y="1175470"/>
            <a:ext cx="6251657" cy="48151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893488" y="2085216"/>
            <a:ext cx="5463254" cy="2532253"/>
            <a:chOff x="5898536" y="1200633"/>
            <a:chExt cx="5463254" cy="2532253"/>
          </a:xfrm>
        </p:grpSpPr>
        <p:grpSp>
          <p:nvGrpSpPr>
            <p:cNvPr id="13" name="Group 12"/>
            <p:cNvGrpSpPr/>
            <p:nvPr/>
          </p:nvGrpSpPr>
          <p:grpSpPr>
            <a:xfrm>
              <a:off x="5898536" y="1200633"/>
              <a:ext cx="5463254" cy="2532253"/>
              <a:chOff x="5898536" y="1200633"/>
              <a:chExt cx="5463254" cy="2532253"/>
            </a:xfrm>
          </p:grpSpPr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781" r="13943"/>
              <a:stretch/>
            </p:blipFill>
            <p:spPr bwMode="auto">
              <a:xfrm>
                <a:off x="5898536" y="1200633"/>
                <a:ext cx="5453159" cy="253225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677017" y="2367776"/>
                <a:ext cx="26847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Probable location of damage</a:t>
                </a:r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H="1" flipV="1">
              <a:off x="8179904" y="2176670"/>
              <a:ext cx="546653" cy="367747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1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quench integral in MCBRDP1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4973053" cy="42708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Quench-back not as effective as expected</a:t>
            </a:r>
          </a:p>
          <a:p>
            <a:r>
              <a:rPr lang="en-US" dirty="0" smtClean="0"/>
              <a:t>Tried multiple energy extraction devices</a:t>
            </a:r>
          </a:p>
          <a:p>
            <a:pPr lvl="1"/>
            <a:r>
              <a:rPr lang="en-US" dirty="0" smtClean="0"/>
              <a:t>QI &lt; 23 kA</a:t>
            </a:r>
            <a:r>
              <a:rPr lang="en-US" baseline="30000" dirty="0" smtClean="0"/>
              <a:t>2</a:t>
            </a:r>
            <a:r>
              <a:rPr lang="en-US" dirty="0" smtClean="0"/>
              <a:t>s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 &lt; 450 V</a:t>
            </a:r>
          </a:p>
          <a:p>
            <a:r>
              <a:rPr lang="en-US" dirty="0" smtClean="0"/>
              <a:t>Fast cycle time required fast software</a:t>
            </a:r>
          </a:p>
          <a:p>
            <a:endParaRPr lang="en-US" dirty="0" smtClean="0"/>
          </a:p>
          <a:p>
            <a:r>
              <a:rPr lang="en-US" dirty="0" smtClean="0"/>
              <a:t>Final workaround: 2x EE racks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dirty="0" smtClean="0"/>
              <a:t> &lt; 900 V)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737" y="1173936"/>
            <a:ext cx="6645216" cy="4505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447" y="1173936"/>
            <a:ext cx="6663506" cy="4505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47" y="1173936"/>
            <a:ext cx="6663506" cy="4505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447" y="1173936"/>
            <a:ext cx="6663506" cy="4505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447" y="1173936"/>
            <a:ext cx="6663506" cy="4505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447" y="1173936"/>
            <a:ext cx="6663506" cy="4505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447" y="1173936"/>
            <a:ext cx="6663506" cy="4505334"/>
          </a:xfrm>
          <a:prstGeom prst="rect">
            <a:avLst/>
          </a:prstGeom>
        </p:spPr>
      </p:pic>
      <p:sp>
        <p:nvSpPr>
          <p:cNvPr id="15" name="Curved Up Arrow 14"/>
          <p:cNvSpPr/>
          <p:nvPr/>
        </p:nvSpPr>
        <p:spPr>
          <a:xfrm rot="9723051">
            <a:off x="9377432" y="1010896"/>
            <a:ext cx="986590" cy="582675"/>
          </a:xfrm>
          <a:prstGeom prst="curvedUpArrow">
            <a:avLst>
              <a:gd name="adj1" fmla="val 25000"/>
              <a:gd name="adj2" fmla="val 56145"/>
              <a:gd name="adj3" fmla="val 35702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54" y="1017754"/>
            <a:ext cx="809680" cy="8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Heater discharges in MBHSP109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4305300" cy="42708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First ~60 discharges: manually analyzed</a:t>
            </a:r>
          </a:p>
          <a:p>
            <a:pPr lvl="1"/>
            <a:r>
              <a:rPr lang="en-US" dirty="0" smtClean="0"/>
              <a:t>Check the curves look OK before continuing</a:t>
            </a:r>
          </a:p>
          <a:p>
            <a:r>
              <a:rPr lang="en-US" dirty="0" smtClean="0"/>
              <a:t>Next ~70 discharges: automatically analyzed</a:t>
            </a:r>
          </a:p>
          <a:p>
            <a:pPr lvl="1"/>
            <a:r>
              <a:rPr lang="en-US" dirty="0" smtClean="0"/>
              <a:t>QH analysis software</a:t>
            </a:r>
          </a:p>
          <a:p>
            <a:pPr lvl="1"/>
            <a:r>
              <a:rPr lang="en-US" dirty="0" smtClean="0"/>
              <a:t>LabVIEW program</a:t>
            </a:r>
          </a:p>
          <a:p>
            <a:pPr lvl="1"/>
            <a:r>
              <a:rPr lang="en-US" dirty="0" smtClean="0"/>
              <a:t>PLC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63"/>
          <a:stretch/>
        </p:blipFill>
        <p:spPr>
          <a:xfrm>
            <a:off x="5734050" y="1505237"/>
            <a:ext cx="5143500" cy="391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45" y="1572971"/>
            <a:ext cx="809680" cy="651516"/>
          </a:xfrm>
          <a:prstGeom prst="rect">
            <a:avLst/>
          </a:prstGeom>
        </p:spPr>
      </p:pic>
      <p:sp>
        <p:nvSpPr>
          <p:cNvPr id="7" name="Curved Up Arrow 6"/>
          <p:cNvSpPr/>
          <p:nvPr/>
        </p:nvSpPr>
        <p:spPr>
          <a:xfrm rot="9723051">
            <a:off x="10235387" y="1034269"/>
            <a:ext cx="986590" cy="582675"/>
          </a:xfrm>
          <a:prstGeom prst="curvedUpArrow">
            <a:avLst>
              <a:gd name="adj1" fmla="val 25000"/>
              <a:gd name="adj2" fmla="val 56145"/>
              <a:gd name="adj3" fmla="val 35702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062" y="1173936"/>
            <a:ext cx="4810125" cy="523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369" y="2216614"/>
            <a:ext cx="813816" cy="813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885" y="3916643"/>
            <a:ext cx="6645792" cy="213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rved Up Arrow 10"/>
          <p:cNvSpPr/>
          <p:nvPr/>
        </p:nvSpPr>
        <p:spPr>
          <a:xfrm rot="9723051">
            <a:off x="9491018" y="1778939"/>
            <a:ext cx="986590" cy="582675"/>
          </a:xfrm>
          <a:prstGeom prst="curvedUpArrow">
            <a:avLst>
              <a:gd name="adj1" fmla="val 25000"/>
              <a:gd name="adj2" fmla="val 56145"/>
              <a:gd name="adj3" fmla="val 35702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53" y="1125368"/>
            <a:ext cx="6686759" cy="4681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cycles in MBHSP109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25607"/>
            <a:ext cx="4816521" cy="42708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~200 cycles from 5 to 11.85 kA every day</a:t>
            </a:r>
          </a:p>
          <a:p>
            <a:r>
              <a:rPr lang="en-US" dirty="0" smtClean="0"/>
              <a:t>How to verify the magnet does not degrade?</a:t>
            </a:r>
          </a:p>
          <a:p>
            <a:pPr lvl="1"/>
            <a:r>
              <a:rPr lang="en-US" dirty="0" smtClean="0"/>
              <a:t>Quenches</a:t>
            </a:r>
          </a:p>
          <a:p>
            <a:pPr lvl="1"/>
            <a:r>
              <a:rPr lang="en-US" dirty="0" smtClean="0"/>
              <a:t>VI measurements</a:t>
            </a:r>
          </a:p>
          <a:p>
            <a:r>
              <a:rPr lang="en-US" dirty="0" smtClean="0"/>
              <a:t>Analysis: </a:t>
            </a:r>
          </a:p>
          <a:p>
            <a:pPr lvl="1"/>
            <a:r>
              <a:rPr lang="en-US" dirty="0" smtClean="0"/>
              <a:t>Current cycles: </a:t>
            </a:r>
            <a:br>
              <a:rPr lang="en-US" dirty="0" smtClean="0"/>
            </a:br>
            <a:r>
              <a:rPr lang="en-US" dirty="0" smtClean="0"/>
              <a:t>no degradation</a:t>
            </a:r>
          </a:p>
          <a:p>
            <a:pPr lvl="1"/>
            <a:r>
              <a:rPr lang="en-US" dirty="0" smtClean="0"/>
              <a:t>Thermal cycles: </a:t>
            </a:r>
            <a:br>
              <a:rPr lang="en-US" dirty="0" smtClean="0"/>
            </a:br>
            <a:r>
              <a:rPr lang="en-US" dirty="0" smtClean="0"/>
              <a:t>~0.5% degradation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6220735" y="988841"/>
            <a:ext cx="5881351" cy="4684049"/>
            <a:chOff x="6220735" y="988841"/>
            <a:chExt cx="5881351" cy="46840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735" y="1546058"/>
              <a:ext cx="5358004" cy="41268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96634" y="4299704"/>
              <a:ext cx="1975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5-11.85 kA cycles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00950" y="988841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 measurement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09507" y="2511101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Quench</a:t>
              </a:r>
              <a:endParaRPr lang="en-GB" dirty="0"/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8398043" y="2483244"/>
              <a:ext cx="372979" cy="318837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Left Brace 10"/>
            <p:cNvSpPr/>
            <p:nvPr/>
          </p:nvSpPr>
          <p:spPr>
            <a:xfrm rot="5400000">
              <a:off x="10353180" y="1185105"/>
              <a:ext cx="372979" cy="72190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10900623" y="1918179"/>
              <a:ext cx="204524" cy="7775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886" y="1196175"/>
            <a:ext cx="5791702" cy="45297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886" y="1196175"/>
            <a:ext cx="5791702" cy="4529721"/>
          </a:xfrm>
          <a:prstGeom prst="rect">
            <a:avLst/>
          </a:prstGeom>
        </p:spPr>
      </p:pic>
      <p:sp>
        <p:nvSpPr>
          <p:cNvPr id="24" name="Curved Up Arrow 23"/>
          <p:cNvSpPr/>
          <p:nvPr/>
        </p:nvSpPr>
        <p:spPr>
          <a:xfrm rot="13464135">
            <a:off x="10036534" y="4239255"/>
            <a:ext cx="986590" cy="582675"/>
          </a:xfrm>
          <a:prstGeom prst="curvedUpArrow">
            <a:avLst>
              <a:gd name="adj1" fmla="val 25000"/>
              <a:gd name="adj2" fmla="val 56145"/>
              <a:gd name="adj3" fmla="val 35702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853" y="4679052"/>
            <a:ext cx="809680" cy="8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analysis is critical to magnet testing</a:t>
            </a:r>
          </a:p>
          <a:p>
            <a:pPr lvl="1"/>
            <a:r>
              <a:rPr lang="en-US" dirty="0" smtClean="0"/>
              <a:t>Validation of the test</a:t>
            </a:r>
          </a:p>
          <a:p>
            <a:pPr lvl="1"/>
            <a:r>
              <a:rPr lang="en-US" dirty="0" smtClean="0"/>
              <a:t>Early troubleshooting</a:t>
            </a:r>
          </a:p>
          <a:p>
            <a:pPr lvl="1"/>
            <a:r>
              <a:rPr lang="en-US" dirty="0" smtClean="0"/>
              <a:t>Permission to continue testing</a:t>
            </a:r>
          </a:p>
          <a:p>
            <a:r>
              <a:rPr lang="en-US" dirty="0" smtClean="0"/>
              <a:t>Sharing tools and procedures between labs will help us get more out of the testing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0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vs Offline data analysis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Online data analysis:</a:t>
            </a:r>
          </a:p>
          <a:p>
            <a:pPr lvl="1"/>
            <a:r>
              <a:rPr lang="en-US" dirty="0" smtClean="0"/>
              <a:t>Right-away after an event</a:t>
            </a:r>
          </a:p>
          <a:p>
            <a:pPr lvl="1"/>
            <a:r>
              <a:rPr lang="en-US" dirty="0" smtClean="0"/>
              <a:t>Minimum data for operation (QI, quench location,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Required to continue testing</a:t>
            </a:r>
          </a:p>
          <a:p>
            <a:pPr lvl="1"/>
            <a:r>
              <a:rPr lang="en-US" dirty="0" smtClean="0"/>
              <a:t>Focus on speed instead of depth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Offline data analysis:</a:t>
            </a:r>
          </a:p>
          <a:p>
            <a:pPr lvl="1"/>
            <a:r>
              <a:rPr lang="en-US" dirty="0" smtClean="0"/>
              <a:t>A few hours, days or even years after the event</a:t>
            </a:r>
          </a:p>
          <a:p>
            <a:pPr lvl="1"/>
            <a:r>
              <a:rPr lang="en-US" dirty="0" smtClean="0"/>
              <a:t>Exhaustive analysis, comparison with other events</a:t>
            </a:r>
          </a:p>
        </p:txBody>
      </p:sp>
    </p:spTree>
    <p:extLst>
      <p:ext uri="{BB962C8B-B14F-4D97-AF65-F5344CB8AC3E}">
        <p14:creationId xmlns:p14="http://schemas.microsoft.com/office/powerpoint/2010/main" val="29240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data analysis tools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r="29621"/>
          <a:stretch/>
        </p:blipFill>
        <p:spPr>
          <a:xfrm rot="16200000">
            <a:off x="8679950" y="2930660"/>
            <a:ext cx="2228499" cy="35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814AAC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3817" y="448703"/>
            <a:ext cx="6030186" cy="5457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DIAdem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6"/>
            <a:ext cx="4615543" cy="370359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Great data visualization and manipulation tool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Already discussed in the previous two workshops (</a:t>
            </a:r>
            <a:r>
              <a:rPr lang="en-US" dirty="0" smtClean="0">
                <a:hlinkClick r:id="rId5"/>
              </a:rPr>
              <a:t>link1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link2</a:t>
            </a:r>
            <a:r>
              <a:rPr lang="en-US" dirty="0" smtClean="0"/>
              <a:t>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Main software used by TF section in SM18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833" y="4859684"/>
            <a:ext cx="40290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DIAdem</a:t>
            </a:r>
            <a:r>
              <a:rPr lang="en-US" dirty="0" smtClean="0"/>
              <a:t> tools: OAQ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4720683" cy="42708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Program to analyze a quench right after it happens</a:t>
            </a:r>
          </a:p>
          <a:p>
            <a:r>
              <a:rPr lang="en-US" dirty="0" smtClean="0"/>
              <a:t>User interaction to select:</a:t>
            </a:r>
          </a:p>
          <a:p>
            <a:pPr lvl="1"/>
            <a:r>
              <a:rPr lang="en-US" dirty="0" smtClean="0"/>
              <a:t>quench time, </a:t>
            </a:r>
          </a:p>
          <a:p>
            <a:pPr lvl="1"/>
            <a:r>
              <a:rPr lang="en-US" dirty="0" smtClean="0"/>
              <a:t>quenched segments, </a:t>
            </a:r>
          </a:p>
          <a:p>
            <a:pPr lvl="1"/>
            <a:r>
              <a:rPr lang="en-US" dirty="0" smtClean="0"/>
              <a:t>quench antenna, </a:t>
            </a:r>
          </a:p>
          <a:p>
            <a:pPr lvl="1"/>
            <a:r>
              <a:rPr lang="en-US" dirty="0" smtClean="0"/>
              <a:t>test parameters, …</a:t>
            </a:r>
          </a:p>
          <a:p>
            <a:r>
              <a:rPr lang="en-US" dirty="0" smtClean="0"/>
              <a:t>Outputs a text file with the main test results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42" y="1133185"/>
            <a:ext cx="6586870" cy="553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63" y="1208905"/>
            <a:ext cx="6571429" cy="538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97" y="1278845"/>
            <a:ext cx="4724961" cy="524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77" y="1289531"/>
            <a:ext cx="4495800" cy="521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12" y="232097"/>
            <a:ext cx="809680" cy="8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12" y="232097"/>
            <a:ext cx="809680" cy="809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41" y="1120366"/>
            <a:ext cx="6686759" cy="4681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41" y="1120366"/>
            <a:ext cx="6686759" cy="4682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DIAdem</a:t>
            </a:r>
            <a:r>
              <a:rPr lang="en-US" dirty="0" smtClean="0"/>
              <a:t> tools: DMM-processor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5081337" cy="42708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Multi-purpose software to analyze slow-acquisition, high precision data:</a:t>
            </a:r>
          </a:p>
          <a:p>
            <a:pPr lvl="1"/>
            <a:r>
              <a:rPr lang="en-US" dirty="0" smtClean="0"/>
              <a:t>Splices resistance</a:t>
            </a:r>
          </a:p>
          <a:p>
            <a:pPr lvl="1"/>
            <a:r>
              <a:rPr lang="en-US" dirty="0" smtClean="0"/>
              <a:t>Inductance</a:t>
            </a:r>
          </a:p>
          <a:p>
            <a:pPr lvl="1"/>
            <a:r>
              <a:rPr lang="en-US" dirty="0" smtClean="0"/>
              <a:t>AC loss</a:t>
            </a:r>
          </a:p>
          <a:p>
            <a:pPr lvl="1"/>
            <a:r>
              <a:rPr lang="en-US" dirty="0" smtClean="0"/>
              <a:t>RRR</a:t>
            </a:r>
          </a:p>
          <a:p>
            <a:pPr lvl="1"/>
            <a:r>
              <a:rPr lang="en-US" dirty="0" smtClean="0"/>
              <a:t>Superconducting transition</a:t>
            </a:r>
          </a:p>
          <a:p>
            <a:r>
              <a:rPr lang="en-US" dirty="0" smtClean="0"/>
              <a:t>Outputs images and text result files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41" y="1120366"/>
            <a:ext cx="6686759" cy="4681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241" y="1120366"/>
            <a:ext cx="6686759" cy="4681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40" y="1120367"/>
            <a:ext cx="6686759" cy="46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996" y="230029"/>
            <a:ext cx="813816" cy="813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112" y="311179"/>
            <a:ext cx="809680" cy="651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DIAdem</a:t>
            </a:r>
            <a:r>
              <a:rPr lang="en-US" dirty="0" smtClean="0"/>
              <a:t> tools: QH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5093368" cy="42708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Goal: comparing a QH discharge with a baseline</a:t>
            </a:r>
          </a:p>
          <a:p>
            <a:pPr lvl="1"/>
            <a:r>
              <a:rPr lang="en-US" dirty="0" smtClean="0"/>
              <a:t>Use V, I, R and </a:t>
            </a:r>
            <a:r>
              <a:rPr lang="el-GR" dirty="0"/>
              <a:t>τ</a:t>
            </a:r>
            <a:endParaRPr lang="en-US" dirty="0" smtClean="0"/>
          </a:p>
          <a:p>
            <a:r>
              <a:rPr lang="en-US" dirty="0" smtClean="0"/>
              <a:t>Manual (QH </a:t>
            </a:r>
            <a:r>
              <a:rPr lang="en-US" dirty="0" err="1" smtClean="0"/>
              <a:t>verificator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Visually compare curves with baseline</a:t>
            </a:r>
          </a:p>
          <a:p>
            <a:r>
              <a:rPr lang="en-US" dirty="0" smtClean="0"/>
              <a:t>Automatic (QH analysis)</a:t>
            </a:r>
          </a:p>
          <a:p>
            <a:pPr lvl="1"/>
            <a:r>
              <a:rPr lang="en-US" dirty="0" smtClean="0"/>
              <a:t>Verify if deviations are within acceptable window</a:t>
            </a:r>
          </a:p>
          <a:p>
            <a:pPr lvl="1"/>
            <a:r>
              <a:rPr lang="en-US" dirty="0" smtClean="0"/>
              <a:t>Calculate parameters at given times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347" y="1173936"/>
            <a:ext cx="6035690" cy="525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052" y="2114379"/>
            <a:ext cx="6645792" cy="213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70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Carpenter and other offline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5338298" cy="427086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Result text files uploaded to </a:t>
            </a:r>
            <a:r>
              <a:rPr lang="en-US" sz="2800" dirty="0"/>
              <a:t>Carpenter database </a:t>
            </a:r>
            <a:endParaRPr lang="en-US" sz="2800" dirty="0" smtClean="0"/>
          </a:p>
          <a:p>
            <a:pPr lvl="1"/>
            <a:r>
              <a:rPr lang="en-US" sz="2267" dirty="0" smtClean="0"/>
              <a:t>Carpenter info: </a:t>
            </a:r>
            <a:r>
              <a:rPr lang="en-US" sz="2267" dirty="0" smtClean="0">
                <a:hlinkClick r:id="rId2"/>
              </a:rPr>
              <a:t>link1</a:t>
            </a:r>
            <a:r>
              <a:rPr lang="en-US" sz="2267" dirty="0" smtClean="0"/>
              <a:t>, </a:t>
            </a:r>
            <a:r>
              <a:rPr lang="en-US" sz="2267" dirty="0" smtClean="0">
                <a:hlinkClick r:id="rId3"/>
              </a:rPr>
              <a:t>link2</a:t>
            </a:r>
            <a:endParaRPr lang="en-US" sz="2267" dirty="0" smtClean="0"/>
          </a:p>
          <a:p>
            <a:r>
              <a:rPr lang="en-US" sz="2800" dirty="0" smtClean="0"/>
              <a:t>Other programs use this data to do more analysis</a:t>
            </a:r>
          </a:p>
          <a:p>
            <a:endParaRPr lang="en-US" sz="2800" dirty="0"/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471" y="1173936"/>
            <a:ext cx="4001221" cy="465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4938"/>
          <a:stretch/>
        </p:blipFill>
        <p:spPr>
          <a:xfrm>
            <a:off x="986214" y="3645496"/>
            <a:ext cx="10566400" cy="315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536" y="4401097"/>
            <a:ext cx="10780817" cy="2176462"/>
          </a:xfrm>
          <a:prstGeom prst="rect">
            <a:avLst/>
          </a:prstGeom>
          <a:ln w="12700"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390" t="27323" r="770" b="19461"/>
          <a:stretch/>
        </p:blipFill>
        <p:spPr>
          <a:xfrm>
            <a:off x="1838769" y="3585977"/>
            <a:ext cx="9091863" cy="3272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5735" y="1114418"/>
            <a:ext cx="51435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5812" y="3701098"/>
            <a:ext cx="51435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9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data analysis examples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894216" y="3600950"/>
            <a:ext cx="6437811" cy="1966479"/>
            <a:chOff x="4894216" y="3600950"/>
            <a:chExt cx="6437811" cy="19664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4216" y="3600950"/>
              <a:ext cx="6437811" cy="19664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116639" y="4314959"/>
              <a:ext cx="617157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/>
                <a:t>IWSMTS</a:t>
              </a:r>
              <a:endParaRPr lang="en-GB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399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_16x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RN_16x9" id="{F699A812-4ABC-4CCD-83BD-B4DBC507CF15}" vid="{BB6E3591-8168-4C35-A2F0-5F46AEF388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CERN_16x9</Template>
  <TotalTime>336</TotalTime>
  <Words>435</Words>
  <Application>Microsoft Office PowerPoint</Application>
  <PresentationFormat>Widescreen</PresentationFormat>
  <Paragraphs>94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Optima</vt:lpstr>
      <vt:lpstr>CERN_16x9</vt:lpstr>
      <vt:lpstr>Online data analysis</vt:lpstr>
      <vt:lpstr>Online vs Offline data analysis</vt:lpstr>
      <vt:lpstr>Online data analysis tools</vt:lpstr>
      <vt:lpstr>DIAdem</vt:lpstr>
      <vt:lpstr>DIAdem tools: OAQ</vt:lpstr>
      <vt:lpstr>DIAdem tools: DMM-processor</vt:lpstr>
      <vt:lpstr>DIAdem tools: QH analysis</vt:lpstr>
      <vt:lpstr>Carpenter and other offline tools</vt:lpstr>
      <vt:lpstr>Online data analysis examples</vt:lpstr>
      <vt:lpstr>Broken strands in MBRDS1</vt:lpstr>
      <vt:lpstr>High quench integral in MCBRDP1</vt:lpstr>
      <vt:lpstr>Heater discharges in MBHSP109</vt:lpstr>
      <vt:lpstr>Current cycles in MBHSP109</vt:lpstr>
      <vt:lpstr>Summary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On-line data analysis</dc:title>
  <dc:creator>Franco Julio Mangiarotti</dc:creator>
  <cp:lastModifiedBy>Franco Julio Mangiarotti</cp:lastModifiedBy>
  <cp:revision>43</cp:revision>
  <dcterms:created xsi:type="dcterms:W3CDTF">2019-05-23T09:30:46Z</dcterms:created>
  <dcterms:modified xsi:type="dcterms:W3CDTF">2019-06-17T10:26:16Z</dcterms:modified>
</cp:coreProperties>
</file>