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257" r:id="rId3"/>
    <p:sldId id="385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87" r:id="rId15"/>
    <p:sldId id="398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7" autoAdjust="0"/>
    <p:restoredTop sz="94660"/>
  </p:normalViewPr>
  <p:slideViewPr>
    <p:cSldViewPr>
      <p:cViewPr varScale="1">
        <p:scale>
          <a:sx n="64" d="100"/>
          <a:sy n="64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ADA09F4-2FE8-466F-962F-A058C7C9C1D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34598D-BD7F-4A7C-B818-30FCC25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69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4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9139-97C3-4BED-9BA7-6AD3942DFA79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9E22-4638-4B9F-B88C-E120FD762969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EE4-03D4-41FB-9D34-C725D7813CE7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6CC1-0C62-45A4-AA16-27315DE672F6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0DFB-49D3-4B7B-AE8C-3AA1BA8571A9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7CD-62EA-4F4F-84B0-8A48075CADB4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D9-C3D8-4BA5-851E-CE16F8053F19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D287-8314-4C6B-BD7A-3F1AD2EAED5D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CF4-7B51-4A98-8BB9-216B16A4A4C4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B9F6-06C6-44A6-8C40-77919A9D7823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FE-7C44-4E78-BEBB-EA9CF2CBF009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ED54-2DF3-466D-9797-4FD2EAAB58F6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767" y="5105400"/>
            <a:ext cx="8414033" cy="828812"/>
          </a:xfrm>
        </p:spPr>
        <p:txBody>
          <a:bodyPr/>
          <a:lstStyle/>
          <a:p>
            <a:r>
              <a:rPr lang="en-US" dirty="0"/>
              <a:t>Stoyan Stoynev /FNAL/</a:t>
            </a:r>
          </a:p>
          <a:p>
            <a:r>
              <a:rPr lang="en-US" dirty="0"/>
              <a:t>3rd International Workshop on Superconducting Magnet Test Stands</a:t>
            </a:r>
          </a:p>
          <a:p>
            <a:r>
              <a:rPr lang="en-US" dirty="0"/>
              <a:t>12 June 2019 / Uppsala, Sweden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200"/>
            <a:ext cx="8499232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Summary of Diagnostics Workshop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91" y="1"/>
            <a:ext cx="2088091" cy="82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2286000" cy="8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/>
              <a:t>CONDUCTOR DIAGNOSTICS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83275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Cables as sub-scale for Nb</a:t>
            </a:r>
            <a:r>
              <a:rPr lang="en-US" sz="2000" b="1" baseline="-25000" dirty="0"/>
              <a:t>3</a:t>
            </a:r>
            <a:r>
              <a:rPr lang="en-US" sz="2000" b="1" dirty="0"/>
              <a:t>Sn magnets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Can studies on SC cables (stress-performance relations, field dependencies) lead to better understanding of training in magnets?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Cable stacks as sub-scales – useful data on cable deformation, energy release and acoustic signatures 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Can we link cable stacks acoustic events to magnet ramp events?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HTS cables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There is much left for R&amp;D in HTS cables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Need to better understand defects along the cables and layer interfaces (inside cables), micro-cracks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Current sharing in HTS is another major point to understand performance 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Interesting studies at very high fields (above 45 T for pulsed magnets) – automatization of V-I characterization measurements, pulsed measurements; pinning properties; very important for conductor developers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Cables quality control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Ultimate goal is to have sufficient set of room temperature measurements giving confidence of the low temperature cable performance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Still there is much room for improvement, especially for R&amp;D control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Note: R&amp;D and production have different requirements, as well as HTS vs LTS  - challenging!</a:t>
            </a: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9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/>
              <a:t>DAQs AND HARDWARE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200" b="1" dirty="0"/>
              <a:t>Operational facilities</a:t>
            </a:r>
          </a:p>
          <a:p>
            <a:pPr marL="0" indent="0">
              <a:buSzPct val="65000"/>
              <a:buNone/>
            </a:pPr>
            <a:r>
              <a:rPr lang="en-US" sz="2000" dirty="0"/>
              <a:t>     </a:t>
            </a:r>
            <a:r>
              <a:rPr lang="en-US" sz="1900" dirty="0"/>
              <a:t>Examples of great work and implementations presented but</a:t>
            </a:r>
          </a:p>
          <a:p>
            <a:pPr marL="0" indent="0">
              <a:buSzPct val="65000"/>
              <a:buNone/>
            </a:pPr>
            <a:r>
              <a:rPr lang="en-US" sz="1900" dirty="0"/>
              <a:t>      Main limitations:</a:t>
            </a:r>
          </a:p>
          <a:p>
            <a:pPr marL="0" indent="0">
              <a:buSzPct val="65000"/>
              <a:buNone/>
            </a:pPr>
            <a:r>
              <a:rPr lang="en-US" sz="1900" dirty="0"/>
              <a:t>      → Custom hardware is painful to produce &amp; test</a:t>
            </a:r>
          </a:p>
          <a:p>
            <a:pPr marL="0" indent="0">
              <a:buSzPct val="65000"/>
              <a:buNone/>
            </a:pPr>
            <a:r>
              <a:rPr lang="en-US" sz="1900" dirty="0"/>
              <a:t>      → System is too much person dependent</a:t>
            </a:r>
          </a:p>
          <a:p>
            <a:pPr marL="0" indent="0">
              <a:buSzPct val="65000"/>
              <a:buNone/>
            </a:pPr>
            <a:r>
              <a:rPr lang="en-US" sz="1900" dirty="0"/>
              <a:t>      → Bad initial options we live with: legacy format, time stamping, </a:t>
            </a:r>
          </a:p>
          <a:p>
            <a:pPr marL="0" indent="0">
              <a:buSzPct val="65000"/>
              <a:buNone/>
            </a:pPr>
            <a:r>
              <a:rPr lang="en-US" sz="1900" dirty="0"/>
              <a:t>           windows platform (in some cases)</a:t>
            </a:r>
          </a:p>
          <a:p>
            <a:pPr marL="0" indent="0">
              <a:buSzPct val="65000"/>
              <a:buNone/>
            </a:pPr>
            <a:endParaRPr lang="en-US" sz="1900" dirty="0"/>
          </a:p>
          <a:p>
            <a:pPr marL="0" indent="0">
              <a:buSzPct val="65000"/>
              <a:buNone/>
            </a:pPr>
            <a:r>
              <a:rPr lang="en-US" sz="1900" dirty="0"/>
              <a:t>      </a:t>
            </a:r>
            <a:r>
              <a:rPr lang="en-US" sz="1900" u="sng" dirty="0"/>
              <a:t>Advices for development</a:t>
            </a:r>
            <a:r>
              <a:rPr lang="en-US" sz="1900" dirty="0"/>
              <a:t>: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Additional project requests &amp; contexts – </a:t>
            </a:r>
            <a:r>
              <a:rPr lang="en-US" sz="1700" dirty="0">
                <a:solidFill>
                  <a:srgbClr val="C00000"/>
                </a:solidFill>
              </a:rPr>
              <a:t>manage a modular and homogeneous version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Have an operational &amp; validated solution for operation </a:t>
            </a:r>
            <a:r>
              <a:rPr lang="en-US" sz="1700" dirty="0">
                <a:solidFill>
                  <a:srgbClr val="C00000"/>
                </a:solidFill>
              </a:rPr>
              <a:t>– moderate upgrade, use versioning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Take into account expected long lifetime – </a:t>
            </a:r>
            <a:r>
              <a:rPr lang="en-US" sz="1700" dirty="0">
                <a:solidFill>
                  <a:srgbClr val="C00000"/>
                </a:solidFill>
              </a:rPr>
              <a:t>choose robust hardware, buy spare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Allow system evolution – </a:t>
            </a:r>
            <a:r>
              <a:rPr lang="en-US" sz="1700" dirty="0">
                <a:solidFill>
                  <a:srgbClr val="C00000"/>
                </a:solidFill>
              </a:rPr>
              <a:t>work on new deployment window, test on redundant chain, use idle facility, cross project feedback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Offer maximum availability </a:t>
            </a:r>
            <a:r>
              <a:rPr lang="en-US" sz="1700" dirty="0">
                <a:solidFill>
                  <a:srgbClr val="C00000"/>
                </a:solidFill>
              </a:rPr>
              <a:t>– implement redundancy, add monitoring &amp; reporting, fault-tolerance. Virtualization may also help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700" dirty="0"/>
              <a:t>Reduce maintenance constraints – </a:t>
            </a:r>
            <a:r>
              <a:rPr lang="en-US" sz="1700" dirty="0">
                <a:solidFill>
                  <a:srgbClr val="C00000"/>
                </a:solidFill>
              </a:rPr>
              <a:t>be tolerant to degraded mode, include remote access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200" b="1" dirty="0"/>
              <a:t>R&amp;D</a:t>
            </a:r>
            <a:endParaRPr lang="en-US" sz="22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Cryogenic DAQs and FPGAs! (multiplexing?) 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SERIOUSLY! I’ll return to this shortly!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1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INSTRUMENTATION &amp; DIAGNOSTICS (II)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Optical fibers – Fiber Brag Grating (FBG)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Temperature and strain dependent wave length shift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Fibers can be embedded in magnets, glued to cables/coils, etc.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Successful tests of temperature and stress monitoring (cables/magnets), real time monitoring of HTS conductor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Promising approach for non-distributed measurements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Magneto-optical imaging (light polarization induced by magnetic field)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Dynamic imaging of current redistribution (in HTS)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Distinguish current redistribution and sharing in HTS conductor</a:t>
            </a: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Magnet performance limits and diagnostics methods 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Powerful analysis of V-I curves (dedicated measurements) – convincing conclusions on limits in many cases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Use of correlated data from different sources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Vibration spectrum studies (during ramp and quench)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Precursors (acoustics, QA, voltage spikes) as a supporting tool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600" dirty="0"/>
              <a:t>Each of the diagnostic techniques can give a clue on specific problems</a:t>
            </a:r>
            <a:endParaRPr lang="en-US" sz="10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7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My personal favorite from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51" y="916717"/>
            <a:ext cx="8839200" cy="5654674"/>
          </a:xfrm>
        </p:spPr>
        <p:txBody>
          <a:bodyPr>
            <a:normAutofit/>
          </a:bodyPr>
          <a:lstStyle/>
          <a:p>
            <a:pPr marL="0" indent="0">
              <a:buSzPct val="65000"/>
              <a:buNone/>
            </a:pPr>
            <a:r>
              <a:rPr lang="en-US" sz="2000" b="1" dirty="0"/>
              <a:t>Marcos </a:t>
            </a:r>
            <a:r>
              <a:rPr lang="en-US" sz="2000" b="1" dirty="0" err="1"/>
              <a:t>Turqueti</a:t>
            </a:r>
            <a:r>
              <a:rPr lang="en-US" sz="2000" b="1" dirty="0"/>
              <a:t> (LBNL): 	Cryogenic DAQs and FPGAs for magnet diagnosis</a:t>
            </a: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A393C-72B5-4538-ACAB-2B6A7CAD9158}"/>
              </a:ext>
            </a:extLst>
          </p:cNvPr>
          <p:cNvSpPr/>
          <p:nvPr/>
        </p:nvSpPr>
        <p:spPr>
          <a:xfrm>
            <a:off x="252702" y="4276577"/>
            <a:ext cx="87128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Many options available for cryogenic data acquisition</a:t>
            </a:r>
          </a:p>
          <a:p>
            <a:endParaRPr lang="en-US" dirty="0"/>
          </a:p>
          <a:p>
            <a:r>
              <a:rPr lang="en-US" dirty="0"/>
              <a:t>- COTS components can be used</a:t>
            </a:r>
          </a:p>
          <a:p>
            <a:endParaRPr lang="en-US" dirty="0"/>
          </a:p>
          <a:p>
            <a:r>
              <a:rPr lang="en-US" dirty="0"/>
              <a:t>- Growing number of Applications Specific Integrated Circuits (ASICs) available</a:t>
            </a:r>
          </a:p>
          <a:p>
            <a:endParaRPr lang="en-US" dirty="0"/>
          </a:p>
          <a:p>
            <a:r>
              <a:rPr lang="en-US" dirty="0"/>
              <a:t>- Software development needed</a:t>
            </a:r>
          </a:p>
          <a:p>
            <a:endParaRPr lang="en-US" dirty="0"/>
          </a:p>
          <a:p>
            <a:r>
              <a:rPr lang="en-US" dirty="0"/>
              <a:t>- More collaboration needed between potential users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7EC37-9351-426C-B543-BD594DAB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810" y="1646988"/>
            <a:ext cx="5675210" cy="2556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43B94-A649-47C3-9AC5-9243DEE4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035" y="1301271"/>
            <a:ext cx="1015979" cy="758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77E63-38A9-4CFF-AE2C-8AC1D1092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414" y="1281790"/>
            <a:ext cx="1015978" cy="79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5BEBEE-E075-4F3A-9846-60DADC451398}"/>
              </a:ext>
            </a:extLst>
          </p:cNvPr>
          <p:cNvSpPr txBox="1"/>
          <p:nvPr/>
        </p:nvSpPr>
        <p:spPr>
          <a:xfrm>
            <a:off x="6195767" y="4185895"/>
            <a:ext cx="3025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Many solutions already exist</a:t>
            </a:r>
          </a:p>
          <a:p>
            <a:r>
              <a:rPr lang="en-US" b="1" dirty="0">
                <a:solidFill>
                  <a:srgbClr val="C00000"/>
                </a:solidFill>
              </a:rPr>
              <a:t>but dedicated R&amp;D is needed,</a:t>
            </a:r>
          </a:p>
          <a:p>
            <a:r>
              <a:rPr lang="en-US" b="1" dirty="0">
                <a:solidFill>
                  <a:srgbClr val="C00000"/>
                </a:solidFill>
              </a:rPr>
              <a:t>great for collaboration, </a:t>
            </a:r>
          </a:p>
          <a:p>
            <a:r>
              <a:rPr lang="en-US" b="1" dirty="0">
                <a:solidFill>
                  <a:srgbClr val="C00000"/>
                </a:solidFill>
              </a:rPr>
              <a:t>great for facilities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4F4A9-5B0A-4186-850C-0F8699B1B456}"/>
              </a:ext>
            </a:extLst>
          </p:cNvPr>
          <p:cNvSpPr/>
          <p:nvPr/>
        </p:nvSpPr>
        <p:spPr>
          <a:xfrm>
            <a:off x="5334000" y="1450276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Data interface fully digital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Simplification of cryostat feedthrough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Noise reduction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System simplification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(no long analog cables present)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Flexibility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Cost reduction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Increase time of oxide breakdown</a:t>
            </a:r>
          </a:p>
        </p:txBody>
      </p:sp>
    </p:spTree>
    <p:extLst>
      <p:ext uri="{BB962C8B-B14F-4D97-AF65-F5344CB8AC3E}">
        <p14:creationId xmlns:p14="http://schemas.microsoft.com/office/powerpoint/2010/main" val="65235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“Official” Workshop Summary: </a:t>
            </a:r>
            <a:br>
              <a:rPr lang="en-US" sz="4000" dirty="0"/>
            </a:br>
            <a:r>
              <a:rPr lang="en-US" sz="4000" dirty="0"/>
              <a:t>directions 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8392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Paradigm change for quench diagnostics: from investigating quench causes and locations after the event towards guarding magnet system to stay within its operational and safety margins in real time. 		                    </a:t>
            </a:r>
            <a:r>
              <a:rPr lang="en-US" sz="2000" b="1" dirty="0">
                <a:solidFill>
                  <a:srgbClr val="C00000"/>
                </a:solidFill>
              </a:rPr>
              <a:t>Diagnostics as key to magnet safety.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C00000"/>
              </a:solidFill>
            </a:endParaRP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Quench detection for HTS under extreme ac background / noise conditions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Way to detect presence and accumulation of micro-cracks in HTS tapes in high-field solenoids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Ways to visualize and monitor current sharing in HTS cables, NI coils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en-US" sz="1600" b="1" dirty="0"/>
          </a:p>
          <a:p>
            <a:pPr lvl="2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Multi-technique diagnostics: combining voltage, acoustic and magnetic methods to get a full picture. Advanced, multi-functional probes.</a:t>
            </a:r>
          </a:p>
          <a:p>
            <a:pPr lvl="2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Need for well-designed and calibrated experiments to study training and build a database of diagnostic signals for typical transient events in magnets.</a:t>
            </a:r>
          </a:p>
          <a:p>
            <a:pPr lvl="2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Make more magnet data available for developers of Deep Learning models; adopt ML and DL as standard analysis tools for our field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600" b="1" dirty="0"/>
          </a:p>
          <a:p>
            <a:pPr lvl="3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Cryogenics DAQs and digital processing integrated with the magnet</a:t>
            </a:r>
          </a:p>
          <a:p>
            <a:pPr lvl="3">
              <a:buSzPct val="65000"/>
              <a:buFont typeface="Wingdings" panose="05000000000000000000" pitchFamily="2" charset="2"/>
              <a:buChar char="q"/>
            </a:pPr>
            <a:r>
              <a:rPr lang="en-US" sz="1600" b="1" dirty="0"/>
              <a:t>FPGAs for various diagnostics and magnet safety functions</a:t>
            </a: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My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807075"/>
          </a:xfrm>
        </p:spPr>
        <p:txBody>
          <a:bodyPr>
            <a:normAutofit fontScale="850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b="1" dirty="0"/>
              <a:t>The workshop in Berkeley was well focused and indeed useful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b="1" dirty="0"/>
              <a:t>It was the general impression and opinion it should become a regular event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400" b="1" dirty="0">
              <a:solidFill>
                <a:srgbClr val="C00000"/>
              </a:solidFill>
            </a:endParaRP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b="1" dirty="0"/>
              <a:t>Nevertheless it happens among many other workshops and events with some overlap (the current workshop, magnetic measurements workshop in few weeks to name a few)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4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b="1" dirty="0"/>
              <a:t>I often heard (not at that workshop necessarily) we have too many events to attend 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2100" b="1" dirty="0"/>
              <a:t>Remote connections are particularly bad  solutions for workshops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endParaRPr lang="en-US" sz="16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b="1" dirty="0"/>
              <a:t>May be a solution would be to have “mirror” workshops – two events organized in tandem in the same week, at the same venue or at least at geographically close locations 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2100" b="1" dirty="0"/>
              <a:t>Tuesday-Wednesday / Thursday-Friday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2100" b="1" dirty="0"/>
              <a:t>We kind of did this last year for this workshop although in a smaller scale</a:t>
            </a:r>
          </a:p>
          <a:p>
            <a:pPr lvl="1">
              <a:buSzPct val="65000"/>
              <a:buFont typeface="Wingdings" panose="05000000000000000000" pitchFamily="2" charset="2"/>
              <a:buChar char="q"/>
            </a:pPr>
            <a:r>
              <a:rPr lang="en-US" sz="2100" b="1" dirty="0"/>
              <a:t>Let’s optimize the trips we all take to attend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b="1" dirty="0"/>
              <a:t>We risk fragmenting our community if we have to choose which focused events to attend</a:t>
            </a:r>
            <a:endParaRPr lang="en-US" sz="2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5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First International Workshop on Diagnostics and Instrumentation for Superconducting Magnets</a:t>
            </a:r>
            <a:r>
              <a:rPr lang="en-US" sz="2000" dirty="0"/>
              <a:t> was held at LBNL (Berkeley, California):</a:t>
            </a:r>
          </a:p>
          <a:p>
            <a:pPr marL="0" indent="0">
              <a:buSzPct val="65000"/>
              <a:buNone/>
            </a:pPr>
            <a:r>
              <a:rPr lang="en-US" sz="2000" dirty="0">
                <a:solidFill>
                  <a:srgbClr val="0070C0"/>
                </a:solidFill>
              </a:rPr>
              <a:t>        24-26 April 2019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Organized by </a:t>
            </a:r>
            <a:r>
              <a:rPr lang="en-US" sz="2000" b="1" dirty="0"/>
              <a:t>LBNL</a:t>
            </a:r>
            <a:r>
              <a:rPr lang="en-US" sz="2000" dirty="0"/>
              <a:t> and </a:t>
            </a:r>
            <a:r>
              <a:rPr lang="en-US" sz="2000" b="1" dirty="0"/>
              <a:t>CERN</a:t>
            </a:r>
            <a:r>
              <a:rPr lang="en-US" sz="2000" dirty="0"/>
              <a:t> (Maxim M. and Gerard W., respectively)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The workshop participation was on “invitation only” basis and included </a:t>
            </a:r>
          </a:p>
          <a:p>
            <a:pPr marL="0" indent="0">
              <a:buSzPct val="65000"/>
              <a:buNone/>
            </a:pPr>
            <a:r>
              <a:rPr lang="en-US" sz="2000" dirty="0"/>
              <a:t>      people from LBNL,CERN, ACT, BNL, CAS (China), CEA, FNAL, KEK, MIT, </a:t>
            </a:r>
          </a:p>
          <a:p>
            <a:pPr marL="0" indent="0">
              <a:buSzPct val="65000"/>
              <a:buNone/>
            </a:pPr>
            <a:r>
              <a:rPr lang="en-US" sz="2000" dirty="0"/>
              <a:t>                             NHMFL (Florida), NCSU (North Carolina)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5421A2-C56B-4407-BAB9-42080DBC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600"/>
            <a:ext cx="7258050" cy="30080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6F0701-6205-4267-A855-F4BAC5051F39}"/>
              </a:ext>
            </a:extLst>
          </p:cNvPr>
          <p:cNvSpPr/>
          <p:nvPr/>
        </p:nvSpPr>
        <p:spPr>
          <a:xfrm>
            <a:off x="6781800" y="773668"/>
            <a:ext cx="243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https://idsm01.lbl.gov</a:t>
            </a:r>
          </a:p>
        </p:txBody>
      </p:sp>
    </p:spTree>
    <p:extLst>
      <p:ext uri="{BB962C8B-B14F-4D97-AF65-F5344CB8AC3E}">
        <p14:creationId xmlns:p14="http://schemas.microsoft.com/office/powerpoint/2010/main" val="394251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Key challenges in magnets to be addressed with diagnostics</a:t>
            </a:r>
            <a:r>
              <a:rPr lang="en-US" sz="2000" dirty="0"/>
              <a:t>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Understanding mechanical and magnetic transients that lead to quenching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Understanding training: sources, physics, statistics, mitigation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Conductors: effect of stress, identification of defects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Quench detection using different physical mechanisms (magnetic, thermal, resistive, inductive, capacitive, etc.)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Traditional and novel instrumentation, probes and techniques</a:t>
            </a:r>
            <a:r>
              <a:rPr lang="en-US" sz="2000" dirty="0"/>
              <a:t>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High resolution voltage-based diagnostics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Magnetic measurement techniques (rotating probes, quench antennas, other magnetic sensors)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Strain measurement techniques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Acoustic emission diagnostics and related techniques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Ideas for new techniques, sensors or instrumentation</a:t>
            </a:r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7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Scope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Methodology, processing and management of data</a:t>
            </a:r>
            <a:r>
              <a:rPr lang="en-US" sz="2000" dirty="0"/>
              <a:t>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Synergy of diagnostic techniques: making good choices for magnet testing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Data collection and review: visualization, web interfaces, databases, etc.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Software and algorithms for magnet data analysis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Machine learning for understanding magnet performance limitations and facilitating magnet design </a:t>
            </a:r>
          </a:p>
          <a:p>
            <a:pPr marL="457200" lvl="1" indent="0">
              <a:buSzPct val="65000"/>
              <a:buNone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Electronics and hardware</a:t>
            </a:r>
            <a:r>
              <a:rPr lang="en-US" sz="2000" dirty="0"/>
              <a:t>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Integrated solutions for data acquisition, conditioning and storage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Innovative components for diagnostic instrumentation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Cryogenic electronics for magnets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DD03F-0D86-438B-8B18-A524335A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702967"/>
            <a:ext cx="4800600" cy="20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9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KEY CHALLENGES — SETTING THE SCENE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200" b="1" dirty="0"/>
              <a:t>Specific to HTS (it is a significant focus in the current development)</a:t>
            </a:r>
            <a:endParaRPr lang="en-US" sz="22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Cable/conductor optimizations</a:t>
            </a:r>
          </a:p>
          <a:p>
            <a:pPr marL="457200" lvl="1" indent="0">
              <a:buSzPct val="65000"/>
              <a:buNone/>
            </a:pPr>
            <a:r>
              <a:rPr lang="en-US" sz="1900" dirty="0"/>
              <a:t>       	Contact resistance and current sharing, conductor uniformity, role of defects, 	micro-cracks, screening currents, magnetization, mechanical fatigue and strain 	sensitivity, effective	methods to investigate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Fusion sciences have the same interest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Protection; or shall we operate with no protection taking the risk (no quench regime;    minimal monitoring, less operational costs)?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200" b="1" dirty="0"/>
              <a:t>General</a:t>
            </a:r>
            <a:endParaRPr lang="en-US" sz="22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Non-invasive techniques!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Machine learning!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C00000"/>
                </a:solidFill>
              </a:rPr>
              <a:t>Need for facilities that can study quench properties/protection techniques under varying conditions – </a:t>
            </a:r>
            <a:r>
              <a:rPr lang="en-US" sz="1900" b="1" dirty="0">
                <a:solidFill>
                  <a:srgbClr val="C00000"/>
                </a:solidFill>
              </a:rPr>
              <a:t>sub-scale magnets</a:t>
            </a:r>
            <a:r>
              <a:rPr lang="en-US" sz="1900" dirty="0">
                <a:solidFill>
                  <a:srgbClr val="C00000"/>
                </a:solidFill>
              </a:rPr>
              <a:t> and conductor/cable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C00000"/>
                </a:solidFill>
              </a:rPr>
              <a:t>Highly configurable diagnostics to accommodate large variety of tests (speed/capabilities)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Diagnostics are an excellent area for synergies and collaborations – especially with Universities and with Industry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We need tight communication/coordination/interaction/Feedback between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900" dirty="0"/>
              <a:t>magnet design / magnet fabrication / magnet test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6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/>
              <a:t>TRAINING AND PRECURSORS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943599"/>
          </a:xfrm>
        </p:spPr>
        <p:txBody>
          <a:bodyPr>
            <a:normAutofit lnSpcReduction="1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Training 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Magnet training is often better understood in terms of coil training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Very reproducible and useful data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Training is a multi-scale and multi-physics phenomenon (study accordingly)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Acoustics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Quench antenna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Strain/stress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Innovative approaches 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Inductance (and current) changes due to mechanical disturbances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Acoustic/Quench antenna signal correlations vs current ramp (locations, intensity of events); generally – correlations between different data sources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Machine learning and elaborated signal processing for analysis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Links to similar problems with known techniques (earthquakes,…)   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Event classification; multi-channel fast DAQ </a:t>
            </a: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Precursors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We may need to define what it is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However, events of different types appear before many quenches and if those are understood a new powerful tool in performance studies will be established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Many attempts underway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QUENCH DETECTION AND LOCALIZATION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Again, variety of methods discussed – most are promising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Rayleigh scattering  (fiber optics) – distributed approach for quench localization/detection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Capacitance change due to thermo-mechanical shifts (coil-pole, etc.)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Stray capacitance (any surfaces but sensitive to boiling He escape routes) shows it is sensitive enough to foresee a quench and possibly localize it </a:t>
            </a:r>
          </a:p>
          <a:p>
            <a:pPr marL="0" indent="0">
              <a:buSzPct val="65000"/>
              <a:buNone/>
            </a:pPr>
            <a:endParaRPr lang="en-US" sz="20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Attempts for quench detection by RF signals (reflective index changes due to change in resistivity)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Acoustics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Distributed array inside CICC proposed for quench detection and localization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Active ultrasonic approach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Wave spectrum shifts due to heat spots – quench detection in HTS</a:t>
            </a:r>
          </a:p>
          <a:p>
            <a:pPr lvl="2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Mechanical integrity monitoring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Acoustic attenuation at room temperature and training? Pre-conditioning?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INSTRUMENTATION AND DIAGNOSTICS (I)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54675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Need for integrated data taking (acoustics, strain gauges/fibers, thermometers, capacitance/inductance techniques)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Creating the full picture from different fragments</a:t>
            </a:r>
            <a:endParaRPr lang="en-US" sz="1800" b="1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Comparisons to models (mostly mechanical, mostly global)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Need for interface measurements (between layers, layer to metal/insulation)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Flexible quench antennas, force sensors, high-precision acoustics, fibers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Sub-scale CCTs – a good testing bed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Magnetic measurement probes and quench antennas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Very well developed techniques for magnetic measurements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Contemporary PCB probes are fabricated with high precision (micron accuracy of wire placement), often multi-layer devices (sensitivity)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Using them in multi-arrangement arrays for rotating probes allows to constraint measurement results and reduce errors – possibility of much better measurement precision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With minor modifications (or not) could be used as multi-sensor arrays to extract quench position information (sensitivity to quench front, wire motion/vibration, turn short, magnetic shim movement) – was done in past too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/>
              <a:t>DATA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654674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Deep learning 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Neural network and machine learning are promising techniques for data analysis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With ever expanding amount and quality of data, and more and more tests – it may be an excellent tool to understand relevant phenomena and improve magnet fabrication 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First steps to classify acoustic events in magnets by machine learning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b="1" dirty="0"/>
              <a:t>Data management</a:t>
            </a:r>
            <a:endParaRPr lang="en-US" sz="20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Data formatting, distribution and  preservation are all important topics in collaborating teams 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To address them best (and more) : </a:t>
            </a:r>
          </a:p>
          <a:p>
            <a:pPr marL="457200" lvl="1" indent="0">
              <a:buSzPct val="65000"/>
              <a:buNone/>
            </a:pPr>
            <a:r>
              <a:rPr lang="en-US" sz="1800" dirty="0"/>
              <a:t>          integrated solutions for data acquisition, conditioning and storage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CERN Carpenter is a well structured and efficient example of an integrated system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800" dirty="0"/>
              <a:t>Could be used by other Labs (needs some light agreement)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endParaRPr lang="en-US" sz="10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0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10305</TotalTime>
  <Words>1689</Words>
  <Application>Microsoft Office PowerPoint</Application>
  <PresentationFormat>On-screen Show (4:3)</PresentationFormat>
  <Paragraphs>269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Wingdings</vt:lpstr>
      <vt:lpstr>Office Theme</vt:lpstr>
      <vt:lpstr>PowerPoint Presentation</vt:lpstr>
      <vt:lpstr>Introduction</vt:lpstr>
      <vt:lpstr>Scope</vt:lpstr>
      <vt:lpstr>Scope (2)</vt:lpstr>
      <vt:lpstr>KEY CHALLENGES — SETTING THE SCENE</vt:lpstr>
      <vt:lpstr>TRAINING AND PRECURSORS</vt:lpstr>
      <vt:lpstr>QUENCH DETECTION AND LOCALIZATION</vt:lpstr>
      <vt:lpstr>INSTRUMENTATION AND DIAGNOSTICS (I)</vt:lpstr>
      <vt:lpstr>DATA ANALYSIS</vt:lpstr>
      <vt:lpstr>CONDUCTOR DIAGNOSTICS</vt:lpstr>
      <vt:lpstr>DAQs AND HARDWARE</vt:lpstr>
      <vt:lpstr>INSTRUMENTATION &amp; DIAGNOSTICS (II)</vt:lpstr>
      <vt:lpstr>My personal favorite from the workshop</vt:lpstr>
      <vt:lpstr>“Official” Workshop Summary:  directions going forward</vt:lpstr>
      <vt:lpstr>My comments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MBHDP01 test status and first results</dc:title>
  <dc:creator>Stoyan E. Stoynev x 30907N</dc:creator>
  <cp:lastModifiedBy>Stoyan Emilov Stoynev</cp:lastModifiedBy>
  <cp:revision>616</cp:revision>
  <cp:lastPrinted>2016-01-25T22:51:09Z</cp:lastPrinted>
  <dcterms:created xsi:type="dcterms:W3CDTF">2015-02-25T19:07:14Z</dcterms:created>
  <dcterms:modified xsi:type="dcterms:W3CDTF">2019-06-12T04:31:41Z</dcterms:modified>
</cp:coreProperties>
</file>