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263" r:id="rId5"/>
    <p:sldId id="288" r:id="rId6"/>
    <p:sldId id="355" r:id="rId7"/>
    <p:sldId id="310" r:id="rId8"/>
    <p:sldId id="350" r:id="rId9"/>
    <p:sldId id="352" r:id="rId10"/>
    <p:sldId id="351" r:id="rId11"/>
    <p:sldId id="353" r:id="rId12"/>
    <p:sldId id="354" r:id="rId13"/>
    <p:sldId id="289" r:id="rId14"/>
    <p:sldId id="335" r:id="rId15"/>
    <p:sldId id="358" r:id="rId16"/>
    <p:sldId id="333" r:id="rId17"/>
    <p:sldId id="359" r:id="rId18"/>
    <p:sldId id="343" r:id="rId19"/>
  </p:sldIdLst>
  <p:sldSz cx="9144000" cy="5143500" type="screen16x9"/>
  <p:notesSz cx="6797675" cy="9872663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04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ta Bajko" initials="M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77" autoAdjust="0"/>
    <p:restoredTop sz="94955" autoAdjust="0"/>
  </p:normalViewPr>
  <p:slideViewPr>
    <p:cSldViewPr snapToObjects="1" showGuides="1">
      <p:cViewPr varScale="1">
        <p:scale>
          <a:sx n="145" d="100"/>
          <a:sy n="145" d="100"/>
        </p:scale>
        <p:origin x="768" y="184"/>
      </p:cViewPr>
      <p:guideLst>
        <p:guide orient="horz" pos="3204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cern.ch\dfs\Workspaces\m\matest\Test%20stations\6.STRING\planning%20estimates\Energy%20into%20the%20bath%20when%20quenches%20the%20string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80" b="1" i="0" u="none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HWC+ TC HL LHC IT String </a:t>
            </a:r>
          </a:p>
          <a:p>
            <a:pPr>
              <a:defRPr/>
            </a:pPr>
            <a:r>
              <a:rPr lang="en-US" dirty="0" err="1"/>
              <a:t>aprox</a:t>
            </a:r>
            <a:r>
              <a:rPr lang="en-US" dirty="0"/>
              <a:t>. 170 quenches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80" b="1" i="0" u="none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Sheet2!$E$20</c:f>
              <c:strCache>
                <c:ptCount val="1"/>
                <c:pt idx="0">
                  <c:v>Q1-Q3</c:v>
                </c:pt>
              </c:strCache>
            </c:strRef>
          </c:tx>
          <c:spPr>
            <a:noFill/>
            <a:ln w="9525" cap="flat" cmpd="sng" algn="ctr">
              <a:solidFill>
                <a:schemeClr val="accent1"/>
              </a:solidFill>
              <a:miter lim="800000"/>
            </a:ln>
            <a:effectLst>
              <a:glow rad="63500">
                <a:schemeClr val="accent1">
                  <a:satMod val="175000"/>
                  <a:alpha val="25000"/>
                </a:schemeClr>
              </a:glow>
            </a:effectLst>
          </c:spPr>
          <c:invertIfNegative val="0"/>
          <c:cat>
            <c:multiLvlStrRef>
              <c:f>Sheet2!$C$21:$D$85</c:f>
              <c:multiLvlStrCache>
                <c:ptCount val="65"/>
                <c:lvl>
                  <c:pt idx="0">
                    <c:v>1</c:v>
                  </c:pt>
                  <c:pt idx="10">
                    <c:v>35</c:v>
                  </c:pt>
                  <c:pt idx="19">
                    <c:v>57</c:v>
                  </c:pt>
                  <c:pt idx="28">
                    <c:v>77</c:v>
                  </c:pt>
                  <c:pt idx="34">
                    <c:v>92</c:v>
                  </c:pt>
                  <c:pt idx="42">
                    <c:v>111</c:v>
                  </c:pt>
                  <c:pt idx="55">
                    <c:v>146</c:v>
                  </c:pt>
                  <c:pt idx="64">
                    <c:v>170</c:v>
                  </c:pt>
                </c:lvl>
                <c:lvl>
                  <c:pt idx="0">
                    <c:v>10%Inom</c:v>
                  </c:pt>
                  <c:pt idx="11">
                    <c:v>40%Inom</c:v>
                  </c:pt>
                  <c:pt idx="20">
                    <c:v>75%Inom</c:v>
                  </c:pt>
                  <c:pt idx="29">
                    <c:v>Inom</c:v>
                  </c:pt>
                  <c:pt idx="35">
                    <c:v>Iultimate</c:v>
                  </c:pt>
                  <c:pt idx="45">
                    <c:v>TC</c:v>
                  </c:pt>
                </c:lvl>
              </c:multiLvlStrCache>
            </c:multiLvlStrRef>
          </c:cat>
          <c:val>
            <c:numRef>
              <c:f>Sheet2!$E$21:$E$85</c:f>
              <c:numCache>
                <c:formatCode>General</c:formatCode>
                <c:ptCount val="65"/>
                <c:pt idx="0">
                  <c:v>0.36380000000000001</c:v>
                </c:pt>
                <c:pt idx="1">
                  <c:v>0.36380000000000001</c:v>
                </c:pt>
                <c:pt idx="2">
                  <c:v>0.36380000000000001</c:v>
                </c:pt>
                <c:pt idx="3">
                  <c:v>0.36380000000000001</c:v>
                </c:pt>
                <c:pt idx="4">
                  <c:v>0.36380000000000001</c:v>
                </c:pt>
                <c:pt idx="5">
                  <c:v>0.36380000000000001</c:v>
                </c:pt>
                <c:pt idx="6">
                  <c:v>0.36380000000000001</c:v>
                </c:pt>
                <c:pt idx="7">
                  <c:v>0.36380000000000001</c:v>
                </c:pt>
                <c:pt idx="8">
                  <c:v>0.36380000000000001</c:v>
                </c:pt>
                <c:pt idx="9">
                  <c:v>0.36380000000000001</c:v>
                </c:pt>
                <c:pt idx="11">
                  <c:v>5.8208000000000002</c:v>
                </c:pt>
                <c:pt idx="12">
                  <c:v>5.8208000000000002</c:v>
                </c:pt>
                <c:pt idx="13">
                  <c:v>5.8208000000000002</c:v>
                </c:pt>
                <c:pt idx="14">
                  <c:v>5.8208000000000002</c:v>
                </c:pt>
                <c:pt idx="15">
                  <c:v>5.8208000000000002</c:v>
                </c:pt>
                <c:pt idx="16">
                  <c:v>5.8208000000000002</c:v>
                </c:pt>
                <c:pt idx="17">
                  <c:v>5.8208000000000002</c:v>
                </c:pt>
                <c:pt idx="18">
                  <c:v>5.8208000000000002</c:v>
                </c:pt>
                <c:pt idx="20">
                  <c:v>20.463749999999997</c:v>
                </c:pt>
                <c:pt idx="21">
                  <c:v>20.463749999999997</c:v>
                </c:pt>
                <c:pt idx="22">
                  <c:v>20.463749999999997</c:v>
                </c:pt>
                <c:pt idx="23">
                  <c:v>20.463749999999997</c:v>
                </c:pt>
                <c:pt idx="24">
                  <c:v>20.463749999999997</c:v>
                </c:pt>
                <c:pt idx="25">
                  <c:v>20.463749999999997</c:v>
                </c:pt>
                <c:pt idx="26">
                  <c:v>20.463749999999997</c:v>
                </c:pt>
                <c:pt idx="27">
                  <c:v>20.463749999999997</c:v>
                </c:pt>
                <c:pt idx="29">
                  <c:v>36.379999999999995</c:v>
                </c:pt>
                <c:pt idx="30">
                  <c:v>36.379999999999995</c:v>
                </c:pt>
                <c:pt idx="31">
                  <c:v>36.379999999999995</c:v>
                </c:pt>
                <c:pt idx="32">
                  <c:v>36.379999999999995</c:v>
                </c:pt>
                <c:pt idx="33">
                  <c:v>36.379999999999995</c:v>
                </c:pt>
                <c:pt idx="35">
                  <c:v>37</c:v>
                </c:pt>
                <c:pt idx="36">
                  <c:v>38</c:v>
                </c:pt>
                <c:pt idx="37">
                  <c:v>39</c:v>
                </c:pt>
                <c:pt idx="38">
                  <c:v>40</c:v>
                </c:pt>
                <c:pt idx="39">
                  <c:v>41</c:v>
                </c:pt>
                <c:pt idx="40">
                  <c:v>42</c:v>
                </c:pt>
                <c:pt idx="41">
                  <c:v>42</c:v>
                </c:pt>
                <c:pt idx="45">
                  <c:v>0.36380000000000001</c:v>
                </c:pt>
                <c:pt idx="46">
                  <c:v>0.36380000000000001</c:v>
                </c:pt>
                <c:pt idx="47">
                  <c:v>0.36380000000000001</c:v>
                </c:pt>
                <c:pt idx="48">
                  <c:v>0.36380000000000001</c:v>
                </c:pt>
                <c:pt idx="49">
                  <c:v>0.36380000000000001</c:v>
                </c:pt>
                <c:pt idx="50">
                  <c:v>0.36380000000000001</c:v>
                </c:pt>
                <c:pt idx="51">
                  <c:v>0.36380000000000001</c:v>
                </c:pt>
                <c:pt idx="52">
                  <c:v>0.36380000000000001</c:v>
                </c:pt>
                <c:pt idx="53">
                  <c:v>0.36380000000000001</c:v>
                </c:pt>
                <c:pt idx="54">
                  <c:v>0.36380000000000001</c:v>
                </c:pt>
                <c:pt idx="56">
                  <c:v>5.8208000000000002</c:v>
                </c:pt>
                <c:pt idx="57">
                  <c:v>5.8208000000000002</c:v>
                </c:pt>
                <c:pt idx="59">
                  <c:v>36.379999999999995</c:v>
                </c:pt>
                <c:pt idx="60">
                  <c:v>36.379999999999995</c:v>
                </c:pt>
                <c:pt idx="62">
                  <c:v>37</c:v>
                </c:pt>
                <c:pt idx="63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EC-4EE4-AC80-49E052B2B3DD}"/>
            </c:ext>
          </c:extLst>
        </c:ser>
        <c:ser>
          <c:idx val="1"/>
          <c:order val="1"/>
          <c:tx>
            <c:strRef>
              <c:f>Sheet2!$F$20</c:f>
              <c:strCache>
                <c:ptCount val="1"/>
                <c:pt idx="0">
                  <c:v>MCBXFb</c:v>
                </c:pt>
              </c:strCache>
            </c:strRef>
          </c:tx>
          <c:spPr>
            <a:noFill/>
            <a:ln w="9525" cap="flat" cmpd="sng" algn="ctr">
              <a:solidFill>
                <a:schemeClr val="accent2"/>
              </a:solidFill>
              <a:miter lim="800000"/>
            </a:ln>
            <a:effectLst>
              <a:glow rad="63500">
                <a:schemeClr val="accent2">
                  <a:satMod val="175000"/>
                  <a:alpha val="25000"/>
                </a:schemeClr>
              </a:glow>
            </a:effectLst>
          </c:spPr>
          <c:invertIfNegative val="0"/>
          <c:cat>
            <c:multiLvlStrRef>
              <c:f>Sheet2!$C$21:$D$85</c:f>
              <c:multiLvlStrCache>
                <c:ptCount val="65"/>
                <c:lvl>
                  <c:pt idx="0">
                    <c:v>1</c:v>
                  </c:pt>
                  <c:pt idx="10">
                    <c:v>35</c:v>
                  </c:pt>
                  <c:pt idx="19">
                    <c:v>57</c:v>
                  </c:pt>
                  <c:pt idx="28">
                    <c:v>77</c:v>
                  </c:pt>
                  <c:pt idx="34">
                    <c:v>92</c:v>
                  </c:pt>
                  <c:pt idx="42">
                    <c:v>111</c:v>
                  </c:pt>
                  <c:pt idx="55">
                    <c:v>146</c:v>
                  </c:pt>
                  <c:pt idx="64">
                    <c:v>170</c:v>
                  </c:pt>
                </c:lvl>
                <c:lvl>
                  <c:pt idx="0">
                    <c:v>10%Inom</c:v>
                  </c:pt>
                  <c:pt idx="11">
                    <c:v>40%Inom</c:v>
                  </c:pt>
                  <c:pt idx="20">
                    <c:v>75%Inom</c:v>
                  </c:pt>
                  <c:pt idx="29">
                    <c:v>Inom</c:v>
                  </c:pt>
                  <c:pt idx="35">
                    <c:v>Iultimate</c:v>
                  </c:pt>
                  <c:pt idx="45">
                    <c:v>TC</c:v>
                  </c:pt>
                </c:lvl>
              </c:multiLvlStrCache>
            </c:multiLvlStrRef>
          </c:cat>
          <c:val>
            <c:numRef>
              <c:f>Sheet2!$F$21:$F$85</c:f>
              <c:numCache>
                <c:formatCode>General</c:formatCode>
                <c:ptCount val="65"/>
                <c:pt idx="0">
                  <c:v>1.0000000000000002E-3</c:v>
                </c:pt>
                <c:pt idx="1">
                  <c:v>1.0000000000000002E-3</c:v>
                </c:pt>
                <c:pt idx="2">
                  <c:v>1.0000000000000002E-3</c:v>
                </c:pt>
                <c:pt idx="3">
                  <c:v>1.0000000000000002E-3</c:v>
                </c:pt>
                <c:pt idx="4">
                  <c:v>1.0000000000000002E-3</c:v>
                </c:pt>
                <c:pt idx="11">
                  <c:v>1.6000000000000004E-2</c:v>
                </c:pt>
                <c:pt idx="12">
                  <c:v>1.6000000000000004E-2</c:v>
                </c:pt>
                <c:pt idx="13">
                  <c:v>1.6000000000000004E-2</c:v>
                </c:pt>
                <c:pt idx="14">
                  <c:v>1.6000000000000004E-2</c:v>
                </c:pt>
                <c:pt idx="15">
                  <c:v>1.6000000000000004E-2</c:v>
                </c:pt>
                <c:pt idx="20">
                  <c:v>5.6250000000000001E-2</c:v>
                </c:pt>
                <c:pt idx="21">
                  <c:v>5.6250000000000001E-2</c:v>
                </c:pt>
                <c:pt idx="22">
                  <c:v>5.6250000000000001E-2</c:v>
                </c:pt>
                <c:pt idx="23">
                  <c:v>5.6250000000000001E-2</c:v>
                </c:pt>
                <c:pt idx="24">
                  <c:v>5.6250000000000001E-2</c:v>
                </c:pt>
                <c:pt idx="29">
                  <c:v>0.1</c:v>
                </c:pt>
                <c:pt idx="30">
                  <c:v>0.1</c:v>
                </c:pt>
                <c:pt idx="31">
                  <c:v>0.1</c:v>
                </c:pt>
                <c:pt idx="32">
                  <c:v>0.1</c:v>
                </c:pt>
                <c:pt idx="35">
                  <c:v>0.11664000000000002</c:v>
                </c:pt>
                <c:pt idx="36">
                  <c:v>0.11664000000000002</c:v>
                </c:pt>
                <c:pt idx="37">
                  <c:v>0.11664000000000002</c:v>
                </c:pt>
                <c:pt idx="38">
                  <c:v>0.11664000000000002</c:v>
                </c:pt>
                <c:pt idx="45">
                  <c:v>1.0000000000000002E-3</c:v>
                </c:pt>
                <c:pt idx="46">
                  <c:v>1.0000000000000002E-3</c:v>
                </c:pt>
                <c:pt idx="47">
                  <c:v>1.0000000000000002E-3</c:v>
                </c:pt>
                <c:pt idx="48">
                  <c:v>1.0000000000000002E-3</c:v>
                </c:pt>
                <c:pt idx="49">
                  <c:v>1.0000000000000002E-3</c:v>
                </c:pt>
                <c:pt idx="56">
                  <c:v>1.6000000000000004E-2</c:v>
                </c:pt>
                <c:pt idx="57">
                  <c:v>1.6000000000000004E-2</c:v>
                </c:pt>
                <c:pt idx="59">
                  <c:v>0.1</c:v>
                </c:pt>
                <c:pt idx="60">
                  <c:v>0.1</c:v>
                </c:pt>
                <c:pt idx="62">
                  <c:v>0.11664000000000002</c:v>
                </c:pt>
                <c:pt idx="63">
                  <c:v>0.11664000000000002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4EC-4EE4-AC80-49E052B2B3DD}"/>
            </c:ext>
          </c:extLst>
        </c:ser>
        <c:ser>
          <c:idx val="2"/>
          <c:order val="2"/>
          <c:tx>
            <c:strRef>
              <c:f>Sheet2!$G$20</c:f>
              <c:strCache>
                <c:ptCount val="1"/>
                <c:pt idx="0">
                  <c:v>MCBXFa</c:v>
                </c:pt>
              </c:strCache>
            </c:strRef>
          </c:tx>
          <c:spPr>
            <a:noFill/>
            <a:ln w="9525" cap="flat" cmpd="sng" algn="ctr">
              <a:solidFill>
                <a:schemeClr val="accent3"/>
              </a:solidFill>
              <a:miter lim="800000"/>
            </a:ln>
            <a:effectLst>
              <a:glow rad="63500">
                <a:schemeClr val="accent3">
                  <a:satMod val="175000"/>
                  <a:alpha val="25000"/>
                </a:schemeClr>
              </a:glow>
            </a:effectLst>
          </c:spPr>
          <c:invertIfNegative val="0"/>
          <c:cat>
            <c:multiLvlStrRef>
              <c:f>Sheet2!$C$21:$D$85</c:f>
              <c:multiLvlStrCache>
                <c:ptCount val="65"/>
                <c:lvl>
                  <c:pt idx="0">
                    <c:v>1</c:v>
                  </c:pt>
                  <c:pt idx="10">
                    <c:v>35</c:v>
                  </c:pt>
                  <c:pt idx="19">
                    <c:v>57</c:v>
                  </c:pt>
                  <c:pt idx="28">
                    <c:v>77</c:v>
                  </c:pt>
                  <c:pt idx="34">
                    <c:v>92</c:v>
                  </c:pt>
                  <c:pt idx="42">
                    <c:v>111</c:v>
                  </c:pt>
                  <c:pt idx="55">
                    <c:v>146</c:v>
                  </c:pt>
                  <c:pt idx="64">
                    <c:v>170</c:v>
                  </c:pt>
                </c:lvl>
                <c:lvl>
                  <c:pt idx="0">
                    <c:v>10%Inom</c:v>
                  </c:pt>
                  <c:pt idx="11">
                    <c:v>40%Inom</c:v>
                  </c:pt>
                  <c:pt idx="20">
                    <c:v>75%Inom</c:v>
                  </c:pt>
                  <c:pt idx="29">
                    <c:v>Inom</c:v>
                  </c:pt>
                  <c:pt idx="35">
                    <c:v>Iultimate</c:v>
                  </c:pt>
                  <c:pt idx="45">
                    <c:v>TC</c:v>
                  </c:pt>
                </c:lvl>
              </c:multiLvlStrCache>
            </c:multiLvlStrRef>
          </c:cat>
          <c:val>
            <c:numRef>
              <c:f>Sheet2!$G$21:$G$85</c:f>
              <c:numCache>
                <c:formatCode>General</c:formatCode>
                <c:ptCount val="65"/>
                <c:pt idx="0">
                  <c:v>2.2000000000000006E-3</c:v>
                </c:pt>
                <c:pt idx="1">
                  <c:v>2.2000000000000006E-3</c:v>
                </c:pt>
                <c:pt idx="2">
                  <c:v>2.2000000000000006E-3</c:v>
                </c:pt>
                <c:pt idx="3">
                  <c:v>2.2000000000000006E-3</c:v>
                </c:pt>
                <c:pt idx="4">
                  <c:v>2.2000000000000006E-3</c:v>
                </c:pt>
                <c:pt idx="11">
                  <c:v>3.5200000000000009E-2</c:v>
                </c:pt>
                <c:pt idx="12">
                  <c:v>3.5200000000000009E-2</c:v>
                </c:pt>
                <c:pt idx="13">
                  <c:v>3.5200000000000009E-2</c:v>
                </c:pt>
                <c:pt idx="14">
                  <c:v>3.5200000000000009E-2</c:v>
                </c:pt>
                <c:pt idx="15">
                  <c:v>3.5200000000000009E-2</c:v>
                </c:pt>
                <c:pt idx="20">
                  <c:v>0.12375</c:v>
                </c:pt>
                <c:pt idx="21">
                  <c:v>0.12375</c:v>
                </c:pt>
                <c:pt idx="22">
                  <c:v>0.12375</c:v>
                </c:pt>
                <c:pt idx="23">
                  <c:v>0.12375</c:v>
                </c:pt>
                <c:pt idx="24">
                  <c:v>0.12375</c:v>
                </c:pt>
                <c:pt idx="29">
                  <c:v>0.22</c:v>
                </c:pt>
                <c:pt idx="30">
                  <c:v>0.22</c:v>
                </c:pt>
                <c:pt idx="31">
                  <c:v>0.22</c:v>
                </c:pt>
                <c:pt idx="32">
                  <c:v>0.22</c:v>
                </c:pt>
                <c:pt idx="35">
                  <c:v>0.256608</c:v>
                </c:pt>
                <c:pt idx="36">
                  <c:v>0.256608</c:v>
                </c:pt>
                <c:pt idx="37">
                  <c:v>0.256608</c:v>
                </c:pt>
                <c:pt idx="38">
                  <c:v>0.256608</c:v>
                </c:pt>
                <c:pt idx="45">
                  <c:v>2.2000000000000006E-3</c:v>
                </c:pt>
                <c:pt idx="46">
                  <c:v>2.2000000000000006E-3</c:v>
                </c:pt>
                <c:pt idx="47">
                  <c:v>2.2000000000000006E-3</c:v>
                </c:pt>
                <c:pt idx="48">
                  <c:v>2.2000000000000006E-3</c:v>
                </c:pt>
                <c:pt idx="49">
                  <c:v>2.2000000000000006E-3</c:v>
                </c:pt>
                <c:pt idx="56">
                  <c:v>3.5200000000000009E-2</c:v>
                </c:pt>
                <c:pt idx="57">
                  <c:v>3.5200000000000009E-2</c:v>
                </c:pt>
                <c:pt idx="59">
                  <c:v>0.22</c:v>
                </c:pt>
                <c:pt idx="60">
                  <c:v>0.22</c:v>
                </c:pt>
                <c:pt idx="62">
                  <c:v>0.256608</c:v>
                </c:pt>
                <c:pt idx="63">
                  <c:v>0.256608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4EC-4EE4-AC80-49E052B2B3DD}"/>
            </c:ext>
          </c:extLst>
        </c:ser>
        <c:ser>
          <c:idx val="3"/>
          <c:order val="3"/>
          <c:tx>
            <c:strRef>
              <c:f>Sheet2!$H$20</c:f>
              <c:strCache>
                <c:ptCount val="1"/>
                <c:pt idx="0">
                  <c:v>D1</c:v>
                </c:pt>
              </c:strCache>
            </c:strRef>
          </c:tx>
          <c:spPr>
            <a:noFill/>
            <a:ln w="9525" cap="flat" cmpd="sng" algn="ctr">
              <a:solidFill>
                <a:schemeClr val="accent4"/>
              </a:solidFill>
              <a:miter lim="800000"/>
            </a:ln>
            <a:effectLst>
              <a:glow rad="63500">
                <a:schemeClr val="accent4">
                  <a:satMod val="175000"/>
                  <a:alpha val="25000"/>
                </a:schemeClr>
              </a:glow>
            </a:effectLst>
          </c:spPr>
          <c:invertIfNegative val="0"/>
          <c:cat>
            <c:multiLvlStrRef>
              <c:f>Sheet2!$C$21:$D$85</c:f>
              <c:multiLvlStrCache>
                <c:ptCount val="65"/>
                <c:lvl>
                  <c:pt idx="0">
                    <c:v>1</c:v>
                  </c:pt>
                  <c:pt idx="10">
                    <c:v>35</c:v>
                  </c:pt>
                  <c:pt idx="19">
                    <c:v>57</c:v>
                  </c:pt>
                  <c:pt idx="28">
                    <c:v>77</c:v>
                  </c:pt>
                  <c:pt idx="34">
                    <c:v>92</c:v>
                  </c:pt>
                  <c:pt idx="42">
                    <c:v>111</c:v>
                  </c:pt>
                  <c:pt idx="55">
                    <c:v>146</c:v>
                  </c:pt>
                  <c:pt idx="64">
                    <c:v>170</c:v>
                  </c:pt>
                </c:lvl>
                <c:lvl>
                  <c:pt idx="0">
                    <c:v>10%Inom</c:v>
                  </c:pt>
                  <c:pt idx="11">
                    <c:v>40%Inom</c:v>
                  </c:pt>
                  <c:pt idx="20">
                    <c:v>75%Inom</c:v>
                  </c:pt>
                  <c:pt idx="29">
                    <c:v>Inom</c:v>
                  </c:pt>
                  <c:pt idx="35">
                    <c:v>Iultimate</c:v>
                  </c:pt>
                  <c:pt idx="45">
                    <c:v>TC</c:v>
                  </c:pt>
                </c:lvl>
              </c:multiLvlStrCache>
            </c:multiLvlStrRef>
          </c:cat>
          <c:val>
            <c:numRef>
              <c:f>Sheet2!$H$21:$H$85</c:f>
              <c:numCache>
                <c:formatCode>General</c:formatCode>
                <c:ptCount val="65"/>
                <c:pt idx="0">
                  <c:v>2.1500000000000002E-2</c:v>
                </c:pt>
                <c:pt idx="1">
                  <c:v>2.1500000000000002E-2</c:v>
                </c:pt>
                <c:pt idx="2">
                  <c:v>2.1500000000000002E-2</c:v>
                </c:pt>
                <c:pt idx="3">
                  <c:v>2.1500000000000002E-2</c:v>
                </c:pt>
                <c:pt idx="4">
                  <c:v>2.1500000000000002E-2</c:v>
                </c:pt>
                <c:pt idx="11">
                  <c:v>0.34400000000000003</c:v>
                </c:pt>
                <c:pt idx="12">
                  <c:v>0.34400000000000003</c:v>
                </c:pt>
                <c:pt idx="13">
                  <c:v>0.34400000000000003</c:v>
                </c:pt>
                <c:pt idx="20">
                  <c:v>1.2093749999999999</c:v>
                </c:pt>
                <c:pt idx="21">
                  <c:v>1.2093749999999999</c:v>
                </c:pt>
                <c:pt idx="29">
                  <c:v>2.15</c:v>
                </c:pt>
                <c:pt idx="30">
                  <c:v>2.15</c:v>
                </c:pt>
                <c:pt idx="35">
                  <c:v>2.5077600000000002</c:v>
                </c:pt>
                <c:pt idx="36">
                  <c:v>2.5077600000000002</c:v>
                </c:pt>
                <c:pt idx="37">
                  <c:v>2.5077600000000002</c:v>
                </c:pt>
                <c:pt idx="38">
                  <c:v>2.5077600000000002</c:v>
                </c:pt>
                <c:pt idx="45">
                  <c:v>2.1500000000000002E-2</c:v>
                </c:pt>
                <c:pt idx="46">
                  <c:v>2.1500000000000002E-2</c:v>
                </c:pt>
                <c:pt idx="47">
                  <c:v>2.1500000000000002E-2</c:v>
                </c:pt>
                <c:pt idx="48">
                  <c:v>2.1500000000000002E-2</c:v>
                </c:pt>
                <c:pt idx="49">
                  <c:v>2.1500000000000002E-2</c:v>
                </c:pt>
                <c:pt idx="56">
                  <c:v>0.34400000000000003</c:v>
                </c:pt>
                <c:pt idx="57">
                  <c:v>0.34400000000000003</c:v>
                </c:pt>
                <c:pt idx="59">
                  <c:v>2.15</c:v>
                </c:pt>
                <c:pt idx="60">
                  <c:v>2.15</c:v>
                </c:pt>
                <c:pt idx="62">
                  <c:v>2.5077600000000002</c:v>
                </c:pt>
                <c:pt idx="63">
                  <c:v>2.5077600000000002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4EC-4EE4-AC80-49E052B2B3DD}"/>
            </c:ext>
          </c:extLst>
        </c:ser>
        <c:ser>
          <c:idx val="4"/>
          <c:order val="4"/>
          <c:tx>
            <c:strRef>
              <c:f>Sheet2!$I$20</c:f>
              <c:strCache>
                <c:ptCount val="1"/>
                <c:pt idx="0">
                  <c:v>HO</c:v>
                </c:pt>
              </c:strCache>
            </c:strRef>
          </c:tx>
          <c:spPr>
            <a:noFill/>
            <a:ln w="9525" cap="flat" cmpd="sng" algn="ctr">
              <a:solidFill>
                <a:schemeClr val="accent5"/>
              </a:solidFill>
              <a:miter lim="800000"/>
            </a:ln>
            <a:effectLst>
              <a:glow rad="63500">
                <a:schemeClr val="accent5">
                  <a:satMod val="175000"/>
                  <a:alpha val="25000"/>
                </a:schemeClr>
              </a:glow>
            </a:effectLst>
          </c:spPr>
          <c:invertIfNegative val="0"/>
          <c:cat>
            <c:multiLvlStrRef>
              <c:f>Sheet2!$C$21:$D$85</c:f>
              <c:multiLvlStrCache>
                <c:ptCount val="65"/>
                <c:lvl>
                  <c:pt idx="0">
                    <c:v>1</c:v>
                  </c:pt>
                  <c:pt idx="10">
                    <c:v>35</c:v>
                  </c:pt>
                  <c:pt idx="19">
                    <c:v>57</c:v>
                  </c:pt>
                  <c:pt idx="28">
                    <c:v>77</c:v>
                  </c:pt>
                  <c:pt idx="34">
                    <c:v>92</c:v>
                  </c:pt>
                  <c:pt idx="42">
                    <c:v>111</c:v>
                  </c:pt>
                  <c:pt idx="55">
                    <c:v>146</c:v>
                  </c:pt>
                  <c:pt idx="64">
                    <c:v>170</c:v>
                  </c:pt>
                </c:lvl>
                <c:lvl>
                  <c:pt idx="0">
                    <c:v>10%Inom</c:v>
                  </c:pt>
                  <c:pt idx="11">
                    <c:v>40%Inom</c:v>
                  </c:pt>
                  <c:pt idx="20">
                    <c:v>75%Inom</c:v>
                  </c:pt>
                  <c:pt idx="29">
                    <c:v>Inom</c:v>
                  </c:pt>
                  <c:pt idx="35">
                    <c:v>Iultimate</c:v>
                  </c:pt>
                  <c:pt idx="45">
                    <c:v>TC</c:v>
                  </c:pt>
                </c:lvl>
              </c:multiLvlStrCache>
            </c:multiLvlStrRef>
          </c:cat>
          <c:val>
            <c:numRef>
              <c:f>Sheet2!$I$21:$I$85</c:f>
              <c:numCache>
                <c:formatCode>General</c:formatCode>
                <c:ptCount val="65"/>
                <c:pt idx="0">
                  <c:v>1.0000000000000002E-3</c:v>
                </c:pt>
                <c:pt idx="1">
                  <c:v>1.0000000000000002E-3</c:v>
                </c:pt>
                <c:pt idx="2">
                  <c:v>1.0000000000000002E-3</c:v>
                </c:pt>
                <c:pt idx="3">
                  <c:v>1.0000000000000002E-3</c:v>
                </c:pt>
                <c:pt idx="4">
                  <c:v>1.0000000000000002E-3</c:v>
                </c:pt>
                <c:pt idx="5">
                  <c:v>1.0000000000000002E-3</c:v>
                </c:pt>
                <c:pt idx="6">
                  <c:v>1.0000000000000002E-3</c:v>
                </c:pt>
                <c:pt idx="7">
                  <c:v>1.0000000000000002E-3</c:v>
                </c:pt>
                <c:pt idx="8">
                  <c:v>1.0000000000000002E-3</c:v>
                </c:pt>
                <c:pt idx="45">
                  <c:v>1.0000000000000002E-3</c:v>
                </c:pt>
                <c:pt idx="46">
                  <c:v>1.0000000000000002E-3</c:v>
                </c:pt>
                <c:pt idx="47">
                  <c:v>1.0000000000000002E-3</c:v>
                </c:pt>
                <c:pt idx="48">
                  <c:v>1.0000000000000002E-3</c:v>
                </c:pt>
                <c:pt idx="49">
                  <c:v>1.0000000000000002E-3</c:v>
                </c:pt>
                <c:pt idx="50">
                  <c:v>1.0000000000000002E-3</c:v>
                </c:pt>
                <c:pt idx="51">
                  <c:v>1.0000000000000002E-3</c:v>
                </c:pt>
                <c:pt idx="52">
                  <c:v>1.0000000000000002E-3</c:v>
                </c:pt>
                <c:pt idx="53">
                  <c:v>1.0000000000000002E-3</c:v>
                </c:pt>
                <c:pt idx="54">
                  <c:v>1.0000000000000002E-3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4EC-4EE4-AC80-49E052B2B3DD}"/>
            </c:ext>
          </c:extLst>
        </c:ser>
        <c:ser>
          <c:idx val="5"/>
          <c:order val="5"/>
          <c:tx>
            <c:strRef>
              <c:f>Sheet2!$J$20</c:f>
              <c:strCache>
                <c:ptCount val="1"/>
                <c:pt idx="0">
                  <c:v>all</c:v>
                </c:pt>
              </c:strCache>
            </c:strRef>
          </c:tx>
          <c:spPr>
            <a:noFill/>
            <a:ln w="9525" cap="flat" cmpd="sng" algn="ctr">
              <a:solidFill>
                <a:schemeClr val="accent6"/>
              </a:solidFill>
              <a:miter lim="800000"/>
            </a:ln>
            <a:effectLst>
              <a:glow rad="63500">
                <a:schemeClr val="accent6">
                  <a:satMod val="175000"/>
                  <a:alpha val="25000"/>
                </a:schemeClr>
              </a:glow>
            </a:effectLst>
          </c:spPr>
          <c:invertIfNegative val="0"/>
          <c:cat>
            <c:multiLvlStrRef>
              <c:f>Sheet2!$C$21:$D$85</c:f>
              <c:multiLvlStrCache>
                <c:ptCount val="65"/>
                <c:lvl>
                  <c:pt idx="0">
                    <c:v>1</c:v>
                  </c:pt>
                  <c:pt idx="10">
                    <c:v>35</c:v>
                  </c:pt>
                  <c:pt idx="19">
                    <c:v>57</c:v>
                  </c:pt>
                  <c:pt idx="28">
                    <c:v>77</c:v>
                  </c:pt>
                  <c:pt idx="34">
                    <c:v>92</c:v>
                  </c:pt>
                  <c:pt idx="42">
                    <c:v>111</c:v>
                  </c:pt>
                  <c:pt idx="55">
                    <c:v>146</c:v>
                  </c:pt>
                  <c:pt idx="64">
                    <c:v>170</c:v>
                  </c:pt>
                </c:lvl>
                <c:lvl>
                  <c:pt idx="0">
                    <c:v>10%Inom</c:v>
                  </c:pt>
                  <c:pt idx="11">
                    <c:v>40%Inom</c:v>
                  </c:pt>
                  <c:pt idx="20">
                    <c:v>75%Inom</c:v>
                  </c:pt>
                  <c:pt idx="29">
                    <c:v>Inom</c:v>
                  </c:pt>
                  <c:pt idx="35">
                    <c:v>Iultimate</c:v>
                  </c:pt>
                  <c:pt idx="45">
                    <c:v>TC</c:v>
                  </c:pt>
                </c:lvl>
              </c:multiLvlStrCache>
            </c:multiLvlStrRef>
          </c:cat>
          <c:val>
            <c:numRef>
              <c:f>Sheet2!$J$21:$J$85</c:f>
              <c:numCache>
                <c:formatCode>General</c:formatCode>
                <c:ptCount val="65"/>
                <c:pt idx="10">
                  <c:v>0.38950000000000001</c:v>
                </c:pt>
                <c:pt idx="19">
                  <c:v>6.2160000000000002</c:v>
                </c:pt>
                <c:pt idx="28">
                  <c:v>21.853124999999999</c:v>
                </c:pt>
                <c:pt idx="34">
                  <c:v>38.849999999999994</c:v>
                </c:pt>
                <c:pt idx="42">
                  <c:v>42.881007999999994</c:v>
                </c:pt>
                <c:pt idx="55">
                  <c:v>0.38950000000000001</c:v>
                </c:pt>
                <c:pt idx="58">
                  <c:v>6.2160000000000002</c:v>
                </c:pt>
                <c:pt idx="61">
                  <c:v>38.849999999999994</c:v>
                </c:pt>
                <c:pt idx="64">
                  <c:v>40.881007999999994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4EC-4EE4-AC80-49E052B2B3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58097384"/>
        <c:axId val="558110832"/>
      </c:barChart>
      <c:catAx>
        <c:axId val="55809738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NR. OF (PROVOKED) QUENCHES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8110832"/>
        <c:crosses val="autoZero"/>
        <c:auto val="1"/>
        <c:lblAlgn val="ctr"/>
        <c:lblOffset val="100"/>
        <c:tickLblSkip val="15"/>
        <c:tickMarkSkip val="10"/>
        <c:noMultiLvlLbl val="0"/>
      </c:catAx>
      <c:valAx>
        <c:axId val="558110832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75000"/>
                      <a:lumOff val="25000"/>
                    </a:schemeClr>
                  </a:gs>
                  <a:gs pos="0">
                    <a:schemeClr val="dk1">
                      <a:lumMod val="65000"/>
                      <a:lumOff val="3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700" b="1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700"/>
                  <a:t>ENERGY DUMPED INTO THE BATH [MJ]</a:t>
                </a:r>
              </a:p>
            </c:rich>
          </c:tx>
          <c:layout>
            <c:manualLayout>
              <c:xMode val="edge"/>
              <c:yMode val="edge"/>
              <c:x val="2.0949511882559016E-2"/>
              <c:y val="0.1405270399926232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700" b="1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80973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 sz="9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3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</a:schemeClr>
            </a:gs>
            <a:gs pos="0">
              <a:schemeClr val="dk1">
                <a:lumMod val="65000"/>
                <a:lumOff val="3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852854-9429-4C5F-938D-D8B50FCF35B8}" type="doc">
      <dgm:prSet loTypeId="urn:microsoft.com/office/officeart/2005/8/layout/chevronAccent+Icon" loCatId="process" qsTypeId="urn:microsoft.com/office/officeart/2005/8/quickstyle/simple1" qsCatId="simple" csTypeId="urn:microsoft.com/office/officeart/2005/8/colors/accent1_2" csCatId="accent1" phldr="1"/>
      <dgm:spPr/>
    </dgm:pt>
    <dgm:pt modelId="{6B760C11-8917-49E0-9DA4-DEC106014E14}">
      <dgm:prSet phldrT="[Text]" custT="1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en-US" sz="800" dirty="0"/>
            <a:t>Installation</a:t>
          </a:r>
        </a:p>
      </dgm:t>
    </dgm:pt>
    <dgm:pt modelId="{3E8677F2-5BC2-4941-BF24-F28B9878AE51}" type="parTrans" cxnId="{37DC75B6-9F41-4274-A968-17879218B6E6}">
      <dgm:prSet/>
      <dgm:spPr/>
      <dgm:t>
        <a:bodyPr/>
        <a:lstStyle/>
        <a:p>
          <a:endParaRPr lang="en-US" sz="2400"/>
        </a:p>
      </dgm:t>
    </dgm:pt>
    <dgm:pt modelId="{07A30A98-39DD-4310-AEA0-E22F2D37DE9B}" type="sibTrans" cxnId="{37DC75B6-9F41-4274-A968-17879218B6E6}">
      <dgm:prSet/>
      <dgm:spPr/>
      <dgm:t>
        <a:bodyPr/>
        <a:lstStyle/>
        <a:p>
          <a:endParaRPr lang="en-US" sz="2400"/>
        </a:p>
      </dgm:t>
    </dgm:pt>
    <dgm:pt modelId="{81742377-B855-4DFE-8CD1-15080F10B17C}">
      <dgm:prSet phldrT="[Text]" custT="1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en-US" sz="800" dirty="0"/>
            <a:t>Inter-</a:t>
          </a:r>
        </a:p>
        <a:p>
          <a:r>
            <a:rPr lang="en-US" sz="800" dirty="0"/>
            <a:t>connection</a:t>
          </a:r>
        </a:p>
      </dgm:t>
    </dgm:pt>
    <dgm:pt modelId="{C2B259DE-5044-46C8-9651-651D4DA5E0F9}" type="parTrans" cxnId="{541E1006-950C-4A1A-995E-82A7798E4EF4}">
      <dgm:prSet/>
      <dgm:spPr/>
      <dgm:t>
        <a:bodyPr/>
        <a:lstStyle/>
        <a:p>
          <a:endParaRPr lang="en-US" sz="2400"/>
        </a:p>
      </dgm:t>
    </dgm:pt>
    <dgm:pt modelId="{1879CA03-EEB0-4AAE-83A8-E0982041B402}" type="sibTrans" cxnId="{541E1006-950C-4A1A-995E-82A7798E4EF4}">
      <dgm:prSet/>
      <dgm:spPr/>
      <dgm:t>
        <a:bodyPr/>
        <a:lstStyle/>
        <a:p>
          <a:endParaRPr lang="en-US" sz="2400"/>
        </a:p>
      </dgm:t>
    </dgm:pt>
    <dgm:pt modelId="{8CD63A52-D5FC-4FC9-929B-D8ADA2C64940}">
      <dgm:prSet phldrT="[Text]" custT="1"/>
      <dgm:spPr>
        <a:solidFill>
          <a:srgbClr val="FFFF00"/>
        </a:solidFill>
      </dgm:spPr>
      <dgm:t>
        <a:bodyPr/>
        <a:lstStyle/>
        <a:p>
          <a:r>
            <a:rPr lang="en-US" sz="800" dirty="0"/>
            <a:t>Cooling</a:t>
          </a:r>
        </a:p>
      </dgm:t>
    </dgm:pt>
    <dgm:pt modelId="{5D047374-9CCD-4FE8-891B-A9F22180A254}" type="parTrans" cxnId="{84C4C539-48A0-4E10-A1E7-7C716DFE36BB}">
      <dgm:prSet/>
      <dgm:spPr/>
      <dgm:t>
        <a:bodyPr/>
        <a:lstStyle/>
        <a:p>
          <a:endParaRPr lang="en-US" sz="2400"/>
        </a:p>
      </dgm:t>
    </dgm:pt>
    <dgm:pt modelId="{24CFF81F-AEDF-4147-93BE-F04981889659}" type="sibTrans" cxnId="{84C4C539-48A0-4E10-A1E7-7C716DFE36BB}">
      <dgm:prSet/>
      <dgm:spPr/>
      <dgm:t>
        <a:bodyPr/>
        <a:lstStyle/>
        <a:p>
          <a:endParaRPr lang="en-US" sz="2400"/>
        </a:p>
      </dgm:t>
    </dgm:pt>
    <dgm:pt modelId="{5C7CC782-8B7F-4624-B8F5-74785BE97045}">
      <dgm:prSet custT="1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en-US" sz="800" dirty="0"/>
            <a:t>HWC</a:t>
          </a:r>
        </a:p>
      </dgm:t>
    </dgm:pt>
    <dgm:pt modelId="{25E9A682-9B4A-4197-A3B1-4C9D66B6C860}" type="parTrans" cxnId="{163D9F54-5AB8-41C9-8262-5126BDD98C60}">
      <dgm:prSet/>
      <dgm:spPr/>
      <dgm:t>
        <a:bodyPr/>
        <a:lstStyle/>
        <a:p>
          <a:endParaRPr lang="en-US" sz="2400"/>
        </a:p>
      </dgm:t>
    </dgm:pt>
    <dgm:pt modelId="{5CC8DE7D-DDF7-432A-BE38-C8E7B4A26C36}" type="sibTrans" cxnId="{163D9F54-5AB8-41C9-8262-5126BDD98C60}">
      <dgm:prSet/>
      <dgm:spPr/>
      <dgm:t>
        <a:bodyPr/>
        <a:lstStyle/>
        <a:p>
          <a:endParaRPr lang="en-US" sz="2400"/>
        </a:p>
      </dgm:t>
    </dgm:pt>
    <dgm:pt modelId="{C8C9C759-F9F9-4113-8F53-5B7335D54ADA}">
      <dgm:prSet custT="1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en-US" sz="800" dirty="0" err="1"/>
            <a:t>Exp</a:t>
          </a:r>
          <a:r>
            <a:rPr lang="en-US" sz="800" dirty="0"/>
            <a:t> @ </a:t>
          </a:r>
          <a:r>
            <a:rPr lang="en-US" sz="800" dirty="0" err="1"/>
            <a:t>Inom</a:t>
          </a:r>
          <a:endParaRPr lang="en-US" sz="800" dirty="0"/>
        </a:p>
      </dgm:t>
    </dgm:pt>
    <dgm:pt modelId="{C59016F6-EA1E-476C-9288-7CE72C79E182}" type="parTrans" cxnId="{4C5021A9-75B5-45B2-B21B-B8BDC16FA222}">
      <dgm:prSet/>
      <dgm:spPr/>
      <dgm:t>
        <a:bodyPr/>
        <a:lstStyle/>
        <a:p>
          <a:endParaRPr lang="en-US" sz="2400"/>
        </a:p>
      </dgm:t>
    </dgm:pt>
    <dgm:pt modelId="{B655697A-C54D-4B99-9191-26FABB460ACC}" type="sibTrans" cxnId="{4C5021A9-75B5-45B2-B21B-B8BDC16FA222}">
      <dgm:prSet/>
      <dgm:spPr/>
      <dgm:t>
        <a:bodyPr/>
        <a:lstStyle/>
        <a:p>
          <a:endParaRPr lang="en-US" sz="2400"/>
        </a:p>
      </dgm:t>
    </dgm:pt>
    <dgm:pt modelId="{3A218E86-4EAB-4DB0-BB2D-F112626922DD}">
      <dgm:prSet custT="1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en-US" sz="800" dirty="0"/>
            <a:t>Training to </a:t>
          </a:r>
          <a:r>
            <a:rPr lang="en-US" sz="800" dirty="0" err="1"/>
            <a:t>Iultimate</a:t>
          </a:r>
          <a:endParaRPr lang="en-US" sz="800" dirty="0"/>
        </a:p>
      </dgm:t>
    </dgm:pt>
    <dgm:pt modelId="{DD9E9429-4B8D-434F-882E-24E74927A311}" type="parTrans" cxnId="{D1EDE78C-08EE-41F5-93D7-9A28B7D59CDC}">
      <dgm:prSet/>
      <dgm:spPr/>
      <dgm:t>
        <a:bodyPr/>
        <a:lstStyle/>
        <a:p>
          <a:endParaRPr lang="en-US" sz="2400"/>
        </a:p>
      </dgm:t>
    </dgm:pt>
    <dgm:pt modelId="{A9E6BB4A-580F-4A45-AA88-947DAA545842}" type="sibTrans" cxnId="{D1EDE78C-08EE-41F5-93D7-9A28B7D59CDC}">
      <dgm:prSet/>
      <dgm:spPr/>
      <dgm:t>
        <a:bodyPr/>
        <a:lstStyle/>
        <a:p>
          <a:endParaRPr lang="en-US" sz="2400"/>
        </a:p>
      </dgm:t>
    </dgm:pt>
    <dgm:pt modelId="{484B9BC1-16CD-4F64-A32A-FDFC0E67FCB7}">
      <dgm:prSet custT="1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en-US" sz="800" dirty="0"/>
            <a:t>Thermal Cycle</a:t>
          </a:r>
        </a:p>
      </dgm:t>
    </dgm:pt>
    <dgm:pt modelId="{EC5BE924-96EE-4B87-BC42-96E8F5E00B6E}" type="parTrans" cxnId="{9C5E9414-A18C-468A-A278-87E67229F709}">
      <dgm:prSet/>
      <dgm:spPr/>
      <dgm:t>
        <a:bodyPr/>
        <a:lstStyle/>
        <a:p>
          <a:endParaRPr lang="en-US" sz="2400"/>
        </a:p>
      </dgm:t>
    </dgm:pt>
    <dgm:pt modelId="{728A9642-9698-4B8D-B1C0-0E7A32C81BEE}" type="sibTrans" cxnId="{9C5E9414-A18C-468A-A278-87E67229F709}">
      <dgm:prSet/>
      <dgm:spPr/>
      <dgm:t>
        <a:bodyPr/>
        <a:lstStyle/>
        <a:p>
          <a:endParaRPr lang="en-US" sz="2400"/>
        </a:p>
      </dgm:t>
    </dgm:pt>
    <dgm:pt modelId="{7A1BCDD0-B5A4-49C7-8A5E-43D020751CD2}">
      <dgm:prSet custT="1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en-US" sz="800" dirty="0"/>
            <a:t>HWC to </a:t>
          </a:r>
        </a:p>
        <a:p>
          <a:r>
            <a:rPr lang="en-US" sz="800" dirty="0" err="1"/>
            <a:t>Inom</a:t>
          </a:r>
          <a:endParaRPr lang="en-US" sz="800" dirty="0"/>
        </a:p>
      </dgm:t>
    </dgm:pt>
    <dgm:pt modelId="{F7993B23-2C9B-47B5-BE97-08A4EA2F0582}" type="parTrans" cxnId="{B5666424-6F9A-4D31-824D-B1EDAB3D0506}">
      <dgm:prSet/>
      <dgm:spPr/>
      <dgm:t>
        <a:bodyPr/>
        <a:lstStyle/>
        <a:p>
          <a:endParaRPr lang="en-US" sz="2400"/>
        </a:p>
      </dgm:t>
    </dgm:pt>
    <dgm:pt modelId="{EB6BB673-F7B6-46A6-AC86-48FC37D615D7}" type="sibTrans" cxnId="{B5666424-6F9A-4D31-824D-B1EDAB3D0506}">
      <dgm:prSet/>
      <dgm:spPr/>
      <dgm:t>
        <a:bodyPr/>
        <a:lstStyle/>
        <a:p>
          <a:endParaRPr lang="en-US" sz="2400"/>
        </a:p>
      </dgm:t>
    </dgm:pt>
    <dgm:pt modelId="{F0C47909-564C-4738-84EC-A368FA1D6C88}">
      <dgm:prSet custT="1"/>
      <dgm:spPr/>
      <dgm:t>
        <a:bodyPr/>
        <a:lstStyle/>
        <a:p>
          <a:r>
            <a:rPr lang="en-US" sz="800" dirty="0" err="1"/>
            <a:t>Exp</a:t>
          </a:r>
          <a:r>
            <a:rPr lang="en-US" sz="800" dirty="0"/>
            <a:t> @ I nominal</a:t>
          </a:r>
        </a:p>
      </dgm:t>
    </dgm:pt>
    <dgm:pt modelId="{FF0D2448-AE94-419D-A80A-54313C70C744}" type="parTrans" cxnId="{C5DE9E87-D462-426E-BCDB-061D70DB63AA}">
      <dgm:prSet/>
      <dgm:spPr/>
      <dgm:t>
        <a:bodyPr/>
        <a:lstStyle/>
        <a:p>
          <a:endParaRPr lang="en-US" sz="2400"/>
        </a:p>
      </dgm:t>
    </dgm:pt>
    <dgm:pt modelId="{41F37F2E-658A-48D6-B3C0-AA24DF424FA7}" type="sibTrans" cxnId="{C5DE9E87-D462-426E-BCDB-061D70DB63AA}">
      <dgm:prSet/>
      <dgm:spPr/>
      <dgm:t>
        <a:bodyPr/>
        <a:lstStyle/>
        <a:p>
          <a:endParaRPr lang="en-US" sz="2400"/>
        </a:p>
      </dgm:t>
    </dgm:pt>
    <dgm:pt modelId="{E73A1D23-8AD1-4618-8F5B-101F9DD94525}">
      <dgm:prSet custT="1"/>
      <dgm:spPr/>
      <dgm:t>
        <a:bodyPr/>
        <a:lstStyle/>
        <a:p>
          <a:r>
            <a:rPr lang="en-US" sz="800" dirty="0"/>
            <a:t>Warm up</a:t>
          </a:r>
        </a:p>
      </dgm:t>
    </dgm:pt>
    <dgm:pt modelId="{CB7AA1BA-7DAC-4BC7-814A-9816C178D951}" type="parTrans" cxnId="{DB81BF91-9CC1-4032-9956-C6C72CAB3826}">
      <dgm:prSet/>
      <dgm:spPr/>
      <dgm:t>
        <a:bodyPr/>
        <a:lstStyle/>
        <a:p>
          <a:endParaRPr lang="en-US" sz="2400"/>
        </a:p>
      </dgm:t>
    </dgm:pt>
    <dgm:pt modelId="{8FB76AB2-60A2-458B-B280-6B90DF106429}" type="sibTrans" cxnId="{DB81BF91-9CC1-4032-9956-C6C72CAB3826}">
      <dgm:prSet/>
      <dgm:spPr/>
      <dgm:t>
        <a:bodyPr/>
        <a:lstStyle/>
        <a:p>
          <a:endParaRPr lang="en-US" sz="2400"/>
        </a:p>
      </dgm:t>
    </dgm:pt>
    <dgm:pt modelId="{B27ACC56-2FF8-44E0-BD14-657483A00638}" type="pres">
      <dgm:prSet presAssocID="{CA852854-9429-4C5F-938D-D8B50FCF35B8}" presName="Name0" presStyleCnt="0">
        <dgm:presLayoutVars>
          <dgm:dir/>
          <dgm:resizeHandles val="exact"/>
        </dgm:presLayoutVars>
      </dgm:prSet>
      <dgm:spPr/>
    </dgm:pt>
    <dgm:pt modelId="{14D7E5A3-6008-404E-AC64-BF5F72C054FB}" type="pres">
      <dgm:prSet presAssocID="{6B760C11-8917-49E0-9DA4-DEC106014E14}" presName="composite" presStyleCnt="0"/>
      <dgm:spPr/>
    </dgm:pt>
    <dgm:pt modelId="{5D5059B5-5216-4085-B2D3-259C75536455}" type="pres">
      <dgm:prSet presAssocID="{6B760C11-8917-49E0-9DA4-DEC106014E14}" presName="bgChev" presStyleLbl="node1" presStyleIdx="0" presStyleCnt="10"/>
      <dgm:spPr/>
    </dgm:pt>
    <dgm:pt modelId="{AE5B0650-5C77-4F76-BA82-00B4872803C3}" type="pres">
      <dgm:prSet presAssocID="{6B760C11-8917-49E0-9DA4-DEC106014E14}" presName="txNode" presStyleLbl="fgAcc1" presStyleIdx="0" presStyleCnt="10">
        <dgm:presLayoutVars>
          <dgm:bulletEnabled val="1"/>
        </dgm:presLayoutVars>
      </dgm:prSet>
      <dgm:spPr/>
    </dgm:pt>
    <dgm:pt modelId="{F3CAB661-4253-4447-887B-2A580A63A4ED}" type="pres">
      <dgm:prSet presAssocID="{07A30A98-39DD-4310-AEA0-E22F2D37DE9B}" presName="compositeSpace" presStyleCnt="0"/>
      <dgm:spPr/>
    </dgm:pt>
    <dgm:pt modelId="{04BD10A9-A5A8-405F-9B52-5BF679D8A6BB}" type="pres">
      <dgm:prSet presAssocID="{81742377-B855-4DFE-8CD1-15080F10B17C}" presName="composite" presStyleCnt="0"/>
      <dgm:spPr/>
    </dgm:pt>
    <dgm:pt modelId="{478DF7BE-86E8-46DC-9AA9-EE6CD3F4A8B0}" type="pres">
      <dgm:prSet presAssocID="{81742377-B855-4DFE-8CD1-15080F10B17C}" presName="bgChev" presStyleLbl="node1" presStyleIdx="1" presStyleCnt="10"/>
      <dgm:spPr/>
    </dgm:pt>
    <dgm:pt modelId="{ECFBB47C-EB1A-42A9-AB91-FFBFA04E368A}" type="pres">
      <dgm:prSet presAssocID="{81742377-B855-4DFE-8CD1-15080F10B17C}" presName="txNode" presStyleLbl="fgAcc1" presStyleIdx="1" presStyleCnt="10">
        <dgm:presLayoutVars>
          <dgm:bulletEnabled val="1"/>
        </dgm:presLayoutVars>
      </dgm:prSet>
      <dgm:spPr/>
    </dgm:pt>
    <dgm:pt modelId="{5F0FCB22-1D5E-47B0-A86E-E10665EB2064}" type="pres">
      <dgm:prSet presAssocID="{1879CA03-EEB0-4AAE-83A8-E0982041B402}" presName="compositeSpace" presStyleCnt="0"/>
      <dgm:spPr/>
    </dgm:pt>
    <dgm:pt modelId="{7F209593-59F4-4781-A629-35B0B600BB37}" type="pres">
      <dgm:prSet presAssocID="{8CD63A52-D5FC-4FC9-929B-D8ADA2C64940}" presName="composite" presStyleCnt="0"/>
      <dgm:spPr/>
    </dgm:pt>
    <dgm:pt modelId="{CE4CE2ED-591F-4C16-9EAE-62B2892424B3}" type="pres">
      <dgm:prSet presAssocID="{8CD63A52-D5FC-4FC9-929B-D8ADA2C64940}" presName="bgChev" presStyleLbl="node1" presStyleIdx="2" presStyleCnt="10"/>
      <dgm:spPr/>
    </dgm:pt>
    <dgm:pt modelId="{A2AC19C6-C806-405D-A8DF-3084097C8874}" type="pres">
      <dgm:prSet presAssocID="{8CD63A52-D5FC-4FC9-929B-D8ADA2C64940}" presName="txNode" presStyleLbl="fgAcc1" presStyleIdx="2" presStyleCnt="10">
        <dgm:presLayoutVars>
          <dgm:bulletEnabled val="1"/>
        </dgm:presLayoutVars>
      </dgm:prSet>
      <dgm:spPr/>
    </dgm:pt>
    <dgm:pt modelId="{26E44D83-75D2-49D1-A4BE-39DA559F2CBB}" type="pres">
      <dgm:prSet presAssocID="{24CFF81F-AEDF-4147-93BE-F04981889659}" presName="compositeSpace" presStyleCnt="0"/>
      <dgm:spPr/>
    </dgm:pt>
    <dgm:pt modelId="{A4FA6EC9-52B2-470F-B71D-9315908112EE}" type="pres">
      <dgm:prSet presAssocID="{5C7CC782-8B7F-4624-B8F5-74785BE97045}" presName="composite" presStyleCnt="0"/>
      <dgm:spPr/>
    </dgm:pt>
    <dgm:pt modelId="{9686AC30-9424-4684-B1E9-C0AC2FA580F0}" type="pres">
      <dgm:prSet presAssocID="{5C7CC782-8B7F-4624-B8F5-74785BE97045}" presName="bgChev" presStyleLbl="node1" presStyleIdx="3" presStyleCnt="10"/>
      <dgm:spPr/>
    </dgm:pt>
    <dgm:pt modelId="{1EC33227-7216-4FF4-861E-626500EA04FF}" type="pres">
      <dgm:prSet presAssocID="{5C7CC782-8B7F-4624-B8F5-74785BE97045}" presName="txNode" presStyleLbl="fgAcc1" presStyleIdx="3" presStyleCnt="10">
        <dgm:presLayoutVars>
          <dgm:bulletEnabled val="1"/>
        </dgm:presLayoutVars>
      </dgm:prSet>
      <dgm:spPr/>
    </dgm:pt>
    <dgm:pt modelId="{CD3DE3C6-16C7-445B-B972-E5DA1979D0C2}" type="pres">
      <dgm:prSet presAssocID="{5CC8DE7D-DDF7-432A-BE38-C8E7B4A26C36}" presName="compositeSpace" presStyleCnt="0"/>
      <dgm:spPr/>
    </dgm:pt>
    <dgm:pt modelId="{2F132E58-5EA2-4251-80C8-0FEA716CD3DF}" type="pres">
      <dgm:prSet presAssocID="{C8C9C759-F9F9-4113-8F53-5B7335D54ADA}" presName="composite" presStyleCnt="0"/>
      <dgm:spPr/>
    </dgm:pt>
    <dgm:pt modelId="{EADD27F7-E274-4985-B008-38AC91F789D5}" type="pres">
      <dgm:prSet presAssocID="{C8C9C759-F9F9-4113-8F53-5B7335D54ADA}" presName="bgChev" presStyleLbl="node1" presStyleIdx="4" presStyleCnt="10"/>
      <dgm:spPr/>
    </dgm:pt>
    <dgm:pt modelId="{A324DCD5-298F-4322-A247-D86C4CD12A69}" type="pres">
      <dgm:prSet presAssocID="{C8C9C759-F9F9-4113-8F53-5B7335D54ADA}" presName="txNode" presStyleLbl="fgAcc1" presStyleIdx="4" presStyleCnt="10">
        <dgm:presLayoutVars>
          <dgm:bulletEnabled val="1"/>
        </dgm:presLayoutVars>
      </dgm:prSet>
      <dgm:spPr/>
    </dgm:pt>
    <dgm:pt modelId="{DC45EC1C-7E04-4F45-94F9-40E2C30AAADA}" type="pres">
      <dgm:prSet presAssocID="{B655697A-C54D-4B99-9191-26FABB460ACC}" presName="compositeSpace" presStyleCnt="0"/>
      <dgm:spPr/>
    </dgm:pt>
    <dgm:pt modelId="{1E84F209-18A8-4C36-96EF-D2684A690D46}" type="pres">
      <dgm:prSet presAssocID="{3A218E86-4EAB-4DB0-BB2D-F112626922DD}" presName="composite" presStyleCnt="0"/>
      <dgm:spPr/>
    </dgm:pt>
    <dgm:pt modelId="{7FE82783-FAF2-403D-8D72-33C271D46D68}" type="pres">
      <dgm:prSet presAssocID="{3A218E86-4EAB-4DB0-BB2D-F112626922DD}" presName="bgChev" presStyleLbl="node1" presStyleIdx="5" presStyleCnt="10"/>
      <dgm:spPr/>
    </dgm:pt>
    <dgm:pt modelId="{07720AAD-01EC-4249-AE8C-2B016AE28455}" type="pres">
      <dgm:prSet presAssocID="{3A218E86-4EAB-4DB0-BB2D-F112626922DD}" presName="txNode" presStyleLbl="fgAcc1" presStyleIdx="5" presStyleCnt="10">
        <dgm:presLayoutVars>
          <dgm:bulletEnabled val="1"/>
        </dgm:presLayoutVars>
      </dgm:prSet>
      <dgm:spPr/>
    </dgm:pt>
    <dgm:pt modelId="{810F47D1-8EEC-4230-AF60-A4B94EF9EB02}" type="pres">
      <dgm:prSet presAssocID="{A9E6BB4A-580F-4A45-AA88-947DAA545842}" presName="compositeSpace" presStyleCnt="0"/>
      <dgm:spPr/>
    </dgm:pt>
    <dgm:pt modelId="{7E7D4876-8A16-4C68-AE02-354A6D895042}" type="pres">
      <dgm:prSet presAssocID="{484B9BC1-16CD-4F64-A32A-FDFC0E67FCB7}" presName="composite" presStyleCnt="0"/>
      <dgm:spPr/>
    </dgm:pt>
    <dgm:pt modelId="{F48D52CC-B0F9-44FC-AA74-CEA1A74F73E1}" type="pres">
      <dgm:prSet presAssocID="{484B9BC1-16CD-4F64-A32A-FDFC0E67FCB7}" presName="bgChev" presStyleLbl="node1" presStyleIdx="6" presStyleCnt="10"/>
      <dgm:spPr/>
    </dgm:pt>
    <dgm:pt modelId="{35B93988-2F89-43CE-ACFC-3BD7C0780C62}" type="pres">
      <dgm:prSet presAssocID="{484B9BC1-16CD-4F64-A32A-FDFC0E67FCB7}" presName="txNode" presStyleLbl="fgAcc1" presStyleIdx="6" presStyleCnt="10">
        <dgm:presLayoutVars>
          <dgm:bulletEnabled val="1"/>
        </dgm:presLayoutVars>
      </dgm:prSet>
      <dgm:spPr/>
    </dgm:pt>
    <dgm:pt modelId="{38D083C7-8D02-4746-A67A-63D18585F465}" type="pres">
      <dgm:prSet presAssocID="{728A9642-9698-4B8D-B1C0-0E7A32C81BEE}" presName="compositeSpace" presStyleCnt="0"/>
      <dgm:spPr/>
    </dgm:pt>
    <dgm:pt modelId="{B2CC91BA-DD98-4406-B142-9D09B22E97BD}" type="pres">
      <dgm:prSet presAssocID="{7A1BCDD0-B5A4-49C7-8A5E-43D020751CD2}" presName="composite" presStyleCnt="0"/>
      <dgm:spPr/>
    </dgm:pt>
    <dgm:pt modelId="{A9022589-7131-48F1-B351-4CF98F338AD8}" type="pres">
      <dgm:prSet presAssocID="{7A1BCDD0-B5A4-49C7-8A5E-43D020751CD2}" presName="bgChev" presStyleLbl="node1" presStyleIdx="7" presStyleCnt="10"/>
      <dgm:spPr/>
    </dgm:pt>
    <dgm:pt modelId="{8E9EF3DD-E8BE-4521-B330-E3EA2591B68F}" type="pres">
      <dgm:prSet presAssocID="{7A1BCDD0-B5A4-49C7-8A5E-43D020751CD2}" presName="txNode" presStyleLbl="fgAcc1" presStyleIdx="7" presStyleCnt="10">
        <dgm:presLayoutVars>
          <dgm:bulletEnabled val="1"/>
        </dgm:presLayoutVars>
      </dgm:prSet>
      <dgm:spPr/>
    </dgm:pt>
    <dgm:pt modelId="{984D02F1-9D10-4277-AD64-7B723AEC469C}" type="pres">
      <dgm:prSet presAssocID="{EB6BB673-F7B6-46A6-AC86-48FC37D615D7}" presName="compositeSpace" presStyleCnt="0"/>
      <dgm:spPr/>
    </dgm:pt>
    <dgm:pt modelId="{67DDF135-B8C1-4863-B3DC-5951E917AEB5}" type="pres">
      <dgm:prSet presAssocID="{F0C47909-564C-4738-84EC-A368FA1D6C88}" presName="composite" presStyleCnt="0"/>
      <dgm:spPr/>
    </dgm:pt>
    <dgm:pt modelId="{28B3D9FA-5D64-4CA4-847B-A95241632052}" type="pres">
      <dgm:prSet presAssocID="{F0C47909-564C-4738-84EC-A368FA1D6C88}" presName="bgChev" presStyleLbl="node1" presStyleIdx="8" presStyleCnt="10"/>
      <dgm:spPr/>
    </dgm:pt>
    <dgm:pt modelId="{BA51DC65-EFDE-4B7D-B0F6-B3E6B5B6C1D9}" type="pres">
      <dgm:prSet presAssocID="{F0C47909-564C-4738-84EC-A368FA1D6C88}" presName="txNode" presStyleLbl="fgAcc1" presStyleIdx="8" presStyleCnt="10">
        <dgm:presLayoutVars>
          <dgm:bulletEnabled val="1"/>
        </dgm:presLayoutVars>
      </dgm:prSet>
      <dgm:spPr/>
    </dgm:pt>
    <dgm:pt modelId="{8CDB59AE-546B-46EF-9153-0CE0AC2FF13E}" type="pres">
      <dgm:prSet presAssocID="{41F37F2E-658A-48D6-B3C0-AA24DF424FA7}" presName="compositeSpace" presStyleCnt="0"/>
      <dgm:spPr/>
    </dgm:pt>
    <dgm:pt modelId="{23D5E768-27E3-4A3F-BE2A-7E473CD811AD}" type="pres">
      <dgm:prSet presAssocID="{E73A1D23-8AD1-4618-8F5B-101F9DD94525}" presName="composite" presStyleCnt="0"/>
      <dgm:spPr/>
    </dgm:pt>
    <dgm:pt modelId="{F6EFA6D7-DA96-4CA4-A2AD-C3E19031A270}" type="pres">
      <dgm:prSet presAssocID="{E73A1D23-8AD1-4618-8F5B-101F9DD94525}" presName="bgChev" presStyleLbl="node1" presStyleIdx="9" presStyleCnt="10"/>
      <dgm:spPr/>
    </dgm:pt>
    <dgm:pt modelId="{49F18679-1D89-4193-BEB4-ECAB5A21AF52}" type="pres">
      <dgm:prSet presAssocID="{E73A1D23-8AD1-4618-8F5B-101F9DD94525}" presName="txNode" presStyleLbl="fgAcc1" presStyleIdx="9" presStyleCnt="10">
        <dgm:presLayoutVars>
          <dgm:bulletEnabled val="1"/>
        </dgm:presLayoutVars>
      </dgm:prSet>
      <dgm:spPr/>
    </dgm:pt>
  </dgm:ptLst>
  <dgm:cxnLst>
    <dgm:cxn modelId="{541E1006-950C-4A1A-995E-82A7798E4EF4}" srcId="{CA852854-9429-4C5F-938D-D8B50FCF35B8}" destId="{81742377-B855-4DFE-8CD1-15080F10B17C}" srcOrd="1" destOrd="0" parTransId="{C2B259DE-5044-46C8-9651-651D4DA5E0F9}" sibTransId="{1879CA03-EEB0-4AAE-83A8-E0982041B402}"/>
    <dgm:cxn modelId="{9C5E9414-A18C-468A-A278-87E67229F709}" srcId="{CA852854-9429-4C5F-938D-D8B50FCF35B8}" destId="{484B9BC1-16CD-4F64-A32A-FDFC0E67FCB7}" srcOrd="6" destOrd="0" parTransId="{EC5BE924-96EE-4B87-BC42-96E8F5E00B6E}" sibTransId="{728A9642-9698-4B8D-B1C0-0E7A32C81BEE}"/>
    <dgm:cxn modelId="{15BA6B22-915F-456A-8557-11B77780C763}" type="presOf" srcId="{6B760C11-8917-49E0-9DA4-DEC106014E14}" destId="{AE5B0650-5C77-4F76-BA82-00B4872803C3}" srcOrd="0" destOrd="0" presId="urn:microsoft.com/office/officeart/2005/8/layout/chevronAccent+Icon"/>
    <dgm:cxn modelId="{B5666424-6F9A-4D31-824D-B1EDAB3D0506}" srcId="{CA852854-9429-4C5F-938D-D8B50FCF35B8}" destId="{7A1BCDD0-B5A4-49C7-8A5E-43D020751CD2}" srcOrd="7" destOrd="0" parTransId="{F7993B23-2C9B-47B5-BE97-08A4EA2F0582}" sibTransId="{EB6BB673-F7B6-46A6-AC86-48FC37D615D7}"/>
    <dgm:cxn modelId="{E2A35D27-4D78-468A-9000-1F11F5A6D5B4}" type="presOf" srcId="{5C7CC782-8B7F-4624-B8F5-74785BE97045}" destId="{1EC33227-7216-4FF4-861E-626500EA04FF}" srcOrd="0" destOrd="0" presId="urn:microsoft.com/office/officeart/2005/8/layout/chevronAccent+Icon"/>
    <dgm:cxn modelId="{B1D55529-4A71-4C06-9ECB-E9E4C1C75410}" type="presOf" srcId="{C8C9C759-F9F9-4113-8F53-5B7335D54ADA}" destId="{A324DCD5-298F-4322-A247-D86C4CD12A69}" srcOrd="0" destOrd="0" presId="urn:microsoft.com/office/officeart/2005/8/layout/chevronAccent+Icon"/>
    <dgm:cxn modelId="{84C4C539-48A0-4E10-A1E7-7C716DFE36BB}" srcId="{CA852854-9429-4C5F-938D-D8B50FCF35B8}" destId="{8CD63A52-D5FC-4FC9-929B-D8ADA2C64940}" srcOrd="2" destOrd="0" parTransId="{5D047374-9CCD-4FE8-891B-A9F22180A254}" sibTransId="{24CFF81F-AEDF-4147-93BE-F04981889659}"/>
    <dgm:cxn modelId="{49AA4843-2894-496A-BBF1-1108DB88B2D3}" type="presOf" srcId="{81742377-B855-4DFE-8CD1-15080F10B17C}" destId="{ECFBB47C-EB1A-42A9-AB91-FFBFA04E368A}" srcOrd="0" destOrd="0" presId="urn:microsoft.com/office/officeart/2005/8/layout/chevronAccent+Icon"/>
    <dgm:cxn modelId="{40BEAA51-341A-4CD3-A488-C0AE84BB05C1}" type="presOf" srcId="{F0C47909-564C-4738-84EC-A368FA1D6C88}" destId="{BA51DC65-EFDE-4B7D-B0F6-B3E6B5B6C1D9}" srcOrd="0" destOrd="0" presId="urn:microsoft.com/office/officeart/2005/8/layout/chevronAccent+Icon"/>
    <dgm:cxn modelId="{163D9F54-5AB8-41C9-8262-5126BDD98C60}" srcId="{CA852854-9429-4C5F-938D-D8B50FCF35B8}" destId="{5C7CC782-8B7F-4624-B8F5-74785BE97045}" srcOrd="3" destOrd="0" parTransId="{25E9A682-9B4A-4197-A3B1-4C9D66B6C860}" sibTransId="{5CC8DE7D-DDF7-432A-BE38-C8E7B4A26C36}"/>
    <dgm:cxn modelId="{C5DE9E87-D462-426E-BCDB-061D70DB63AA}" srcId="{CA852854-9429-4C5F-938D-D8B50FCF35B8}" destId="{F0C47909-564C-4738-84EC-A368FA1D6C88}" srcOrd="8" destOrd="0" parTransId="{FF0D2448-AE94-419D-A80A-54313C70C744}" sibTransId="{41F37F2E-658A-48D6-B3C0-AA24DF424FA7}"/>
    <dgm:cxn modelId="{D1EDE78C-08EE-41F5-93D7-9A28B7D59CDC}" srcId="{CA852854-9429-4C5F-938D-D8B50FCF35B8}" destId="{3A218E86-4EAB-4DB0-BB2D-F112626922DD}" srcOrd="5" destOrd="0" parTransId="{DD9E9429-4B8D-434F-882E-24E74927A311}" sibTransId="{A9E6BB4A-580F-4A45-AA88-947DAA545842}"/>
    <dgm:cxn modelId="{DB81BF91-9CC1-4032-9956-C6C72CAB3826}" srcId="{CA852854-9429-4C5F-938D-D8B50FCF35B8}" destId="{E73A1D23-8AD1-4618-8F5B-101F9DD94525}" srcOrd="9" destOrd="0" parTransId="{CB7AA1BA-7DAC-4BC7-814A-9816C178D951}" sibTransId="{8FB76AB2-60A2-458B-B280-6B90DF106429}"/>
    <dgm:cxn modelId="{2B05479D-CC8E-420C-8BAF-692F97729256}" type="presOf" srcId="{E73A1D23-8AD1-4618-8F5B-101F9DD94525}" destId="{49F18679-1D89-4193-BEB4-ECAB5A21AF52}" srcOrd="0" destOrd="0" presId="urn:microsoft.com/office/officeart/2005/8/layout/chevronAccent+Icon"/>
    <dgm:cxn modelId="{4C5021A9-75B5-45B2-B21B-B8BDC16FA222}" srcId="{CA852854-9429-4C5F-938D-D8B50FCF35B8}" destId="{C8C9C759-F9F9-4113-8F53-5B7335D54ADA}" srcOrd="4" destOrd="0" parTransId="{C59016F6-EA1E-476C-9288-7CE72C79E182}" sibTransId="{B655697A-C54D-4B99-9191-26FABB460ACC}"/>
    <dgm:cxn modelId="{78864AAB-29BD-49C9-8877-94E631EADBA8}" type="presOf" srcId="{3A218E86-4EAB-4DB0-BB2D-F112626922DD}" destId="{07720AAD-01EC-4249-AE8C-2B016AE28455}" srcOrd="0" destOrd="0" presId="urn:microsoft.com/office/officeart/2005/8/layout/chevronAccent+Icon"/>
    <dgm:cxn modelId="{8369A3B4-382D-4B8C-B0BC-2D6F2A14D99B}" type="presOf" srcId="{8CD63A52-D5FC-4FC9-929B-D8ADA2C64940}" destId="{A2AC19C6-C806-405D-A8DF-3084097C8874}" srcOrd="0" destOrd="0" presId="urn:microsoft.com/office/officeart/2005/8/layout/chevronAccent+Icon"/>
    <dgm:cxn modelId="{37DC75B6-9F41-4274-A968-17879218B6E6}" srcId="{CA852854-9429-4C5F-938D-D8B50FCF35B8}" destId="{6B760C11-8917-49E0-9DA4-DEC106014E14}" srcOrd="0" destOrd="0" parTransId="{3E8677F2-5BC2-4941-BF24-F28B9878AE51}" sibTransId="{07A30A98-39DD-4310-AEA0-E22F2D37DE9B}"/>
    <dgm:cxn modelId="{32F89EDF-4D27-4C34-8B8D-E44CBD57F77F}" type="presOf" srcId="{7A1BCDD0-B5A4-49C7-8A5E-43D020751CD2}" destId="{8E9EF3DD-E8BE-4521-B330-E3EA2591B68F}" srcOrd="0" destOrd="0" presId="urn:microsoft.com/office/officeart/2005/8/layout/chevronAccent+Icon"/>
    <dgm:cxn modelId="{A23B23EE-364B-4F6C-85FF-D8FE2D36B450}" type="presOf" srcId="{CA852854-9429-4C5F-938D-D8B50FCF35B8}" destId="{B27ACC56-2FF8-44E0-BD14-657483A00638}" srcOrd="0" destOrd="0" presId="urn:microsoft.com/office/officeart/2005/8/layout/chevronAccent+Icon"/>
    <dgm:cxn modelId="{39538CF8-2654-4862-8507-5BA908FB200E}" type="presOf" srcId="{484B9BC1-16CD-4F64-A32A-FDFC0E67FCB7}" destId="{35B93988-2F89-43CE-ACFC-3BD7C0780C62}" srcOrd="0" destOrd="0" presId="urn:microsoft.com/office/officeart/2005/8/layout/chevronAccent+Icon"/>
    <dgm:cxn modelId="{FCEF8D9A-7FCB-45BD-8BCA-B09A34CC7590}" type="presParOf" srcId="{B27ACC56-2FF8-44E0-BD14-657483A00638}" destId="{14D7E5A3-6008-404E-AC64-BF5F72C054FB}" srcOrd="0" destOrd="0" presId="urn:microsoft.com/office/officeart/2005/8/layout/chevronAccent+Icon"/>
    <dgm:cxn modelId="{69F5EF49-2C16-41CB-8822-3BC95FDBC979}" type="presParOf" srcId="{14D7E5A3-6008-404E-AC64-BF5F72C054FB}" destId="{5D5059B5-5216-4085-B2D3-259C75536455}" srcOrd="0" destOrd="0" presId="urn:microsoft.com/office/officeart/2005/8/layout/chevronAccent+Icon"/>
    <dgm:cxn modelId="{C7CCF974-C02D-49A9-94E2-3268C65BD5AA}" type="presParOf" srcId="{14D7E5A3-6008-404E-AC64-BF5F72C054FB}" destId="{AE5B0650-5C77-4F76-BA82-00B4872803C3}" srcOrd="1" destOrd="0" presId="urn:microsoft.com/office/officeart/2005/8/layout/chevronAccent+Icon"/>
    <dgm:cxn modelId="{5E587DCE-3733-41AE-888E-705CEC7EE4EB}" type="presParOf" srcId="{B27ACC56-2FF8-44E0-BD14-657483A00638}" destId="{F3CAB661-4253-4447-887B-2A580A63A4ED}" srcOrd="1" destOrd="0" presId="urn:microsoft.com/office/officeart/2005/8/layout/chevronAccent+Icon"/>
    <dgm:cxn modelId="{65C9FE65-E2AA-48A3-86E1-594F999B74E3}" type="presParOf" srcId="{B27ACC56-2FF8-44E0-BD14-657483A00638}" destId="{04BD10A9-A5A8-405F-9B52-5BF679D8A6BB}" srcOrd="2" destOrd="0" presId="urn:microsoft.com/office/officeart/2005/8/layout/chevronAccent+Icon"/>
    <dgm:cxn modelId="{7B2E8AC4-1880-41F4-A789-15A03DFBD5C5}" type="presParOf" srcId="{04BD10A9-A5A8-405F-9B52-5BF679D8A6BB}" destId="{478DF7BE-86E8-46DC-9AA9-EE6CD3F4A8B0}" srcOrd="0" destOrd="0" presId="urn:microsoft.com/office/officeart/2005/8/layout/chevronAccent+Icon"/>
    <dgm:cxn modelId="{959210EB-2ABB-4777-8908-2383F42D761D}" type="presParOf" srcId="{04BD10A9-A5A8-405F-9B52-5BF679D8A6BB}" destId="{ECFBB47C-EB1A-42A9-AB91-FFBFA04E368A}" srcOrd="1" destOrd="0" presId="urn:microsoft.com/office/officeart/2005/8/layout/chevronAccent+Icon"/>
    <dgm:cxn modelId="{C70D790B-7BC7-4EEA-A5E5-E29327688316}" type="presParOf" srcId="{B27ACC56-2FF8-44E0-BD14-657483A00638}" destId="{5F0FCB22-1D5E-47B0-A86E-E10665EB2064}" srcOrd="3" destOrd="0" presId="urn:microsoft.com/office/officeart/2005/8/layout/chevronAccent+Icon"/>
    <dgm:cxn modelId="{E500DD81-A612-42B1-8D9D-163FAA23CFE4}" type="presParOf" srcId="{B27ACC56-2FF8-44E0-BD14-657483A00638}" destId="{7F209593-59F4-4781-A629-35B0B600BB37}" srcOrd="4" destOrd="0" presId="urn:microsoft.com/office/officeart/2005/8/layout/chevronAccent+Icon"/>
    <dgm:cxn modelId="{F2414156-7842-4F01-9308-26FD44037043}" type="presParOf" srcId="{7F209593-59F4-4781-A629-35B0B600BB37}" destId="{CE4CE2ED-591F-4C16-9EAE-62B2892424B3}" srcOrd="0" destOrd="0" presId="urn:microsoft.com/office/officeart/2005/8/layout/chevronAccent+Icon"/>
    <dgm:cxn modelId="{0BCD5F2B-82F5-42FD-8EEC-EF27AA0E0914}" type="presParOf" srcId="{7F209593-59F4-4781-A629-35B0B600BB37}" destId="{A2AC19C6-C806-405D-A8DF-3084097C8874}" srcOrd="1" destOrd="0" presId="urn:microsoft.com/office/officeart/2005/8/layout/chevronAccent+Icon"/>
    <dgm:cxn modelId="{27DAB127-A78F-4874-9B36-6334C0216A05}" type="presParOf" srcId="{B27ACC56-2FF8-44E0-BD14-657483A00638}" destId="{26E44D83-75D2-49D1-A4BE-39DA559F2CBB}" srcOrd="5" destOrd="0" presId="urn:microsoft.com/office/officeart/2005/8/layout/chevronAccent+Icon"/>
    <dgm:cxn modelId="{19307D95-987C-45C7-A5E8-D4BB40020697}" type="presParOf" srcId="{B27ACC56-2FF8-44E0-BD14-657483A00638}" destId="{A4FA6EC9-52B2-470F-B71D-9315908112EE}" srcOrd="6" destOrd="0" presId="urn:microsoft.com/office/officeart/2005/8/layout/chevronAccent+Icon"/>
    <dgm:cxn modelId="{DED9357A-CC03-45CE-84F8-5212AB0D21C0}" type="presParOf" srcId="{A4FA6EC9-52B2-470F-B71D-9315908112EE}" destId="{9686AC30-9424-4684-B1E9-C0AC2FA580F0}" srcOrd="0" destOrd="0" presId="urn:microsoft.com/office/officeart/2005/8/layout/chevronAccent+Icon"/>
    <dgm:cxn modelId="{BA4DFC3B-7696-4670-B57F-046F4D2FC8E3}" type="presParOf" srcId="{A4FA6EC9-52B2-470F-B71D-9315908112EE}" destId="{1EC33227-7216-4FF4-861E-626500EA04FF}" srcOrd="1" destOrd="0" presId="urn:microsoft.com/office/officeart/2005/8/layout/chevronAccent+Icon"/>
    <dgm:cxn modelId="{47D6F76D-401E-405F-9E49-FE9E866FEBFB}" type="presParOf" srcId="{B27ACC56-2FF8-44E0-BD14-657483A00638}" destId="{CD3DE3C6-16C7-445B-B972-E5DA1979D0C2}" srcOrd="7" destOrd="0" presId="urn:microsoft.com/office/officeart/2005/8/layout/chevronAccent+Icon"/>
    <dgm:cxn modelId="{9A11C017-A299-4B50-A7BA-1B6DC16A0150}" type="presParOf" srcId="{B27ACC56-2FF8-44E0-BD14-657483A00638}" destId="{2F132E58-5EA2-4251-80C8-0FEA716CD3DF}" srcOrd="8" destOrd="0" presId="urn:microsoft.com/office/officeart/2005/8/layout/chevronAccent+Icon"/>
    <dgm:cxn modelId="{15CC3842-6DCE-4549-8B7C-64A9FDC7363A}" type="presParOf" srcId="{2F132E58-5EA2-4251-80C8-0FEA716CD3DF}" destId="{EADD27F7-E274-4985-B008-38AC91F789D5}" srcOrd="0" destOrd="0" presId="urn:microsoft.com/office/officeart/2005/8/layout/chevronAccent+Icon"/>
    <dgm:cxn modelId="{8BD8EE4F-86C4-4CD7-A523-D51980F4914D}" type="presParOf" srcId="{2F132E58-5EA2-4251-80C8-0FEA716CD3DF}" destId="{A324DCD5-298F-4322-A247-D86C4CD12A69}" srcOrd="1" destOrd="0" presId="urn:microsoft.com/office/officeart/2005/8/layout/chevronAccent+Icon"/>
    <dgm:cxn modelId="{ECE7AB77-DF64-4A9E-83D5-30B5E7A131A0}" type="presParOf" srcId="{B27ACC56-2FF8-44E0-BD14-657483A00638}" destId="{DC45EC1C-7E04-4F45-94F9-40E2C30AAADA}" srcOrd="9" destOrd="0" presId="urn:microsoft.com/office/officeart/2005/8/layout/chevronAccent+Icon"/>
    <dgm:cxn modelId="{14DE78E3-ED65-4A68-8BC3-BC858A7F8359}" type="presParOf" srcId="{B27ACC56-2FF8-44E0-BD14-657483A00638}" destId="{1E84F209-18A8-4C36-96EF-D2684A690D46}" srcOrd="10" destOrd="0" presId="urn:microsoft.com/office/officeart/2005/8/layout/chevronAccent+Icon"/>
    <dgm:cxn modelId="{DED69052-D7EB-48BA-AEB7-682F3791E647}" type="presParOf" srcId="{1E84F209-18A8-4C36-96EF-D2684A690D46}" destId="{7FE82783-FAF2-403D-8D72-33C271D46D68}" srcOrd="0" destOrd="0" presId="urn:microsoft.com/office/officeart/2005/8/layout/chevronAccent+Icon"/>
    <dgm:cxn modelId="{C5FAF01E-E208-42A3-BD7C-AF35CDD74305}" type="presParOf" srcId="{1E84F209-18A8-4C36-96EF-D2684A690D46}" destId="{07720AAD-01EC-4249-AE8C-2B016AE28455}" srcOrd="1" destOrd="0" presId="urn:microsoft.com/office/officeart/2005/8/layout/chevronAccent+Icon"/>
    <dgm:cxn modelId="{0C8A6C96-E320-4607-87F6-71C0404DAB57}" type="presParOf" srcId="{B27ACC56-2FF8-44E0-BD14-657483A00638}" destId="{810F47D1-8EEC-4230-AF60-A4B94EF9EB02}" srcOrd="11" destOrd="0" presId="urn:microsoft.com/office/officeart/2005/8/layout/chevronAccent+Icon"/>
    <dgm:cxn modelId="{C46D7DF9-2A44-4418-8E50-157E505C9E39}" type="presParOf" srcId="{B27ACC56-2FF8-44E0-BD14-657483A00638}" destId="{7E7D4876-8A16-4C68-AE02-354A6D895042}" srcOrd="12" destOrd="0" presId="urn:microsoft.com/office/officeart/2005/8/layout/chevronAccent+Icon"/>
    <dgm:cxn modelId="{CE4C39B0-8FBE-4709-BEB4-1C9068A96247}" type="presParOf" srcId="{7E7D4876-8A16-4C68-AE02-354A6D895042}" destId="{F48D52CC-B0F9-44FC-AA74-CEA1A74F73E1}" srcOrd="0" destOrd="0" presId="urn:microsoft.com/office/officeart/2005/8/layout/chevronAccent+Icon"/>
    <dgm:cxn modelId="{2AB4858C-0179-4254-A2F8-E9C2104C33E3}" type="presParOf" srcId="{7E7D4876-8A16-4C68-AE02-354A6D895042}" destId="{35B93988-2F89-43CE-ACFC-3BD7C0780C62}" srcOrd="1" destOrd="0" presId="urn:microsoft.com/office/officeart/2005/8/layout/chevronAccent+Icon"/>
    <dgm:cxn modelId="{9ACFC905-F6A7-46B7-8135-0DE8120CBF38}" type="presParOf" srcId="{B27ACC56-2FF8-44E0-BD14-657483A00638}" destId="{38D083C7-8D02-4746-A67A-63D18585F465}" srcOrd="13" destOrd="0" presId="urn:microsoft.com/office/officeart/2005/8/layout/chevronAccent+Icon"/>
    <dgm:cxn modelId="{A5307BE7-222D-49C9-ADB2-C48E6FE436C4}" type="presParOf" srcId="{B27ACC56-2FF8-44E0-BD14-657483A00638}" destId="{B2CC91BA-DD98-4406-B142-9D09B22E97BD}" srcOrd="14" destOrd="0" presId="urn:microsoft.com/office/officeart/2005/8/layout/chevronAccent+Icon"/>
    <dgm:cxn modelId="{AA96AF90-D7F6-4F7E-8B80-41C929704781}" type="presParOf" srcId="{B2CC91BA-DD98-4406-B142-9D09B22E97BD}" destId="{A9022589-7131-48F1-B351-4CF98F338AD8}" srcOrd="0" destOrd="0" presId="urn:microsoft.com/office/officeart/2005/8/layout/chevronAccent+Icon"/>
    <dgm:cxn modelId="{7F66DD8D-4911-4F8A-AA88-46D62728451C}" type="presParOf" srcId="{B2CC91BA-DD98-4406-B142-9D09B22E97BD}" destId="{8E9EF3DD-E8BE-4521-B330-E3EA2591B68F}" srcOrd="1" destOrd="0" presId="urn:microsoft.com/office/officeart/2005/8/layout/chevronAccent+Icon"/>
    <dgm:cxn modelId="{6EB054DE-B700-4CFF-82C5-01523BDB0316}" type="presParOf" srcId="{B27ACC56-2FF8-44E0-BD14-657483A00638}" destId="{984D02F1-9D10-4277-AD64-7B723AEC469C}" srcOrd="15" destOrd="0" presId="urn:microsoft.com/office/officeart/2005/8/layout/chevronAccent+Icon"/>
    <dgm:cxn modelId="{98662F21-D3A9-4FAB-B637-E2BC2333224A}" type="presParOf" srcId="{B27ACC56-2FF8-44E0-BD14-657483A00638}" destId="{67DDF135-B8C1-4863-B3DC-5951E917AEB5}" srcOrd="16" destOrd="0" presId="urn:microsoft.com/office/officeart/2005/8/layout/chevronAccent+Icon"/>
    <dgm:cxn modelId="{17DE47DF-684E-4760-A267-EAD65E4851FE}" type="presParOf" srcId="{67DDF135-B8C1-4863-B3DC-5951E917AEB5}" destId="{28B3D9FA-5D64-4CA4-847B-A95241632052}" srcOrd="0" destOrd="0" presId="urn:microsoft.com/office/officeart/2005/8/layout/chevronAccent+Icon"/>
    <dgm:cxn modelId="{9EC54A37-EA55-433B-9B10-5506EE6609B0}" type="presParOf" srcId="{67DDF135-B8C1-4863-B3DC-5951E917AEB5}" destId="{BA51DC65-EFDE-4B7D-B0F6-B3E6B5B6C1D9}" srcOrd="1" destOrd="0" presId="urn:microsoft.com/office/officeart/2005/8/layout/chevronAccent+Icon"/>
    <dgm:cxn modelId="{64079D00-F9EE-4F38-A525-7F667B5C954E}" type="presParOf" srcId="{B27ACC56-2FF8-44E0-BD14-657483A00638}" destId="{8CDB59AE-546B-46EF-9153-0CE0AC2FF13E}" srcOrd="17" destOrd="0" presId="urn:microsoft.com/office/officeart/2005/8/layout/chevronAccent+Icon"/>
    <dgm:cxn modelId="{69AF0264-7072-4A47-9269-BB7090B28CA4}" type="presParOf" srcId="{B27ACC56-2FF8-44E0-BD14-657483A00638}" destId="{23D5E768-27E3-4A3F-BE2A-7E473CD811AD}" srcOrd="18" destOrd="0" presId="urn:microsoft.com/office/officeart/2005/8/layout/chevronAccent+Icon"/>
    <dgm:cxn modelId="{52554845-8C69-4BFE-B16D-14FCD9E93EF4}" type="presParOf" srcId="{23D5E768-27E3-4A3F-BE2A-7E473CD811AD}" destId="{F6EFA6D7-DA96-4CA4-A2AD-C3E19031A270}" srcOrd="0" destOrd="0" presId="urn:microsoft.com/office/officeart/2005/8/layout/chevronAccent+Icon"/>
    <dgm:cxn modelId="{FDD1EE60-DF39-4F17-93D7-F546D907918B}" type="presParOf" srcId="{23D5E768-27E3-4A3F-BE2A-7E473CD811AD}" destId="{49F18679-1D89-4193-BEB4-ECAB5A21AF52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5059B5-5216-4085-B2D3-259C75536455}">
      <dsp:nvSpPr>
        <dsp:cNvPr id="0" name=""/>
        <dsp:cNvSpPr/>
      </dsp:nvSpPr>
      <dsp:spPr>
        <a:xfrm>
          <a:off x="340" y="61289"/>
          <a:ext cx="750608" cy="289734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5B0650-5C77-4F76-BA82-00B4872803C3}">
      <dsp:nvSpPr>
        <dsp:cNvPr id="0" name=""/>
        <dsp:cNvSpPr/>
      </dsp:nvSpPr>
      <dsp:spPr>
        <a:xfrm>
          <a:off x="200502" y="133723"/>
          <a:ext cx="633847" cy="289734"/>
        </a:xfrm>
        <a:prstGeom prst="roundRect">
          <a:avLst>
            <a:gd name="adj" fmla="val 10000"/>
          </a:avLst>
        </a:prstGeom>
        <a:solidFill>
          <a:srgbClr val="FFFF0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Installation</a:t>
          </a:r>
        </a:p>
      </dsp:txBody>
      <dsp:txXfrm>
        <a:off x="208988" y="142209"/>
        <a:ext cx="616875" cy="272762"/>
      </dsp:txXfrm>
    </dsp:sp>
    <dsp:sp modelId="{478DF7BE-86E8-46DC-9AA9-EE6CD3F4A8B0}">
      <dsp:nvSpPr>
        <dsp:cNvPr id="0" name=""/>
        <dsp:cNvSpPr/>
      </dsp:nvSpPr>
      <dsp:spPr>
        <a:xfrm>
          <a:off x="857702" y="61289"/>
          <a:ext cx="750608" cy="289734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FBB47C-EB1A-42A9-AB91-FFBFA04E368A}">
      <dsp:nvSpPr>
        <dsp:cNvPr id="0" name=""/>
        <dsp:cNvSpPr/>
      </dsp:nvSpPr>
      <dsp:spPr>
        <a:xfrm>
          <a:off x="1057864" y="133723"/>
          <a:ext cx="633847" cy="289734"/>
        </a:xfrm>
        <a:prstGeom prst="roundRect">
          <a:avLst>
            <a:gd name="adj" fmla="val 10000"/>
          </a:avLst>
        </a:prstGeom>
        <a:solidFill>
          <a:srgbClr val="FFFF0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Inter-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connection</a:t>
          </a:r>
        </a:p>
      </dsp:txBody>
      <dsp:txXfrm>
        <a:off x="1066350" y="142209"/>
        <a:ext cx="616875" cy="272762"/>
      </dsp:txXfrm>
    </dsp:sp>
    <dsp:sp modelId="{CE4CE2ED-591F-4C16-9EAE-62B2892424B3}">
      <dsp:nvSpPr>
        <dsp:cNvPr id="0" name=""/>
        <dsp:cNvSpPr/>
      </dsp:nvSpPr>
      <dsp:spPr>
        <a:xfrm>
          <a:off x="1715064" y="61289"/>
          <a:ext cx="750608" cy="289734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AC19C6-C806-405D-A8DF-3084097C8874}">
      <dsp:nvSpPr>
        <dsp:cNvPr id="0" name=""/>
        <dsp:cNvSpPr/>
      </dsp:nvSpPr>
      <dsp:spPr>
        <a:xfrm>
          <a:off x="1915226" y="133723"/>
          <a:ext cx="633847" cy="289734"/>
        </a:xfrm>
        <a:prstGeom prst="roundRect">
          <a:avLst>
            <a:gd name="adj" fmla="val 10000"/>
          </a:avLst>
        </a:prstGeom>
        <a:solidFill>
          <a:srgbClr val="FFFF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Cooling</a:t>
          </a:r>
        </a:p>
      </dsp:txBody>
      <dsp:txXfrm>
        <a:off x="1923712" y="142209"/>
        <a:ext cx="616875" cy="272762"/>
      </dsp:txXfrm>
    </dsp:sp>
    <dsp:sp modelId="{9686AC30-9424-4684-B1E9-C0AC2FA580F0}">
      <dsp:nvSpPr>
        <dsp:cNvPr id="0" name=""/>
        <dsp:cNvSpPr/>
      </dsp:nvSpPr>
      <dsp:spPr>
        <a:xfrm>
          <a:off x="2572425" y="61289"/>
          <a:ext cx="750608" cy="289734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C33227-7216-4FF4-861E-626500EA04FF}">
      <dsp:nvSpPr>
        <dsp:cNvPr id="0" name=""/>
        <dsp:cNvSpPr/>
      </dsp:nvSpPr>
      <dsp:spPr>
        <a:xfrm>
          <a:off x="2772588" y="133723"/>
          <a:ext cx="633847" cy="289734"/>
        </a:xfrm>
        <a:prstGeom prst="roundRect">
          <a:avLst>
            <a:gd name="adj" fmla="val 10000"/>
          </a:avLst>
        </a:prstGeom>
        <a:solidFill>
          <a:srgbClr val="FFFF0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HWC</a:t>
          </a:r>
        </a:p>
      </dsp:txBody>
      <dsp:txXfrm>
        <a:off x="2781074" y="142209"/>
        <a:ext cx="616875" cy="272762"/>
      </dsp:txXfrm>
    </dsp:sp>
    <dsp:sp modelId="{EADD27F7-E274-4985-B008-38AC91F789D5}">
      <dsp:nvSpPr>
        <dsp:cNvPr id="0" name=""/>
        <dsp:cNvSpPr/>
      </dsp:nvSpPr>
      <dsp:spPr>
        <a:xfrm>
          <a:off x="3429787" y="61289"/>
          <a:ext cx="750608" cy="289734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24DCD5-298F-4322-A247-D86C4CD12A69}">
      <dsp:nvSpPr>
        <dsp:cNvPr id="0" name=""/>
        <dsp:cNvSpPr/>
      </dsp:nvSpPr>
      <dsp:spPr>
        <a:xfrm>
          <a:off x="3629950" y="133723"/>
          <a:ext cx="633847" cy="289734"/>
        </a:xfrm>
        <a:prstGeom prst="roundRect">
          <a:avLst>
            <a:gd name="adj" fmla="val 10000"/>
          </a:avLst>
        </a:prstGeom>
        <a:solidFill>
          <a:srgbClr val="FFFF0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 err="1"/>
            <a:t>Exp</a:t>
          </a:r>
          <a:r>
            <a:rPr lang="en-US" sz="800" kern="1200" dirty="0"/>
            <a:t> @ </a:t>
          </a:r>
          <a:r>
            <a:rPr lang="en-US" sz="800" kern="1200" dirty="0" err="1"/>
            <a:t>Inom</a:t>
          </a:r>
          <a:endParaRPr lang="en-US" sz="800" kern="1200" dirty="0"/>
        </a:p>
      </dsp:txBody>
      <dsp:txXfrm>
        <a:off x="3638436" y="142209"/>
        <a:ext cx="616875" cy="272762"/>
      </dsp:txXfrm>
    </dsp:sp>
    <dsp:sp modelId="{7FE82783-FAF2-403D-8D72-33C271D46D68}">
      <dsp:nvSpPr>
        <dsp:cNvPr id="0" name=""/>
        <dsp:cNvSpPr/>
      </dsp:nvSpPr>
      <dsp:spPr>
        <a:xfrm>
          <a:off x="4287149" y="61289"/>
          <a:ext cx="750608" cy="289734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720AAD-01EC-4249-AE8C-2B016AE28455}">
      <dsp:nvSpPr>
        <dsp:cNvPr id="0" name=""/>
        <dsp:cNvSpPr/>
      </dsp:nvSpPr>
      <dsp:spPr>
        <a:xfrm>
          <a:off x="4487311" y="133723"/>
          <a:ext cx="633847" cy="289734"/>
        </a:xfrm>
        <a:prstGeom prst="roundRect">
          <a:avLst>
            <a:gd name="adj" fmla="val 10000"/>
          </a:avLst>
        </a:prstGeom>
        <a:solidFill>
          <a:srgbClr val="FFFF0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Training to </a:t>
          </a:r>
          <a:r>
            <a:rPr lang="en-US" sz="800" kern="1200" dirty="0" err="1"/>
            <a:t>Iultimate</a:t>
          </a:r>
          <a:endParaRPr lang="en-US" sz="800" kern="1200" dirty="0"/>
        </a:p>
      </dsp:txBody>
      <dsp:txXfrm>
        <a:off x="4495797" y="142209"/>
        <a:ext cx="616875" cy="272762"/>
      </dsp:txXfrm>
    </dsp:sp>
    <dsp:sp modelId="{F48D52CC-B0F9-44FC-AA74-CEA1A74F73E1}">
      <dsp:nvSpPr>
        <dsp:cNvPr id="0" name=""/>
        <dsp:cNvSpPr/>
      </dsp:nvSpPr>
      <dsp:spPr>
        <a:xfrm>
          <a:off x="5144511" y="61289"/>
          <a:ext cx="750608" cy="289734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B93988-2F89-43CE-ACFC-3BD7C0780C62}">
      <dsp:nvSpPr>
        <dsp:cNvPr id="0" name=""/>
        <dsp:cNvSpPr/>
      </dsp:nvSpPr>
      <dsp:spPr>
        <a:xfrm>
          <a:off x="5344673" y="133723"/>
          <a:ext cx="633847" cy="289734"/>
        </a:xfrm>
        <a:prstGeom prst="roundRect">
          <a:avLst>
            <a:gd name="adj" fmla="val 10000"/>
          </a:avLst>
        </a:prstGeom>
        <a:solidFill>
          <a:srgbClr val="FFFF0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Thermal Cycle</a:t>
          </a:r>
        </a:p>
      </dsp:txBody>
      <dsp:txXfrm>
        <a:off x="5353159" y="142209"/>
        <a:ext cx="616875" cy="272762"/>
      </dsp:txXfrm>
    </dsp:sp>
    <dsp:sp modelId="{A9022589-7131-48F1-B351-4CF98F338AD8}">
      <dsp:nvSpPr>
        <dsp:cNvPr id="0" name=""/>
        <dsp:cNvSpPr/>
      </dsp:nvSpPr>
      <dsp:spPr>
        <a:xfrm>
          <a:off x="6001873" y="61289"/>
          <a:ext cx="750608" cy="289734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9EF3DD-E8BE-4521-B330-E3EA2591B68F}">
      <dsp:nvSpPr>
        <dsp:cNvPr id="0" name=""/>
        <dsp:cNvSpPr/>
      </dsp:nvSpPr>
      <dsp:spPr>
        <a:xfrm>
          <a:off x="6202035" y="133723"/>
          <a:ext cx="633847" cy="289734"/>
        </a:xfrm>
        <a:prstGeom prst="roundRect">
          <a:avLst>
            <a:gd name="adj" fmla="val 10000"/>
          </a:avLst>
        </a:prstGeom>
        <a:solidFill>
          <a:srgbClr val="FFFF0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HWC to 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 err="1"/>
            <a:t>Inom</a:t>
          </a:r>
          <a:endParaRPr lang="en-US" sz="800" kern="1200" dirty="0"/>
        </a:p>
      </dsp:txBody>
      <dsp:txXfrm>
        <a:off x="6210521" y="142209"/>
        <a:ext cx="616875" cy="272762"/>
      </dsp:txXfrm>
    </dsp:sp>
    <dsp:sp modelId="{28B3D9FA-5D64-4CA4-847B-A95241632052}">
      <dsp:nvSpPr>
        <dsp:cNvPr id="0" name=""/>
        <dsp:cNvSpPr/>
      </dsp:nvSpPr>
      <dsp:spPr>
        <a:xfrm>
          <a:off x="6859235" y="61289"/>
          <a:ext cx="750608" cy="289734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51DC65-EFDE-4B7D-B0F6-B3E6B5B6C1D9}">
      <dsp:nvSpPr>
        <dsp:cNvPr id="0" name=""/>
        <dsp:cNvSpPr/>
      </dsp:nvSpPr>
      <dsp:spPr>
        <a:xfrm>
          <a:off x="7059397" y="133723"/>
          <a:ext cx="633847" cy="2897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 err="1"/>
            <a:t>Exp</a:t>
          </a:r>
          <a:r>
            <a:rPr lang="en-US" sz="800" kern="1200" dirty="0"/>
            <a:t> @ I nominal</a:t>
          </a:r>
        </a:p>
      </dsp:txBody>
      <dsp:txXfrm>
        <a:off x="7067883" y="142209"/>
        <a:ext cx="616875" cy="272762"/>
      </dsp:txXfrm>
    </dsp:sp>
    <dsp:sp modelId="{F6EFA6D7-DA96-4CA4-A2AD-C3E19031A270}">
      <dsp:nvSpPr>
        <dsp:cNvPr id="0" name=""/>
        <dsp:cNvSpPr/>
      </dsp:nvSpPr>
      <dsp:spPr>
        <a:xfrm>
          <a:off x="7716597" y="61289"/>
          <a:ext cx="750608" cy="289734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F18679-1D89-4193-BEB4-ECAB5A21AF52}">
      <dsp:nvSpPr>
        <dsp:cNvPr id="0" name=""/>
        <dsp:cNvSpPr/>
      </dsp:nvSpPr>
      <dsp:spPr>
        <a:xfrm>
          <a:off x="7916759" y="133723"/>
          <a:ext cx="633847" cy="2897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Warm up</a:t>
          </a:r>
        </a:p>
      </dsp:txBody>
      <dsp:txXfrm>
        <a:off x="7925245" y="142209"/>
        <a:ext cx="616875" cy="2727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F5CDDF-3246-6843-A314-FDDEB3F3DF8E}" type="datetimeFigureOut">
              <a:rPr lang="fr-FR" smtClean="0"/>
              <a:pPr/>
              <a:t>12/06/2019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405983-79D5-E84D-A19B-6B5F52179104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320085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1D8F6D-3354-BF4D-834B-467E3215D30A}" type="datetimeFigureOut">
              <a:rPr lang="fr-FR" smtClean="0"/>
              <a:pPr/>
              <a:t>12/06/2019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4B141A-D04E-DD49-88DC-EFA90428BA41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233770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2622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371600" y="1755150"/>
            <a:ext cx="7200000" cy="135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 b="1" baseline="0">
                <a:solidFill>
                  <a:schemeClr val="accent5"/>
                </a:solidFill>
              </a:defRPr>
            </a:lvl1pPr>
          </a:lstStyle>
          <a:p>
            <a:r>
              <a:rPr lang="en-GB" noProof="0" dirty="0"/>
              <a:t>Presentation title - line 1 - Arial 30pt - bold </a:t>
            </a:r>
            <a:r>
              <a:rPr lang="en-GB" noProof="0" dirty="0" err="1"/>
              <a:t>HiLumi</a:t>
            </a:r>
            <a:r>
              <a:rPr lang="en-GB" noProof="0" dirty="0"/>
              <a:t> dark grey - line 2</a:t>
            </a:r>
            <a:br>
              <a:rPr lang="en-GB" noProof="0" dirty="0"/>
            </a:br>
            <a:r>
              <a:rPr lang="en-GB" noProof="0" dirty="0"/>
              <a:t>line 3</a:t>
            </a:r>
            <a:br>
              <a:rPr lang="en-GB" noProof="0" dirty="0"/>
            </a:br>
            <a:r>
              <a:rPr lang="en-GB" noProof="0" dirty="0"/>
              <a:t>line 4   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00450"/>
            <a:ext cx="6480000" cy="74295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 b="0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err="1"/>
              <a:t>Author(s</a:t>
            </a:r>
            <a:r>
              <a:rPr lang="en-GB" noProof="0" dirty="0"/>
              <a:t>)  - Arial 20 pt – </a:t>
            </a:r>
            <a:r>
              <a:rPr lang="en-GB" noProof="0" dirty="0" err="1"/>
              <a:t>HiLumi</a:t>
            </a:r>
            <a:r>
              <a:rPr lang="en-GB" noProof="0" dirty="0"/>
              <a:t> dark grey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371600" y="4767263"/>
            <a:ext cx="6309000" cy="270000"/>
          </a:xfrm>
        </p:spPr>
        <p:txBody>
          <a:bodyPr lIns="0" tIns="0" rIns="0" bIns="0" anchor="b" anchorCtr="0"/>
          <a:lstStyle>
            <a:lvl1pPr algn="r">
              <a:defRPr>
                <a:solidFill>
                  <a:schemeClr val="accent1"/>
                </a:solidFill>
              </a:defRPr>
            </a:lvl1pPr>
          </a:lstStyle>
          <a:p>
            <a:r>
              <a:rPr lang="fr-FR" noProof="0"/>
              <a:t>Marta Bajko 3rd International Workshop on SMTF</a:t>
            </a:r>
            <a:endParaRPr lang="en-GB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86800" y="4767263"/>
            <a:ext cx="360000" cy="270000"/>
          </a:xfrm>
          <a:ln>
            <a:solidFill>
              <a:srgbClr val="2BABAD"/>
            </a:solidFill>
          </a:ln>
        </p:spPr>
        <p:txBody>
          <a:bodyPr lIns="0" tIns="0" rIns="0" bIns="0" anchor="b" anchorCtr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12" name="Image 11" descr="HLU-logoN-title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71602" y="285750"/>
            <a:ext cx="3134659" cy="1270627"/>
          </a:xfrm>
          <a:prstGeom prst="rect">
            <a:avLst/>
          </a:prstGeom>
        </p:spPr>
      </p:pic>
      <p:sp>
        <p:nvSpPr>
          <p:cNvPr id="15" name="Espace réservé du texte 14"/>
          <p:cNvSpPr>
            <a:spLocks noGrp="1"/>
          </p:cNvSpPr>
          <p:nvPr>
            <p:ph type="body" sz="quarter" idx="14" hasCustomPrompt="1"/>
          </p:nvPr>
        </p:nvSpPr>
        <p:spPr>
          <a:xfrm>
            <a:off x="1371600" y="4424362"/>
            <a:ext cx="6480000" cy="261938"/>
          </a:xfrm>
        </p:spPr>
        <p:txBody>
          <a:bodyPr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 sz="1400" b="1" i="1">
                <a:solidFill>
                  <a:srgbClr val="700A00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Conference - Location - Date</a:t>
            </a:r>
          </a:p>
          <a:p>
            <a:pPr lvl="0"/>
            <a:endParaRPr lang="en-GB" noProof="0" dirty="0"/>
          </a:p>
        </p:txBody>
      </p:sp>
      <p:grpSp>
        <p:nvGrpSpPr>
          <p:cNvPr id="9" name="Grouper 8"/>
          <p:cNvGrpSpPr/>
          <p:nvPr userDrawn="1"/>
        </p:nvGrpSpPr>
        <p:grpSpPr>
          <a:xfrm>
            <a:off x="457200" y="4552950"/>
            <a:ext cx="457200" cy="457200"/>
            <a:chOff x="1447800" y="4580063"/>
            <a:chExt cx="457200" cy="457200"/>
          </a:xfrm>
        </p:grpSpPr>
        <p:sp>
          <p:nvSpPr>
            <p:cNvPr id="10" name="Rectangle 9"/>
            <p:cNvSpPr/>
            <p:nvPr userDrawn="1"/>
          </p:nvSpPr>
          <p:spPr>
            <a:xfrm>
              <a:off x="1447800" y="4580063"/>
              <a:ext cx="457200" cy="457200"/>
            </a:xfrm>
            <a:prstGeom prst="rect">
              <a:avLst/>
            </a:prstGeom>
            <a:solidFill>
              <a:schemeClr val="accent5">
                <a:alpha val="3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ZoneTexte 10"/>
            <p:cNvSpPr txBox="1"/>
            <p:nvPr userDrawn="1"/>
          </p:nvSpPr>
          <p:spPr>
            <a:xfrm>
              <a:off x="1485900" y="4670164"/>
              <a:ext cx="381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900" dirty="0"/>
                <a:t>logo</a:t>
              </a:r>
            </a:p>
            <a:p>
              <a:pPr algn="ctr"/>
              <a:r>
                <a:rPr lang="en-GB" sz="900" dirty="0"/>
                <a:t>area</a:t>
              </a: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 anchor="ctr" anchorCtr="1"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612000" y="914401"/>
            <a:ext cx="7920000" cy="3680222"/>
          </a:xfrm>
        </p:spPr>
        <p:txBody>
          <a:bodyPr lIns="0" tIns="0" rIns="0" bIns="0"/>
          <a:lstStyle/>
          <a:p>
            <a:pPr lvl="0"/>
            <a:r>
              <a:rPr lang="en-GB" noProof="0" dirty="0"/>
              <a:t>Click to modify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905000" y="4767263"/>
            <a:ext cx="6627000" cy="270000"/>
          </a:xfrm>
        </p:spPr>
        <p:txBody>
          <a:bodyPr/>
          <a:lstStyle/>
          <a:p>
            <a:r>
              <a:rPr lang="fr-FR" noProof="0"/>
              <a:t>Marta Bajko 3rd International Workshop on SMTF</a:t>
            </a:r>
            <a:endParaRPr lang="en-GB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grpSp>
        <p:nvGrpSpPr>
          <p:cNvPr id="9" name="Grouper 8"/>
          <p:cNvGrpSpPr/>
          <p:nvPr userDrawn="1"/>
        </p:nvGrpSpPr>
        <p:grpSpPr>
          <a:xfrm>
            <a:off x="1447800" y="4580063"/>
            <a:ext cx="457200" cy="457200"/>
            <a:chOff x="1447800" y="4580063"/>
            <a:chExt cx="457200" cy="457200"/>
          </a:xfrm>
        </p:grpSpPr>
        <p:sp>
          <p:nvSpPr>
            <p:cNvPr id="10" name="Rectangle 9"/>
            <p:cNvSpPr/>
            <p:nvPr userDrawn="1"/>
          </p:nvSpPr>
          <p:spPr>
            <a:xfrm>
              <a:off x="1447800" y="4580063"/>
              <a:ext cx="457200" cy="457200"/>
            </a:xfrm>
            <a:prstGeom prst="rect">
              <a:avLst/>
            </a:prstGeom>
            <a:solidFill>
              <a:schemeClr val="accent5">
                <a:alpha val="3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ZoneTexte 10"/>
            <p:cNvSpPr txBox="1"/>
            <p:nvPr userDrawn="1"/>
          </p:nvSpPr>
          <p:spPr>
            <a:xfrm>
              <a:off x="1485900" y="4670164"/>
              <a:ext cx="381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900" dirty="0"/>
                <a:t>logo</a:t>
              </a:r>
            </a:p>
            <a:p>
              <a:pPr algn="ctr"/>
              <a:r>
                <a:rPr lang="en-GB" sz="900" dirty="0"/>
                <a:t>area</a:t>
              </a: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457200" y="911424"/>
            <a:ext cx="4040188" cy="47982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 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457200" y="1543050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6" y="911424"/>
            <a:ext cx="4041775" cy="47982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4645026" y="1543050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1905000" y="4767263"/>
            <a:ext cx="6627000" cy="270000"/>
          </a:xfrm>
        </p:spPr>
        <p:txBody>
          <a:bodyPr/>
          <a:lstStyle/>
          <a:p>
            <a:r>
              <a:rPr lang="fr-FR" noProof="0"/>
              <a:t>Marta Bajko 3rd International Workshop on SMTF</a:t>
            </a:r>
            <a:endParaRPr lang="en-GB" noProof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grpSp>
        <p:nvGrpSpPr>
          <p:cNvPr id="11" name="Grouper 10"/>
          <p:cNvGrpSpPr/>
          <p:nvPr userDrawn="1"/>
        </p:nvGrpSpPr>
        <p:grpSpPr>
          <a:xfrm>
            <a:off x="1447800" y="4580063"/>
            <a:ext cx="457200" cy="457200"/>
            <a:chOff x="1447800" y="4580063"/>
            <a:chExt cx="457200" cy="457200"/>
          </a:xfrm>
        </p:grpSpPr>
        <p:sp>
          <p:nvSpPr>
            <p:cNvPr id="12" name="Rectangle 11"/>
            <p:cNvSpPr/>
            <p:nvPr userDrawn="1"/>
          </p:nvSpPr>
          <p:spPr>
            <a:xfrm>
              <a:off x="1447800" y="4580063"/>
              <a:ext cx="457200" cy="457200"/>
            </a:xfrm>
            <a:prstGeom prst="rect">
              <a:avLst/>
            </a:prstGeom>
            <a:solidFill>
              <a:schemeClr val="accent5">
                <a:alpha val="3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ZoneTexte 12"/>
            <p:cNvSpPr txBox="1"/>
            <p:nvPr userDrawn="1"/>
          </p:nvSpPr>
          <p:spPr>
            <a:xfrm>
              <a:off x="1485900" y="4670164"/>
              <a:ext cx="381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900" dirty="0"/>
                <a:t>logo</a:t>
              </a:r>
            </a:p>
            <a:p>
              <a:pPr algn="ctr"/>
              <a:r>
                <a:rPr lang="en-GB" sz="900" dirty="0"/>
                <a:t>area</a:t>
              </a: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1905000" y="4767263"/>
            <a:ext cx="6627000" cy="270000"/>
          </a:xfrm>
        </p:spPr>
        <p:txBody>
          <a:bodyPr/>
          <a:lstStyle/>
          <a:p>
            <a:r>
              <a:rPr lang="fr-FR" noProof="0"/>
              <a:t>Marta Bajko 3rd International Workshop on SMTF</a:t>
            </a:r>
            <a:endParaRPr lang="en-GB" noProof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grpSp>
        <p:nvGrpSpPr>
          <p:cNvPr id="7" name="Grouper 6"/>
          <p:cNvGrpSpPr/>
          <p:nvPr userDrawn="1"/>
        </p:nvGrpSpPr>
        <p:grpSpPr>
          <a:xfrm>
            <a:off x="1447800" y="4580063"/>
            <a:ext cx="457200" cy="457200"/>
            <a:chOff x="1447800" y="4580063"/>
            <a:chExt cx="457200" cy="457200"/>
          </a:xfrm>
        </p:grpSpPr>
        <p:sp>
          <p:nvSpPr>
            <p:cNvPr id="8" name="Rectangle 7"/>
            <p:cNvSpPr/>
            <p:nvPr userDrawn="1"/>
          </p:nvSpPr>
          <p:spPr>
            <a:xfrm>
              <a:off x="1447800" y="4580063"/>
              <a:ext cx="457200" cy="457200"/>
            </a:xfrm>
            <a:prstGeom prst="rect">
              <a:avLst/>
            </a:prstGeom>
            <a:solidFill>
              <a:schemeClr val="accent5">
                <a:alpha val="3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ZoneTexte 8"/>
            <p:cNvSpPr txBox="1"/>
            <p:nvPr userDrawn="1"/>
          </p:nvSpPr>
          <p:spPr>
            <a:xfrm>
              <a:off x="1485900" y="4670164"/>
              <a:ext cx="381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900" dirty="0"/>
                <a:t>logo</a:t>
              </a:r>
            </a:p>
            <a:p>
              <a:pPr algn="ctr"/>
              <a:r>
                <a:rPr lang="en-GB" sz="900" dirty="0"/>
                <a:t>area</a:t>
              </a: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1981200" y="4767263"/>
            <a:ext cx="6553200" cy="270000"/>
          </a:xfrm>
        </p:spPr>
        <p:txBody>
          <a:bodyPr/>
          <a:lstStyle/>
          <a:p>
            <a:r>
              <a:rPr lang="fr-FR" noProof="0"/>
              <a:t>Marta Bajko 3rd International Workshop on SMTF</a:t>
            </a:r>
            <a:endParaRPr lang="en-GB" noProof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grpSp>
        <p:nvGrpSpPr>
          <p:cNvPr id="6" name="Grouper 5"/>
          <p:cNvGrpSpPr/>
          <p:nvPr userDrawn="1"/>
        </p:nvGrpSpPr>
        <p:grpSpPr>
          <a:xfrm>
            <a:off x="1447800" y="4580063"/>
            <a:ext cx="457200" cy="457200"/>
            <a:chOff x="1447800" y="4580063"/>
            <a:chExt cx="457200" cy="457200"/>
          </a:xfrm>
        </p:grpSpPr>
        <p:sp>
          <p:nvSpPr>
            <p:cNvPr id="7" name="Rectangle 6"/>
            <p:cNvSpPr/>
            <p:nvPr userDrawn="1"/>
          </p:nvSpPr>
          <p:spPr>
            <a:xfrm>
              <a:off x="1447800" y="4580063"/>
              <a:ext cx="457200" cy="457200"/>
            </a:xfrm>
            <a:prstGeom prst="rect">
              <a:avLst/>
            </a:prstGeom>
            <a:solidFill>
              <a:schemeClr val="accent5">
                <a:alpha val="3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ZoneTexte 7"/>
            <p:cNvSpPr txBox="1"/>
            <p:nvPr userDrawn="1"/>
          </p:nvSpPr>
          <p:spPr>
            <a:xfrm>
              <a:off x="1485900" y="4670164"/>
              <a:ext cx="381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900" dirty="0"/>
                <a:t>logo</a:t>
              </a:r>
            </a:p>
            <a:p>
              <a:pPr algn="ctr"/>
              <a:r>
                <a:rPr lang="en-GB" sz="900" dirty="0"/>
                <a:t>area</a:t>
              </a: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612000" y="342900"/>
            <a:ext cx="79200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612000" y="3829050"/>
            <a:ext cx="7920000" cy="7429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/>
              <a:t>Text – image caption – comments ....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981200" y="4767263"/>
            <a:ext cx="6550800" cy="270000"/>
          </a:xfrm>
        </p:spPr>
        <p:txBody>
          <a:bodyPr/>
          <a:lstStyle/>
          <a:p>
            <a:r>
              <a:rPr lang="fr-FR" noProof="0"/>
              <a:t>Marta Bajko 3rd International Workshop on SMTF</a:t>
            </a:r>
            <a:endParaRPr lang="en-GB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>
          <a:xfrm>
            <a:off x="613550" y="3486150"/>
            <a:ext cx="7918450" cy="285750"/>
          </a:xfrm>
        </p:spPr>
        <p:txBody>
          <a:bodyPr/>
          <a:lstStyle>
            <a:lvl1pP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Image title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351800" y="2031750"/>
            <a:ext cx="6440400" cy="1225800"/>
          </a:xfrm>
        </p:spPr>
        <p:txBody>
          <a:bodyPr/>
          <a:lstStyle>
            <a:lvl1pPr>
              <a:defRPr b="1" i="1">
                <a:solidFill>
                  <a:schemeClr val="tx2"/>
                </a:solidFill>
              </a:defRPr>
            </a:lvl1pPr>
          </a:lstStyle>
          <a:p>
            <a:r>
              <a:rPr lang="en-GB" noProof="0"/>
              <a:t>Thank you message....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1351800" y="4767263"/>
            <a:ext cx="6440400" cy="270000"/>
          </a:xfrm>
        </p:spPr>
        <p:txBody>
          <a:bodyPr/>
          <a:lstStyle/>
          <a:p>
            <a:r>
              <a:rPr lang="fr-FR" noProof="0"/>
              <a:t>Marta Bajko 3rd International Workshop on SMTF</a:t>
            </a:r>
            <a:endParaRPr lang="en-GB" noProof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4" hasCustomPrompt="1"/>
          </p:nvPr>
        </p:nvSpPr>
        <p:spPr>
          <a:xfrm>
            <a:off x="1351800" y="3714750"/>
            <a:ext cx="6440400" cy="914400"/>
          </a:xfrm>
        </p:spPr>
        <p:txBody>
          <a:bodyPr anchor="b">
            <a:noAutofit/>
          </a:bodyPr>
          <a:lstStyle>
            <a:lvl1pPr>
              <a:buFontTx/>
              <a:buNone/>
              <a:defRPr sz="1200" baseline="0">
                <a:solidFill>
                  <a:schemeClr val="tx2"/>
                </a:solidFill>
              </a:defRPr>
            </a:lvl1pPr>
            <a:lvl2pPr>
              <a:buFontTx/>
              <a:buNone/>
              <a:defRPr sz="1400"/>
            </a:lvl2pPr>
            <a:lvl3pPr>
              <a:buFontTx/>
              <a:buNone/>
              <a:defRPr sz="1400"/>
            </a:lvl3pPr>
            <a:lvl4pPr>
              <a:buFontTx/>
              <a:buNone/>
              <a:defRPr sz="1400"/>
            </a:lvl4pPr>
            <a:lvl5pPr>
              <a:buFontTx/>
              <a:buNone/>
              <a:defRPr sz="1400"/>
            </a:lvl5pPr>
          </a:lstStyle>
          <a:p>
            <a:pPr lvl="0"/>
            <a:r>
              <a:rPr lang="en-GB" noProof="0"/>
              <a:t>Credits if needed: reference 1, reference 2 ...</a:t>
            </a:r>
          </a:p>
        </p:txBody>
      </p:sp>
      <p:pic>
        <p:nvPicPr>
          <p:cNvPr id="7" name="Image 6" descr="HLU-logoN-title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71602" y="285750"/>
            <a:ext cx="3134659" cy="1270627"/>
          </a:xfrm>
          <a:prstGeom prst="rect">
            <a:avLst/>
          </a:prstGeom>
        </p:spPr>
      </p:pic>
      <p:grpSp>
        <p:nvGrpSpPr>
          <p:cNvPr id="10" name="Grouper 9"/>
          <p:cNvGrpSpPr/>
          <p:nvPr userDrawn="1"/>
        </p:nvGrpSpPr>
        <p:grpSpPr>
          <a:xfrm>
            <a:off x="457200" y="4552950"/>
            <a:ext cx="457200" cy="457200"/>
            <a:chOff x="1447800" y="4580063"/>
            <a:chExt cx="457200" cy="457200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447800" y="4580063"/>
              <a:ext cx="457200" cy="457200"/>
            </a:xfrm>
            <a:prstGeom prst="rect">
              <a:avLst/>
            </a:prstGeom>
            <a:solidFill>
              <a:schemeClr val="accent5">
                <a:alpha val="3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ZoneTexte 11"/>
            <p:cNvSpPr txBox="1"/>
            <p:nvPr userDrawn="1"/>
          </p:nvSpPr>
          <p:spPr>
            <a:xfrm>
              <a:off x="1485900" y="4670164"/>
              <a:ext cx="381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900" dirty="0"/>
                <a:t>logo</a:t>
              </a:r>
            </a:p>
            <a:p>
              <a:pPr algn="ctr"/>
              <a:r>
                <a:rPr lang="en-GB" sz="900" dirty="0"/>
                <a:t>area</a:t>
              </a: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12th of June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Marta Bajko 3rd International Workshop on SMTF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4232C-AA43-4A42-A14D-0FEF60F67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544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12000" y="135000"/>
            <a:ext cx="7920000" cy="540000"/>
          </a:xfrm>
          <a:prstGeom prst="rect">
            <a:avLst/>
          </a:prstGeom>
        </p:spPr>
        <p:txBody>
          <a:bodyPr vert="horz" lIns="0" tIns="0" rIns="0" bIns="0" rtlCol="0" anchor="ctr" anchorCtr="1">
            <a:noAutofit/>
          </a:bodyPr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12000" y="1028701"/>
            <a:ext cx="7920000" cy="355136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noProof="0"/>
              <a:t>Click to edit Master texts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438400" y="4767263"/>
            <a:ext cx="6093600" cy="27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100">
                <a:solidFill>
                  <a:schemeClr val="accent1"/>
                </a:solidFill>
              </a:defRPr>
            </a:lvl1pPr>
          </a:lstStyle>
          <a:p>
            <a:r>
              <a:rPr lang="fr-FR"/>
              <a:t>Marta Bajko 3rd International Workshop on SMTF</a:t>
            </a:r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86800" y="4767263"/>
            <a:ext cx="360000" cy="27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5" r:id="rId5"/>
    <p:sldLayoutId id="2147483657" r:id="rId6"/>
    <p:sldLayoutId id="2147483658" r:id="rId7"/>
    <p:sldLayoutId id="2147483659" r:id="rId8"/>
  </p:sldLayoutIdLst>
  <p:hf sldNum="0" hdr="0"/>
  <p:txStyles>
    <p:titleStyle>
      <a:lvl1pPr algn="ctr" defTabSz="457200" rtl="0" eaLnBrk="1" latinLnBrk="0" hangingPunct="1">
        <a:spcBef>
          <a:spcPct val="0"/>
        </a:spcBef>
        <a:buNone/>
        <a:defRPr sz="28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342900" indent="-342900" algn="ctr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8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742950" indent="-285750" algn="ctr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4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1143000" indent="-228600" algn="ctr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0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1600200" indent="-228600" algn="ctr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800" kern="1200">
          <a:solidFill>
            <a:schemeClr val="accent5"/>
          </a:solidFill>
          <a:latin typeface="+mn-lt"/>
          <a:ea typeface="+mn-ea"/>
          <a:cs typeface="+mn-cs"/>
        </a:defRPr>
      </a:lvl4pPr>
      <a:lvl5pPr marL="2057400" indent="-228600" algn="ctr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6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edms.cern.ch/document/1693312/1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Layout" Target="../diagrams/layout1.xml"/><Relationship Id="rId7" Type="http://schemas.openxmlformats.org/officeDocument/2006/relationships/chart" Target="../charts/char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jpe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9.jpg"/><Relationship Id="rId4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re 17"/>
          <p:cNvSpPr>
            <a:spLocks noGrp="1"/>
          </p:cNvSpPr>
          <p:nvPr>
            <p:ph type="ctrTitle"/>
          </p:nvPr>
        </p:nvSpPr>
        <p:spPr>
          <a:xfrm>
            <a:off x="4067944" y="2753300"/>
            <a:ext cx="4513239" cy="1350000"/>
          </a:xfrm>
        </p:spPr>
        <p:txBody>
          <a:bodyPr/>
          <a:lstStyle/>
          <a:p>
            <a:r>
              <a:rPr lang="en-GB" b="0" dirty="0"/>
              <a:t>HL LHC IT STRING TEST</a:t>
            </a:r>
            <a:endParaRPr lang="en-GB" dirty="0"/>
          </a:p>
        </p:txBody>
      </p:sp>
      <p:sp>
        <p:nvSpPr>
          <p:cNvPr id="19" name="Sous-titre 18"/>
          <p:cNvSpPr>
            <a:spLocks noGrp="1"/>
          </p:cNvSpPr>
          <p:nvPr>
            <p:ph type="subTitle" idx="1"/>
          </p:nvPr>
        </p:nvSpPr>
        <p:spPr>
          <a:xfrm>
            <a:off x="4067944" y="3245167"/>
            <a:ext cx="3333499" cy="366266"/>
          </a:xfrm>
        </p:spPr>
        <p:txBody>
          <a:bodyPr>
            <a:normAutofit/>
          </a:bodyPr>
          <a:lstStyle/>
          <a:p>
            <a:r>
              <a:rPr lang="en-GB" dirty="0"/>
              <a:t>Marta Bajko CERN</a:t>
            </a:r>
          </a:p>
          <a:p>
            <a:endParaRPr lang="en-GB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1043608" y="4778300"/>
            <a:ext cx="6480000" cy="261938"/>
          </a:xfrm>
        </p:spPr>
        <p:txBody>
          <a:bodyPr/>
          <a:lstStyle/>
          <a:p>
            <a:r>
              <a:rPr lang="en-GB" dirty="0"/>
              <a:t> 11-12 June 2019 Uppsala Sweden FREIA</a:t>
            </a:r>
          </a:p>
        </p:txBody>
      </p:sp>
      <p:pic>
        <p:nvPicPr>
          <p:cNvPr id="5" name="Picture 4" descr="CERN-log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4555331"/>
            <a:ext cx="503973" cy="50314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0E37EEC-FF24-5E48-8381-BB03F3A322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4905" y="219977"/>
            <a:ext cx="3370065" cy="2088119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074" y="3030982"/>
            <a:ext cx="7920000" cy="7333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b="1" dirty="0">
                <a:solidFill>
                  <a:schemeClr val="bg2"/>
                </a:solidFill>
              </a:rPr>
              <a:t> The </a:t>
            </a:r>
            <a:r>
              <a:rPr lang="en-US" sz="1400" b="1" dirty="0" err="1">
                <a:solidFill>
                  <a:schemeClr val="bg2"/>
                </a:solidFill>
              </a:rPr>
              <a:t>HiLumi</a:t>
            </a:r>
            <a:r>
              <a:rPr lang="en-US" sz="1400" b="1" dirty="0">
                <a:solidFill>
                  <a:schemeClr val="bg2"/>
                </a:solidFill>
              </a:rPr>
              <a:t> String will serve as a test bed for matters or conditions that either :</a:t>
            </a:r>
          </a:p>
          <a:p>
            <a:pPr lvl="1" algn="l"/>
            <a:r>
              <a:rPr lang="en-US" sz="1200" b="1" dirty="0">
                <a:solidFill>
                  <a:schemeClr val="bg2"/>
                </a:solidFill>
              </a:rPr>
              <a:t>(a) cannot be tested as a part of the components acceptance and characterization program, or </a:t>
            </a:r>
          </a:p>
          <a:p>
            <a:pPr lvl="1" algn="l"/>
            <a:r>
              <a:rPr lang="en-US" sz="1200" b="1" dirty="0">
                <a:solidFill>
                  <a:schemeClr val="bg2"/>
                </a:solidFill>
              </a:rPr>
              <a:t>(b) depend on the response of the integrated system.</a:t>
            </a:r>
            <a:endParaRPr lang="en-GB" sz="1200" b="1" dirty="0">
              <a:solidFill>
                <a:schemeClr val="bg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noProof="0"/>
              <a:t>Marta Bajko 3rd International Workshop on SMTF</a:t>
            </a:r>
            <a:endParaRPr lang="en-GB" noProof="0"/>
          </a:p>
        </p:txBody>
      </p:sp>
      <p:sp>
        <p:nvSpPr>
          <p:cNvPr id="94" name="TextBox 93"/>
          <p:cNvSpPr txBox="1"/>
          <p:nvPr/>
        </p:nvSpPr>
        <p:spPr>
          <a:xfrm>
            <a:off x="576652" y="975244"/>
            <a:ext cx="7703536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/>
              <a:t>The main motivation is to represent, as far as reasonably achievable in a surface, the various operation modes and make of the </a:t>
            </a:r>
            <a:r>
              <a:rPr lang="en-GB" sz="1600" dirty="0"/>
              <a:t> HL LHC IT STRING a test stand to </a:t>
            </a:r>
            <a:r>
              <a:rPr lang="en-GB" sz="1600" b="1" u="sng" dirty="0">
                <a:solidFill>
                  <a:srgbClr val="C00000"/>
                </a:solidFill>
              </a:rPr>
              <a:t>STUDY and VALIDATE the COLLECTIVE BEHAVIOURE </a:t>
            </a:r>
            <a:r>
              <a:rPr lang="en-GB" sz="1600" dirty="0"/>
              <a:t>of the different systems: magnets, magnet protection, cryogenics for magnets and superconducting link, magnet powering, vacuum, and interconnections between magnets and superconducting link, alignment. </a:t>
            </a:r>
          </a:p>
          <a:p>
            <a:pPr algn="just"/>
            <a:endParaRPr lang="en-GB" sz="1100" dirty="0"/>
          </a:p>
          <a:p>
            <a:pPr algn="just"/>
            <a:r>
              <a:rPr lang="en-GB" sz="1100" dirty="0"/>
              <a:t>				Ref. HL-LHC IT STRING Scope </a:t>
            </a:r>
            <a:r>
              <a:rPr lang="en-GB" sz="1100" u="sng" dirty="0">
                <a:hlinkClick r:id="rId2"/>
              </a:rPr>
              <a:t>https://edms.cern.ch/document/1693312/1</a:t>
            </a:r>
            <a:endParaRPr lang="en-GB" sz="1100" dirty="0"/>
          </a:p>
        </p:txBody>
      </p:sp>
      <p:sp>
        <p:nvSpPr>
          <p:cNvPr id="96" name="Title 1"/>
          <p:cNvSpPr txBox="1">
            <a:spLocks/>
          </p:cNvSpPr>
          <p:nvPr/>
        </p:nvSpPr>
        <p:spPr>
          <a:xfrm>
            <a:off x="764400" y="287400"/>
            <a:ext cx="7920000" cy="540000"/>
          </a:xfrm>
          <a:prstGeom prst="rect">
            <a:avLst/>
          </a:prstGeom>
        </p:spPr>
        <p:txBody>
          <a:bodyPr vert="horz" lIns="0" tIns="0" rIns="0" bIns="0" rtlCol="0" anchor="ctr" anchorCtr="1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GB" dirty="0"/>
              <a:t>The HL-LHC IT STRING GOAL</a:t>
            </a:r>
          </a:p>
        </p:txBody>
      </p:sp>
      <p:pic>
        <p:nvPicPr>
          <p:cNvPr id="97" name="Picture 96" descr="CERN-log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2091" y="4555331"/>
            <a:ext cx="503973" cy="50314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0C07ACF-8403-9E42-93CB-FC3B0C5105E2}"/>
              </a:ext>
            </a:extLst>
          </p:cNvPr>
          <p:cNvSpPr/>
          <p:nvPr/>
        </p:nvSpPr>
        <p:spPr>
          <a:xfrm>
            <a:off x="1018860" y="3836685"/>
            <a:ext cx="70444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Alternative configurations </a:t>
            </a:r>
            <a:r>
              <a:rPr lang="en-GB" dirty="0"/>
              <a:t>are possible for tests, with dedicated cost and resources, but </a:t>
            </a:r>
            <a:r>
              <a:rPr lang="en-GB" b="1" dirty="0"/>
              <a:t>unforeseen failure modes </a:t>
            </a:r>
            <a:r>
              <a:rPr lang="en-GB" dirty="0"/>
              <a:t>may be missed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413223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19187" y="5347692"/>
            <a:ext cx="6627000" cy="270000"/>
          </a:xfrm>
        </p:spPr>
        <p:txBody>
          <a:bodyPr/>
          <a:lstStyle/>
          <a:p>
            <a:r>
              <a:rPr lang="fr-FR" noProof="0"/>
              <a:t>Marta Bajko 3rd International Workshop on SMTF</a:t>
            </a:r>
            <a:endParaRPr lang="en-GB" noProof="0"/>
          </a:p>
        </p:txBody>
      </p:sp>
      <p:sp>
        <p:nvSpPr>
          <p:cNvPr id="19" name="TextBox 18"/>
          <p:cNvSpPr txBox="1"/>
          <p:nvPr/>
        </p:nvSpPr>
        <p:spPr>
          <a:xfrm>
            <a:off x="153833" y="657648"/>
            <a:ext cx="871296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i="1" dirty="0"/>
              <a:t>P5L</a:t>
            </a:r>
            <a:r>
              <a:rPr lang="en-GB" sz="1400" i="1" dirty="0"/>
              <a:t> is the most complicated and coherent set up with the Sm18 installations and the tunnel is the smallest . We plan to reproduce the space allowed in that place of the tunnel for the interventions</a:t>
            </a:r>
          </a:p>
        </p:txBody>
      </p:sp>
      <p:pic>
        <p:nvPicPr>
          <p:cNvPr id="21" name="Picture 20" descr="CERN-log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5214" y="4555331"/>
            <a:ext cx="503973" cy="503140"/>
          </a:xfrm>
          <a:prstGeom prst="rect">
            <a:avLst/>
          </a:prstGeom>
        </p:spPr>
      </p:pic>
      <p:sp>
        <p:nvSpPr>
          <p:cNvPr id="22" name="Title 1"/>
          <p:cNvSpPr txBox="1">
            <a:spLocks/>
          </p:cNvSpPr>
          <p:nvPr/>
        </p:nvSpPr>
        <p:spPr>
          <a:xfrm>
            <a:off x="919592" y="87399"/>
            <a:ext cx="7900880" cy="540000"/>
          </a:xfrm>
          <a:prstGeom prst="rect">
            <a:avLst/>
          </a:prstGeom>
        </p:spPr>
        <p:txBody>
          <a:bodyPr vert="horz" lIns="0" tIns="0" rIns="0" bIns="0" rtlCol="0" anchor="ctr" anchorCtr="1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Configuration of the HL-LHC IT STRING</a:t>
            </a:r>
            <a:endParaRPr lang="en-GB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3" t="22406" r="5113" b="25082"/>
          <a:stretch/>
        </p:blipFill>
        <p:spPr>
          <a:xfrm>
            <a:off x="3106780" y="1424555"/>
            <a:ext cx="5824137" cy="1941379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3923928" y="3587784"/>
            <a:ext cx="425887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200" dirty="0"/>
              <a:t>There is an essential difference as in HL LHC STRING we </a:t>
            </a:r>
            <a:r>
              <a:rPr lang="en-GB" sz="1400" b="1" dirty="0"/>
              <a:t>do not reproduce the SLOPE</a:t>
            </a:r>
            <a:r>
              <a:rPr lang="en-GB" sz="1200" dirty="0"/>
              <a:t> of the LHC tunnel. 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520511" y="1585492"/>
            <a:ext cx="2939018" cy="2445604"/>
            <a:chOff x="264135" y="522731"/>
            <a:chExt cx="4968552" cy="3324508"/>
          </a:xfrm>
        </p:grpSpPr>
        <p:grpSp>
          <p:nvGrpSpPr>
            <p:cNvPr id="10" name="Group 9"/>
            <p:cNvGrpSpPr/>
            <p:nvPr/>
          </p:nvGrpSpPr>
          <p:grpSpPr>
            <a:xfrm>
              <a:off x="264135" y="522731"/>
              <a:ext cx="4968552" cy="3324508"/>
              <a:chOff x="3419872" y="1131590"/>
              <a:chExt cx="4968552" cy="3324508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747" r="6186"/>
              <a:stretch/>
            </p:blipFill>
            <p:spPr>
              <a:xfrm>
                <a:off x="3419872" y="1131590"/>
                <a:ext cx="4968552" cy="3324508"/>
              </a:xfrm>
              <a:prstGeom prst="rect">
                <a:avLst/>
              </a:prstGeom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5438267" y="3060166"/>
                <a:ext cx="468398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sz="1100" dirty="0">
                    <a:solidFill>
                      <a:schemeClr val="bg1"/>
                    </a:solidFill>
                  </a:rPr>
                  <a:t>SPS</a:t>
                </a:r>
                <a:endParaRPr lang="en-US" sz="11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5662866" y="2379965"/>
                <a:ext cx="696024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sz="1100" dirty="0">
                    <a:solidFill>
                      <a:schemeClr val="bg1"/>
                    </a:solidFill>
                  </a:rPr>
                  <a:t>HL-LHC</a:t>
                </a:r>
                <a:endParaRPr lang="en-US" sz="11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4170218" y="3642485"/>
                <a:ext cx="325730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sz="900" dirty="0">
                    <a:solidFill>
                      <a:schemeClr val="bg1"/>
                    </a:solidFill>
                  </a:rPr>
                  <a:t>P1</a:t>
                </a:r>
                <a:endParaRPr lang="en-US" sz="9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3645535" y="2413019"/>
                <a:ext cx="325730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sz="900" dirty="0">
                    <a:solidFill>
                      <a:schemeClr val="bg1"/>
                    </a:solidFill>
                  </a:rPr>
                  <a:t>P2</a:t>
                </a:r>
                <a:endParaRPr lang="en-US" sz="9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4148706" y="1779662"/>
                <a:ext cx="325730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sz="900" dirty="0">
                    <a:solidFill>
                      <a:schemeClr val="bg1"/>
                    </a:solidFill>
                  </a:rPr>
                  <a:t>P3</a:t>
                </a:r>
                <a:endParaRPr lang="en-US" sz="9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5275402" y="1347902"/>
                <a:ext cx="325730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sz="900" dirty="0">
                    <a:solidFill>
                      <a:schemeClr val="bg1"/>
                    </a:solidFill>
                  </a:rPr>
                  <a:t>P4</a:t>
                </a:r>
                <a:endParaRPr lang="en-US" sz="9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7096154" y="1610201"/>
                <a:ext cx="325730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sz="900" dirty="0">
                    <a:solidFill>
                      <a:schemeClr val="bg1"/>
                    </a:solidFill>
                  </a:rPr>
                  <a:t>P5</a:t>
                </a:r>
                <a:endParaRPr lang="en-US" sz="9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7740916" y="2267625"/>
                <a:ext cx="325730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sz="900" dirty="0">
                    <a:solidFill>
                      <a:schemeClr val="bg1"/>
                    </a:solidFill>
                  </a:rPr>
                  <a:t>P6</a:t>
                </a:r>
                <a:endParaRPr lang="en-US" sz="9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7601902" y="3206360"/>
                <a:ext cx="325730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sz="900" dirty="0">
                    <a:solidFill>
                      <a:schemeClr val="bg1"/>
                    </a:solidFill>
                  </a:rPr>
                  <a:t>P7</a:t>
                </a:r>
                <a:endParaRPr lang="en-US" sz="9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084167" y="4011910"/>
                <a:ext cx="325730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sz="900" dirty="0">
                    <a:solidFill>
                      <a:schemeClr val="bg1"/>
                    </a:solidFill>
                  </a:rPr>
                  <a:t>P8</a:t>
                </a:r>
                <a:endParaRPr lang="en-US" sz="9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7" name="Oval 6"/>
            <p:cNvSpPr/>
            <p:nvPr/>
          </p:nvSpPr>
          <p:spPr>
            <a:xfrm rot="1028598">
              <a:off x="3223077" y="903122"/>
              <a:ext cx="467309" cy="205622"/>
            </a:xfrm>
            <a:prstGeom prst="ellipse">
              <a:avLst/>
            </a:prstGeom>
            <a:noFill/>
            <a:ln w="38100">
              <a:solidFill>
                <a:schemeClr val="accent3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5496262" y="3057330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SM18</a:t>
            </a:r>
          </a:p>
        </p:txBody>
      </p:sp>
    </p:spTree>
    <p:extLst>
      <p:ext uri="{BB962C8B-B14F-4D97-AF65-F5344CB8AC3E}">
        <p14:creationId xmlns:p14="http://schemas.microsoft.com/office/powerpoint/2010/main" val="18562488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95" t="12201" r="16493" b="16400"/>
          <a:stretch/>
        </p:blipFill>
        <p:spPr>
          <a:xfrm>
            <a:off x="1475656" y="483518"/>
            <a:ext cx="6120680" cy="3672408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flipV="1">
            <a:off x="7784757" y="514107"/>
            <a:ext cx="418828" cy="27023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906405" y="651266"/>
            <a:ext cx="44435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350" dirty="0"/>
              <a:t>IP5</a:t>
            </a:r>
            <a:endParaRPr lang="en-US" sz="1350" dirty="0"/>
          </a:p>
        </p:txBody>
      </p:sp>
      <p:grpSp>
        <p:nvGrpSpPr>
          <p:cNvPr id="2" name="Group 1"/>
          <p:cNvGrpSpPr/>
          <p:nvPr/>
        </p:nvGrpSpPr>
        <p:grpSpPr>
          <a:xfrm>
            <a:off x="975021" y="455663"/>
            <a:ext cx="5968908" cy="3455713"/>
            <a:chOff x="975021" y="599679"/>
            <a:chExt cx="5968908" cy="3455713"/>
          </a:xfrm>
        </p:grpSpPr>
        <p:sp>
          <p:nvSpPr>
            <p:cNvPr id="15" name="TextBox 14"/>
            <p:cNvSpPr txBox="1"/>
            <p:nvPr/>
          </p:nvSpPr>
          <p:spPr>
            <a:xfrm>
              <a:off x="5281784" y="1077335"/>
              <a:ext cx="6206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accent6">
                      <a:lumMod val="75000"/>
                    </a:schemeClr>
                  </a:solidFill>
                </a:rPr>
                <a:t>Q2a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319120" y="1670109"/>
              <a:ext cx="6206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Q2b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410925" y="599679"/>
              <a:ext cx="4924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accent6">
                      <a:lumMod val="75000"/>
                    </a:schemeClr>
                  </a:solidFill>
                </a:rPr>
                <a:t>Q1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427362" y="2324732"/>
              <a:ext cx="4924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Q3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513983" y="2746888"/>
              <a:ext cx="5052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CP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755877" y="3158490"/>
              <a:ext cx="479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accent6">
                      <a:lumMod val="75000"/>
                    </a:schemeClr>
                  </a:solidFill>
                </a:rPr>
                <a:t>D1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984511" y="3525900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accent6">
                      <a:lumMod val="75000"/>
                    </a:schemeClr>
                  </a:solidFill>
                </a:rPr>
                <a:t>DFX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630842" y="3404711"/>
              <a:ext cx="72968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dirty="0">
                  <a:solidFill>
                    <a:schemeClr val="accent6">
                      <a:lumMod val="75000"/>
                    </a:schemeClr>
                  </a:solidFill>
                </a:rPr>
                <a:t>Prototype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214242" y="812959"/>
              <a:ext cx="72968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dirty="0">
                  <a:solidFill>
                    <a:schemeClr val="accent6">
                      <a:lumMod val="75000"/>
                    </a:schemeClr>
                  </a:solidFill>
                </a:rPr>
                <a:t>Prototype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190427" y="1296115"/>
              <a:ext cx="72968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dirty="0">
                  <a:solidFill>
                    <a:schemeClr val="accent6">
                      <a:lumMod val="75000"/>
                    </a:schemeClr>
                  </a:solidFill>
                </a:rPr>
                <a:t>Prototype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975021" y="3809171"/>
              <a:ext cx="72968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dirty="0">
                  <a:solidFill>
                    <a:schemeClr val="accent6">
                      <a:lumMod val="75000"/>
                    </a:schemeClr>
                  </a:solidFill>
                </a:rPr>
                <a:t>Prototype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486850" y="2970971"/>
              <a:ext cx="54694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dirty="0"/>
                <a:t>Series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408137" y="2606324"/>
              <a:ext cx="54694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dirty="0"/>
                <a:t>Series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4345307" y="1950261"/>
              <a:ext cx="54694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dirty="0"/>
                <a:t>Series</a:t>
              </a:r>
            </a:p>
          </p:txBody>
        </p:sp>
      </p:grpSp>
      <p:sp>
        <p:nvSpPr>
          <p:cNvPr id="49" name="Flowchart: Collate 48"/>
          <p:cNvSpPr/>
          <p:nvPr/>
        </p:nvSpPr>
        <p:spPr>
          <a:xfrm>
            <a:off x="6427300" y="1096141"/>
            <a:ext cx="73365" cy="146532"/>
          </a:xfrm>
          <a:prstGeom prst="flowChartCol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0" name="Flowchart: Collate 49"/>
          <p:cNvSpPr/>
          <p:nvPr/>
        </p:nvSpPr>
        <p:spPr>
          <a:xfrm>
            <a:off x="7362005" y="570443"/>
            <a:ext cx="86464" cy="124766"/>
          </a:xfrm>
          <a:prstGeom prst="flowChartCol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332314" y="1272765"/>
            <a:ext cx="43473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accent6">
                    <a:lumMod val="75000"/>
                  </a:schemeClr>
                </a:solidFill>
              </a:rPr>
              <a:t>BPM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298595" y="685207"/>
            <a:ext cx="43473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accent6">
                    <a:lumMod val="75000"/>
                  </a:schemeClr>
                </a:solidFill>
              </a:rPr>
              <a:t>BPM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146701" y="1369191"/>
            <a:ext cx="1749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/>
              <a:t>Additional Instrumentation</a:t>
            </a:r>
          </a:p>
          <a:p>
            <a:r>
              <a:rPr lang="en-GB" sz="900" dirty="0"/>
              <a:t>and heaters in the BS possible</a:t>
            </a:r>
          </a:p>
        </p:txBody>
      </p:sp>
      <p:sp>
        <p:nvSpPr>
          <p:cNvPr id="54" name="Right Brace 53"/>
          <p:cNvSpPr/>
          <p:nvPr/>
        </p:nvSpPr>
        <p:spPr>
          <a:xfrm rot="3685735">
            <a:off x="6927719" y="925095"/>
            <a:ext cx="268563" cy="1107711"/>
          </a:xfrm>
          <a:prstGeom prst="rightBrace">
            <a:avLst>
              <a:gd name="adj1" fmla="val 34403"/>
              <a:gd name="adj2" fmla="val 51004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TextBox 54"/>
          <p:cNvSpPr txBox="1"/>
          <p:nvPr/>
        </p:nvSpPr>
        <p:spPr>
          <a:xfrm>
            <a:off x="1435696" y="4336376"/>
            <a:ext cx="581922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dirty="0"/>
              <a:t>All components are “like series” (prototypes) or series and are owned by the WP</a:t>
            </a:r>
          </a:p>
          <a:p>
            <a:r>
              <a:rPr lang="en-US" sz="1100" i="1" dirty="0"/>
              <a:t>All infrastructure or components that can not be re-used in the HL-HC are owned by WP16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4164092" y="2895713"/>
            <a:ext cx="433644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6">
                    <a:lumMod val="75000"/>
                  </a:schemeClr>
                </a:solidFill>
              </a:rPr>
              <a:t>Operation temperature 1.9 K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6">
                    <a:lumMod val="75000"/>
                  </a:schemeClr>
                </a:solidFill>
              </a:rPr>
              <a:t>Powering to </a:t>
            </a:r>
            <a:r>
              <a:rPr lang="en-US" sz="1200" dirty="0" err="1">
                <a:solidFill>
                  <a:schemeClr val="accent6">
                    <a:lumMod val="75000"/>
                  </a:schemeClr>
                </a:solidFill>
              </a:rPr>
              <a:t>I_ultimate</a:t>
            </a:r>
            <a:endParaRPr lang="en-US" sz="1200" dirty="0">
              <a:solidFill>
                <a:schemeClr val="accent6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6">
                    <a:lumMod val="75000"/>
                  </a:schemeClr>
                </a:solidFill>
              </a:rPr>
              <a:t>1 thermal cycle to room temperature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6">
                    <a:lumMod val="75000"/>
                  </a:schemeClr>
                </a:solidFill>
              </a:rPr>
              <a:t>1 quench / day during operation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6">
                    <a:lumMod val="75000"/>
                  </a:schemeClr>
                </a:solidFill>
              </a:rPr>
              <a:t>Cryogenics designed to allow max 400 W heat extraction</a:t>
            </a:r>
            <a:endParaRPr lang="en-GB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14566" y="706776"/>
            <a:ext cx="492154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STRING defined between Q1 and D1, powered through </a:t>
            </a:r>
            <a:r>
              <a:rPr lang="en-US" sz="1200" dirty="0" err="1">
                <a:solidFill>
                  <a:schemeClr val="accent1">
                    <a:lumMod val="75000"/>
                  </a:schemeClr>
                </a:solidFill>
              </a:rPr>
              <a:t>Sc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 link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Additional instrumentation will be added only on prototypes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Common vacuum is an economic solution considered as baseline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Beam Screen only in Q1 and Q2a prototypes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DXF, DSH, DSL of 110 m : the first prototypes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Protection as in the HL-LHC ( CLIQ, QH, EE)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Powering as in HL-LHC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176718" y="808455"/>
            <a:ext cx="7296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>
                <a:solidFill>
                  <a:schemeClr val="accent6">
                    <a:lumMod val="75000"/>
                  </a:schemeClr>
                </a:solidFill>
              </a:rPr>
              <a:t>Prototype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6212536" y="1380374"/>
            <a:ext cx="7296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>
                <a:solidFill>
                  <a:schemeClr val="accent6">
                    <a:lumMod val="75000"/>
                  </a:schemeClr>
                </a:solidFill>
              </a:rPr>
              <a:t>Prototype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712" y="3845777"/>
            <a:ext cx="88998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Main Steps</a:t>
            </a:r>
            <a:endParaRPr lang="en-GB" sz="1050" dirty="0"/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BDBF168C-673B-3A45-BADC-1E446881420F}"/>
              </a:ext>
            </a:extLst>
          </p:cNvPr>
          <p:cNvSpPr txBox="1">
            <a:spLocks/>
          </p:cNvSpPr>
          <p:nvPr/>
        </p:nvSpPr>
        <p:spPr>
          <a:xfrm>
            <a:off x="919592" y="87399"/>
            <a:ext cx="7828872" cy="540000"/>
          </a:xfrm>
          <a:prstGeom prst="rect">
            <a:avLst/>
          </a:prstGeom>
        </p:spPr>
        <p:txBody>
          <a:bodyPr vert="horz" lIns="0" tIns="0" rIns="0" bIns="0" rtlCol="0" anchor="ctr" anchorCtr="1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Main Components of the HL-LHC IT STRING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64A7D9-80C2-E54B-A8BF-46B4EA122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2F546C-5FA4-334D-A7C2-B1D983195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Marta Bajko 3rd International Workshop on SMTF</a:t>
            </a:r>
          </a:p>
        </p:txBody>
      </p:sp>
    </p:spTree>
    <p:extLst>
      <p:ext uri="{BB962C8B-B14F-4D97-AF65-F5344CB8AC3E}">
        <p14:creationId xmlns:p14="http://schemas.microsoft.com/office/powerpoint/2010/main" val="20776105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noProof="0"/>
              <a:t>Marta Bajko 3rd International Workshop on SMTF</a:t>
            </a:r>
            <a:endParaRPr lang="en-GB" noProof="0"/>
          </a:p>
        </p:txBody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744030" y="34503"/>
            <a:ext cx="7920000" cy="540000"/>
          </a:xfrm>
        </p:spPr>
        <p:txBody>
          <a:bodyPr/>
          <a:lstStyle/>
          <a:p>
            <a:r>
              <a:rPr lang="en-GB" dirty="0"/>
              <a:t>Experimental Program</a:t>
            </a:r>
          </a:p>
        </p:txBody>
      </p:sp>
      <p:graphicFrame>
        <p:nvGraphicFramePr>
          <p:cNvPr id="37" name="Diagram 36"/>
          <p:cNvGraphicFramePr/>
          <p:nvPr>
            <p:extLst>
              <p:ext uri="{D42A27DB-BD31-4B8C-83A1-F6EECF244321}">
                <p14:modId xmlns:p14="http://schemas.microsoft.com/office/powerpoint/2010/main" val="1264385794"/>
              </p:ext>
            </p:extLst>
          </p:nvPr>
        </p:nvGraphicFramePr>
        <p:xfrm>
          <a:off x="315853" y="681684"/>
          <a:ext cx="8550947" cy="4847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2" name="Chart 4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3094458"/>
              </p:ext>
            </p:extLst>
          </p:nvPr>
        </p:nvGraphicFramePr>
        <p:xfrm>
          <a:off x="3563888" y="1616847"/>
          <a:ext cx="5216717" cy="26591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18" name="Picture 17" descr="CERN-logo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2091" y="4555331"/>
            <a:ext cx="503973" cy="50314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5A365F1-B1CA-0A4C-83C5-835842819DE9}"/>
              </a:ext>
            </a:extLst>
          </p:cNvPr>
          <p:cNvSpPr txBox="1"/>
          <p:nvPr/>
        </p:nvSpPr>
        <p:spPr>
          <a:xfrm>
            <a:off x="555054" y="2555368"/>
            <a:ext cx="266201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Validation of the circuits and the protection systems powered as in HL-LHC ( first time for converters, </a:t>
            </a:r>
            <a:r>
              <a:rPr lang="en-US" sz="1400" dirty="0" err="1"/>
              <a:t>Sc</a:t>
            </a:r>
            <a:r>
              <a:rPr lang="en-US" sz="1400" dirty="0"/>
              <a:t> link and magnets)</a:t>
            </a:r>
            <a:endParaRPr lang="en-GB" sz="1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1064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8B0653-FEEF-7341-B4D8-32F881A92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HL-LHC IT STRING in the SM18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7262DA-D827-D84D-8844-5003EF3DD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noProof="0"/>
              <a:t>Marta Bajko 3rd International Workshop on SMTF</a:t>
            </a:r>
            <a:endParaRPr lang="en-GB" noProof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2EC68D-458D-0548-A580-50F486583F0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507" y="771550"/>
            <a:ext cx="7548893" cy="3600400"/>
          </a:xfrm>
          <a:prstGeom prst="rect">
            <a:avLst/>
          </a:prstGeom>
          <a:noFill/>
        </p:spPr>
      </p:pic>
      <p:pic>
        <p:nvPicPr>
          <p:cNvPr id="6" name="Picture 5" descr="CERN-logo.jpg">
            <a:extLst>
              <a:ext uri="{FF2B5EF4-FFF2-40B4-BE49-F238E27FC236}">
                <a16:creationId xmlns:a16="http://schemas.microsoft.com/office/drawing/2014/main" id="{8BEEB6F4-509D-DA40-B9C4-E1D64A6B1D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2091" y="4555331"/>
            <a:ext cx="503973" cy="503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5241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noProof="0"/>
              <a:t>Marta Bajko 3rd International Workshop on SMTF</a:t>
            </a:r>
            <a:endParaRPr lang="en-GB" noProof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88" b="89872" l="16727" r="94000">
                        <a14:backgroundMark x1="24955" y1="76635" x2="24955" y2="76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653" t="6946" r="5911" b="20437"/>
          <a:stretch/>
        </p:blipFill>
        <p:spPr>
          <a:xfrm>
            <a:off x="35496" y="833735"/>
            <a:ext cx="9056848" cy="371461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12000" y="135000"/>
            <a:ext cx="7920000" cy="540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Summary</a:t>
            </a:r>
          </a:p>
        </p:txBody>
      </p:sp>
      <p:pic>
        <p:nvPicPr>
          <p:cNvPr id="8" name="Picture 7" descr="CERN-logo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6421" y="4555331"/>
            <a:ext cx="503973" cy="50314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81620" y="886124"/>
            <a:ext cx="7702748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400" b="1" dirty="0">
                <a:solidFill>
                  <a:schemeClr val="bg1"/>
                </a:solidFill>
              </a:rPr>
              <a:t>HL LHC IT STRING </a:t>
            </a:r>
            <a:r>
              <a:rPr lang="en-GB" sz="1400" dirty="0">
                <a:solidFill>
                  <a:schemeClr val="bg1"/>
                </a:solidFill>
              </a:rPr>
              <a:t>is foreseen to </a:t>
            </a:r>
            <a:r>
              <a:rPr lang="en-GB" sz="1400" b="1" i="1" dirty="0">
                <a:solidFill>
                  <a:schemeClr val="bg1"/>
                </a:solidFill>
              </a:rPr>
              <a:t>study the </a:t>
            </a:r>
            <a:r>
              <a:rPr lang="en-GB" b="1" i="1" dirty="0">
                <a:solidFill>
                  <a:schemeClr val="bg1"/>
                </a:solidFill>
              </a:rPr>
              <a:t>collective behaviour </a:t>
            </a:r>
            <a:r>
              <a:rPr lang="en-GB" sz="1400" dirty="0">
                <a:solidFill>
                  <a:schemeClr val="bg1"/>
                </a:solidFill>
              </a:rPr>
              <a:t>of the IT zone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400" dirty="0">
                <a:solidFill>
                  <a:schemeClr val="bg1"/>
                </a:solidFill>
              </a:rPr>
              <a:t>The main components are: Q1-D1 with complete cold and warm powering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400" dirty="0">
                <a:solidFill>
                  <a:schemeClr val="bg1"/>
                </a:solidFill>
              </a:rPr>
              <a:t>The test stand will be integrated into SM18 and will run</a:t>
            </a:r>
          </a:p>
          <a:p>
            <a:r>
              <a:rPr lang="en-GB" sz="1400" dirty="0">
                <a:solidFill>
                  <a:schemeClr val="bg1"/>
                </a:solidFill>
              </a:rPr>
              <a:t> in the same time as the individual components test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400" b="1" dirty="0">
                <a:solidFill>
                  <a:schemeClr val="bg1"/>
                </a:solidFill>
              </a:rPr>
              <a:t>Installation</a:t>
            </a:r>
            <a:r>
              <a:rPr lang="en-GB" sz="1400" dirty="0">
                <a:solidFill>
                  <a:schemeClr val="bg1"/>
                </a:solidFill>
              </a:rPr>
              <a:t> will start in </a:t>
            </a:r>
            <a:r>
              <a:rPr lang="en-GB" sz="1400" b="1" dirty="0">
                <a:solidFill>
                  <a:schemeClr val="bg1"/>
                </a:solidFill>
              </a:rPr>
              <a:t>2020</a:t>
            </a:r>
            <a:r>
              <a:rPr lang="en-GB" sz="1400" dirty="0">
                <a:solidFill>
                  <a:schemeClr val="bg1"/>
                </a:solidFill>
              </a:rPr>
              <a:t>; </a:t>
            </a:r>
            <a:r>
              <a:rPr lang="en-GB" sz="1400" b="1" dirty="0">
                <a:solidFill>
                  <a:schemeClr val="bg1"/>
                </a:solidFill>
              </a:rPr>
              <a:t>Testing</a:t>
            </a:r>
            <a:r>
              <a:rPr lang="en-GB" sz="1400" dirty="0">
                <a:solidFill>
                  <a:schemeClr val="bg1"/>
                </a:solidFill>
              </a:rPr>
              <a:t> </a:t>
            </a:r>
            <a:r>
              <a:rPr lang="en-GB" sz="1400" b="1" dirty="0">
                <a:solidFill>
                  <a:schemeClr val="bg1"/>
                </a:solidFill>
              </a:rPr>
              <a:t>2021 -2023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400" dirty="0">
                <a:solidFill>
                  <a:schemeClr val="bg1"/>
                </a:solidFill>
              </a:rPr>
              <a:t>Infrastructure upgrade is ongoing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400" dirty="0">
                <a:solidFill>
                  <a:schemeClr val="bg1"/>
                </a:solidFill>
              </a:rPr>
              <a:t>3 prototypes and 3 series magnets will be used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400" b="1" dirty="0">
                <a:solidFill>
                  <a:schemeClr val="bg1"/>
                </a:solidFill>
              </a:rPr>
              <a:t>P5L</a:t>
            </a:r>
            <a:r>
              <a:rPr lang="en-GB" sz="1400" dirty="0">
                <a:solidFill>
                  <a:schemeClr val="bg1"/>
                </a:solidFill>
              </a:rPr>
              <a:t> will be reproduced without slope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400" b="1" dirty="0">
                <a:solidFill>
                  <a:schemeClr val="bg1"/>
                </a:solidFill>
              </a:rPr>
              <a:t>180 quenches </a:t>
            </a:r>
            <a:r>
              <a:rPr lang="en-GB" sz="1400" dirty="0">
                <a:solidFill>
                  <a:schemeClr val="bg1"/>
                </a:solidFill>
              </a:rPr>
              <a:t>and up to </a:t>
            </a:r>
            <a:r>
              <a:rPr lang="en-GB" sz="1400" b="1" dirty="0">
                <a:solidFill>
                  <a:schemeClr val="bg1"/>
                </a:solidFill>
              </a:rPr>
              <a:t>400 W</a:t>
            </a:r>
            <a:r>
              <a:rPr lang="en-GB" sz="1400" dirty="0">
                <a:solidFill>
                  <a:schemeClr val="bg1"/>
                </a:solidFill>
              </a:rPr>
              <a:t> heat </a:t>
            </a:r>
          </a:p>
          <a:p>
            <a:r>
              <a:rPr lang="en-GB" sz="1400" dirty="0">
                <a:solidFill>
                  <a:schemeClr val="bg1"/>
                </a:solidFill>
              </a:rPr>
              <a:t>is planned to be possible to extract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779950" y="2701506"/>
            <a:ext cx="3181671" cy="163568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txBody>
          <a:bodyPr>
            <a:noAutofit/>
          </a:bodyPr>
          <a:lstStyle>
            <a:lvl1pPr marL="342900" indent="-342900" algn="ctr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742950" indent="-285750" algn="ctr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ctr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ctr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ctr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Font typeface="Wingdings" charset="2"/>
              <a:buNone/>
            </a:pPr>
            <a:r>
              <a:rPr lang="en-GB" sz="900" b="1" dirty="0">
                <a:solidFill>
                  <a:schemeClr val="bg1"/>
                </a:solidFill>
              </a:rPr>
              <a:t>ID CARD </a:t>
            </a:r>
            <a:r>
              <a:rPr lang="en-GB" sz="900" dirty="0">
                <a:solidFill>
                  <a:schemeClr val="bg1"/>
                </a:solidFill>
              </a:rPr>
              <a:t>of the TEST STAND: HL-LHC IT STRING</a:t>
            </a:r>
          </a:p>
          <a:p>
            <a:pPr marL="0" indent="0" algn="l">
              <a:buFont typeface="Wingdings" charset="2"/>
              <a:buNone/>
            </a:pPr>
            <a:endParaRPr lang="en-GB" sz="900" dirty="0">
              <a:solidFill>
                <a:schemeClr val="bg1"/>
              </a:solidFill>
            </a:endParaRPr>
          </a:p>
          <a:p>
            <a:pPr marL="0" indent="0" algn="l">
              <a:buFont typeface="Wingdings" charset="2"/>
              <a:buNone/>
            </a:pPr>
            <a:r>
              <a:rPr lang="en-GB" sz="800" dirty="0">
                <a:solidFill>
                  <a:schemeClr val="bg1"/>
                </a:solidFill>
              </a:rPr>
              <a:t>TEST Facility LOCATION: SM18 (b. 2173) </a:t>
            </a:r>
          </a:p>
          <a:p>
            <a:pPr marL="0" indent="0" algn="l">
              <a:buFont typeface="Wingdings" charset="2"/>
              <a:buNone/>
            </a:pPr>
            <a:r>
              <a:rPr lang="en-GB" sz="800" dirty="0">
                <a:solidFill>
                  <a:schemeClr val="bg1"/>
                </a:solidFill>
              </a:rPr>
              <a:t>TEST DATE: 2021-2023</a:t>
            </a:r>
          </a:p>
          <a:p>
            <a:pPr marL="0" indent="0" algn="l">
              <a:buFont typeface="Wingdings" charset="2"/>
              <a:buNone/>
            </a:pPr>
            <a:r>
              <a:rPr lang="en-GB" sz="800" dirty="0">
                <a:solidFill>
                  <a:schemeClr val="bg1"/>
                </a:solidFill>
              </a:rPr>
              <a:t>OPERATIONAL TEMPERATURE: 1.9 K</a:t>
            </a:r>
          </a:p>
          <a:p>
            <a:pPr marL="0" indent="0" algn="l">
              <a:buFont typeface="Wingdings" charset="2"/>
              <a:buNone/>
            </a:pPr>
            <a:r>
              <a:rPr lang="en-GB" sz="800" dirty="0">
                <a:solidFill>
                  <a:schemeClr val="bg1"/>
                </a:solidFill>
              </a:rPr>
              <a:t>OPERATIONAL CURRENT: Ultimate (108% </a:t>
            </a:r>
            <a:r>
              <a:rPr lang="en-GB" sz="800" dirty="0" err="1">
                <a:solidFill>
                  <a:schemeClr val="bg1"/>
                </a:solidFill>
              </a:rPr>
              <a:t>I</a:t>
            </a:r>
            <a:r>
              <a:rPr lang="en-GB" sz="800" baseline="-25000" dirty="0" err="1">
                <a:solidFill>
                  <a:schemeClr val="bg1"/>
                </a:solidFill>
              </a:rPr>
              <a:t>nominal</a:t>
            </a:r>
            <a:r>
              <a:rPr lang="en-GB" sz="800" dirty="0">
                <a:solidFill>
                  <a:schemeClr val="bg1"/>
                </a:solidFill>
              </a:rPr>
              <a:t> = 18 kA )</a:t>
            </a:r>
          </a:p>
          <a:p>
            <a:pPr marL="0" indent="0" algn="l">
              <a:buFont typeface="Wingdings" charset="2"/>
              <a:buNone/>
            </a:pPr>
            <a:r>
              <a:rPr lang="en-GB" sz="800" dirty="0">
                <a:solidFill>
                  <a:schemeClr val="bg1"/>
                </a:solidFill>
              </a:rPr>
              <a:t>MAGNETS: Q1, Q2a, Q2b, Q3, CP, D1</a:t>
            </a:r>
          </a:p>
          <a:p>
            <a:pPr marL="0" indent="0" algn="l">
              <a:buFont typeface="Wingdings" charset="2"/>
              <a:buNone/>
            </a:pPr>
            <a:r>
              <a:rPr lang="en-GB" sz="800" dirty="0">
                <a:solidFill>
                  <a:schemeClr val="bg1"/>
                </a:solidFill>
              </a:rPr>
              <a:t>COLD POWERING: SC link ,HTS leads DFH and DFX, </a:t>
            </a:r>
          </a:p>
          <a:p>
            <a:pPr marL="0" indent="0" algn="l">
              <a:buFont typeface="Wingdings" charset="2"/>
              <a:buNone/>
            </a:pPr>
            <a:r>
              <a:rPr lang="en-GB" sz="800" dirty="0">
                <a:solidFill>
                  <a:schemeClr val="bg1"/>
                </a:solidFill>
              </a:rPr>
              <a:t>WARM POWERING: 1 x PC for 18 kA + 3 Trim for Q1-Q3 + 6 x 2 kA + 1 x 12 kA + 9x 0.1 kA + WCC</a:t>
            </a:r>
          </a:p>
          <a:p>
            <a:pPr marL="0" indent="0" algn="l">
              <a:buFont typeface="Wingdings" charset="2"/>
              <a:buNone/>
            </a:pPr>
            <a:r>
              <a:rPr lang="en-GB" sz="800" dirty="0">
                <a:solidFill>
                  <a:schemeClr val="bg1"/>
                </a:solidFill>
              </a:rPr>
              <a:t>PROTECTION: CLIQ and QH ; EE where is baseline </a:t>
            </a:r>
          </a:p>
        </p:txBody>
      </p:sp>
    </p:spTree>
    <p:extLst>
      <p:ext uri="{BB962C8B-B14F-4D97-AF65-F5344CB8AC3E}">
        <p14:creationId xmlns:p14="http://schemas.microsoft.com/office/powerpoint/2010/main" val="131692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987574"/>
            <a:ext cx="7488832" cy="3168352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GB" sz="2000" dirty="0"/>
              <a:t>The LHC STRING : the past experience @ CERN</a:t>
            </a:r>
          </a:p>
          <a:p>
            <a:pPr algn="l"/>
            <a:r>
              <a:rPr lang="en-GB" sz="2000" dirty="0"/>
              <a:t>The </a:t>
            </a:r>
            <a:r>
              <a:rPr lang="en-GB" sz="2000" b="1" dirty="0"/>
              <a:t>HL-</a:t>
            </a:r>
            <a:r>
              <a:rPr lang="en-GB" sz="2000" dirty="0"/>
              <a:t>LHC STRING </a:t>
            </a:r>
          </a:p>
          <a:p>
            <a:pPr lvl="1" algn="l"/>
            <a:r>
              <a:rPr lang="en-GB" sz="1800" dirty="0"/>
              <a:t>Motivation </a:t>
            </a:r>
          </a:p>
          <a:p>
            <a:pPr lvl="1" algn="l"/>
            <a:r>
              <a:rPr lang="en-GB" sz="1800" dirty="0"/>
              <a:t>Goals</a:t>
            </a:r>
          </a:p>
          <a:p>
            <a:pPr lvl="1" algn="l"/>
            <a:r>
              <a:rPr lang="en-GB" sz="1800" dirty="0"/>
              <a:t>Configuration</a:t>
            </a:r>
          </a:p>
          <a:p>
            <a:pPr lvl="1" algn="l"/>
            <a:r>
              <a:rPr lang="en-GB" sz="1800" dirty="0"/>
              <a:t>Main Components</a:t>
            </a:r>
          </a:p>
          <a:p>
            <a:pPr lvl="1" algn="l"/>
            <a:r>
              <a:rPr lang="en-GB" sz="1800" dirty="0"/>
              <a:t>Experimental program in a nutshell</a:t>
            </a:r>
          </a:p>
          <a:p>
            <a:pPr algn="l"/>
            <a:r>
              <a:rPr lang="en-GB" sz="2200" dirty="0"/>
              <a:t>The STRING in the SM18</a:t>
            </a:r>
          </a:p>
          <a:p>
            <a:pPr algn="l"/>
            <a:r>
              <a:rPr lang="en-GB" sz="2200" dirty="0"/>
              <a:t>The time line of the project</a:t>
            </a:r>
          </a:p>
          <a:p>
            <a:pPr algn="l"/>
            <a:r>
              <a:rPr lang="en-GB" sz="2000" dirty="0"/>
              <a:t>Summary</a:t>
            </a:r>
          </a:p>
          <a:p>
            <a:pPr algn="l"/>
            <a:endParaRPr lang="en-GB" sz="2000" dirty="0"/>
          </a:p>
          <a:p>
            <a:pPr algn="l"/>
            <a:endParaRPr lang="en-GB" sz="2000" dirty="0"/>
          </a:p>
          <a:p>
            <a:pPr algn="l"/>
            <a:endParaRPr lang="en-GB" sz="2000" dirty="0"/>
          </a:p>
          <a:p>
            <a:pPr algn="l"/>
            <a:endParaRPr lang="en-GB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noProof="0"/>
              <a:t>Marta Bajko 3rd International Workshop on SMTF</a:t>
            </a:r>
            <a:endParaRPr lang="en-GB" noProof="0" dirty="0"/>
          </a:p>
        </p:txBody>
      </p:sp>
      <p:pic>
        <p:nvPicPr>
          <p:cNvPr id="7" name="Picture 6" descr="CERN-log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2091" y="4555331"/>
            <a:ext cx="503973" cy="503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0088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135000"/>
            <a:ext cx="8352488" cy="540000"/>
          </a:xfrm>
        </p:spPr>
        <p:txBody>
          <a:bodyPr/>
          <a:lstStyle/>
          <a:p>
            <a:r>
              <a:rPr lang="en-US" dirty="0"/>
              <a:t>Previous experience @ CERN</a:t>
            </a:r>
            <a:endParaRPr lang="en-US" sz="20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67544" y="555526"/>
            <a:ext cx="3528392" cy="1795899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en-US" sz="1100" b="1" dirty="0"/>
              <a:t>STRING-1</a:t>
            </a:r>
            <a:r>
              <a:rPr lang="en-US" sz="1100" dirty="0"/>
              <a:t> (1994-1998)</a:t>
            </a:r>
          </a:p>
          <a:p>
            <a:pPr algn="l"/>
            <a:r>
              <a:rPr lang="en-US" sz="1100" dirty="0"/>
              <a:t>One </a:t>
            </a:r>
            <a:r>
              <a:rPr lang="en-US" sz="1100" u="sng" dirty="0"/>
              <a:t>half</a:t>
            </a:r>
            <a:r>
              <a:rPr lang="en-US" sz="1100" dirty="0"/>
              <a:t> LHC cell: </a:t>
            </a:r>
          </a:p>
          <a:p>
            <a:pPr lvl="1" algn="l"/>
            <a:r>
              <a:rPr lang="en-US" sz="1100" dirty="0"/>
              <a:t>3 MB (10 m) + 1 MQ</a:t>
            </a:r>
          </a:p>
          <a:p>
            <a:pPr algn="l"/>
            <a:r>
              <a:rPr lang="en-US" sz="1100" dirty="0"/>
              <a:t>Validation of: </a:t>
            </a:r>
          </a:p>
          <a:p>
            <a:pPr lvl="1" algn="l"/>
            <a:r>
              <a:rPr lang="en-US" sz="1100" dirty="0"/>
              <a:t>Cryogenics (6 CD’s)</a:t>
            </a:r>
          </a:p>
          <a:p>
            <a:pPr lvl="1" algn="l"/>
            <a:r>
              <a:rPr lang="en-US" sz="1100" dirty="0"/>
              <a:t>Vacuum</a:t>
            </a:r>
          </a:p>
          <a:p>
            <a:pPr lvl="1" algn="l"/>
            <a:r>
              <a:rPr lang="en-US" sz="1100" dirty="0"/>
              <a:t>Quench (172) and protection</a:t>
            </a:r>
          </a:p>
          <a:p>
            <a:pPr lvl="1" algn="l"/>
            <a:r>
              <a:rPr lang="en-US" sz="1100" dirty="0"/>
              <a:t>Powering and energy extraction</a:t>
            </a:r>
          </a:p>
        </p:txBody>
      </p:sp>
      <p:pic>
        <p:nvPicPr>
          <p:cNvPr id="9" name="Picture 8" descr="Photo2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426" y="2206839"/>
            <a:ext cx="3790826" cy="2324186"/>
          </a:xfrm>
          <a:prstGeom prst="rect">
            <a:avLst/>
          </a:prstGeom>
        </p:spPr>
      </p:pic>
      <p:sp>
        <p:nvSpPr>
          <p:cNvPr id="13" name="Content Placeholder 9"/>
          <p:cNvSpPr txBox="1">
            <a:spLocks/>
          </p:cNvSpPr>
          <p:nvPr/>
        </p:nvSpPr>
        <p:spPr>
          <a:xfrm>
            <a:off x="3898248" y="674610"/>
            <a:ext cx="4968552" cy="199822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ctr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742950" indent="-285750" algn="ctr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ctr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ctr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ctr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sz="1100" b="1" dirty="0"/>
              <a:t>STRING-2</a:t>
            </a:r>
            <a:r>
              <a:rPr lang="en-US" sz="1100" dirty="0"/>
              <a:t> (2000-2004)</a:t>
            </a:r>
          </a:p>
          <a:p>
            <a:pPr algn="l"/>
            <a:r>
              <a:rPr lang="en-US" sz="1100" dirty="0"/>
              <a:t>One f</a:t>
            </a:r>
            <a:r>
              <a:rPr lang="en-US" sz="1100" u="sng" dirty="0"/>
              <a:t>ull</a:t>
            </a:r>
            <a:r>
              <a:rPr lang="en-US" sz="1100" dirty="0"/>
              <a:t> LHC cell</a:t>
            </a:r>
          </a:p>
          <a:p>
            <a:pPr lvl="1" algn="l"/>
            <a:r>
              <a:rPr lang="en-US" sz="1100" dirty="0"/>
              <a:t>6 MB (15 m) + 2 MQ + correctors</a:t>
            </a:r>
          </a:p>
          <a:p>
            <a:pPr algn="l"/>
            <a:r>
              <a:rPr lang="en-US" sz="1100" dirty="0"/>
              <a:t>Validation of:</a:t>
            </a:r>
          </a:p>
          <a:p>
            <a:pPr lvl="1" algn="l"/>
            <a:r>
              <a:rPr lang="en-US" sz="1100" dirty="0"/>
              <a:t>Cryogenics, </a:t>
            </a:r>
          </a:p>
          <a:p>
            <a:pPr lvl="1" algn="l"/>
            <a:r>
              <a:rPr lang="en-US" sz="1100" dirty="0"/>
              <a:t>Vacuum</a:t>
            </a:r>
          </a:p>
          <a:p>
            <a:pPr lvl="1" algn="l"/>
            <a:r>
              <a:rPr lang="en-US" sz="1100" dirty="0"/>
              <a:t>Quench and protection </a:t>
            </a:r>
          </a:p>
          <a:p>
            <a:pPr lvl="1" algn="l"/>
            <a:r>
              <a:rPr lang="en-US" sz="1100" dirty="0"/>
              <a:t>Powering </a:t>
            </a:r>
          </a:p>
          <a:p>
            <a:pPr lvl="1" algn="l"/>
            <a:r>
              <a:rPr lang="en-US" sz="1100" dirty="0"/>
              <a:t>Accelerator relevant operation (</a:t>
            </a:r>
            <a:r>
              <a:rPr lang="en-US" sz="1100" dirty="0" err="1"/>
              <a:t>e.g.tracking</a:t>
            </a:r>
            <a:r>
              <a:rPr lang="en-US" sz="1100" dirty="0"/>
              <a:t> of MQ and MB)</a:t>
            </a:r>
          </a:p>
        </p:txBody>
      </p:sp>
      <p:pic>
        <p:nvPicPr>
          <p:cNvPr id="16" name="Picture 15" descr="Screen Shot 2016-03-20 at 16.39.54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1" t="3527" r="2417" b="3036"/>
          <a:stretch/>
        </p:blipFill>
        <p:spPr>
          <a:xfrm>
            <a:off x="4156695" y="2643757"/>
            <a:ext cx="2520280" cy="1800201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2136231" y="2206839"/>
            <a:ext cx="1650574" cy="2204144"/>
            <a:chOff x="1560575" y="2228787"/>
            <a:chExt cx="1650574" cy="2204144"/>
          </a:xfrm>
        </p:grpSpPr>
        <p:pic>
          <p:nvPicPr>
            <p:cNvPr id="8" name="Picture 7" descr="Photo1.gi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2499" y="2228787"/>
              <a:ext cx="1638650" cy="2204144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1560575" y="4186710"/>
              <a:ext cx="117852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solidFill>
                    <a:schemeClr val="bg1"/>
                  </a:solidFill>
                </a:rPr>
                <a:t>String-1 in SM-18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535518" y="2587238"/>
            <a:ext cx="1880876" cy="2265620"/>
            <a:chOff x="6676975" y="2501643"/>
            <a:chExt cx="1880876" cy="2265620"/>
          </a:xfrm>
        </p:grpSpPr>
        <p:pic>
          <p:nvPicPr>
            <p:cNvPr id="14" name="Picture 13" descr="customevent_register.jpg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67" t="15220"/>
            <a:stretch/>
          </p:blipFill>
          <p:spPr>
            <a:xfrm>
              <a:off x="6737596" y="2501643"/>
              <a:ext cx="1820255" cy="2265620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6676975" y="4521042"/>
              <a:ext cx="117852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solidFill>
                    <a:schemeClr val="bg1"/>
                  </a:solidFill>
                </a:rPr>
                <a:t>String-2 in SM-18</a:t>
              </a:r>
            </a:p>
          </p:txBody>
        </p:sp>
      </p:grpSp>
      <p:pic>
        <p:nvPicPr>
          <p:cNvPr id="17" name="Picture 16" descr="CERN-logo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6852" y="4516882"/>
            <a:ext cx="503973" cy="503140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Marta Bajko 3rd International Workshop on SMTF</a:t>
            </a:r>
          </a:p>
        </p:txBody>
      </p:sp>
    </p:spTree>
    <p:extLst>
      <p:ext uri="{BB962C8B-B14F-4D97-AF65-F5344CB8AC3E}">
        <p14:creationId xmlns:p14="http://schemas.microsoft.com/office/powerpoint/2010/main" val="1179104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GB" dirty="0"/>
              <a:t>The HL-LHC IT STRING MOTIVATION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Marta Bajko 3rd International Workshop on SMTF</a:t>
            </a:r>
            <a:endParaRPr lang="en-GB" dirty="0"/>
          </a:p>
        </p:txBody>
      </p:sp>
      <p:pic>
        <p:nvPicPr>
          <p:cNvPr id="10" name="Picture 9" descr="CERN-log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1027" y="4555640"/>
            <a:ext cx="503973" cy="50314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496551" y="733678"/>
            <a:ext cx="8147248" cy="937816"/>
            <a:chOff x="537727" y="732732"/>
            <a:chExt cx="8147248" cy="937816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/>
            <a:srcRect t="19568"/>
            <a:stretch/>
          </p:blipFill>
          <p:spPr>
            <a:xfrm>
              <a:off x="3185419" y="1066343"/>
              <a:ext cx="3816424" cy="604205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6974632" y="1368445"/>
              <a:ext cx="51794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b="1" dirty="0"/>
                <a:t>LHC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37727" y="732732"/>
              <a:ext cx="81472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GB" sz="1200" dirty="0"/>
                <a:t>In the HL-LHC configuration, the Inner Triplet (IT) region of IR1 and IR5 of the present LHC will be heavily modified. </a:t>
              </a:r>
              <a:endParaRPr lang="en-GB" sz="1050" i="1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79512" y="1756300"/>
            <a:ext cx="7333310" cy="2426867"/>
            <a:chOff x="-72496" y="1271516"/>
            <a:chExt cx="7333310" cy="2426867"/>
          </a:xfrm>
        </p:grpSpPr>
        <p:grpSp>
          <p:nvGrpSpPr>
            <p:cNvPr id="26" name="Group 25"/>
            <p:cNvGrpSpPr/>
            <p:nvPr/>
          </p:nvGrpSpPr>
          <p:grpSpPr>
            <a:xfrm>
              <a:off x="-72496" y="1271516"/>
              <a:ext cx="7333310" cy="2426867"/>
              <a:chOff x="-72496" y="1271516"/>
              <a:chExt cx="7333310" cy="2426867"/>
            </a:xfrm>
          </p:grpSpPr>
          <p:grpSp>
            <p:nvGrpSpPr>
              <p:cNvPr id="24" name="Group 23"/>
              <p:cNvGrpSpPr/>
              <p:nvPr/>
            </p:nvGrpSpPr>
            <p:grpSpPr>
              <a:xfrm>
                <a:off x="-72496" y="1271516"/>
                <a:ext cx="6931627" cy="2426867"/>
                <a:chOff x="-72496" y="1271516"/>
                <a:chExt cx="6931627" cy="2426867"/>
              </a:xfrm>
            </p:grpSpPr>
            <p:sp>
              <p:nvSpPr>
                <p:cNvPr id="8" name="TextBox 7"/>
                <p:cNvSpPr txBox="1"/>
                <p:nvPr/>
              </p:nvSpPr>
              <p:spPr>
                <a:xfrm>
                  <a:off x="-72496" y="2313388"/>
                  <a:ext cx="1872208" cy="1384995"/>
                </a:xfrm>
                <a:prstGeom prst="rect">
                  <a:avLst/>
                </a:prstGeom>
                <a:noFill/>
                <a:ln>
                  <a:solidFill>
                    <a:schemeClr val="accent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en-GB" sz="1200" dirty="0"/>
                    <a:t>In particular the Q1-Q2-Q3-D1 magnets will be </a:t>
                  </a:r>
                  <a:r>
                    <a:rPr lang="en-GB" sz="1200" b="1" dirty="0"/>
                    <a:t>completely different from the present LHC magnets</a:t>
                  </a:r>
                  <a:r>
                    <a:rPr lang="en-GB" sz="1200" dirty="0"/>
                    <a:t>, mainly due to the new technology they are based. </a:t>
                  </a:r>
                  <a:endParaRPr lang="en-GB" sz="1050" i="1" dirty="0"/>
                </a:p>
              </p:txBody>
            </p:sp>
            <p:pic>
              <p:nvPicPr>
                <p:cNvPr id="21" name="Picture 20"/>
                <p:cNvPicPr>
                  <a:picLocks noChangeAspect="1"/>
                </p:cNvPicPr>
                <p:nvPr/>
              </p:nvPicPr>
              <p:blipFill rotWithShape="1">
                <a:blip r:embed="rId4"/>
                <a:srcRect t="28216"/>
                <a:stretch/>
              </p:blipFill>
              <p:spPr>
                <a:xfrm>
                  <a:off x="2016679" y="1336960"/>
                  <a:ext cx="4842452" cy="2232816"/>
                </a:xfrm>
                <a:prstGeom prst="rect">
                  <a:avLst/>
                </a:prstGeom>
                <a:solidFill>
                  <a:schemeClr val="bg1"/>
                </a:solidFill>
              </p:spPr>
            </p:pic>
            <p:sp>
              <p:nvSpPr>
                <p:cNvPr id="18" name="TextBox 17"/>
                <p:cNvSpPr txBox="1"/>
                <p:nvPr/>
              </p:nvSpPr>
              <p:spPr>
                <a:xfrm>
                  <a:off x="1614996" y="1271516"/>
                  <a:ext cx="730552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100" b="1" dirty="0"/>
                    <a:t>HL-LHC</a:t>
                  </a:r>
                </a:p>
              </p:txBody>
            </p:sp>
          </p:grpSp>
          <p:sp>
            <p:nvSpPr>
              <p:cNvPr id="25" name="Rectangle 24"/>
              <p:cNvSpPr/>
              <p:nvPr/>
            </p:nvSpPr>
            <p:spPr>
              <a:xfrm>
                <a:off x="6859131" y="1336960"/>
                <a:ext cx="401683" cy="3923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4283969" y="2253313"/>
              <a:ext cx="2077194" cy="2000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700" dirty="0"/>
                <a:t>Powering cables or BB and disconnections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48318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GB" dirty="0"/>
              <a:t>The HL-LHC IT STRING MOTIVATION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Marta Bajko 3rd International Workshop on SMTF</a:t>
            </a:r>
            <a:endParaRPr lang="en-GB" dirty="0"/>
          </a:p>
        </p:txBody>
      </p:sp>
      <p:pic>
        <p:nvPicPr>
          <p:cNvPr id="10" name="Picture 9" descr="CERN-log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1027" y="4555640"/>
            <a:ext cx="503973" cy="50314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96551" y="733678"/>
            <a:ext cx="8147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200" dirty="0"/>
              <a:t>In the HL-LHC configuration, the Inner Triplet (IT) region of IR1 and IR5 of the present LHC will be heavily modified. </a:t>
            </a:r>
            <a:endParaRPr lang="en-GB" sz="1050" i="1" dirty="0"/>
          </a:p>
        </p:txBody>
      </p:sp>
      <p:grpSp>
        <p:nvGrpSpPr>
          <p:cNvPr id="28" name="Group 27"/>
          <p:cNvGrpSpPr/>
          <p:nvPr/>
        </p:nvGrpSpPr>
        <p:grpSpPr>
          <a:xfrm>
            <a:off x="1917539" y="1788119"/>
            <a:ext cx="5609411" cy="2267387"/>
            <a:chOff x="1651403" y="1302389"/>
            <a:chExt cx="5609411" cy="2267387"/>
          </a:xfrm>
        </p:grpSpPr>
        <p:grpSp>
          <p:nvGrpSpPr>
            <p:cNvPr id="26" name="Group 25"/>
            <p:cNvGrpSpPr/>
            <p:nvPr/>
          </p:nvGrpSpPr>
          <p:grpSpPr>
            <a:xfrm>
              <a:off x="1651403" y="1302389"/>
              <a:ext cx="5609411" cy="2267387"/>
              <a:chOff x="1651403" y="1302389"/>
              <a:chExt cx="5609411" cy="2267387"/>
            </a:xfrm>
          </p:grpSpPr>
          <p:grpSp>
            <p:nvGrpSpPr>
              <p:cNvPr id="24" name="Group 23"/>
              <p:cNvGrpSpPr/>
              <p:nvPr/>
            </p:nvGrpSpPr>
            <p:grpSpPr>
              <a:xfrm>
                <a:off x="1651403" y="1302389"/>
                <a:ext cx="5207728" cy="2267387"/>
                <a:chOff x="1651403" y="1302389"/>
                <a:chExt cx="5207728" cy="2267387"/>
              </a:xfrm>
            </p:grpSpPr>
            <p:pic>
              <p:nvPicPr>
                <p:cNvPr id="21" name="Picture 20"/>
                <p:cNvPicPr>
                  <a:picLocks noChangeAspect="1"/>
                </p:cNvPicPr>
                <p:nvPr/>
              </p:nvPicPr>
              <p:blipFill rotWithShape="1">
                <a:blip r:embed="rId3"/>
                <a:srcRect t="28216"/>
                <a:stretch/>
              </p:blipFill>
              <p:spPr>
                <a:xfrm>
                  <a:off x="2016679" y="1336960"/>
                  <a:ext cx="4842452" cy="2232816"/>
                </a:xfrm>
                <a:prstGeom prst="rect">
                  <a:avLst/>
                </a:prstGeom>
                <a:solidFill>
                  <a:schemeClr val="bg1"/>
                </a:solidFill>
              </p:spPr>
            </p:pic>
            <p:sp>
              <p:nvSpPr>
                <p:cNvPr id="18" name="TextBox 17"/>
                <p:cNvSpPr txBox="1"/>
                <p:nvPr/>
              </p:nvSpPr>
              <p:spPr>
                <a:xfrm>
                  <a:off x="1651403" y="1302389"/>
                  <a:ext cx="730552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100" b="1" dirty="0"/>
                    <a:t>HL-LHC</a:t>
                  </a:r>
                </a:p>
              </p:txBody>
            </p:sp>
          </p:grpSp>
          <p:sp>
            <p:nvSpPr>
              <p:cNvPr id="25" name="Rectangle 24"/>
              <p:cNvSpPr/>
              <p:nvPr/>
            </p:nvSpPr>
            <p:spPr>
              <a:xfrm>
                <a:off x="6859131" y="1336960"/>
                <a:ext cx="401683" cy="3923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4283969" y="2253313"/>
              <a:ext cx="2077194" cy="2000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700" dirty="0"/>
                <a:t>Powering cables or BB and disconnections</a:t>
              </a: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183975" y="2743621"/>
            <a:ext cx="1934084" cy="1077218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b="1" dirty="0"/>
              <a:t>D1</a:t>
            </a:r>
            <a:r>
              <a:rPr lang="en-GB" sz="1200" dirty="0"/>
              <a:t> magnet will be </a:t>
            </a:r>
            <a:r>
              <a:rPr lang="en-GB" sz="1600" b="1" i="1" dirty="0"/>
              <a:t>superconductor</a:t>
            </a:r>
            <a:r>
              <a:rPr lang="en-GB" sz="1200" dirty="0"/>
              <a:t> instead of normal conductors as is today in the LHC. </a:t>
            </a:r>
          </a:p>
        </p:txBody>
      </p:sp>
      <p:cxnSp>
        <p:nvCxnSpPr>
          <p:cNvPr id="7" name="Elbow Connector 6"/>
          <p:cNvCxnSpPr>
            <a:endCxn id="20" idx="3"/>
          </p:cNvCxnSpPr>
          <p:nvPr/>
        </p:nvCxnSpPr>
        <p:spPr>
          <a:xfrm rot="10800000" flipV="1">
            <a:off x="2118060" y="2283716"/>
            <a:ext cx="1373825" cy="998513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757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GB" dirty="0"/>
              <a:t>The HL-LHC IT STRING MOTIVATION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Marta Bajko 3rd International Workshop on SMTF</a:t>
            </a:r>
            <a:endParaRPr lang="en-GB" dirty="0"/>
          </a:p>
        </p:txBody>
      </p:sp>
      <p:pic>
        <p:nvPicPr>
          <p:cNvPr id="10" name="Picture 9" descr="CERN-log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1027" y="4555640"/>
            <a:ext cx="503973" cy="50314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496551" y="733678"/>
            <a:ext cx="8147248" cy="937816"/>
            <a:chOff x="537727" y="732732"/>
            <a:chExt cx="8147248" cy="937816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/>
            <a:srcRect t="19568"/>
            <a:stretch/>
          </p:blipFill>
          <p:spPr>
            <a:xfrm>
              <a:off x="3185419" y="1066343"/>
              <a:ext cx="3816424" cy="604205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6974632" y="1368445"/>
              <a:ext cx="51794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b="1" dirty="0"/>
                <a:t>LHC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37727" y="732732"/>
              <a:ext cx="81472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GB" sz="1200" dirty="0"/>
                <a:t>In the HL-LHC configuration, the Inner Triplet (IT) region of IR1 and IR5 of the present LHC will be heavily modified. </a:t>
              </a:r>
              <a:endParaRPr lang="en-GB" sz="1050" i="1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867004" y="1756300"/>
            <a:ext cx="5645818" cy="2298260"/>
            <a:chOff x="1614996" y="1271516"/>
            <a:chExt cx="5645818" cy="2298260"/>
          </a:xfrm>
        </p:grpSpPr>
        <p:grpSp>
          <p:nvGrpSpPr>
            <p:cNvPr id="26" name="Group 25"/>
            <p:cNvGrpSpPr/>
            <p:nvPr/>
          </p:nvGrpSpPr>
          <p:grpSpPr>
            <a:xfrm>
              <a:off x="1614996" y="1271516"/>
              <a:ext cx="5645818" cy="2298260"/>
              <a:chOff x="1614996" y="1271516"/>
              <a:chExt cx="5645818" cy="2298260"/>
            </a:xfrm>
          </p:grpSpPr>
          <p:grpSp>
            <p:nvGrpSpPr>
              <p:cNvPr id="24" name="Group 23"/>
              <p:cNvGrpSpPr/>
              <p:nvPr/>
            </p:nvGrpSpPr>
            <p:grpSpPr>
              <a:xfrm>
                <a:off x="1614996" y="1271516"/>
                <a:ext cx="5244135" cy="2298260"/>
                <a:chOff x="1614996" y="1271516"/>
                <a:chExt cx="5244135" cy="2298260"/>
              </a:xfrm>
            </p:grpSpPr>
            <p:pic>
              <p:nvPicPr>
                <p:cNvPr id="21" name="Picture 20"/>
                <p:cNvPicPr>
                  <a:picLocks noChangeAspect="1"/>
                </p:cNvPicPr>
                <p:nvPr/>
              </p:nvPicPr>
              <p:blipFill rotWithShape="1">
                <a:blip r:embed="rId4"/>
                <a:srcRect t="28216"/>
                <a:stretch/>
              </p:blipFill>
              <p:spPr>
                <a:xfrm>
                  <a:off x="2016679" y="1336960"/>
                  <a:ext cx="4842452" cy="2232816"/>
                </a:xfrm>
                <a:prstGeom prst="rect">
                  <a:avLst/>
                </a:prstGeom>
                <a:solidFill>
                  <a:schemeClr val="bg1"/>
                </a:solidFill>
              </p:spPr>
            </p:pic>
            <p:sp>
              <p:nvSpPr>
                <p:cNvPr id="18" name="TextBox 17"/>
                <p:cNvSpPr txBox="1"/>
                <p:nvPr/>
              </p:nvSpPr>
              <p:spPr>
                <a:xfrm>
                  <a:off x="1614996" y="1271516"/>
                  <a:ext cx="730552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100" b="1" dirty="0"/>
                    <a:t>HL-LHC</a:t>
                  </a:r>
                </a:p>
              </p:txBody>
            </p:sp>
          </p:grpSp>
          <p:sp>
            <p:nvSpPr>
              <p:cNvPr id="25" name="Rectangle 24"/>
              <p:cNvSpPr/>
              <p:nvPr/>
            </p:nvSpPr>
            <p:spPr>
              <a:xfrm>
                <a:off x="6859131" y="1336960"/>
                <a:ext cx="401683" cy="3923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4283969" y="2253313"/>
              <a:ext cx="2077194" cy="2000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700" dirty="0"/>
                <a:t>Powering cables or BB and disconnections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5496" y="2283722"/>
            <a:ext cx="4002552" cy="2076321"/>
            <a:chOff x="-1794808" y="2613146"/>
            <a:chExt cx="4002552" cy="1964785"/>
          </a:xfrm>
          <a:solidFill>
            <a:schemeClr val="bg1"/>
          </a:solidFill>
        </p:grpSpPr>
        <p:sp>
          <p:nvSpPr>
            <p:cNvPr id="20" name="TextBox 19"/>
            <p:cNvSpPr txBox="1"/>
            <p:nvPr/>
          </p:nvSpPr>
          <p:spPr>
            <a:xfrm>
              <a:off x="-1794808" y="2801346"/>
              <a:ext cx="2448272" cy="1776585"/>
            </a:xfrm>
            <a:prstGeom prst="rect">
              <a:avLst/>
            </a:prstGeom>
            <a:grpFill/>
            <a:ln>
              <a:solidFill>
                <a:schemeClr val="bg2"/>
              </a:solidFill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n-GB" sz="1200" dirty="0"/>
                <a:t>In addition, the </a:t>
              </a:r>
              <a:r>
                <a:rPr lang="en-GB" sz="1600" b="1" i="1" dirty="0"/>
                <a:t>aperture will be much larger</a:t>
              </a:r>
              <a:r>
                <a:rPr lang="en-GB" sz="1200" dirty="0"/>
                <a:t>, the cold mass configuration will be completely different and the </a:t>
              </a:r>
              <a:r>
                <a:rPr lang="en-GB" sz="1600" b="1" i="1" dirty="0"/>
                <a:t>corrector package</a:t>
              </a:r>
              <a:r>
                <a:rPr lang="en-GB" sz="1400" b="1" i="1" dirty="0"/>
                <a:t> </a:t>
              </a:r>
              <a:r>
                <a:rPr lang="en-GB" sz="1200" dirty="0"/>
                <a:t>will be </a:t>
              </a:r>
              <a:r>
                <a:rPr lang="en-GB" sz="1600" b="1" i="1" dirty="0"/>
                <a:t>substantially modified </a:t>
              </a:r>
              <a:r>
                <a:rPr lang="en-GB" sz="1200" dirty="0"/>
                <a:t>as configuration and technology, too.</a:t>
              </a:r>
              <a:endParaRPr lang="en-GB" sz="1000" dirty="0"/>
            </a:p>
          </p:txBody>
        </p:sp>
        <p:cxnSp>
          <p:nvCxnSpPr>
            <p:cNvPr id="23" name="Elbow Connector 22"/>
            <p:cNvCxnSpPr>
              <a:cxnSpLocks/>
              <a:endCxn id="20" idx="0"/>
            </p:cNvCxnSpPr>
            <p:nvPr/>
          </p:nvCxnSpPr>
          <p:spPr>
            <a:xfrm rot="10800000" flipV="1">
              <a:off x="-570671" y="2613146"/>
              <a:ext cx="2778415" cy="188200"/>
            </a:xfrm>
            <a:prstGeom prst="bentConnector2">
              <a:avLst/>
            </a:prstGeom>
            <a:grpFill/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56022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GB" dirty="0"/>
              <a:t>The HL-LHC IT STRING MOTIVATION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Marta Bajko 3rd International Workshop on SMTF</a:t>
            </a:r>
            <a:endParaRPr lang="en-GB" dirty="0"/>
          </a:p>
        </p:txBody>
      </p:sp>
      <p:pic>
        <p:nvPicPr>
          <p:cNvPr id="10" name="Picture 9" descr="CERN-log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1027" y="4555640"/>
            <a:ext cx="503973" cy="50314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96551" y="733678"/>
            <a:ext cx="8147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200" dirty="0"/>
              <a:t>In the HL-LHC configuration, the Inner Triplet (IT) region of IR1 and IR5 of the present LHC will be heavily modified. </a:t>
            </a:r>
            <a:endParaRPr lang="en-GB" sz="1050" i="1" dirty="0"/>
          </a:p>
        </p:txBody>
      </p:sp>
      <p:grpSp>
        <p:nvGrpSpPr>
          <p:cNvPr id="28" name="Group 27"/>
          <p:cNvGrpSpPr/>
          <p:nvPr/>
        </p:nvGrpSpPr>
        <p:grpSpPr>
          <a:xfrm>
            <a:off x="1917539" y="1794470"/>
            <a:ext cx="5609411" cy="2261036"/>
            <a:chOff x="1651403" y="1308740"/>
            <a:chExt cx="5609411" cy="2261036"/>
          </a:xfrm>
        </p:grpSpPr>
        <p:grpSp>
          <p:nvGrpSpPr>
            <p:cNvPr id="26" name="Group 25"/>
            <p:cNvGrpSpPr/>
            <p:nvPr/>
          </p:nvGrpSpPr>
          <p:grpSpPr>
            <a:xfrm>
              <a:off x="1651403" y="1308740"/>
              <a:ext cx="5609411" cy="2261036"/>
              <a:chOff x="1651403" y="1308740"/>
              <a:chExt cx="5609411" cy="2261036"/>
            </a:xfrm>
          </p:grpSpPr>
          <p:grpSp>
            <p:nvGrpSpPr>
              <p:cNvPr id="24" name="Group 23"/>
              <p:cNvGrpSpPr/>
              <p:nvPr/>
            </p:nvGrpSpPr>
            <p:grpSpPr>
              <a:xfrm>
                <a:off x="1651403" y="1308740"/>
                <a:ext cx="5207728" cy="2261036"/>
                <a:chOff x="1651403" y="1308740"/>
                <a:chExt cx="5207728" cy="2261036"/>
              </a:xfrm>
            </p:grpSpPr>
            <p:pic>
              <p:nvPicPr>
                <p:cNvPr id="21" name="Picture 20"/>
                <p:cNvPicPr>
                  <a:picLocks noChangeAspect="1"/>
                </p:cNvPicPr>
                <p:nvPr/>
              </p:nvPicPr>
              <p:blipFill rotWithShape="1">
                <a:blip r:embed="rId3"/>
                <a:srcRect t="28216"/>
                <a:stretch/>
              </p:blipFill>
              <p:spPr>
                <a:xfrm>
                  <a:off x="2016679" y="1336960"/>
                  <a:ext cx="4842452" cy="2232816"/>
                </a:xfrm>
                <a:prstGeom prst="rect">
                  <a:avLst/>
                </a:prstGeom>
                <a:solidFill>
                  <a:schemeClr val="bg1"/>
                </a:solidFill>
              </p:spPr>
            </p:pic>
            <p:sp>
              <p:nvSpPr>
                <p:cNvPr id="18" name="TextBox 17"/>
                <p:cNvSpPr txBox="1"/>
                <p:nvPr/>
              </p:nvSpPr>
              <p:spPr>
                <a:xfrm>
                  <a:off x="1651403" y="1308740"/>
                  <a:ext cx="730552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100" b="1" dirty="0"/>
                    <a:t>HL-LHC</a:t>
                  </a:r>
                </a:p>
              </p:txBody>
            </p:sp>
          </p:grpSp>
          <p:sp>
            <p:nvSpPr>
              <p:cNvPr id="25" name="Rectangle 24"/>
              <p:cNvSpPr/>
              <p:nvPr/>
            </p:nvSpPr>
            <p:spPr>
              <a:xfrm>
                <a:off x="6859131" y="1336960"/>
                <a:ext cx="401683" cy="3923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4283969" y="2253313"/>
              <a:ext cx="2077194" cy="2000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700" dirty="0"/>
                <a:t>Powering cables or BB and disconnections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79512" y="1553713"/>
            <a:ext cx="6277397" cy="2031056"/>
            <a:chOff x="-151521" y="1896251"/>
            <a:chExt cx="6277397" cy="2031056"/>
          </a:xfrm>
        </p:grpSpPr>
        <p:grpSp>
          <p:nvGrpSpPr>
            <p:cNvPr id="17" name="Group 16"/>
            <p:cNvGrpSpPr/>
            <p:nvPr/>
          </p:nvGrpSpPr>
          <p:grpSpPr>
            <a:xfrm>
              <a:off x="-151521" y="1951327"/>
              <a:ext cx="6277397" cy="1975980"/>
              <a:chOff x="-127763" y="1910413"/>
              <a:chExt cx="6277397" cy="1975980"/>
            </a:xfrm>
          </p:grpSpPr>
          <p:sp>
            <p:nvSpPr>
              <p:cNvPr id="23" name="TextBox 22"/>
              <p:cNvSpPr txBox="1"/>
              <p:nvPr/>
            </p:nvSpPr>
            <p:spPr>
              <a:xfrm>
                <a:off x="-127763" y="2993841"/>
                <a:ext cx="2232248" cy="892552"/>
              </a:xfrm>
              <a:prstGeom prst="rect">
                <a:avLst/>
              </a:prstGeom>
              <a:noFill/>
              <a:ln>
                <a:solidFill>
                  <a:schemeClr val="bg2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/>
                  <a:t>The IT quadrupoles (Q1-Q3) will use</a:t>
                </a:r>
                <a:r>
                  <a:rPr lang="en-GB" sz="1200" b="1" dirty="0"/>
                  <a:t> </a:t>
                </a:r>
                <a:r>
                  <a:rPr lang="en-GB" sz="1600" b="1" i="1" dirty="0"/>
                  <a:t>Nb</a:t>
                </a:r>
                <a:r>
                  <a:rPr lang="en-GB" sz="1600" b="1" i="1" baseline="-25000" dirty="0"/>
                  <a:t>3</a:t>
                </a:r>
                <a:r>
                  <a:rPr lang="en-GB" sz="1600" b="1" i="1" dirty="0"/>
                  <a:t>Sn</a:t>
                </a:r>
                <a:r>
                  <a:rPr lang="en-GB" sz="1200" b="1" dirty="0"/>
                  <a:t> </a:t>
                </a:r>
                <a:r>
                  <a:rPr lang="en-GB" sz="1200" dirty="0"/>
                  <a:t>instead of the </a:t>
                </a:r>
                <a:r>
                  <a:rPr lang="en-GB" sz="1200" b="1" dirty="0" err="1"/>
                  <a:t>Nb-Ti</a:t>
                </a:r>
                <a:r>
                  <a:rPr lang="en-GB" sz="1200" dirty="0"/>
                  <a:t> used by the present ones. </a:t>
                </a:r>
              </a:p>
            </p:txBody>
          </p:sp>
          <p:sp>
            <p:nvSpPr>
              <p:cNvPr id="29" name="Right Brace 28"/>
              <p:cNvSpPr/>
              <p:nvPr/>
            </p:nvSpPr>
            <p:spPr>
              <a:xfrm rot="16200000" flipV="1">
                <a:off x="5108475" y="1034018"/>
                <a:ext cx="164764" cy="1917554"/>
              </a:xfrm>
              <a:prstGeom prst="rightBrace">
                <a:avLst>
                  <a:gd name="adj1" fmla="val 8333"/>
                  <a:gd name="adj2" fmla="val 48297"/>
                </a:avLst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cxnSp>
          <p:nvCxnSpPr>
            <p:cNvPr id="19" name="Elbow Connector 18"/>
            <p:cNvCxnSpPr>
              <a:cxnSpLocks/>
              <a:endCxn id="23" idx="0"/>
            </p:cNvCxnSpPr>
            <p:nvPr/>
          </p:nvCxnSpPr>
          <p:spPr>
            <a:xfrm rot="10800000" flipV="1">
              <a:off x="964604" y="1896251"/>
              <a:ext cx="4237403" cy="1138504"/>
            </a:xfrm>
            <a:prstGeom prst="bentConnector2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71155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GB" dirty="0"/>
              <a:t>The HL-LHC IT STRING MOTIVATION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Marta Bajko 3rd International Workshop on SMTF</a:t>
            </a:r>
            <a:endParaRPr lang="en-GB" dirty="0"/>
          </a:p>
        </p:txBody>
      </p:sp>
      <p:pic>
        <p:nvPicPr>
          <p:cNvPr id="10" name="Picture 9" descr="CERN-log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1027" y="4555640"/>
            <a:ext cx="503973" cy="50314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96551" y="733678"/>
            <a:ext cx="8147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200" dirty="0"/>
              <a:t>In the HL-LHC configuration, the Inner Triplet (IT) region of IR1 and IR5 of the present LHC will be heavily modified. </a:t>
            </a:r>
            <a:endParaRPr lang="en-GB" sz="1050" i="1" dirty="0"/>
          </a:p>
        </p:txBody>
      </p:sp>
      <p:grpSp>
        <p:nvGrpSpPr>
          <p:cNvPr id="28" name="Group 27"/>
          <p:cNvGrpSpPr/>
          <p:nvPr/>
        </p:nvGrpSpPr>
        <p:grpSpPr>
          <a:xfrm>
            <a:off x="1917539" y="1794470"/>
            <a:ext cx="5609411" cy="2261036"/>
            <a:chOff x="1651403" y="1308740"/>
            <a:chExt cx="5609411" cy="2261036"/>
          </a:xfrm>
        </p:grpSpPr>
        <p:grpSp>
          <p:nvGrpSpPr>
            <p:cNvPr id="26" name="Group 25"/>
            <p:cNvGrpSpPr/>
            <p:nvPr/>
          </p:nvGrpSpPr>
          <p:grpSpPr>
            <a:xfrm>
              <a:off x="1651403" y="1308740"/>
              <a:ext cx="5609411" cy="2261036"/>
              <a:chOff x="1651403" y="1308740"/>
              <a:chExt cx="5609411" cy="2261036"/>
            </a:xfrm>
          </p:grpSpPr>
          <p:grpSp>
            <p:nvGrpSpPr>
              <p:cNvPr id="24" name="Group 23"/>
              <p:cNvGrpSpPr/>
              <p:nvPr/>
            </p:nvGrpSpPr>
            <p:grpSpPr>
              <a:xfrm>
                <a:off x="1651403" y="1308740"/>
                <a:ext cx="5207728" cy="2261036"/>
                <a:chOff x="1651403" y="1308740"/>
                <a:chExt cx="5207728" cy="2261036"/>
              </a:xfrm>
            </p:grpSpPr>
            <p:pic>
              <p:nvPicPr>
                <p:cNvPr id="21" name="Picture 20"/>
                <p:cNvPicPr>
                  <a:picLocks noChangeAspect="1"/>
                </p:cNvPicPr>
                <p:nvPr/>
              </p:nvPicPr>
              <p:blipFill rotWithShape="1">
                <a:blip r:embed="rId3"/>
                <a:srcRect t="28216"/>
                <a:stretch/>
              </p:blipFill>
              <p:spPr>
                <a:xfrm>
                  <a:off x="2016679" y="1336960"/>
                  <a:ext cx="4842452" cy="2232816"/>
                </a:xfrm>
                <a:prstGeom prst="rect">
                  <a:avLst/>
                </a:prstGeom>
                <a:solidFill>
                  <a:schemeClr val="bg1"/>
                </a:solidFill>
              </p:spPr>
            </p:pic>
            <p:sp>
              <p:nvSpPr>
                <p:cNvPr id="18" name="TextBox 17"/>
                <p:cNvSpPr txBox="1"/>
                <p:nvPr/>
              </p:nvSpPr>
              <p:spPr>
                <a:xfrm>
                  <a:off x="1651403" y="1308740"/>
                  <a:ext cx="730552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100" b="1" dirty="0"/>
                    <a:t>HL-LHC</a:t>
                  </a:r>
                </a:p>
              </p:txBody>
            </p:sp>
          </p:grpSp>
          <p:sp>
            <p:nvSpPr>
              <p:cNvPr id="25" name="Rectangle 24"/>
              <p:cNvSpPr/>
              <p:nvPr/>
            </p:nvSpPr>
            <p:spPr>
              <a:xfrm>
                <a:off x="6859131" y="1336960"/>
                <a:ext cx="401683" cy="3923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4283969" y="2253313"/>
              <a:ext cx="2077194" cy="2000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700" dirty="0"/>
                <a:t>Powering cables or BB and disconnections</a:t>
              </a: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333370" y="2275515"/>
            <a:ext cx="2135313" cy="1054135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lvl="0" algn="just"/>
            <a:r>
              <a:rPr lang="en-GB" sz="1200" dirty="0"/>
              <a:t>The powering  of the magnets will be with </a:t>
            </a:r>
            <a:r>
              <a:rPr lang="en-GB" sz="1600" b="1" i="1" dirty="0"/>
              <a:t>higher current</a:t>
            </a:r>
            <a:r>
              <a:rPr lang="en-GB" sz="1200" dirty="0"/>
              <a:t> than the present LHC IR magnets</a:t>
            </a:r>
          </a:p>
          <a:p>
            <a:pPr lvl="0" algn="just"/>
            <a:endParaRPr lang="en-GB" sz="1050" i="1" dirty="0"/>
          </a:p>
        </p:txBody>
      </p:sp>
      <p:grpSp>
        <p:nvGrpSpPr>
          <p:cNvPr id="30" name="Group 29"/>
          <p:cNvGrpSpPr/>
          <p:nvPr/>
        </p:nvGrpSpPr>
        <p:grpSpPr>
          <a:xfrm>
            <a:off x="0" y="2802583"/>
            <a:ext cx="4550104" cy="1930759"/>
            <a:chOff x="4767721" y="3528530"/>
            <a:chExt cx="4477690" cy="1930759"/>
          </a:xfrm>
        </p:grpSpPr>
        <p:sp>
          <p:nvSpPr>
            <p:cNvPr id="31" name="TextBox 30"/>
            <p:cNvSpPr txBox="1"/>
            <p:nvPr/>
          </p:nvSpPr>
          <p:spPr>
            <a:xfrm>
              <a:off x="4767721" y="4135850"/>
              <a:ext cx="2605947" cy="13234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  <p:txBody>
            <a:bodyPr wrap="square" rtlCol="0">
              <a:spAutoFit/>
            </a:bodyPr>
            <a:lstStyle/>
            <a:p>
              <a:pPr lvl="0" algn="just"/>
              <a:r>
                <a:rPr lang="en-GB" sz="1200" dirty="0"/>
                <a:t>and will be made via a </a:t>
              </a:r>
              <a:r>
                <a:rPr lang="en-GB" sz="1600" i="1" dirty="0"/>
                <a:t>HT </a:t>
              </a:r>
              <a:r>
                <a:rPr lang="en-GB" sz="1600" b="1" i="1" dirty="0"/>
                <a:t>superconducting link and new generation superconducting current leads</a:t>
              </a:r>
              <a:endParaRPr lang="en-GB" sz="1050" i="1" dirty="0"/>
            </a:p>
          </p:txBody>
        </p:sp>
        <p:cxnSp>
          <p:nvCxnSpPr>
            <p:cNvPr id="32" name="Elbow Connector 31"/>
            <p:cNvCxnSpPr>
              <a:cxnSpLocks/>
              <a:endCxn id="20" idx="3"/>
            </p:cNvCxnSpPr>
            <p:nvPr/>
          </p:nvCxnSpPr>
          <p:spPr>
            <a:xfrm rot="10800000">
              <a:off x="7197115" y="3528530"/>
              <a:ext cx="2048296" cy="746502"/>
            </a:xfrm>
            <a:prstGeom prst="bent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3" name="Elbow Connector 32"/>
          <p:cNvCxnSpPr>
            <a:cxnSpLocks/>
          </p:cNvCxnSpPr>
          <p:nvPr/>
        </p:nvCxnSpPr>
        <p:spPr>
          <a:xfrm rot="10800000" flipV="1">
            <a:off x="2785692" y="3318874"/>
            <a:ext cx="4090569" cy="736632"/>
          </a:xfrm>
          <a:prstGeom prst="bentConnector3">
            <a:avLst>
              <a:gd name="adj1" fmla="val -30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7617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GB" dirty="0"/>
              <a:t>The HL-LHC IT STRING MOTIVATION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Marta Bajko 3rd International Workshop on SMTF</a:t>
            </a:r>
            <a:endParaRPr lang="en-GB" dirty="0"/>
          </a:p>
        </p:txBody>
      </p:sp>
      <p:pic>
        <p:nvPicPr>
          <p:cNvPr id="10" name="Picture 9" descr="CERN-log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1027" y="4555640"/>
            <a:ext cx="503973" cy="50314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96551" y="733678"/>
            <a:ext cx="8147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200" dirty="0"/>
              <a:t>In the HL-LHC configuration, the Inner Triplet (IT) region of IR1 and IR5 of the present LHC will be heavily modified. </a:t>
            </a:r>
            <a:endParaRPr lang="en-GB" sz="1050" i="1" dirty="0"/>
          </a:p>
        </p:txBody>
      </p:sp>
      <p:grpSp>
        <p:nvGrpSpPr>
          <p:cNvPr id="28" name="Group 27"/>
          <p:cNvGrpSpPr/>
          <p:nvPr/>
        </p:nvGrpSpPr>
        <p:grpSpPr>
          <a:xfrm>
            <a:off x="1917539" y="1794470"/>
            <a:ext cx="5609411" cy="2261036"/>
            <a:chOff x="1651403" y="1308740"/>
            <a:chExt cx="5609411" cy="2261036"/>
          </a:xfrm>
        </p:grpSpPr>
        <p:grpSp>
          <p:nvGrpSpPr>
            <p:cNvPr id="26" name="Group 25"/>
            <p:cNvGrpSpPr/>
            <p:nvPr/>
          </p:nvGrpSpPr>
          <p:grpSpPr>
            <a:xfrm>
              <a:off x="1651403" y="1308740"/>
              <a:ext cx="5609411" cy="2261036"/>
              <a:chOff x="1651403" y="1308740"/>
              <a:chExt cx="5609411" cy="2261036"/>
            </a:xfrm>
          </p:grpSpPr>
          <p:grpSp>
            <p:nvGrpSpPr>
              <p:cNvPr id="24" name="Group 23"/>
              <p:cNvGrpSpPr/>
              <p:nvPr/>
            </p:nvGrpSpPr>
            <p:grpSpPr>
              <a:xfrm>
                <a:off x="1651403" y="1308740"/>
                <a:ext cx="5207728" cy="2261036"/>
                <a:chOff x="1651403" y="1308740"/>
                <a:chExt cx="5207728" cy="2261036"/>
              </a:xfrm>
            </p:grpSpPr>
            <p:pic>
              <p:nvPicPr>
                <p:cNvPr id="21" name="Picture 20"/>
                <p:cNvPicPr>
                  <a:picLocks noChangeAspect="1"/>
                </p:cNvPicPr>
                <p:nvPr/>
              </p:nvPicPr>
              <p:blipFill rotWithShape="1">
                <a:blip r:embed="rId3"/>
                <a:srcRect t="28216"/>
                <a:stretch/>
              </p:blipFill>
              <p:spPr>
                <a:xfrm>
                  <a:off x="2016679" y="1336960"/>
                  <a:ext cx="4842452" cy="2232816"/>
                </a:xfrm>
                <a:prstGeom prst="rect">
                  <a:avLst/>
                </a:prstGeom>
                <a:solidFill>
                  <a:schemeClr val="bg1"/>
                </a:solidFill>
              </p:spPr>
            </p:pic>
            <p:sp>
              <p:nvSpPr>
                <p:cNvPr id="18" name="TextBox 17"/>
                <p:cNvSpPr txBox="1"/>
                <p:nvPr/>
              </p:nvSpPr>
              <p:spPr>
                <a:xfrm>
                  <a:off x="1651403" y="1308740"/>
                  <a:ext cx="730552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100" b="1" dirty="0"/>
                    <a:t>HL-LHC</a:t>
                  </a:r>
                </a:p>
              </p:txBody>
            </p:sp>
          </p:grpSp>
          <p:sp>
            <p:nvSpPr>
              <p:cNvPr id="25" name="Rectangle 24"/>
              <p:cNvSpPr/>
              <p:nvPr/>
            </p:nvSpPr>
            <p:spPr>
              <a:xfrm>
                <a:off x="6859131" y="1336960"/>
                <a:ext cx="401683" cy="3923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4283969" y="2253313"/>
              <a:ext cx="2077194" cy="2000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700" dirty="0"/>
                <a:t>Powering cables or BB and disconnections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0" y="2117527"/>
            <a:ext cx="6013731" cy="2431435"/>
            <a:chOff x="0" y="2117527"/>
            <a:chExt cx="6013731" cy="2431435"/>
          </a:xfrm>
        </p:grpSpPr>
        <p:sp>
          <p:nvSpPr>
            <p:cNvPr id="23" name="TextBox 22"/>
            <p:cNvSpPr txBox="1"/>
            <p:nvPr/>
          </p:nvSpPr>
          <p:spPr>
            <a:xfrm>
              <a:off x="0" y="2117527"/>
              <a:ext cx="2448272" cy="2431435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</p:spPr>
          <p:txBody>
            <a:bodyPr wrap="square" rtlCol="0">
              <a:spAutoFit/>
            </a:bodyPr>
            <a:lstStyle/>
            <a:p>
              <a:pPr lvl="0" algn="just"/>
              <a:r>
                <a:rPr lang="en-GB" sz="1200" dirty="0"/>
                <a:t>The </a:t>
              </a:r>
              <a:r>
                <a:rPr lang="en-GB" sz="1600" b="1" i="1" dirty="0"/>
                <a:t>protection</a:t>
              </a:r>
              <a:r>
                <a:rPr lang="en-GB" sz="1200" dirty="0"/>
                <a:t> of the magnets based on Nb</a:t>
              </a:r>
              <a:r>
                <a:rPr lang="en-GB" sz="1200" baseline="-25000" dirty="0"/>
                <a:t>3</a:t>
              </a:r>
              <a:r>
                <a:rPr lang="en-GB" sz="1200" dirty="0"/>
                <a:t>Sn superconductor technology will be different from the present ones (ex. </a:t>
              </a:r>
              <a:r>
                <a:rPr lang="en-GB" sz="1600" b="1" i="1" dirty="0"/>
                <a:t>CLIQ</a:t>
              </a:r>
              <a:r>
                <a:rPr lang="en-GB" sz="1200" dirty="0"/>
                <a:t> and new QH)  due to its particulate characteristics at low and medium field and the </a:t>
              </a:r>
              <a:r>
                <a:rPr lang="en-GB" sz="1200" b="1" dirty="0"/>
                <a:t>high magnetic energy stored ( 1.2 MJ/m, 2-4 x higher than in LHC) </a:t>
              </a:r>
              <a:r>
                <a:rPr lang="en-GB" sz="1200" dirty="0"/>
                <a:t>in the magnets in operational conditions.</a:t>
              </a:r>
              <a:endParaRPr lang="en-GB" sz="1000" dirty="0"/>
            </a:p>
          </p:txBody>
        </p:sp>
        <p:sp>
          <p:nvSpPr>
            <p:cNvPr id="29" name="Right Brace 28"/>
            <p:cNvSpPr/>
            <p:nvPr/>
          </p:nvSpPr>
          <p:spPr>
            <a:xfrm rot="5400000">
              <a:off x="5190286" y="3336682"/>
              <a:ext cx="183264" cy="1463626"/>
            </a:xfrm>
            <a:prstGeom prst="righ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34" name="Elbow Connector 33"/>
          <p:cNvCxnSpPr>
            <a:stCxn id="29" idx="1"/>
          </p:cNvCxnSpPr>
          <p:nvPr/>
        </p:nvCxnSpPr>
        <p:spPr>
          <a:xfrm rot="16200000" flipH="1" flipV="1">
            <a:off x="3823925" y="2783052"/>
            <a:ext cx="80919" cy="2835067"/>
          </a:xfrm>
          <a:prstGeom prst="bentConnector4">
            <a:avLst>
              <a:gd name="adj1" fmla="val 98012"/>
              <a:gd name="adj2" fmla="val 51616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1189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HiLumi">
      <a:dk1>
        <a:sysClr val="windowText" lastClr="000000"/>
      </a:dk1>
      <a:lt1>
        <a:sysClr val="window" lastClr="FFFFFF"/>
      </a:lt1>
      <a:dk2>
        <a:srgbClr val="005F8C"/>
      </a:dk2>
      <a:lt2>
        <a:srgbClr val="0093BE"/>
      </a:lt2>
      <a:accent1>
        <a:srgbClr val="64BCD9"/>
      </a:accent1>
      <a:accent2>
        <a:srgbClr val="700A00"/>
      </a:accent2>
      <a:accent3>
        <a:srgbClr val="CA1100"/>
      </a:accent3>
      <a:accent4>
        <a:srgbClr val="E65346"/>
      </a:accent4>
      <a:accent5>
        <a:srgbClr val="5A5A5A"/>
      </a:accent5>
      <a:accent6>
        <a:srgbClr val="FB963C"/>
      </a:accent6>
      <a:hlink>
        <a:srgbClr val="0093BE"/>
      </a:hlink>
      <a:folHlink>
        <a:srgbClr val="6E6E6E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0 xmlns="8946e33d-fd2f-4ae4-8ee9-d90c129cdf9e">HL-LHC PowerPoint Presentation, incl. LARP logo, 16:9 format</Description0>
    <Note xmlns="8946e33d-fd2f-4ae4-8ee9-d90c129cdf9e">For presentations to be given at Joint HL-LHC/LARP annual meetings (US or European locations).
https://edms.cern.ch/document/1607173/</Note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9ABA85A245EC45AA49FA36F10E0232" ma:contentTypeVersion="2" ma:contentTypeDescription="Create a new document." ma:contentTypeScope="" ma:versionID="adcd0aad5aed504a8f0da929d2112ad6">
  <xsd:schema xmlns:xsd="http://www.w3.org/2001/XMLSchema" xmlns:xs="http://www.w3.org/2001/XMLSchema" xmlns:p="http://schemas.microsoft.com/office/2006/metadata/properties" xmlns:ns2="8946e33d-fd2f-4ae4-8ee9-d90c129cdf9e" targetNamespace="http://schemas.microsoft.com/office/2006/metadata/properties" ma:root="true" ma:fieldsID="8f86ca1f070cacaf1fa8f62c9f76043c" ns2:_="">
    <xsd:import namespace="8946e33d-fd2f-4ae4-8ee9-d90c129cdf9e"/>
    <xsd:element name="properties">
      <xsd:complexType>
        <xsd:sequence>
          <xsd:element name="documentManagement">
            <xsd:complexType>
              <xsd:all>
                <xsd:element ref="ns2:Description0" minOccurs="0"/>
                <xsd:element ref="ns2:No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46e33d-fd2f-4ae4-8ee9-d90c129cdf9e" elementFormDefault="qualified">
    <xsd:import namespace="http://schemas.microsoft.com/office/2006/documentManagement/types"/>
    <xsd:import namespace="http://schemas.microsoft.com/office/infopath/2007/PartnerControls"/>
    <xsd:element name="Description0" ma:index="8" nillable="true" ma:displayName="Description" ma:internalName="Description0">
      <xsd:simpleType>
        <xsd:restriction base="dms:Text">
          <xsd:maxLength value="255"/>
        </xsd:restriction>
      </xsd:simpleType>
    </xsd:element>
    <xsd:element name="Note" ma:index="9" nillable="true" ma:displayName="Note" ma:internalName="Not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E8D53C2-CD29-4E3D-9B40-86F354B694A2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8946e33d-fd2f-4ae4-8ee9-d90c129cdf9e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A872CBE-B11C-4B5C-8E3B-8257C4220BA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4FA0FA1-5039-465F-BC86-6B01966C1D9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946e33d-fd2f-4ae4-8ee9-d90c129cdf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HLU-Pres-test01.thmx</Template>
  <TotalTime>50758</TotalTime>
  <Words>1259</Words>
  <Application>Microsoft Macintosh PowerPoint</Application>
  <PresentationFormat>On-screen Show (16:9)</PresentationFormat>
  <Paragraphs>183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Wingdings</vt:lpstr>
      <vt:lpstr>Thème Office</vt:lpstr>
      <vt:lpstr>HL LHC IT STRING TEST</vt:lpstr>
      <vt:lpstr>CONTENT</vt:lpstr>
      <vt:lpstr>Previous experience @ CERN</vt:lpstr>
      <vt:lpstr>The HL-LHC IT STRING MOTIVATION</vt:lpstr>
      <vt:lpstr>The HL-LHC IT STRING MOTIVATION</vt:lpstr>
      <vt:lpstr>The HL-LHC IT STRING MOTIVATION</vt:lpstr>
      <vt:lpstr>The HL-LHC IT STRING MOTIVATION</vt:lpstr>
      <vt:lpstr>The HL-LHC IT STRING MOTIVATION</vt:lpstr>
      <vt:lpstr>The HL-LHC IT STRING MOTIVATION</vt:lpstr>
      <vt:lpstr>PowerPoint Presentation</vt:lpstr>
      <vt:lpstr>PowerPoint Presentation</vt:lpstr>
      <vt:lpstr>PowerPoint Presentation</vt:lpstr>
      <vt:lpstr>Experimental Program</vt:lpstr>
      <vt:lpstr>HL-LHC IT STRING in the SM18</vt:lpstr>
      <vt:lpstr>PowerPoint Presentation</vt:lpstr>
    </vt:vector>
  </TitlesOfParts>
  <Company>APO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HiLumi-Pres-Template-16-9-LARP</dc:title>
  <dc:creator>André-Pierre OLIVIER</dc:creator>
  <cp:lastModifiedBy>Marta Bajko</cp:lastModifiedBy>
  <cp:revision>198</cp:revision>
  <cp:lastPrinted>2016-05-31T08:32:36Z</cp:lastPrinted>
  <dcterms:created xsi:type="dcterms:W3CDTF">2016-03-23T13:26:05Z</dcterms:created>
  <dcterms:modified xsi:type="dcterms:W3CDTF">2019-06-12T07:30:05Z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0x010100689ABA85A245EC45AA49FA36F10E0232</vt:lpwstr>
  </property>
</Properties>
</file>