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445" r:id="rId3"/>
    <p:sldId id="432" r:id="rId4"/>
    <p:sldId id="433" r:id="rId5"/>
    <p:sldId id="435" r:id="rId6"/>
    <p:sldId id="434" r:id="rId7"/>
    <p:sldId id="436" r:id="rId8"/>
    <p:sldId id="438" r:id="rId9"/>
    <p:sldId id="437" r:id="rId10"/>
    <p:sldId id="424" r:id="rId11"/>
    <p:sldId id="439" r:id="rId12"/>
    <p:sldId id="440" r:id="rId13"/>
    <p:sldId id="441" r:id="rId14"/>
    <p:sldId id="442" r:id="rId15"/>
    <p:sldId id="443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66" autoAdjust="0"/>
    <p:restoredTop sz="94660"/>
  </p:normalViewPr>
  <p:slideViewPr>
    <p:cSldViewPr snapToObjects="1" showGuides="1">
      <p:cViewPr varScale="1">
        <p:scale>
          <a:sx n="100" d="100"/>
          <a:sy n="100" d="100"/>
        </p:scale>
        <p:origin x="-96" y="-120"/>
      </p:cViewPr>
      <p:guideLst>
        <p:guide orient="horz" pos="4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12.06.19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2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12.06.19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1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E. Todesco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7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2000" y="180000"/>
            <a:ext cx="7920000" cy="584704"/>
          </a:xfrm>
        </p:spPr>
        <p:txBody>
          <a:bodyPr anchor="ctr" anchorCtr="1"/>
          <a:lstStyle>
            <a:lvl1pPr>
              <a:defRPr sz="2800" b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GB" noProof="0" dirty="0" smtClean="0"/>
              <a:t>Slide title – line 1 – Arial 30 </a:t>
            </a:r>
            <a:r>
              <a:rPr lang="en-GB" noProof="0" dirty="0" err="1" smtClean="0"/>
              <a:t>pt</a:t>
            </a:r>
            <a:r>
              <a:rPr lang="en-GB" noProof="0" dirty="0" smtClean="0"/>
              <a:t>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blue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80728"/>
            <a:ext cx="7920000" cy="514543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E. Todesco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E. Todesco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fr-FR" noProof="0" smtClean="0"/>
              <a:t>E. Todesco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0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fr-FR" noProof="0" smtClean="0"/>
              <a:t>E. Todesco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9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fr-FR" noProof="0" smtClean="0"/>
              <a:t>E. Todesco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3" name="Image 5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2000" y="6282000"/>
            <a:ext cx="494185" cy="4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fr-FR" noProof="0" smtClean="0"/>
              <a:t>E. Todesco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  <p:pic>
        <p:nvPicPr>
          <p:cNvPr id="14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E. Todesco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gif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819400"/>
            <a:ext cx="7520880" cy="89763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Future directions:</a:t>
            </a:r>
            <a:br>
              <a:rPr lang="en-GB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GB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Challenges of facilities/magnets</a:t>
            </a:r>
            <a:br>
              <a:rPr lang="en-GB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en-GB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80000" cy="193015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E. Todesco</a:t>
            </a:r>
          </a:p>
          <a:p>
            <a:r>
              <a:rPr lang="en-GB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Magnets, Superconductors and Cryostats Group (CERN)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Thanks to Marta, </a:t>
            </a:r>
            <a:r>
              <a:rPr lang="en-GB" sz="1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Sandor</a:t>
            </a:r>
            <a:r>
              <a:rPr lang="en-GB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Franco, </a:t>
            </a:r>
            <a:r>
              <a:rPr lang="en-GB" sz="1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Stoyan</a:t>
            </a:r>
            <a:r>
              <a:rPr lang="en-GB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Tatsu</a:t>
            </a:r>
            <a:r>
              <a:rPr lang="en-GB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Kevin, Roger, Gerard, and many others for feedback and discussions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latin typeface="Book Antiqua" panose="02040602050305030304" pitchFamily="18" charset="0"/>
              </a:rPr>
              <a:t>12 June 2019 - Uppsala</a:t>
            </a:r>
            <a:endParaRPr lang="en-GB" dirty="0">
              <a:latin typeface="Book Antiqua" panose="02040602050305030304" pitchFamily="18" charset="0"/>
            </a:endParaRPr>
          </a:p>
        </p:txBody>
      </p:sp>
      <p:pic>
        <p:nvPicPr>
          <p:cNvPr id="5" name="Image 4" descr="CERN-logo_out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5946775"/>
            <a:ext cx="613410" cy="603250"/>
          </a:xfrm>
          <a:prstGeom prst="rect">
            <a:avLst/>
          </a:prstGeom>
        </p:spPr>
      </p:pic>
      <p:pic>
        <p:nvPicPr>
          <p:cNvPr id="6" name="Picture 3" descr="\\cern.ch\dfs\Users\e\etodesco\Desktop\keklogo-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15" y="332656"/>
            <a:ext cx="113184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cern.ch\dfs\Users\e\etodesco\Desktop\c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94" y="5642312"/>
            <a:ext cx="969999" cy="9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81" y="1124744"/>
            <a:ext cx="1635847" cy="956764"/>
          </a:xfrm>
          <a:prstGeom prst="rect">
            <a:avLst/>
          </a:prstGeom>
        </p:spPr>
      </p:pic>
      <p:pic>
        <p:nvPicPr>
          <p:cNvPr id="9" name="Picture 4" descr="\\cern.ch\dfs\Users\e\etodesco\Desktop\logo_ciema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97" y="5785594"/>
            <a:ext cx="1656184" cy="8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879691"/>
            <a:ext cx="1656184" cy="683505"/>
          </a:xfrm>
          <a:prstGeom prst="rect">
            <a:avLst/>
          </a:prstGeom>
        </p:spPr>
      </p:pic>
      <p:pic>
        <p:nvPicPr>
          <p:cNvPr id="11" name="Picture 10" descr="IHE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5" y="2217861"/>
            <a:ext cx="1203077" cy="120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HTS: A BRAVE NEW WORLD ?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08720"/>
            <a:ext cx="7920000" cy="5217443"/>
          </a:xfrm>
        </p:spPr>
        <p:txBody>
          <a:bodyPr>
            <a:normAutofit/>
          </a:bodyPr>
          <a:lstStyle/>
          <a:p>
            <a:r>
              <a:rPr lang="fr-CH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With HTS we enter a </a:t>
            </a:r>
            <a:r>
              <a:rPr lang="fr-CH" sz="2400" dirty="0" smtClean="0">
                <a:solidFill>
                  <a:srgbClr val="CA1100"/>
                </a:solidFill>
                <a:latin typeface="Book Antiqua" panose="02040602050305030304" pitchFamily="18" charset="0"/>
              </a:rPr>
              <a:t>radically different domain in terms of training and protection</a:t>
            </a:r>
          </a:p>
          <a:p>
            <a:pPr lvl="1"/>
            <a:r>
              <a:rPr lang="fr-CH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Very large temperature margin, current sharing regime above the short sample limit, possiblity to « see » the quench well before</a:t>
            </a:r>
          </a:p>
          <a:p>
            <a:pPr lvl="1"/>
            <a:r>
              <a:rPr lang="fr-CH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Training could disappear from our dashboard of issues </a:t>
            </a:r>
            <a:endParaRPr lang="en-GB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9592" y="6492291"/>
            <a:ext cx="806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"/>
                <a:cs typeface="Times"/>
              </a:rPr>
              <a:t>Quench onset  in Feather2 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(J. van </a:t>
            </a:r>
            <a:r>
              <a:rPr lang="en-US" sz="1600" dirty="0" err="1" smtClean="0">
                <a:solidFill>
                  <a:srgbClr val="008000"/>
                </a:solidFill>
                <a:latin typeface="Times"/>
                <a:cs typeface="Times"/>
              </a:rPr>
              <a:t>Nugteren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et al, IEEE TAS 28 (2018))</a:t>
            </a:r>
            <a:endParaRPr lang="en-US" sz="1600" dirty="0">
              <a:solidFill>
                <a:srgbClr val="008000"/>
              </a:solidFill>
              <a:latin typeface="Times"/>
              <a:cs typeface="Times"/>
            </a:endParaRPr>
          </a:p>
        </p:txBody>
      </p:sp>
      <p:pic>
        <p:nvPicPr>
          <p:cNvPr id="7" name="Picture 6" descr="feather-trainin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24" y="2559371"/>
            <a:ext cx="6337144" cy="39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0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SUMMARY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Techanical challenges </a:t>
            </a:r>
          </a:p>
          <a:p>
            <a:pPr lvl="1"/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Training</a:t>
            </a:r>
          </a:p>
          <a:p>
            <a:pPr lvl="1"/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Insulation</a:t>
            </a:r>
          </a:p>
          <a:p>
            <a:pPr lvl="1"/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Protection</a:t>
            </a:r>
          </a:p>
          <a:p>
            <a:pPr lvl="1"/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The brave new world of HTS</a:t>
            </a:r>
          </a:p>
          <a:p>
            <a:r>
              <a:rPr lang="fr-CH" dirty="0" smtClean="0"/>
              <a:t>Managerial challenges</a:t>
            </a:r>
          </a:p>
          <a:p>
            <a:pPr lvl="1"/>
            <a:r>
              <a:rPr lang="fr-CH" dirty="0" smtClean="0"/>
              <a:t>Communication</a:t>
            </a:r>
          </a:p>
          <a:p>
            <a:pPr lvl="1"/>
            <a:r>
              <a:rPr lang="fr-CH" dirty="0" smtClean="0"/>
              <a:t>Training (of people)</a:t>
            </a:r>
          </a:p>
          <a:p>
            <a:pPr lvl="1"/>
            <a:r>
              <a:rPr lang="fr-CH" dirty="0" smtClean="0"/>
              <a:t>Flux of </a:t>
            </a:r>
            <a:r>
              <a:rPr lang="fr-CH" dirty="0" err="1" smtClean="0"/>
              <a:t>work</a:t>
            </a:r>
            <a:endParaRPr lang="fr-CH" dirty="0" smtClean="0"/>
          </a:p>
          <a:p>
            <a:pPr lvl="1"/>
            <a:r>
              <a:rPr lang="fr-CH" dirty="0" err="1" smtClean="0"/>
              <a:t>Flexibility</a:t>
            </a:r>
            <a:r>
              <a:rPr lang="fr-CH" dirty="0" smtClean="0"/>
              <a:t> – </a:t>
            </a:r>
            <a:r>
              <a:rPr lang="fr-CH" dirty="0" err="1" smtClean="0"/>
              <a:t>testing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«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magnets</a:t>
            </a:r>
            <a:r>
              <a:rPr lang="fr-CH" dirty="0" smtClean="0"/>
              <a:t>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82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MANAGERIAL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The flow of magnets to be tested is </a:t>
            </a:r>
            <a:r>
              <a:rPr lang="fr-CH" dirty="0" smtClean="0">
                <a:solidFill>
                  <a:srgbClr val="CA1100"/>
                </a:solidFill>
              </a:rPr>
              <a:t>very discontinous</a:t>
            </a:r>
            <a:endParaRPr lang="en-GB" dirty="0">
              <a:solidFill>
                <a:srgbClr val="CA1100"/>
              </a:solidFill>
            </a:endParaRPr>
          </a:p>
          <a:p>
            <a:pPr lvl="1"/>
            <a:r>
              <a:rPr lang="en-GB" dirty="0" smtClean="0"/>
              <a:t>It follows the timeline of the projects</a:t>
            </a:r>
          </a:p>
          <a:p>
            <a:pPr lvl="1"/>
            <a:r>
              <a:rPr lang="en-GB" dirty="0" smtClean="0"/>
              <a:t>This poses challenges for small test stations, or test stations strongly dependent on one project</a:t>
            </a:r>
          </a:p>
          <a:p>
            <a:pPr lvl="2"/>
            <a:r>
              <a:rPr lang="en-GB" dirty="0" smtClean="0"/>
              <a:t>Organization</a:t>
            </a:r>
          </a:p>
          <a:p>
            <a:pPr lvl="2"/>
            <a:r>
              <a:rPr lang="en-GB" dirty="0" smtClean="0"/>
              <a:t>Training of people</a:t>
            </a:r>
          </a:p>
          <a:p>
            <a:pPr lvl="2"/>
            <a:r>
              <a:rPr lang="en-GB" dirty="0" smtClean="0"/>
              <a:t>Maintenance of instrumentation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0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MANAGERIAL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Communication</a:t>
            </a:r>
            <a:endParaRPr lang="en-GB" dirty="0"/>
          </a:p>
          <a:p>
            <a:pPr lvl="1"/>
            <a:r>
              <a:rPr lang="en-GB" dirty="0" smtClean="0"/>
              <a:t>The sharing of the data is always a relevant issue</a:t>
            </a:r>
          </a:p>
          <a:p>
            <a:pPr lvl="2"/>
            <a:r>
              <a:rPr lang="en-GB" dirty="0" smtClean="0"/>
              <a:t>General approach of sharing post processed data</a:t>
            </a:r>
          </a:p>
          <a:p>
            <a:pPr lvl="1"/>
            <a:r>
              <a:rPr lang="en-GB" dirty="0" smtClean="0"/>
              <a:t>Immediacy of the communication is also a strategic problem</a:t>
            </a:r>
          </a:p>
          <a:p>
            <a:pPr lvl="2"/>
            <a:r>
              <a:rPr lang="en-GB" dirty="0" smtClean="0"/>
              <a:t>In some cases decisions have to be taken very rapidly</a:t>
            </a:r>
          </a:p>
          <a:p>
            <a:pPr lvl="1"/>
            <a:r>
              <a:rPr lang="en-GB" dirty="0" smtClean="0"/>
              <a:t>Test reports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58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MANAGERIAL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Schedule </a:t>
            </a:r>
            <a:endParaRPr lang="en-GB" dirty="0"/>
          </a:p>
          <a:p>
            <a:pPr lvl="1"/>
            <a:r>
              <a:rPr lang="en-GB" dirty="0" smtClean="0"/>
              <a:t>Even though the time scale of our projects is of the order of </a:t>
            </a:r>
            <a:r>
              <a:rPr lang="en-GB" dirty="0" smtClean="0">
                <a:solidFill>
                  <a:srgbClr val="CA1100"/>
                </a:solidFill>
              </a:rPr>
              <a:t>10 years, we are constantly fighting against time</a:t>
            </a:r>
          </a:p>
          <a:p>
            <a:pPr lvl="1"/>
            <a:r>
              <a:rPr lang="en-GB" dirty="0" smtClean="0">
                <a:solidFill>
                  <a:srgbClr val="CA1100"/>
                </a:solidFill>
              </a:rPr>
              <a:t>Availability and efficiency </a:t>
            </a:r>
            <a:r>
              <a:rPr lang="en-GB" dirty="0" smtClean="0"/>
              <a:t>are particularly critical for HL LHC project, that has very small series of magnets (practically, one is always in prototype phase)</a:t>
            </a:r>
          </a:p>
          <a:p>
            <a:pPr lvl="1"/>
            <a:r>
              <a:rPr lang="en-GB" dirty="0" smtClean="0">
                <a:solidFill>
                  <a:srgbClr val="CA1100"/>
                </a:solidFill>
              </a:rPr>
              <a:t>Continuous streamlining </a:t>
            </a:r>
            <a:r>
              <a:rPr lang="en-GB" dirty="0" smtClean="0"/>
              <a:t>request to remove the unnecessary tests and give priority to the relevant one</a:t>
            </a:r>
          </a:p>
          <a:p>
            <a:pPr lvl="2"/>
            <a:r>
              <a:rPr lang="en-GB" dirty="0" smtClean="0"/>
              <a:t>Doing everything is impossible</a:t>
            </a:r>
          </a:p>
          <a:p>
            <a:pPr lvl="2"/>
            <a:r>
              <a:rPr lang="en-GB" dirty="0" smtClean="0"/>
              <a:t>Very good contact between design, construction and </a:t>
            </a:r>
            <a:r>
              <a:rPr lang="en-GB" dirty="0" err="1" smtClean="0"/>
              <a:t>tes</a:t>
            </a:r>
            <a:r>
              <a:rPr lang="en-GB" dirty="0" smtClean="0"/>
              <a:t> team is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10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THANKS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6" descr="C5E33137-498E-4304-96DA-C90726F40AF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THE HL-LHC IR REGION MAGNETS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smtClean="0"/>
              <a:t>100 magnets of 11 different types, done via 6 collaborations</a:t>
            </a:r>
          </a:p>
          <a:p>
            <a:r>
              <a:rPr lang="fr-CH" sz="2400" dirty="0" smtClean="0"/>
              <a:t>To be ready by 2024</a:t>
            </a:r>
            <a:endParaRPr lang="en-GB" sz="2400" dirty="0"/>
          </a:p>
        </p:txBody>
      </p:sp>
      <p:pic>
        <p:nvPicPr>
          <p:cNvPr id="8" name="Picture 7" descr="zo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43853"/>
            <a:ext cx="6120680" cy="45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0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SUMMARY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Techanical challenges </a:t>
            </a:r>
          </a:p>
          <a:p>
            <a:pPr lvl="1"/>
            <a:r>
              <a:rPr lang="fr-CH" dirty="0" smtClean="0"/>
              <a:t>Training</a:t>
            </a:r>
          </a:p>
          <a:p>
            <a:pPr lvl="1"/>
            <a:r>
              <a:rPr lang="fr-CH" dirty="0" smtClean="0"/>
              <a:t>Insulation</a:t>
            </a:r>
          </a:p>
          <a:p>
            <a:pPr lvl="1"/>
            <a:r>
              <a:rPr lang="fr-CH" dirty="0" smtClean="0"/>
              <a:t>Protection</a:t>
            </a:r>
          </a:p>
          <a:p>
            <a:pPr lvl="1"/>
            <a:r>
              <a:rPr lang="fr-CH" dirty="0" smtClean="0"/>
              <a:t>The brave new world of HTS</a:t>
            </a:r>
          </a:p>
          <a:p>
            <a:r>
              <a:rPr lang="fr-CH" dirty="0" smtClean="0"/>
              <a:t>Managerial challenges</a:t>
            </a:r>
          </a:p>
          <a:p>
            <a:pPr lvl="1"/>
            <a:r>
              <a:rPr lang="fr-CH" dirty="0" smtClean="0"/>
              <a:t>Communication</a:t>
            </a:r>
          </a:p>
          <a:p>
            <a:pPr lvl="1"/>
            <a:r>
              <a:rPr lang="fr-CH" dirty="0" smtClean="0"/>
              <a:t>Training (of people)</a:t>
            </a:r>
          </a:p>
          <a:p>
            <a:pPr lvl="1"/>
            <a:r>
              <a:rPr lang="fr-CH" dirty="0" smtClean="0"/>
              <a:t>Flux of </a:t>
            </a:r>
            <a:r>
              <a:rPr lang="fr-CH" dirty="0" err="1" smtClean="0"/>
              <a:t>work</a:t>
            </a:r>
            <a:endParaRPr lang="fr-CH" dirty="0" smtClean="0"/>
          </a:p>
          <a:p>
            <a:pPr lvl="1"/>
            <a:r>
              <a:rPr lang="fr-CH" dirty="0" err="1" smtClean="0"/>
              <a:t>Flexibility</a:t>
            </a:r>
            <a:r>
              <a:rPr lang="fr-CH" dirty="0" smtClean="0"/>
              <a:t> – </a:t>
            </a:r>
            <a:r>
              <a:rPr lang="fr-CH" dirty="0" err="1" smtClean="0"/>
              <a:t>testing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«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magnets</a:t>
            </a:r>
            <a:r>
              <a:rPr lang="fr-CH" dirty="0" smtClean="0"/>
              <a:t>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5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TECHNICAL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>
                <a:solidFill>
                  <a:schemeClr val="accent4">
                    <a:lumMod val="75000"/>
                  </a:schemeClr>
                </a:solidFill>
              </a:rPr>
              <a:t>Notwithstanding all efforts to eliminate training </a:t>
            </a:r>
            <a:r>
              <a:rPr lang="fr-CH" dirty="0" smtClean="0"/>
              <a:t>(design features as CCT, removable pole) …</a:t>
            </a:r>
          </a:p>
          <a:p>
            <a:pPr lvl="1"/>
            <a:r>
              <a:rPr lang="fr-CH" dirty="0" smtClean="0">
                <a:solidFill>
                  <a:srgbClr val="C6291B"/>
                </a:solidFill>
              </a:rPr>
              <a:t>Training is relevant</a:t>
            </a:r>
            <a:r>
              <a:rPr lang="fr-CH" dirty="0" smtClean="0"/>
              <a:t>, and it is still there</a:t>
            </a:r>
          </a:p>
          <a:p>
            <a:pPr lvl="1"/>
            <a:r>
              <a:rPr lang="fr-CH" dirty="0" smtClean="0"/>
              <a:t>Not only in Nb</a:t>
            </a:r>
            <a:r>
              <a:rPr lang="fr-CH" baseline="-25000" dirty="0" smtClean="0"/>
              <a:t>3</a:t>
            </a:r>
            <a:r>
              <a:rPr lang="fr-CH" dirty="0" smtClean="0"/>
              <a:t>Sn, </a:t>
            </a:r>
            <a:r>
              <a:rPr lang="fr-CH" dirty="0" smtClean="0">
                <a:solidFill>
                  <a:srgbClr val="C6291B"/>
                </a:solidFill>
              </a:rPr>
              <a:t>but also in Nb-Ti</a:t>
            </a:r>
          </a:p>
          <a:p>
            <a:r>
              <a:rPr lang="fr-CH" dirty="0" smtClean="0">
                <a:solidFill>
                  <a:srgbClr val="C6291B"/>
                </a:solidFill>
              </a:rPr>
              <a:t>Quench performance </a:t>
            </a:r>
            <a:r>
              <a:rPr lang="fr-CH" dirty="0" smtClean="0"/>
              <a:t>is still the main issue for high current density magnets for accelerators</a:t>
            </a:r>
          </a:p>
        </p:txBody>
      </p:sp>
      <p:pic>
        <p:nvPicPr>
          <p:cNvPr id="7" name="Picture 6" descr="training_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27623"/>
            <a:ext cx="4012986" cy="2342395"/>
          </a:xfrm>
          <a:prstGeom prst="rect">
            <a:avLst/>
          </a:prstGeom>
        </p:spPr>
      </p:pic>
      <p:pic>
        <p:nvPicPr>
          <p:cNvPr id="3" name="Picture 2" descr="MCBRDP1_trai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31" y="3650544"/>
            <a:ext cx="3923469" cy="2419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6070019"/>
            <a:ext cx="2715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Training of D1 short model</a:t>
            </a:r>
          </a:p>
          <a:p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(T. </a:t>
            </a:r>
            <a:r>
              <a:rPr lang="en-US" dirty="0" err="1" smtClean="0">
                <a:solidFill>
                  <a:srgbClr val="008000"/>
                </a:solidFill>
                <a:latin typeface="Times"/>
                <a:cs typeface="Times"/>
              </a:rPr>
              <a:t>Nakamoto</a:t>
            </a:r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, et al.)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6070018"/>
            <a:ext cx="3112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Training of D2 corrector (CCT)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(G. Kirby, et al.)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9911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b="0" dirty="0" smtClean="0">
                <a:latin typeface="Book Antiqua" panose="02040602050305030304" pitchFamily="18" charset="0"/>
              </a:rPr>
              <a:t>TECHNICAL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Training mechanism is </a:t>
            </a:r>
            <a:r>
              <a:rPr lang="fr-CH" dirty="0" smtClean="0">
                <a:solidFill>
                  <a:srgbClr val="C6291B"/>
                </a:solidFill>
              </a:rPr>
              <a:t>only partially understood </a:t>
            </a:r>
            <a:r>
              <a:rPr lang="fr-CH" dirty="0" smtClean="0"/>
              <a:t>and all instrumentation is necessary</a:t>
            </a:r>
          </a:p>
          <a:p>
            <a:pPr lvl="1"/>
            <a:r>
              <a:rPr lang="fr-CH" dirty="0" smtClean="0"/>
              <a:t>Voltage taps (in model and prototypes, but in principle not for series magnets)</a:t>
            </a:r>
          </a:p>
          <a:p>
            <a:pPr lvl="1"/>
            <a:r>
              <a:rPr lang="fr-CH" dirty="0" smtClean="0">
                <a:solidFill>
                  <a:srgbClr val="C6291B"/>
                </a:solidFill>
              </a:rPr>
              <a:t>Quench antennas for longitudinal localization </a:t>
            </a:r>
            <a:r>
              <a:rPr lang="fr-CH" dirty="0" smtClean="0"/>
              <a:t>– looks to me that this is not a routine instrument</a:t>
            </a:r>
          </a:p>
          <a:p>
            <a:pPr lvl="1"/>
            <a:r>
              <a:rPr lang="fr-CH" dirty="0" smtClean="0"/>
              <a:t>Other, such as acoustic emissions (for the moment still exotic)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71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dirty="0">
                <a:latin typeface="Book Antiqua" panose="02040602050305030304" pitchFamily="18" charset="0"/>
              </a:rPr>
              <a:t>TECHNICAL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For Nb</a:t>
            </a:r>
            <a:r>
              <a:rPr lang="fr-CH" baseline="-25000" dirty="0" smtClean="0"/>
              <a:t>3</a:t>
            </a:r>
            <a:r>
              <a:rPr lang="fr-CH" dirty="0" smtClean="0"/>
              <a:t>Sn</a:t>
            </a:r>
            <a:r>
              <a:rPr lang="fr-CH" dirty="0"/>
              <a:t> </a:t>
            </a:r>
            <a:r>
              <a:rPr lang="fr-CH" dirty="0" smtClean="0"/>
              <a:t>magnets are sometimes limited by </a:t>
            </a:r>
            <a:r>
              <a:rPr lang="fr-CH" dirty="0" smtClean="0">
                <a:solidFill>
                  <a:srgbClr val="C6291B"/>
                </a:solidFill>
              </a:rPr>
              <a:t>instabilites</a:t>
            </a:r>
          </a:p>
          <a:p>
            <a:pPr lvl="1"/>
            <a:r>
              <a:rPr lang="fr-CH" dirty="0" smtClean="0"/>
              <a:t>The nightmare of </a:t>
            </a:r>
            <a:r>
              <a:rPr lang="fr-CH" dirty="0" smtClean="0">
                <a:solidFill>
                  <a:srgbClr val="C6291B"/>
                </a:solidFill>
              </a:rPr>
              <a:t>reverse behaviour</a:t>
            </a:r>
          </a:p>
          <a:p>
            <a:pPr lvl="2"/>
            <a:r>
              <a:rPr lang="fr-CH" dirty="0" smtClean="0"/>
              <a:t>Better performance with higher ramp rates/ higher temperature</a:t>
            </a:r>
          </a:p>
          <a:p>
            <a:pPr lvl="1"/>
            <a:r>
              <a:rPr lang="fr-CH" dirty="0" smtClean="0"/>
              <a:t>Important diagnosis tools: be able to make high ramp rate, and higher temperatures in a controlled mode</a:t>
            </a:r>
          </a:p>
          <a:p>
            <a:pPr lvl="2"/>
            <a:endParaRPr lang="fr-CH" dirty="0"/>
          </a:p>
          <a:p>
            <a:pPr lvl="2"/>
            <a:endParaRPr lang="fr-CH" dirty="0" smtClean="0"/>
          </a:p>
          <a:p>
            <a:pPr lvl="2"/>
            <a:endParaRPr lang="fr-CH" dirty="0"/>
          </a:p>
          <a:p>
            <a:pPr lvl="2"/>
            <a:endParaRPr lang="fr-CH" dirty="0"/>
          </a:p>
        </p:txBody>
      </p:sp>
      <p:pic>
        <p:nvPicPr>
          <p:cNvPr id="3" name="Picture 2" descr="training_QXF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4464496" cy="2840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347018"/>
            <a:ext cx="607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Instabilities and reverse </a:t>
            </a:r>
            <a:r>
              <a:rPr lang="en-US" dirty="0" err="1" smtClean="0">
                <a:latin typeface="Times"/>
                <a:cs typeface="Times"/>
              </a:rPr>
              <a:t>behaviour</a:t>
            </a:r>
            <a:r>
              <a:rPr lang="en-US" dirty="0" smtClean="0">
                <a:latin typeface="Times"/>
                <a:cs typeface="Times"/>
              </a:rPr>
              <a:t> in MQXFS3 </a:t>
            </a:r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(H. </a:t>
            </a:r>
            <a:r>
              <a:rPr lang="en-US" dirty="0" err="1" smtClean="0">
                <a:solidFill>
                  <a:srgbClr val="008000"/>
                </a:solidFill>
                <a:latin typeface="Times"/>
                <a:cs typeface="Times"/>
              </a:rPr>
              <a:t>Bajas</a:t>
            </a:r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 et al.)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4346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dirty="0">
                <a:latin typeface="Book Antiqua" panose="02040602050305030304" pitchFamily="18" charset="0"/>
              </a:rPr>
              <a:t>TECHNICAL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For Nb</a:t>
            </a:r>
            <a:r>
              <a:rPr lang="fr-CH" baseline="-25000" dirty="0" smtClean="0"/>
              <a:t>3</a:t>
            </a:r>
            <a:r>
              <a:rPr lang="fr-CH" dirty="0" smtClean="0"/>
              <a:t>Sn magnets there are additional points</a:t>
            </a:r>
          </a:p>
          <a:p>
            <a:pPr lvl="1"/>
            <a:r>
              <a:rPr lang="fr-CH" dirty="0" smtClean="0"/>
              <a:t>A relevant new tool is the </a:t>
            </a:r>
            <a:r>
              <a:rPr lang="fr-CH" dirty="0" smtClean="0">
                <a:solidFill>
                  <a:srgbClr val="C6291B"/>
                </a:solidFill>
              </a:rPr>
              <a:t>VI measurements </a:t>
            </a:r>
            <a:r>
              <a:rPr lang="fr-CH" dirty="0" smtClean="0"/>
              <a:t>of order of nV, giving anticipation on quench and degradation</a:t>
            </a:r>
          </a:p>
          <a:p>
            <a:pPr lvl="1"/>
            <a:r>
              <a:rPr lang="fr-CH" dirty="0" smtClean="0"/>
              <a:t>Here very high sensitivity is a must (nV!)</a:t>
            </a:r>
          </a:p>
          <a:p>
            <a:pPr lvl="2"/>
            <a:endParaRPr lang="fr-CH" dirty="0" smtClean="0"/>
          </a:p>
          <a:p>
            <a:pPr lvl="2"/>
            <a:endParaRPr lang="fr-CH" dirty="0"/>
          </a:p>
          <a:p>
            <a:pPr lvl="2"/>
            <a:endParaRPr lang="fr-CH" dirty="0" smtClean="0"/>
          </a:p>
          <a:p>
            <a:pPr lvl="2"/>
            <a:endParaRPr lang="fr-CH" dirty="0"/>
          </a:p>
          <a:p>
            <a:pPr lvl="2"/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9924"/>
          <a:stretch/>
        </p:blipFill>
        <p:spPr>
          <a:xfrm>
            <a:off x="1791942" y="2844579"/>
            <a:ext cx="5300338" cy="328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171684"/>
            <a:ext cx="595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V I measurements in 11 T short model 109 </a:t>
            </a:r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(G. </a:t>
            </a:r>
            <a:r>
              <a:rPr lang="en-US" dirty="0" err="1" smtClean="0">
                <a:solidFill>
                  <a:srgbClr val="008000"/>
                </a:solidFill>
                <a:latin typeface="Times"/>
                <a:cs typeface="Times"/>
              </a:rPr>
              <a:t>Willering</a:t>
            </a:r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 et al.)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4214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dirty="0">
                <a:latin typeface="Book Antiqua" panose="02040602050305030304" pitchFamily="18" charset="0"/>
              </a:rPr>
              <a:t>TECHNICAL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Protection: CLIQ </a:t>
            </a:r>
            <a:r>
              <a:rPr lang="fr-CH" dirty="0" smtClean="0">
                <a:solidFill>
                  <a:srgbClr val="008000"/>
                </a:solidFill>
              </a:rPr>
              <a:t>(G. Kirby, et al.) </a:t>
            </a:r>
            <a:r>
              <a:rPr lang="fr-CH" dirty="0" smtClean="0"/>
              <a:t>is becoming a standard tool</a:t>
            </a:r>
          </a:p>
          <a:p>
            <a:pPr lvl="1"/>
            <a:r>
              <a:rPr lang="fr-CH" dirty="0" smtClean="0"/>
              <a:t>This new technology is being applied in US (FNAL and BNL) and at CERN to protect the triplet</a:t>
            </a:r>
          </a:p>
          <a:p>
            <a:pPr lvl="1"/>
            <a:r>
              <a:rPr lang="fr-CH" dirty="0" smtClean="0"/>
              <a:t>It is routinely used without major issues in 3 test stations</a:t>
            </a:r>
          </a:p>
          <a:p>
            <a:pPr lvl="2"/>
            <a:endParaRPr lang="fr-CH" dirty="0" smtClean="0"/>
          </a:p>
          <a:p>
            <a:pPr lvl="2"/>
            <a:endParaRPr lang="fr-CH" dirty="0"/>
          </a:p>
          <a:p>
            <a:pPr lvl="2"/>
            <a:endParaRPr lang="fr-CH" dirty="0" smtClean="0"/>
          </a:p>
          <a:p>
            <a:pPr lvl="2"/>
            <a:endParaRPr lang="fr-CH" dirty="0"/>
          </a:p>
          <a:p>
            <a:pPr lvl="2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2013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GB" dirty="0">
                <a:latin typeface="Book Antiqua" panose="02040602050305030304" pitchFamily="18" charset="0"/>
              </a:rPr>
              <a:t>TECHNICAL CHALLENGES</a:t>
            </a:r>
            <a:endParaRPr lang="en-GB" b="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E. Todesco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>
                <a:solidFill>
                  <a:schemeClr val="accent3"/>
                </a:solidFill>
              </a:rPr>
              <a:t>Insulation</a:t>
            </a:r>
            <a:r>
              <a:rPr lang="fr-CH" dirty="0" smtClean="0"/>
              <a:t> can be an issue for test stations</a:t>
            </a:r>
          </a:p>
          <a:p>
            <a:pPr lvl="1"/>
            <a:r>
              <a:rPr lang="fr-CH" dirty="0" smtClean="0"/>
              <a:t>In many cases reaching the required level of voltage test (above 1 kV) is a challenge of the test station</a:t>
            </a:r>
          </a:p>
          <a:p>
            <a:pPr lvl="2"/>
            <a:r>
              <a:rPr lang="fr-CH" dirty="0" smtClean="0"/>
              <a:t>In HL-LHC happened for instance in LASA, KEK</a:t>
            </a:r>
          </a:p>
          <a:p>
            <a:pPr lvl="2"/>
            <a:r>
              <a:rPr lang="fr-CH" dirty="0" smtClean="0"/>
              <a:t>High voltage levels imply a verification of all the chain from the warm powering to the magnet</a:t>
            </a:r>
          </a:p>
          <a:p>
            <a:endParaRPr lang="fr-CH" dirty="0" smtClean="0"/>
          </a:p>
          <a:p>
            <a:r>
              <a:rPr lang="fr-CH" dirty="0" smtClean="0"/>
              <a:t>Controlled </a:t>
            </a:r>
            <a:r>
              <a:rPr lang="fr-CH" dirty="0"/>
              <a:t>cool-down and warm-up</a:t>
            </a:r>
          </a:p>
          <a:p>
            <a:pPr lvl="1"/>
            <a:r>
              <a:rPr lang="fr-CH" dirty="0"/>
              <a:t>The issue of the </a:t>
            </a:r>
            <a:r>
              <a:rPr lang="fr-CH" dirty="0">
                <a:solidFill>
                  <a:srgbClr val="CA1100"/>
                </a:solidFill>
              </a:rPr>
              <a:t>maximal gradient during cool down </a:t>
            </a:r>
            <a:r>
              <a:rPr lang="fr-CH" dirty="0"/>
              <a:t>and warm up and how to control it is non trivial, especially for Nb</a:t>
            </a:r>
            <a:r>
              <a:rPr lang="fr-CH" baseline="-25000" dirty="0"/>
              <a:t>3</a:t>
            </a:r>
            <a:r>
              <a:rPr lang="fr-CH" dirty="0"/>
              <a:t>Sn </a:t>
            </a:r>
            <a:r>
              <a:rPr lang="fr-CH" dirty="0" smtClean="0"/>
              <a:t>magnets</a:t>
            </a:r>
          </a:p>
          <a:p>
            <a:pPr lvl="2"/>
            <a:r>
              <a:rPr lang="fr-CH" dirty="0" smtClean="0"/>
              <a:t>Recent issues with 11 T tests</a:t>
            </a: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0153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iLumi-Pres-Template-4-3-CSR2016.pptx" id="{37610B82-38C5-4A79-9AD6-9055ADFB9289}" vid="{B895EA73-40B8-4DB4-B376-5DB62EC8AB9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HiLumi-Pres-Template-4-3-CSR2016</Template>
  <TotalTime>16072</TotalTime>
  <Words>815</Words>
  <Application>Microsoft Macintosh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Future directions: Challenges of facilities/magnets </vt:lpstr>
      <vt:lpstr>THE HL-LHC IR REGION MAGNETS</vt:lpstr>
      <vt:lpstr>SUMMARY</vt:lpstr>
      <vt:lpstr>TECHNICAL CHALLENGES</vt:lpstr>
      <vt:lpstr>TECHNICAL CHALLENGES</vt:lpstr>
      <vt:lpstr>TECHNICAL CHALLENGES</vt:lpstr>
      <vt:lpstr>TECHNICAL CHALLENGES</vt:lpstr>
      <vt:lpstr>TECHNICAL CHALLENGES</vt:lpstr>
      <vt:lpstr>TECHNICAL CHALLENGES</vt:lpstr>
      <vt:lpstr>HTS: A BRAVE NEW WORLD ?</vt:lpstr>
      <vt:lpstr>SUMMARY</vt:lpstr>
      <vt:lpstr>MANAGERIAL CHALLENGES</vt:lpstr>
      <vt:lpstr>MANAGERIAL CHALLENGES</vt:lpstr>
      <vt:lpstr>MANAGERIAL CHALLENGES</vt:lpstr>
      <vt:lpstr>THANKS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HL-LHC Cost and Schedule Review 2016 WPxxx – Equipment / System</dc:title>
  <dc:creator>Cecile Noels</dc:creator>
  <cp:lastModifiedBy>Ezio Todesco</cp:lastModifiedBy>
  <cp:revision>307</cp:revision>
  <dcterms:created xsi:type="dcterms:W3CDTF">2016-08-24T12:27:25Z</dcterms:created>
  <dcterms:modified xsi:type="dcterms:W3CDTF">2019-06-12T06:23:57Z</dcterms:modified>
</cp:coreProperties>
</file>