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257" r:id="rId3"/>
    <p:sldId id="385" r:id="rId4"/>
    <p:sldId id="386" r:id="rId5"/>
    <p:sldId id="388" r:id="rId6"/>
    <p:sldId id="387" r:id="rId7"/>
    <p:sldId id="389" r:id="rId8"/>
    <p:sldId id="394" r:id="rId9"/>
    <p:sldId id="395" r:id="rId10"/>
    <p:sldId id="392" r:id="rId11"/>
    <p:sldId id="390" r:id="rId12"/>
    <p:sldId id="393" r:id="rId13"/>
    <p:sldId id="391" r:id="rId14"/>
    <p:sldId id="371" r:id="rId15"/>
    <p:sldId id="380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7" autoAdjust="0"/>
    <p:restoredTop sz="94660"/>
  </p:normalViewPr>
  <p:slideViewPr>
    <p:cSldViewPr>
      <p:cViewPr varScale="1">
        <p:scale>
          <a:sx n="85" d="100"/>
          <a:sy n="85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ADA09F4-2FE8-466F-962F-A058C7C9C1D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34598D-BD7F-4A7C-B818-30FCC25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69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8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9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0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8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8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8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1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9139-97C3-4BED-9BA7-6AD3942DFA79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9E22-4638-4B9F-B88C-E120FD762969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EE4-03D4-41FB-9D34-C725D7813CE7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6CC1-0C62-45A4-AA16-27315DE672F6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0DFB-49D3-4B7B-AE8C-3AA1BA8571A9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7CD-62EA-4F4F-84B0-8A48075CADB4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D9-C3D8-4BA5-851E-CE16F8053F19}" type="datetime1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D287-8314-4C6B-BD7A-3F1AD2EAED5D}" type="datetime1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CF4-7B51-4A98-8BB9-216B16A4A4C4}" type="datetime1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B9F6-06C6-44A6-8C40-77919A9D7823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30FE-7C44-4E78-BEBB-EA9CF2CBF009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ED54-2DF3-466D-9797-4FD2EAAB58F6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2767" y="5105400"/>
            <a:ext cx="8414033" cy="828812"/>
          </a:xfrm>
        </p:spPr>
        <p:txBody>
          <a:bodyPr/>
          <a:lstStyle/>
          <a:p>
            <a:r>
              <a:rPr lang="en-US" dirty="0"/>
              <a:t>Stoyan Stoynev /FNAL/</a:t>
            </a:r>
          </a:p>
          <a:p>
            <a:r>
              <a:rPr lang="en-US" dirty="0"/>
              <a:t>  (</a:t>
            </a:r>
            <a:r>
              <a:rPr lang="en-US" dirty="0">
                <a:solidFill>
                  <a:srgbClr val="002060"/>
                </a:solidFill>
              </a:rPr>
              <a:t>major contributions by L. </a:t>
            </a:r>
            <a:r>
              <a:rPr lang="en-US" dirty="0" err="1">
                <a:solidFill>
                  <a:srgbClr val="002060"/>
                </a:solidFill>
              </a:rPr>
              <a:t>Kokoska</a:t>
            </a:r>
            <a:r>
              <a:rPr lang="en-US" dirty="0">
                <a:solidFill>
                  <a:srgbClr val="002060"/>
                </a:solidFill>
              </a:rPr>
              <a:t>; G. </a:t>
            </a:r>
            <a:r>
              <a:rPr lang="en-US" dirty="0" err="1">
                <a:solidFill>
                  <a:srgbClr val="002060"/>
                </a:solidFill>
              </a:rPr>
              <a:t>Velev</a:t>
            </a:r>
            <a:r>
              <a:rPr lang="en-US" dirty="0">
                <a:solidFill>
                  <a:srgbClr val="002060"/>
                </a:solidFill>
              </a:rPr>
              <a:t>, G. </a:t>
            </a:r>
            <a:r>
              <a:rPr lang="en-US" dirty="0" err="1">
                <a:solidFill>
                  <a:srgbClr val="002060"/>
                </a:solidFill>
              </a:rPr>
              <a:t>Sabbi</a:t>
            </a:r>
            <a:r>
              <a:rPr lang="en-US" dirty="0">
                <a:solidFill>
                  <a:srgbClr val="002060"/>
                </a:solidFill>
              </a:rPr>
              <a:t>, S. </a:t>
            </a:r>
            <a:r>
              <a:rPr lang="en-US" dirty="0" err="1">
                <a:solidFill>
                  <a:srgbClr val="002060"/>
                </a:solidFill>
              </a:rPr>
              <a:t>Prestemon</a:t>
            </a:r>
            <a:r>
              <a:rPr lang="en-US" dirty="0"/>
              <a:t>)</a:t>
            </a:r>
          </a:p>
          <a:p>
            <a:r>
              <a:rPr lang="en-US" dirty="0"/>
              <a:t>3rd International Workshop on Superconducting Magnet Test Stands</a:t>
            </a:r>
          </a:p>
          <a:p>
            <a:r>
              <a:rPr lang="en-US" dirty="0"/>
              <a:t>11-12 June 2019 / Uppsala, Sweden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200"/>
            <a:ext cx="8499232" cy="100304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News from the FNAL test facility</a:t>
            </a:r>
          </a:p>
        </p:txBody>
      </p:sp>
    </p:spTree>
    <p:extLst>
      <p:ext uri="{BB962C8B-B14F-4D97-AF65-F5344CB8AC3E}">
        <p14:creationId xmlns:p14="http://schemas.microsoft.com/office/powerpoint/2010/main" val="126924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19" y="452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Super-VMTF (HF-VMTF): why a new Vertical Magnet Test Facility?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620D4B-6507-4274-8E76-F4A16E34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One of the  primary  goals of the US Magnet  Development Program is to pave the way for future  high field accelerator magnets, e.g. 16-20 T dipoles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The x-section of  magnet   is  increasing with the  field  -  need  a test facility  with larger  cryostat diameter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Goal: to construct a vertical test facility (pit) for </a:t>
            </a:r>
            <a:r>
              <a:rPr lang="en-US" sz="2000" b="1" dirty="0" err="1">
                <a:latin typeface="Utopia"/>
              </a:rPr>
              <a:t>ø</a:t>
            </a:r>
            <a:r>
              <a:rPr lang="en-US" sz="2000" b="1" dirty="0">
                <a:latin typeface="Utopia"/>
              </a:rPr>
              <a:t>=</a:t>
            </a:r>
            <a:r>
              <a:rPr lang="en-US" sz="2000" dirty="0">
                <a:latin typeface="Utopia"/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1-1.4-m diameter magnets operating at 1.8-1.9K and max current  ~24kA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for testing HTS, Nb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Sn samples, hybrid magnets (Nb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Sn+HTS), utility structure  to test magnet components in HF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Fermilab has unique capability to  build  such facility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1.8K</a:t>
            </a:r>
            <a:r>
              <a:rPr lang="en-US" sz="1800" dirty="0">
                <a:solidFill>
                  <a:srgbClr val="002060"/>
                </a:solidFill>
              </a:rPr>
              <a:t> testing capabilities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30 kA  power supply system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2x 25-ton lifting capability for a single object in vertical direction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New </a:t>
            </a:r>
            <a:r>
              <a:rPr lang="en-US" sz="1800" dirty="0" err="1">
                <a:solidFill>
                  <a:srgbClr val="002060"/>
                </a:solidFill>
              </a:rPr>
              <a:t>Cryo</a:t>
            </a:r>
            <a:r>
              <a:rPr lang="en-US" sz="1800" dirty="0">
                <a:solidFill>
                  <a:srgbClr val="002060"/>
                </a:solidFill>
              </a:rPr>
              <a:t> plant coming in operation at the  end  of 2021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This  proposed setup  has similar or better capabilities, comparing to   FRESCA2 at CERN  or </a:t>
            </a:r>
            <a:r>
              <a:rPr lang="en-US" sz="2000" dirty="0" err="1">
                <a:solidFill>
                  <a:srgbClr val="FF0000"/>
                </a:solidFill>
              </a:rPr>
              <a:t>HEPdipo</a:t>
            </a:r>
            <a:r>
              <a:rPr lang="en-US" sz="2000" dirty="0">
                <a:solidFill>
                  <a:srgbClr val="FF0000"/>
                </a:solidFill>
              </a:rPr>
              <a:t> at PSI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F7A07-1867-4F92-8925-E686D60319DD}"/>
              </a:ext>
            </a:extLst>
          </p:cNvPr>
          <p:cNvSpPr txBox="1"/>
          <p:nvPr/>
        </p:nvSpPr>
        <p:spPr>
          <a:xfrm>
            <a:off x="457200" y="6356350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Velev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G.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Sabbi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S.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Prestemon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62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Super-VMTF (HF-VMTF)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342D5311-0C41-4FF3-9A8A-A6A2ADBBD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831624"/>
              </p:ext>
            </p:extLst>
          </p:nvPr>
        </p:nvGraphicFramePr>
        <p:xfrm>
          <a:off x="535023" y="1143000"/>
          <a:ext cx="815177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026">
                  <a:extLst>
                    <a:ext uri="{9D8B030D-6E8A-4147-A177-3AD203B41FA5}">
                      <a16:colId xmlns:a16="http://schemas.microsoft.com/office/drawing/2014/main" val="1136205674"/>
                    </a:ext>
                  </a:extLst>
                </a:gridCol>
                <a:gridCol w="2384072">
                  <a:extLst>
                    <a:ext uri="{9D8B030D-6E8A-4147-A177-3AD203B41FA5}">
                      <a16:colId xmlns:a16="http://schemas.microsoft.com/office/drawing/2014/main" val="4218206359"/>
                    </a:ext>
                  </a:extLst>
                </a:gridCol>
                <a:gridCol w="2954679">
                  <a:extLst>
                    <a:ext uri="{9D8B030D-6E8A-4147-A177-3AD203B41FA5}">
                      <a16:colId xmlns:a16="http://schemas.microsoft.com/office/drawing/2014/main" val="155695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Existing VMTF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Proposed HF-VMTF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3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Operating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1.8-1.9K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7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Maximum Current (1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kA  or new 24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04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Maximum Current (2</a:t>
                      </a:r>
                      <a:r>
                        <a:rPr lang="en-US" sz="1800" baseline="30000" dirty="0">
                          <a:highlight>
                            <a:srgbClr val="FFFF00"/>
                          </a:highlight>
                        </a:rPr>
                        <a:t>nd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 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15 kA (to test hybrid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magnets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) or 100 kA for 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FES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8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Helium Vessel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0.66 m ( 25.8 inches)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&lt; 1.4 m (55 inches)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4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Maximum Length of Test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&gt;2.5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77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Maximum Diameter of Test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0.63 m (MQXFS1 with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 skin)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Crane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 t or 2x25 t &amp;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9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IB-1 VMTF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IB-1 (IB1 High Bay)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1166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A8BF3E9-9DB2-4EE8-90EC-0E17392882D5}"/>
              </a:ext>
            </a:extLst>
          </p:cNvPr>
          <p:cNvSpPr/>
          <p:nvPr/>
        </p:nvSpPr>
        <p:spPr>
          <a:xfrm>
            <a:off x="503904" y="5615582"/>
            <a:ext cx="7914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proposal covers two options: “pure” HEP testing facility or HEP+FES; </a:t>
            </a:r>
          </a:p>
          <a:p>
            <a:r>
              <a:rPr lang="en-US" dirty="0"/>
              <a:t>support is being searched for from  </a:t>
            </a:r>
          </a:p>
          <a:p>
            <a:r>
              <a:rPr lang="en-US" dirty="0"/>
              <a:t>US DOE Office of Science,  High Energy Physics  and Fusion Energy Sciences (</a:t>
            </a:r>
            <a:r>
              <a:rPr lang="en-US" dirty="0">
                <a:solidFill>
                  <a:srgbClr val="C00000"/>
                </a:solidFill>
              </a:rPr>
              <a:t>FES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085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Super-VMTF (HF-VMTF) preliminary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A0BDA-1BE9-44F1-B1FF-B3C35953A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" y="1100712"/>
            <a:ext cx="5520444" cy="35999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F88631B-808E-49D6-B530-AFF5D1E59C9A}"/>
              </a:ext>
            </a:extLst>
          </p:cNvPr>
          <p:cNvSpPr/>
          <p:nvPr/>
        </p:nvSpPr>
        <p:spPr>
          <a:xfrm>
            <a:off x="2362200" y="3581400"/>
            <a:ext cx="409832" cy="418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9C63A-1CD7-4785-A54B-01D38804238C}"/>
              </a:ext>
            </a:extLst>
          </p:cNvPr>
          <p:cNvSpPr/>
          <p:nvPr/>
        </p:nvSpPr>
        <p:spPr>
          <a:xfrm>
            <a:off x="5791200" y="12267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 Conceptual/preliminary  designs </a:t>
            </a:r>
          </a:p>
          <a:p>
            <a:r>
              <a:rPr lang="en-US" dirty="0">
                <a:solidFill>
                  <a:srgbClr val="002060"/>
                </a:solidFill>
              </a:rPr>
              <a:t>of  the test facility  and a 15 T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>
                <a:solidFill>
                  <a:srgbClr val="002060"/>
                </a:solidFill>
              </a:rPr>
              <a:t>dipole magnet exit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Schedule  and cost estimations </a:t>
            </a:r>
          </a:p>
          <a:p>
            <a:r>
              <a:rPr lang="en-US" dirty="0">
                <a:solidFill>
                  <a:srgbClr val="002060"/>
                </a:solidFill>
              </a:rPr>
              <a:t>are in place </a:t>
            </a:r>
            <a:r>
              <a:rPr lang="mr-IN" dirty="0">
                <a:solidFill>
                  <a:srgbClr val="002060"/>
                </a:solidFill>
              </a:rPr>
              <a:t>–</a:t>
            </a:r>
            <a:r>
              <a:rPr lang="en-US" dirty="0">
                <a:solidFill>
                  <a:srgbClr val="002060"/>
                </a:solidFill>
              </a:rPr>
              <a:t> depends on the </a:t>
            </a:r>
          </a:p>
          <a:p>
            <a:r>
              <a:rPr lang="en-US" dirty="0">
                <a:solidFill>
                  <a:srgbClr val="002060"/>
                </a:solidFill>
              </a:rPr>
              <a:t>funding and FES interest 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- No conflict with  the current  </a:t>
            </a:r>
          </a:p>
          <a:p>
            <a:r>
              <a:rPr lang="en-US" dirty="0">
                <a:solidFill>
                  <a:srgbClr val="002060"/>
                </a:solidFill>
              </a:rPr>
              <a:t>projects at Fermilab is expected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6B1BD-6806-49CF-8553-444EC487D88C}"/>
              </a:ext>
            </a:extLst>
          </p:cNvPr>
          <p:cNvSpPr/>
          <p:nvPr/>
        </p:nvSpPr>
        <p:spPr>
          <a:xfrm>
            <a:off x="5181600" y="5476928"/>
            <a:ext cx="382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When funding is available the project </a:t>
            </a:r>
          </a:p>
          <a:p>
            <a:r>
              <a:rPr lang="en-US" dirty="0">
                <a:solidFill>
                  <a:srgbClr val="002060"/>
                </a:solidFill>
              </a:rPr>
              <a:t>can be executed for ~ 5  years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6BEC4-3FE2-477D-AC91-C615D3206FCC}"/>
              </a:ext>
            </a:extLst>
          </p:cNvPr>
          <p:cNvSpPr/>
          <p:nvPr/>
        </p:nvSpPr>
        <p:spPr>
          <a:xfrm>
            <a:off x="723357" y="811768"/>
            <a:ext cx="378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Preliminary Civil Construction Drawing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3A4ED-CEAC-4514-8A5D-359BD252EDB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7623" y="5149268"/>
            <a:ext cx="4056473" cy="1578034"/>
          </a:xfrm>
          <a:prstGeom prst="rect">
            <a:avLst/>
          </a:prstGeom>
        </p:spPr>
      </p:pic>
      <p:pic>
        <p:nvPicPr>
          <p:cNvPr id="14" name="Picture 13" descr=":Testwell.pdf">
            <a:extLst>
              <a:ext uri="{FF2B5EF4-FFF2-40B4-BE49-F238E27FC236}">
                <a16:creationId xmlns:a16="http://schemas.microsoft.com/office/drawing/2014/main" id="{0699CFD2-2ACC-4DB2-B002-8C16234D55A1}"/>
              </a:ext>
            </a:extLst>
          </p:cNvPr>
          <p:cNvPicPr/>
          <p:nvPr/>
        </p:nvPicPr>
        <p:blipFill>
          <a:blip r:embed="rId5"/>
          <a:srcRect t="2882" b="4859"/>
          <a:stretch>
            <a:fillRect/>
          </a:stretch>
        </p:blipFill>
        <p:spPr bwMode="auto">
          <a:xfrm>
            <a:off x="416777" y="5097144"/>
            <a:ext cx="2289083" cy="17252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F4406E-68F9-4D12-B169-0F46748124DA}"/>
              </a:ext>
            </a:extLst>
          </p:cNvPr>
          <p:cNvSpPr/>
          <p:nvPr/>
        </p:nvSpPr>
        <p:spPr>
          <a:xfrm>
            <a:off x="113447" y="4727058"/>
            <a:ext cx="640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Conceptual magnet  design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rectangular aperture of 94x144 mm</a:t>
            </a:r>
            <a:r>
              <a:rPr lang="en-US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A4597-20E0-4CA8-A8D6-67763EEE15F8}"/>
              </a:ext>
            </a:extLst>
          </p:cNvPr>
          <p:cNvSpPr txBox="1"/>
          <p:nvPr/>
        </p:nvSpPr>
        <p:spPr>
          <a:xfrm>
            <a:off x="4757994" y="6268819"/>
            <a:ext cx="27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*Background field needed </a:t>
            </a:r>
          </a:p>
          <a:p>
            <a:r>
              <a:rPr lang="en-US" dirty="0">
                <a:solidFill>
                  <a:srgbClr val="FF0000"/>
                </a:solidFill>
              </a:rPr>
              <a:t>  for insert/sample testing</a:t>
            </a:r>
          </a:p>
        </p:txBody>
      </p:sp>
    </p:spTree>
    <p:extLst>
      <p:ext uri="{BB962C8B-B14F-4D97-AF65-F5344CB8AC3E}">
        <p14:creationId xmlns:p14="http://schemas.microsoft.com/office/powerpoint/2010/main" val="409320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4724399"/>
          </a:xfrm>
        </p:spPr>
        <p:txBody>
          <a:bodyPr>
            <a:normAutofit/>
          </a:bodyPr>
          <a:lstStyle/>
          <a:p>
            <a:r>
              <a:rPr lang="en-US" sz="2000" dirty="0"/>
              <a:t>Existing facilities allow for “short” (up to 4 m long) </a:t>
            </a:r>
          </a:p>
          <a:p>
            <a:pPr marL="0" indent="0">
              <a:buNone/>
            </a:pPr>
            <a:r>
              <a:rPr lang="en-US" sz="2000" dirty="0"/>
              <a:t>      non-</a:t>
            </a:r>
            <a:r>
              <a:rPr lang="en-US" sz="2000" dirty="0" err="1"/>
              <a:t>cryostated</a:t>
            </a:r>
            <a:r>
              <a:rPr lang="en-US" sz="2000" dirty="0"/>
              <a:t> magnet tests at 1.9 K</a:t>
            </a:r>
          </a:p>
          <a:p>
            <a:endParaRPr lang="en-US" sz="2000" dirty="0"/>
          </a:p>
          <a:p>
            <a:r>
              <a:rPr lang="en-US" sz="2000" dirty="0"/>
              <a:t>Major horizontal test stand upgrade going on for testing </a:t>
            </a:r>
          </a:p>
          <a:p>
            <a:pPr marL="0" indent="0">
              <a:buNone/>
            </a:pPr>
            <a:r>
              <a:rPr lang="en-US" sz="2000" dirty="0"/>
              <a:t>      HL-LHC Nb3Sn quadrupole magnet assemblies </a:t>
            </a:r>
          </a:p>
          <a:p>
            <a:pPr lvl="1"/>
            <a:r>
              <a:rPr lang="en-US" sz="1800" dirty="0"/>
              <a:t>Test Stand operational with magnet assemblies in 2020</a:t>
            </a:r>
          </a:p>
          <a:p>
            <a:pPr lvl="1"/>
            <a:r>
              <a:rPr lang="en-US" sz="1800" dirty="0"/>
              <a:t>New He plant to be commissioned in 2021</a:t>
            </a:r>
          </a:p>
          <a:p>
            <a:endParaRPr lang="en-US" sz="2000" dirty="0"/>
          </a:p>
          <a:p>
            <a:r>
              <a:rPr lang="en-US" sz="2000" dirty="0"/>
              <a:t>An upgrade on the vertical test stand at FNAL is being pursued </a:t>
            </a:r>
          </a:p>
          <a:p>
            <a:pPr lvl="1"/>
            <a:r>
              <a:rPr lang="en-US" sz="1800" dirty="0"/>
              <a:t>Possibly HEP/FES dual use</a:t>
            </a:r>
          </a:p>
          <a:p>
            <a:pPr lvl="1"/>
            <a:r>
              <a:rPr lang="en-US" sz="1800" dirty="0"/>
              <a:t>For short R&amp;D magnets and magnet components, inserts (HTS included)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7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7827-16B2-411B-A113-80891018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DAE9C-7874-48E1-816F-8516CEA0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1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DAE9C-7874-48E1-816F-8516CEA0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4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E5C01D-5FA7-4B69-B216-B311A71488B6}"/>
              </a:ext>
            </a:extLst>
          </p:cNvPr>
          <p:cNvSpPr/>
          <p:nvPr/>
        </p:nvSpPr>
        <p:spPr>
          <a:xfrm>
            <a:off x="204198" y="557440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>
              <a:solidFill>
                <a:srgbClr val="00B050"/>
              </a:solidFill>
            </a:endParaRPr>
          </a:p>
          <a:p>
            <a:r>
              <a:rPr lang="en-US" sz="1100" dirty="0">
                <a:solidFill>
                  <a:srgbClr val="00B050"/>
                </a:solidFill>
              </a:rPr>
              <a:t>More details:</a:t>
            </a:r>
          </a:p>
          <a:p>
            <a:r>
              <a:rPr lang="en-US" sz="1100" dirty="0">
                <a:solidFill>
                  <a:srgbClr val="00B050"/>
                </a:solidFill>
              </a:rPr>
              <a:t>https://indico.cern.ch/event/507584/contributions/2027924/attachments/1289637/1920085/SCMTS_at_FNAL.pdf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4E2852DD-F3FD-4287-BE11-70EB885C3677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0" y="902783"/>
            <a:ext cx="4645408" cy="3484056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F07DF35C-F4D0-42AC-8919-F25139F5336B}"/>
              </a:ext>
            </a:extLst>
          </p:cNvPr>
          <p:cNvSpPr txBox="1"/>
          <p:nvPr/>
        </p:nvSpPr>
        <p:spPr>
          <a:xfrm>
            <a:off x="0" y="4051294"/>
            <a:ext cx="53412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C00000"/>
                </a:solidFill>
              </a:rPr>
              <a:t>VMTF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36DE5F7-A63C-48DE-9DFC-99330349370F}"/>
              </a:ext>
            </a:extLst>
          </p:cNvPr>
          <p:cNvSpPr txBox="1"/>
          <p:nvPr/>
        </p:nvSpPr>
        <p:spPr>
          <a:xfrm>
            <a:off x="351366" y="2475074"/>
            <a:ext cx="51727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VCTF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2AABB96-B692-4DDA-BD49-D23FB27066CC}"/>
              </a:ext>
            </a:extLst>
          </p:cNvPr>
          <p:cNvSpPr txBox="1"/>
          <p:nvPr/>
        </p:nvSpPr>
        <p:spPr>
          <a:xfrm>
            <a:off x="3052897" y="3261281"/>
            <a:ext cx="64364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Stand 6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247158CE-5650-4BFF-800F-8DF965A84F4E}"/>
              </a:ext>
            </a:extLst>
          </p:cNvPr>
          <p:cNvSpPr txBox="1"/>
          <p:nvPr/>
        </p:nvSpPr>
        <p:spPr>
          <a:xfrm>
            <a:off x="3320420" y="2719397"/>
            <a:ext cx="64364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C00000"/>
                </a:solidFill>
              </a:rPr>
              <a:t>Stand 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09D728-2919-4DD3-A3F4-DAEFA11C6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412" y="996965"/>
            <a:ext cx="3544076" cy="2305561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0D8DA55-3F36-4DE2-821C-4737D2292C71}"/>
              </a:ext>
            </a:extLst>
          </p:cNvPr>
          <p:cNvSpPr txBox="1"/>
          <p:nvPr/>
        </p:nvSpPr>
        <p:spPr>
          <a:xfrm>
            <a:off x="6128191" y="2257468"/>
            <a:ext cx="64364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Stand 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7C8A88-5334-42AD-BAA8-309FC4A8F3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06" y="3634225"/>
            <a:ext cx="1417333" cy="2549176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F3A4BDD7-8975-48A1-9EEB-B81D5F342E4C}"/>
              </a:ext>
            </a:extLst>
          </p:cNvPr>
          <p:cNvSpPr txBox="1"/>
          <p:nvPr/>
        </p:nvSpPr>
        <p:spPr>
          <a:xfrm>
            <a:off x="5093809" y="3844404"/>
            <a:ext cx="53412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VMTF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1C9A1A-AF94-4F0C-9EC0-5E9685399BA4}"/>
              </a:ext>
            </a:extLst>
          </p:cNvPr>
          <p:cNvSpPr/>
          <p:nvPr/>
        </p:nvSpPr>
        <p:spPr>
          <a:xfrm>
            <a:off x="167494" y="46363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200" dirty="0"/>
              <a:t>Number of cryostats</a:t>
            </a:r>
          </a:p>
          <a:p>
            <a:r>
              <a:rPr lang="en-US" sz="1200" dirty="0"/>
              <a:t>1 cryostat at VMTF - 4 m deep, 0.65 m diameter</a:t>
            </a:r>
          </a:p>
          <a:p>
            <a:r>
              <a:rPr lang="en-US" sz="1200" dirty="0"/>
              <a:t>1 cryostat at Stand 3 for 1 m long, 0.4 m diameter magnets</a:t>
            </a:r>
          </a:p>
          <a:p>
            <a:r>
              <a:rPr lang="en-US" sz="1200" dirty="0"/>
              <a:t>3 cryostats at VCTF, each 4 m deep, 0.7 m diameter</a:t>
            </a:r>
          </a:p>
          <a:p>
            <a:r>
              <a:rPr lang="en-US" sz="1200" dirty="0"/>
              <a:t>(VCTF used for cavity testing)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67A639B9-0FE9-4371-9820-4EEC62A7D5B4}"/>
              </a:ext>
            </a:extLst>
          </p:cNvPr>
          <p:cNvSpPr txBox="1"/>
          <p:nvPr/>
        </p:nvSpPr>
        <p:spPr>
          <a:xfrm>
            <a:off x="1971305" y="2042024"/>
            <a:ext cx="539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C00000"/>
                </a:solidFill>
              </a:rPr>
              <a:t>Stand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460AC-57A2-4780-8525-0BC0F325CF73}"/>
              </a:ext>
            </a:extLst>
          </p:cNvPr>
          <p:cNvSpPr txBox="1"/>
          <p:nvPr/>
        </p:nvSpPr>
        <p:spPr>
          <a:xfrm>
            <a:off x="509004" y="824133"/>
            <a:ext cx="3600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Magnet Test Facility at FNAL (main areas)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5606E7-9280-438C-893C-BA56F228B714}"/>
              </a:ext>
            </a:extLst>
          </p:cNvPr>
          <p:cNvSpPr/>
          <p:nvPr/>
        </p:nvSpPr>
        <p:spPr>
          <a:xfrm>
            <a:off x="5226862" y="2629038"/>
            <a:ext cx="3025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Previously used for testing Q2 optical </a:t>
            </a: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elements for the LHC IR final focus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2D7362-0AFB-4F50-8DF8-AEBFE4E10704}"/>
              </a:ext>
            </a:extLst>
          </p:cNvPr>
          <p:cNvSpPr/>
          <p:nvPr/>
        </p:nvSpPr>
        <p:spPr>
          <a:xfrm>
            <a:off x="6375565" y="3718941"/>
            <a:ext cx="2649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400" dirty="0"/>
              <a:t>Operating temperature: 1.8-4.5 K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26CCCC-33AB-44FF-800A-45ECA9267A02}"/>
              </a:ext>
            </a:extLst>
          </p:cNvPr>
          <p:cNvSpPr/>
          <p:nvPr/>
        </p:nvSpPr>
        <p:spPr>
          <a:xfrm>
            <a:off x="6430209" y="5531093"/>
            <a:ext cx="1500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400" dirty="0"/>
              <a:t>Shared cryogenics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F06128-EA13-4907-9680-AC3EB5374A79}"/>
              </a:ext>
            </a:extLst>
          </p:cNvPr>
          <p:cNvSpPr/>
          <p:nvPr/>
        </p:nvSpPr>
        <p:spPr>
          <a:xfrm>
            <a:off x="6398121" y="4262518"/>
            <a:ext cx="2300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Cooling phases: 300 to 4.5 K, </a:t>
            </a:r>
          </a:p>
          <a:p>
            <a:pPr marL="0" indent="0">
              <a:buNone/>
            </a:pPr>
            <a:r>
              <a:rPr lang="en-US" sz="1400" dirty="0"/>
              <a:t>                             4.5 to 1.8 K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D478A-D676-490E-A587-6DAE1F9A6592}"/>
              </a:ext>
            </a:extLst>
          </p:cNvPr>
          <p:cNvSpPr/>
          <p:nvPr/>
        </p:nvSpPr>
        <p:spPr>
          <a:xfrm>
            <a:off x="6365202" y="4770278"/>
            <a:ext cx="2854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Lifting and Handling tools: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Two</a:t>
            </a:r>
            <a:r>
              <a:rPr lang="en-US" sz="1400" dirty="0"/>
              <a:t> 25-top cranes, </a:t>
            </a:r>
          </a:p>
          <a:p>
            <a:pPr marL="0" indent="0">
              <a:buNone/>
            </a:pPr>
            <a:r>
              <a:rPr lang="en-US" sz="1400" dirty="0"/>
              <a:t>two 10-ton cranes</a:t>
            </a:r>
          </a:p>
        </p:txBody>
      </p:sp>
    </p:spTree>
    <p:extLst>
      <p:ext uri="{BB962C8B-B14F-4D97-AF65-F5344CB8AC3E}">
        <p14:creationId xmlns:p14="http://schemas.microsoft.com/office/powerpoint/2010/main" val="394251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Major upgrades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Cryo-assembly Horizontal Test Stand (</a:t>
            </a:r>
            <a:r>
              <a:rPr lang="en-US" sz="2000" b="1" dirty="0">
                <a:solidFill>
                  <a:srgbClr val="C00000"/>
                </a:solidFill>
              </a:rPr>
              <a:t>Test Stand 4</a:t>
            </a:r>
            <a:r>
              <a:rPr lang="en-US" sz="2000" b="1" dirty="0"/>
              <a:t>)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Qualification and acceptance of Q1/Q3 cryo-assemblies for HL-LHC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Overhaul or redesign of 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70C0"/>
                </a:solidFill>
              </a:rPr>
              <a:t>cryogenic plant and machinery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70C0"/>
                </a:solidFill>
              </a:rPr>
              <a:t>mechanical support and parts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70C0"/>
                </a:solidFill>
              </a:rPr>
              <a:t>a new 25-ton crane (already operational)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70C0"/>
                </a:solidFill>
              </a:rPr>
              <a:t>magnetic measurement system 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70C0"/>
                </a:solidFill>
              </a:rPr>
              <a:t>quench detection, protection and control system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70C0"/>
                </a:solidFill>
              </a:rPr>
              <a:t>Almost all key personnel associated to magnet testing involved in the project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First test of the full system moved to March 2020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Cryo-assembly testing in late 2020 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“Super-VMTF” (High Field Vertical Magnet Test Facility  for Conductor, Cable  and Magnet R&amp;D)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Under serious consideration, could start this year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Larger cryostat diameter (up to 1.4 m)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Testing HTS/LTS samples, magnet components, hybrid magnets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Similar or better capabilities compared to FRESCA2 at CERN or </a:t>
            </a:r>
            <a:r>
              <a:rPr lang="en-US" sz="1600" dirty="0" err="1"/>
              <a:t>HEPdipo</a:t>
            </a:r>
            <a:r>
              <a:rPr lang="en-US" sz="1600" dirty="0"/>
              <a:t> at PSI</a:t>
            </a:r>
          </a:p>
          <a:p>
            <a:pPr marL="457200" lvl="1" indent="0">
              <a:buSzPct val="65000"/>
              <a:buNone/>
            </a:pPr>
            <a:endParaRPr lang="en-US" sz="14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D87A2-8CA4-4933-9ED3-B6A096773B77}"/>
              </a:ext>
            </a:extLst>
          </p:cNvPr>
          <p:cNvSpPr txBox="1"/>
          <p:nvPr/>
        </p:nvSpPr>
        <p:spPr>
          <a:xfrm>
            <a:off x="5486400" y="4648200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Velev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G.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Sabbi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S.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Prestemon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99A56-8960-4863-B11D-B6FDE42776E2}"/>
              </a:ext>
            </a:extLst>
          </p:cNvPr>
          <p:cNvSpPr txBox="1"/>
          <p:nvPr/>
        </p:nvSpPr>
        <p:spPr>
          <a:xfrm>
            <a:off x="6400800" y="2376121"/>
            <a:ext cx="114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Kokoska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7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838199"/>
          </a:xfrm>
        </p:spPr>
        <p:txBody>
          <a:bodyPr>
            <a:normAutofit/>
          </a:bodyPr>
          <a:lstStyle/>
          <a:p>
            <a:r>
              <a:rPr lang="en-US" sz="2000" dirty="0"/>
              <a:t>The Fermilab’s Horizontal Test Facility previously was used for testing the existing LHC inner triplet quadrupoles in 2001-2006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E3126-FB63-4D2C-A904-7C77F98A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1" y="2489775"/>
            <a:ext cx="3512139" cy="226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450FF-AAE5-493C-9CEF-9EDB033EE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7" y="2489775"/>
            <a:ext cx="3024337" cy="2263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50481-5AA3-47F1-B2A8-A7F54620E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89775"/>
            <a:ext cx="1703291" cy="2271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336E32-FED7-425F-AE35-802AF49C391E}"/>
              </a:ext>
            </a:extLst>
          </p:cNvPr>
          <p:cNvSpPr/>
          <p:nvPr/>
        </p:nvSpPr>
        <p:spPr>
          <a:xfrm>
            <a:off x="322826" y="1905000"/>
            <a:ext cx="3309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Old LHC cryo-assembly at the </a:t>
            </a:r>
          </a:p>
          <a:p>
            <a:r>
              <a:rPr lang="en-US" sz="1600" dirty="0">
                <a:solidFill>
                  <a:schemeClr val="tx2"/>
                </a:solidFill>
              </a:rPr>
              <a:t>horizontal test stand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200215-2799-43BA-885C-91998866B580}"/>
              </a:ext>
            </a:extLst>
          </p:cNvPr>
          <p:cNvSpPr/>
          <p:nvPr/>
        </p:nvSpPr>
        <p:spPr>
          <a:xfrm>
            <a:off x="3871102" y="1905000"/>
            <a:ext cx="318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Racks with electronics for the </a:t>
            </a:r>
          </a:p>
          <a:p>
            <a:r>
              <a:rPr lang="en-US" sz="1600" dirty="0">
                <a:solidFill>
                  <a:schemeClr val="tx2"/>
                </a:solidFill>
              </a:rPr>
              <a:t>horizontal test stand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E7B40-EFD7-45BE-9A3D-AED80D27E713}"/>
              </a:ext>
            </a:extLst>
          </p:cNvPr>
          <p:cNvSpPr/>
          <p:nvPr/>
        </p:nvSpPr>
        <p:spPr>
          <a:xfrm>
            <a:off x="6907756" y="1907237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 kW PEI Power Supply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C7D81-AFBD-4A9E-A5C9-B09B121F1E84}"/>
              </a:ext>
            </a:extLst>
          </p:cNvPr>
          <p:cNvSpPr/>
          <p:nvPr/>
        </p:nvSpPr>
        <p:spPr>
          <a:xfrm>
            <a:off x="745232" y="4769758"/>
            <a:ext cx="7859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/>
              <a:t>We are making use of old components – we are either refurbishing them or using them after assessment/adjustment to meet the new requirements</a:t>
            </a:r>
          </a:p>
        </p:txBody>
      </p:sp>
    </p:spTree>
    <p:extLst>
      <p:ext uri="{BB962C8B-B14F-4D97-AF65-F5344CB8AC3E}">
        <p14:creationId xmlns:p14="http://schemas.microsoft.com/office/powerpoint/2010/main" val="73964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Test Stand 4 – Cryo-Mechanical Upgrades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9E78BAC9-A8BB-4C0D-9129-D08F51185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75" b="18383"/>
          <a:stretch/>
        </p:blipFill>
        <p:spPr>
          <a:xfrm>
            <a:off x="233127" y="816598"/>
            <a:ext cx="8686800" cy="166656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5D422B9-5C32-4B6C-86B7-56394597A0AF}"/>
              </a:ext>
            </a:extLst>
          </p:cNvPr>
          <p:cNvSpPr txBox="1">
            <a:spLocks/>
          </p:cNvSpPr>
          <p:nvPr/>
        </p:nvSpPr>
        <p:spPr>
          <a:xfrm>
            <a:off x="4731026" y="4943004"/>
            <a:ext cx="4188901" cy="14242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Added capabilities for controlled cool-down/controlled warm-up of the HL LHC Cryo-Assembly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Connection to existing IB1 Quench Recovery System</a:t>
            </a:r>
          </a:p>
          <a:p>
            <a:pPr lvl="1"/>
            <a:r>
              <a:rPr lang="en-US" sz="1400" dirty="0"/>
              <a:t>Reduced He losses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2F1564-C640-435F-906B-422A8DBC1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5501" r="-1" b="16028"/>
          <a:stretch/>
        </p:blipFill>
        <p:spPr>
          <a:xfrm>
            <a:off x="228599" y="2520209"/>
            <a:ext cx="8691327" cy="16665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5A5351-4FD1-484C-9B52-8C32F0026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213" y="2282024"/>
            <a:ext cx="3299691" cy="2523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034436-8EAE-42FE-9F13-93DD868BE72E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2138901" y="3264011"/>
            <a:ext cx="1862312" cy="28001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367F39C-04DB-4CD7-8354-CE836D41F37F}"/>
              </a:ext>
            </a:extLst>
          </p:cNvPr>
          <p:cNvSpPr txBox="1"/>
          <p:nvPr/>
        </p:nvSpPr>
        <p:spPr>
          <a:xfrm>
            <a:off x="5715000" y="3262714"/>
            <a:ext cx="685800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85 </a:t>
            </a:r>
            <a:r>
              <a:rPr lang="en-US" sz="1100" dirty="0" err="1">
                <a:solidFill>
                  <a:srgbClr val="FF0000"/>
                </a:solidFill>
              </a:rPr>
              <a:t>psig</a:t>
            </a:r>
            <a:r>
              <a:rPr lang="en-US" sz="1100" dirty="0">
                <a:solidFill>
                  <a:srgbClr val="FF0000"/>
                </a:solidFill>
              </a:rPr>
              <a:t> (5.9 bar)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A6742A-B7A8-4210-BF07-78ED774218BF}"/>
              </a:ext>
            </a:extLst>
          </p:cNvPr>
          <p:cNvSpPr txBox="1"/>
          <p:nvPr/>
        </p:nvSpPr>
        <p:spPr>
          <a:xfrm>
            <a:off x="6787456" y="3270408"/>
            <a:ext cx="685799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290 </a:t>
            </a:r>
            <a:r>
              <a:rPr lang="en-US" sz="1100" dirty="0" err="1">
                <a:solidFill>
                  <a:srgbClr val="FF0000"/>
                </a:solidFill>
              </a:rPr>
              <a:t>psig</a:t>
            </a:r>
            <a:r>
              <a:rPr lang="en-US" sz="1100" dirty="0">
                <a:solidFill>
                  <a:srgbClr val="FF0000"/>
                </a:solidFill>
              </a:rPr>
              <a:t> (20 bar)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F634AB-E16D-4C79-8D17-AE8921D355CA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 flipV="1">
            <a:off x="6400800" y="3478158"/>
            <a:ext cx="386656" cy="769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0EBBDFB-A429-45B6-B5A5-6FA40E097875}"/>
              </a:ext>
            </a:extLst>
          </p:cNvPr>
          <p:cNvSpPr/>
          <p:nvPr/>
        </p:nvSpPr>
        <p:spPr>
          <a:xfrm>
            <a:off x="4001213" y="3681453"/>
            <a:ext cx="2786332" cy="1324777"/>
          </a:xfrm>
          <a:custGeom>
            <a:avLst/>
            <a:gdLst>
              <a:gd name="connsiteX0" fmla="*/ 3241618 w 3477288"/>
              <a:gd name="connsiteY0" fmla="*/ 0 h 1343770"/>
              <a:gd name="connsiteX1" fmla="*/ 3249569 w 3477288"/>
              <a:gd name="connsiteY1" fmla="*/ 318052 h 1343770"/>
              <a:gd name="connsiteX2" fmla="*/ 856226 w 3477288"/>
              <a:gd name="connsiteY2" fmla="*/ 842838 h 1343770"/>
              <a:gd name="connsiteX3" fmla="*/ 442759 w 3477288"/>
              <a:gd name="connsiteY3" fmla="*/ 1144988 h 1343770"/>
              <a:gd name="connsiteX4" fmla="*/ 5437 w 3477288"/>
              <a:gd name="connsiteY4" fmla="*/ 1343770 h 13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288" h="1343770">
                <a:moveTo>
                  <a:pt x="3241618" y="0"/>
                </a:moveTo>
                <a:cubicBezTo>
                  <a:pt x="3444376" y="88789"/>
                  <a:pt x="3647134" y="177579"/>
                  <a:pt x="3249569" y="318052"/>
                </a:cubicBezTo>
                <a:cubicBezTo>
                  <a:pt x="2852004" y="458525"/>
                  <a:pt x="1324028" y="705015"/>
                  <a:pt x="856226" y="842838"/>
                </a:cubicBezTo>
                <a:cubicBezTo>
                  <a:pt x="388424" y="980661"/>
                  <a:pt x="584557" y="1061499"/>
                  <a:pt x="442759" y="1144988"/>
                </a:cubicBezTo>
                <a:cubicBezTo>
                  <a:pt x="300961" y="1228477"/>
                  <a:pt x="-47572" y="1339794"/>
                  <a:pt x="5437" y="134377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89A9D34-EFCD-484A-AF20-9C1265EFCFE6}"/>
              </a:ext>
            </a:extLst>
          </p:cNvPr>
          <p:cNvSpPr/>
          <p:nvPr/>
        </p:nvSpPr>
        <p:spPr>
          <a:xfrm>
            <a:off x="1233232" y="2902227"/>
            <a:ext cx="905669" cy="723568"/>
          </a:xfrm>
          <a:prstGeom prst="roundRect">
            <a:avLst/>
          </a:prstGeom>
          <a:noFill/>
          <a:ln w="28575">
            <a:solidFill>
              <a:srgbClr val="4E4E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53BD8-1259-4DF4-8F21-B9F6A74127C4}"/>
              </a:ext>
            </a:extLst>
          </p:cNvPr>
          <p:cNvSpPr txBox="1"/>
          <p:nvPr/>
        </p:nvSpPr>
        <p:spPr>
          <a:xfrm>
            <a:off x="7045099" y="6488668"/>
            <a:ext cx="114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Kokoska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4981A78-991F-4425-9C52-B40062409EAA}"/>
              </a:ext>
            </a:extLst>
          </p:cNvPr>
          <p:cNvSpPr txBox="1">
            <a:spLocks/>
          </p:cNvSpPr>
          <p:nvPr/>
        </p:nvSpPr>
        <p:spPr>
          <a:xfrm>
            <a:off x="76200" y="4943005"/>
            <a:ext cx="4572000" cy="14242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Feed Box lambda plate replaced with an interconnect lambda plug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Separates the 20 bar-rated HL LHC Cryo-Assembly from the existing 85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psig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-rated Feed Box.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Reduces the 1.9 K volume</a:t>
            </a:r>
          </a:p>
          <a:p>
            <a:pPr marL="914400" marR="0" lvl="2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Faster pump-down time to 1.9 K</a:t>
            </a:r>
          </a:p>
          <a:p>
            <a:pPr marL="914400" marR="0" lvl="2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Reduced 1.9 K heat load</a:t>
            </a:r>
          </a:p>
          <a:p>
            <a:pPr marL="914400" marR="0" lvl="2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Reduced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LHe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 usage</a:t>
            </a:r>
          </a:p>
        </p:txBody>
      </p:sp>
    </p:spTree>
    <p:extLst>
      <p:ext uri="{BB962C8B-B14F-4D97-AF65-F5344CB8AC3E}">
        <p14:creationId xmlns:p14="http://schemas.microsoft.com/office/powerpoint/2010/main" val="4653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Test Stand 4 – Power &amp; QPM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A33F3E4C-D7F6-49A2-A1FC-995457F7AA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" r="43"/>
          <a:stretch>
            <a:fillRect/>
          </a:stretch>
        </p:blipFill>
        <p:spPr>
          <a:xfrm>
            <a:off x="429419" y="743413"/>
            <a:ext cx="6729977" cy="2887222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DA4C7BF-C967-405C-97CE-B3913AA1E18B}"/>
              </a:ext>
            </a:extLst>
          </p:cNvPr>
          <p:cNvSpPr txBox="1">
            <a:spLocks/>
          </p:cNvSpPr>
          <p:nvPr/>
        </p:nvSpPr>
        <p:spPr>
          <a:xfrm>
            <a:off x="320664" y="4355620"/>
            <a:ext cx="3014402" cy="14242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Controls &amp; DAQ Upgrades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CLIQ Protection System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Power Leads re-classification from 15kA to 18kA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259F39F-03C8-42D3-A127-C2C1AC51D3FB}"/>
              </a:ext>
            </a:extLst>
          </p:cNvPr>
          <p:cNvSpPr txBox="1">
            <a:spLocks/>
          </p:cNvSpPr>
          <p:nvPr/>
        </p:nvSpPr>
        <p:spPr>
          <a:xfrm>
            <a:off x="4572000" y="4943004"/>
            <a:ext cx="4347927" cy="14242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2013958-48FC-421D-8190-3AFB817AF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74"/>
          <a:stretch/>
        </p:blipFill>
        <p:spPr>
          <a:xfrm>
            <a:off x="3737499" y="3767604"/>
            <a:ext cx="4787284" cy="25089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09B9F38-72C3-4628-A8B6-28A4175874F7}"/>
              </a:ext>
            </a:extLst>
          </p:cNvPr>
          <p:cNvSpPr txBox="1"/>
          <p:nvPr/>
        </p:nvSpPr>
        <p:spPr>
          <a:xfrm>
            <a:off x="4082673" y="3607474"/>
            <a:ext cx="723275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QD Tier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323F57-7891-4C63-8A4E-7D3CAD46C55B}"/>
              </a:ext>
            </a:extLst>
          </p:cNvPr>
          <p:cNvSpPr txBox="1"/>
          <p:nvPr/>
        </p:nvSpPr>
        <p:spPr>
          <a:xfrm>
            <a:off x="5327979" y="3607474"/>
            <a:ext cx="891591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AQD System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187C3A-DD91-4816-BCE7-9F238280F68B}"/>
              </a:ext>
            </a:extLst>
          </p:cNvPr>
          <p:cNvSpPr txBox="1"/>
          <p:nvPr/>
        </p:nvSpPr>
        <p:spPr>
          <a:xfrm>
            <a:off x="6612979" y="3607474"/>
            <a:ext cx="89639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DQD System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7EE440-E8D3-4FA1-8239-F9F676339772}"/>
              </a:ext>
            </a:extLst>
          </p:cNvPr>
          <p:cNvSpPr txBox="1"/>
          <p:nvPr/>
        </p:nvSpPr>
        <p:spPr>
          <a:xfrm>
            <a:off x="7792436" y="3867631"/>
            <a:ext cx="609462" cy="20005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PS Cabinets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E9BDC0-710B-4CDA-A356-BEEA3730BFF4}"/>
              </a:ext>
            </a:extLst>
          </p:cNvPr>
          <p:cNvSpPr txBox="1"/>
          <p:nvPr/>
        </p:nvSpPr>
        <p:spPr>
          <a:xfrm>
            <a:off x="7811784" y="4806034"/>
            <a:ext cx="566181" cy="20005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CLIQ Units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4093F9-2073-47C1-88FE-5B8B79C3A0DD}"/>
              </a:ext>
            </a:extLst>
          </p:cNvPr>
          <p:cNvSpPr txBox="1"/>
          <p:nvPr/>
        </p:nvSpPr>
        <p:spPr>
          <a:xfrm>
            <a:off x="7811784" y="5035588"/>
            <a:ext cx="822661" cy="20005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Heaters Interface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0184D9-CFEC-4B90-AE3E-487B22CEE8F0}"/>
              </a:ext>
            </a:extLst>
          </p:cNvPr>
          <p:cNvSpPr txBox="1"/>
          <p:nvPr/>
        </p:nvSpPr>
        <p:spPr>
          <a:xfrm>
            <a:off x="6131141" y="5555095"/>
            <a:ext cx="492443" cy="20005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Cryostat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729424-EB0D-4F76-A840-D7F1D1E59CEA}"/>
              </a:ext>
            </a:extLst>
          </p:cNvPr>
          <p:cNvSpPr txBox="1"/>
          <p:nvPr/>
        </p:nvSpPr>
        <p:spPr>
          <a:xfrm rot="16200000">
            <a:off x="2212546" y="4740412"/>
            <a:ext cx="2884433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3-TIER QUENCH DETECTION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6274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Test Stand 4 – Magnetic Measurement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534FE-2A2D-49F0-A1AA-5481BA722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877" y="613976"/>
            <a:ext cx="3713430" cy="253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DC153-0104-4F60-97F1-DC49F6D1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859" y="2306890"/>
            <a:ext cx="5824964" cy="85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246EAD-7398-44BF-A783-CC96CF7B3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3167565"/>
            <a:ext cx="9004663" cy="139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F4AFE6-E6CA-4446-8679-56E6F1B0EF0D}"/>
              </a:ext>
            </a:extLst>
          </p:cNvPr>
          <p:cNvSpPr txBox="1">
            <a:spLocks/>
          </p:cNvSpPr>
          <p:nvPr/>
        </p:nvSpPr>
        <p:spPr>
          <a:xfrm>
            <a:off x="136814" y="4250683"/>
            <a:ext cx="8695854" cy="19215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Integral strength and SSW measurements at room temperature and 1.9K for alignment of two magnets with respect to each other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Integral measurements of cold mass, including strength &amp; harmonic field errors at 300 K and 1.9K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Local measurements along length of cryo-assemblies with: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Self Contained (with its own encoder, slip-rings, gravity sensor) 100mm diameter rotating coil system (Ferret Probe) for local field quality measurements and alignment assessment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23-meter (75-ft) long push-pull shaft for probe positioning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flex drive for probe rotation while maintaining precise measurements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PPM field measurements and 1e-4 integrals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Incorporation of laser tracker to measure angles (along a very long &amp; narrow pipe) and position of probe along axis  to compensate for mechanical effects when determining local magnetic axes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New ‘state of the art’ multi-channel, high precision (24-bit) DAQ and software framework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B3122F-5F3F-4D4D-A0DD-14FC9CE8C88E}"/>
              </a:ext>
            </a:extLst>
          </p:cNvPr>
          <p:cNvSpPr txBox="1">
            <a:spLocks/>
          </p:cNvSpPr>
          <p:nvPr/>
        </p:nvSpPr>
        <p:spPr>
          <a:xfrm>
            <a:off x="4484741" y="4734898"/>
            <a:ext cx="4347927" cy="14242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</p:txBody>
      </p:sp>
      <p:pic>
        <p:nvPicPr>
          <p:cNvPr id="11" name="Picture 10" descr="A picture containing sewing machine, indoor&#10;&#10;Description automatically generated">
            <a:extLst>
              <a:ext uri="{FF2B5EF4-FFF2-40B4-BE49-F238E27FC236}">
                <a16:creationId xmlns:a16="http://schemas.microsoft.com/office/drawing/2014/main" id="{0D3185A1-0285-487C-AD09-C9496BD8F0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008" b="1279"/>
          <a:stretch/>
        </p:blipFill>
        <p:spPr>
          <a:xfrm>
            <a:off x="5511689" y="841479"/>
            <a:ext cx="1402325" cy="139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4063F288-3656-4E88-8D78-0D394912A1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24" t="9723"/>
          <a:stretch/>
        </p:blipFill>
        <p:spPr>
          <a:xfrm>
            <a:off x="6868165" y="587994"/>
            <a:ext cx="2090778" cy="141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0FD06E-E87B-4320-800E-AD3B98E16D67}"/>
              </a:ext>
            </a:extLst>
          </p:cNvPr>
          <p:cNvCxnSpPr/>
          <p:nvPr/>
        </p:nvCxnSpPr>
        <p:spPr>
          <a:xfrm flipH="1">
            <a:off x="549329" y="3858798"/>
            <a:ext cx="8028441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C32F24-1512-4DB6-8C0B-D225DEE2506C}"/>
              </a:ext>
            </a:extLst>
          </p:cNvPr>
          <p:cNvSpPr txBox="1"/>
          <p:nvPr/>
        </p:nvSpPr>
        <p:spPr>
          <a:xfrm>
            <a:off x="549329" y="3581799"/>
            <a:ext cx="82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23-meters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CC8B59-0F2A-4436-A6B6-7576DD5793BC}"/>
              </a:ext>
            </a:extLst>
          </p:cNvPr>
          <p:cNvSpPr/>
          <p:nvPr/>
        </p:nvSpPr>
        <p:spPr>
          <a:xfrm>
            <a:off x="22431" y="2953105"/>
            <a:ext cx="3086356" cy="2194668"/>
          </a:xfrm>
          <a:custGeom>
            <a:avLst/>
            <a:gdLst>
              <a:gd name="connsiteX0" fmla="*/ 848253 w 3086356"/>
              <a:gd name="connsiteY0" fmla="*/ 2090058 h 2194668"/>
              <a:gd name="connsiteX1" fmla="*/ 90607 w 3086356"/>
              <a:gd name="connsiteY1" fmla="*/ 2029098 h 2194668"/>
              <a:gd name="connsiteX2" fmla="*/ 142859 w 3086356"/>
              <a:gd name="connsiteY2" fmla="*/ 531223 h 2194668"/>
              <a:gd name="connsiteX3" fmla="*/ 1248847 w 3086356"/>
              <a:gd name="connsiteY3" fmla="*/ 174172 h 2194668"/>
              <a:gd name="connsiteX4" fmla="*/ 3086356 w 3086356"/>
              <a:gd name="connsiteY4" fmla="*/ 0 h 21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356" h="2194668">
                <a:moveTo>
                  <a:pt x="848253" y="2090058"/>
                </a:moveTo>
                <a:cubicBezTo>
                  <a:pt x="528213" y="2189481"/>
                  <a:pt x="208173" y="2288904"/>
                  <a:pt x="90607" y="2029098"/>
                </a:cubicBezTo>
                <a:cubicBezTo>
                  <a:pt x="-26959" y="1769292"/>
                  <a:pt x="-50181" y="840377"/>
                  <a:pt x="142859" y="531223"/>
                </a:cubicBezTo>
                <a:cubicBezTo>
                  <a:pt x="335899" y="222069"/>
                  <a:pt x="758264" y="262709"/>
                  <a:pt x="1248847" y="174172"/>
                </a:cubicBezTo>
                <a:cubicBezTo>
                  <a:pt x="1739430" y="85635"/>
                  <a:pt x="2642219" y="2903"/>
                  <a:pt x="308635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D1CCCC-63BB-440F-8F41-72FB5AD5F6F1}"/>
              </a:ext>
            </a:extLst>
          </p:cNvPr>
          <p:cNvSpPr/>
          <p:nvPr/>
        </p:nvSpPr>
        <p:spPr>
          <a:xfrm>
            <a:off x="8379823" y="1300772"/>
            <a:ext cx="724845" cy="3042628"/>
          </a:xfrm>
          <a:custGeom>
            <a:avLst/>
            <a:gdLst>
              <a:gd name="connsiteX0" fmla="*/ 0 w 651066"/>
              <a:gd name="connsiteY0" fmla="*/ 2974311 h 2974311"/>
              <a:gd name="connsiteX1" fmla="*/ 635725 w 651066"/>
              <a:gd name="connsiteY1" fmla="*/ 2486631 h 2974311"/>
              <a:gd name="connsiteX2" fmla="*/ 418011 w 651066"/>
              <a:gd name="connsiteY2" fmla="*/ 300780 h 2974311"/>
              <a:gd name="connsiteX3" fmla="*/ 17417 w 651066"/>
              <a:gd name="connsiteY3" fmla="*/ 74357 h 29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066" h="2974311">
                <a:moveTo>
                  <a:pt x="0" y="2974311"/>
                </a:moveTo>
                <a:cubicBezTo>
                  <a:pt x="283028" y="2953265"/>
                  <a:pt x="566056" y="2932220"/>
                  <a:pt x="635725" y="2486631"/>
                </a:cubicBezTo>
                <a:cubicBezTo>
                  <a:pt x="705394" y="2041042"/>
                  <a:pt x="521062" y="702826"/>
                  <a:pt x="418011" y="300780"/>
                </a:cubicBezTo>
                <a:cubicBezTo>
                  <a:pt x="314960" y="-101266"/>
                  <a:pt x="166188" y="-13455"/>
                  <a:pt x="17417" y="7435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7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Hi-Lumi LQXFA Cryo-Assembly Testing Steps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B3122F-5F3F-4D4D-A0DD-14FC9CE8C88E}"/>
              </a:ext>
            </a:extLst>
          </p:cNvPr>
          <p:cNvSpPr txBox="1">
            <a:spLocks/>
          </p:cNvSpPr>
          <p:nvPr/>
        </p:nvSpPr>
        <p:spPr>
          <a:xfrm>
            <a:off x="4484741" y="5281361"/>
            <a:ext cx="4347927" cy="14242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A3FAD97-2FF7-415F-A55B-6801834AAAEF}"/>
              </a:ext>
            </a:extLst>
          </p:cNvPr>
          <p:cNvSpPr txBox="1">
            <a:spLocks/>
          </p:cNvSpPr>
          <p:nvPr/>
        </p:nvSpPr>
        <p:spPr>
          <a:xfrm>
            <a:off x="327263" y="3408500"/>
            <a:ext cx="3523514" cy="47295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Zero Magnet Test Configuration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Open &amp; Closed Assembly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3C2F293-2C92-465D-85FD-3CDE8AF4DC99}"/>
              </a:ext>
            </a:extLst>
          </p:cNvPr>
          <p:cNvSpPr txBox="1">
            <a:spLocks/>
          </p:cNvSpPr>
          <p:nvPr/>
        </p:nvSpPr>
        <p:spPr>
          <a:xfrm>
            <a:off x="4552605" y="3336760"/>
            <a:ext cx="4206239" cy="47295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Prototype &amp; Production Test Configuration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Open &amp; Closed Assembly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821A5EF-6BA3-4D68-A3EE-47B254A70D6B}"/>
              </a:ext>
            </a:extLst>
          </p:cNvPr>
          <p:cNvSpPr txBox="1">
            <a:spLocks/>
          </p:cNvSpPr>
          <p:nvPr/>
        </p:nvSpPr>
        <p:spPr>
          <a:xfrm>
            <a:off x="636588" y="1447776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ED49A5-C19B-4D31-8485-10851B51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30"/>
          <a:stretch/>
        </p:blipFill>
        <p:spPr>
          <a:xfrm>
            <a:off x="327263" y="1567818"/>
            <a:ext cx="3425616" cy="176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Picture 4" descr="Machine generated alternative text:&#10;&#10;">
            <a:extLst>
              <a:ext uri="{FF2B5EF4-FFF2-40B4-BE49-F238E27FC236}">
                <a16:creationId xmlns:a16="http://schemas.microsoft.com/office/drawing/2014/main" id="{5AB37761-5F00-4E83-9BAC-08387AA78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/>
          <a:stretch/>
        </p:blipFill>
        <p:spPr bwMode="auto">
          <a:xfrm>
            <a:off x="429419" y="3975463"/>
            <a:ext cx="2666575" cy="1592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2" name="Picture 16" descr="Machine generated alternative text:&#10;&#10;">
            <a:extLst>
              <a:ext uri="{FF2B5EF4-FFF2-40B4-BE49-F238E27FC236}">
                <a16:creationId xmlns:a16="http://schemas.microsoft.com/office/drawing/2014/main" id="{2A793878-40E2-4854-8BFF-CA3F7202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02" y="3975463"/>
            <a:ext cx="4519250" cy="1436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514822-6189-4ABE-9A1A-E04E7D8EF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95" y="1977723"/>
            <a:ext cx="4565020" cy="1286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BB4FB8-2BB1-4CD3-97F3-88C7D98C2989}"/>
              </a:ext>
            </a:extLst>
          </p:cNvPr>
          <p:cNvSpPr txBox="1"/>
          <p:nvPr/>
        </p:nvSpPr>
        <p:spPr>
          <a:xfrm>
            <a:off x="4915949" y="2996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150FA-3B9D-4A2F-81BB-E08A70173D7E}"/>
              </a:ext>
            </a:extLst>
          </p:cNvPr>
          <p:cNvSpPr/>
          <p:nvPr/>
        </p:nvSpPr>
        <p:spPr>
          <a:xfrm>
            <a:off x="838200" y="5875965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Spring of 2020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5DA9CB-2255-4241-A5DE-D3C773139075}"/>
              </a:ext>
            </a:extLst>
          </p:cNvPr>
          <p:cNvSpPr/>
          <p:nvPr/>
        </p:nvSpPr>
        <p:spPr>
          <a:xfrm>
            <a:off x="6096000" y="5779103"/>
            <a:ext cx="110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Late 2020</a:t>
            </a:r>
          </a:p>
        </p:txBody>
      </p:sp>
    </p:spTree>
    <p:extLst>
      <p:ext uri="{BB962C8B-B14F-4D97-AF65-F5344CB8AC3E}">
        <p14:creationId xmlns:p14="http://schemas.microsoft.com/office/powerpoint/2010/main" val="193026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Facility Cryogenics System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B3122F-5F3F-4D4D-A0DD-14FC9CE8C88E}"/>
              </a:ext>
            </a:extLst>
          </p:cNvPr>
          <p:cNvSpPr txBox="1">
            <a:spLocks/>
          </p:cNvSpPr>
          <p:nvPr/>
        </p:nvSpPr>
        <p:spPr>
          <a:xfrm>
            <a:off x="4484741" y="4734898"/>
            <a:ext cx="4347927" cy="14242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5E1B9D-BD60-4126-88DB-E9CB880124AF}"/>
              </a:ext>
            </a:extLst>
          </p:cNvPr>
          <p:cNvSpPr txBox="1">
            <a:spLocks/>
          </p:cNvSpPr>
          <p:nvPr/>
        </p:nvSpPr>
        <p:spPr>
          <a:xfrm>
            <a:off x="176348" y="5265091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Installation of a new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cryoplant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 (operational in the end of 2021)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in parallel with the existing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cryoplant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Subsequent replacement of the existing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cryoplant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 with a second new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cryoplant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New cryogenic distribution system</a:t>
            </a:r>
          </a:p>
        </p:txBody>
      </p:sp>
      <p:pic>
        <p:nvPicPr>
          <p:cNvPr id="6" name="Picture 1" descr="image004">
            <a:extLst>
              <a:ext uri="{FF2B5EF4-FFF2-40B4-BE49-F238E27FC236}">
                <a16:creationId xmlns:a16="http://schemas.microsoft.com/office/drawing/2014/main" id="{9124F4DB-F1DB-4A07-A447-822A71F2D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4293334" y="831555"/>
            <a:ext cx="4271373" cy="2107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016">
            <a:extLst>
              <a:ext uri="{FF2B5EF4-FFF2-40B4-BE49-F238E27FC236}">
                <a16:creationId xmlns:a16="http://schemas.microsoft.com/office/drawing/2014/main" id="{9E609DF8-40A0-469B-8E57-B65B37FB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79" y="2938862"/>
            <a:ext cx="3997234" cy="231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992D6-D75C-4160-B2CD-C3DC2C829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209968"/>
            <a:ext cx="4075279" cy="332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28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8530</TotalTime>
  <Words>1286</Words>
  <Application>Microsoft Office PowerPoint</Application>
  <PresentationFormat>On-screen Show (4:3)</PresentationFormat>
  <Paragraphs>219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Geneva</vt:lpstr>
      <vt:lpstr>Helvetica</vt:lpstr>
      <vt:lpstr>Mangal</vt:lpstr>
      <vt:lpstr>Times New Roman</vt:lpstr>
      <vt:lpstr>Utopia</vt:lpstr>
      <vt:lpstr>Wingdings</vt:lpstr>
      <vt:lpstr>Office Theme</vt:lpstr>
      <vt:lpstr>PowerPoint Presentation</vt:lpstr>
      <vt:lpstr>Introduction</vt:lpstr>
      <vt:lpstr>Major upgrades </vt:lpstr>
      <vt:lpstr>Infrastructure</vt:lpstr>
      <vt:lpstr>Test Stand 4 – Cryo-Mechanical Upgrades</vt:lpstr>
      <vt:lpstr>Test Stand 4 – Power &amp; QPM</vt:lpstr>
      <vt:lpstr>Test Stand 4 – Magnetic Measurement Highlights</vt:lpstr>
      <vt:lpstr>Hi-Lumi LQXFA Cryo-Assembly Testing Steps</vt:lpstr>
      <vt:lpstr>Facility Cryogenics System Upgrade</vt:lpstr>
      <vt:lpstr>Super-VMTF (HF-VMTF): why a new Vertical Magnet Test Facility? </vt:lpstr>
      <vt:lpstr>Super-VMTF (HF-VMTF)</vt:lpstr>
      <vt:lpstr>Super-VMTF (HF-VMTF) preliminary design</vt:lpstr>
      <vt:lpstr>Summary</vt:lpstr>
      <vt:lpstr>Backup Slides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MBHDP01 test status and first results</dc:title>
  <dc:creator>Stoyan E. Stoynev x 30907N</dc:creator>
  <cp:lastModifiedBy>Stoyan Emilov Stoynev</cp:lastModifiedBy>
  <cp:revision>578</cp:revision>
  <cp:lastPrinted>2016-01-25T22:51:09Z</cp:lastPrinted>
  <dcterms:created xsi:type="dcterms:W3CDTF">2015-02-25T19:07:14Z</dcterms:created>
  <dcterms:modified xsi:type="dcterms:W3CDTF">2019-06-07T15:54:48Z</dcterms:modified>
</cp:coreProperties>
</file>