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3" r:id="rId5"/>
    <p:sldId id="267" r:id="rId6"/>
    <p:sldId id="269" r:id="rId7"/>
    <p:sldId id="304" r:id="rId8"/>
    <p:sldId id="270" r:id="rId9"/>
    <p:sldId id="268" r:id="rId10"/>
    <p:sldId id="279" r:id="rId11"/>
    <p:sldId id="302" r:id="rId12"/>
    <p:sldId id="303" r:id="rId13"/>
    <p:sldId id="274" r:id="rId14"/>
    <p:sldId id="305" r:id="rId15"/>
    <p:sldId id="296" r:id="rId16"/>
    <p:sldId id="293" r:id="rId17"/>
    <p:sldId id="297" r:id="rId18"/>
    <p:sldId id="300" r:id="rId19"/>
    <p:sldId id="286" r:id="rId20"/>
    <p:sldId id="287" r:id="rId21"/>
    <p:sldId id="280" r:id="rId22"/>
    <p:sldId id="281" r:id="rId23"/>
    <p:sldId id="285" r:id="rId24"/>
    <p:sldId id="271" r:id="rId25"/>
    <p:sldId id="276" r:id="rId26"/>
    <p:sldId id="283" r:id="rId27"/>
    <p:sldId id="273" r:id="rId28"/>
    <p:sldId id="284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7"/>
    <p:restoredTop sz="94727"/>
  </p:normalViewPr>
  <p:slideViewPr>
    <p:cSldViewPr snapToObjects="1" showGuides="1">
      <p:cViewPr>
        <p:scale>
          <a:sx n="105" d="100"/>
          <a:sy n="105" d="100"/>
        </p:scale>
        <p:origin x="1248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11/06/2019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11/06/2019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05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60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42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77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79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4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467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80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2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6356350"/>
            <a:ext cx="669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6356350"/>
            <a:ext cx="6573000" cy="360000"/>
          </a:xfrm>
        </p:spPr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33.emf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1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hyperlink" Target="https://indico.cern.ch/event/507584/contributions/2027926/attachments/1289830/1920459/20160613KEKTestStand_NakamotoFinal.pdf" TargetMode="External"/><Relationship Id="rId5" Type="http://schemas.openxmlformats.org/officeDocument/2006/relationships/hyperlink" Target="https://indico.cern.ch/event/704235/contributions/2931999/attachments/1651165/2640917/20180508KEKD1_TestStandWSFinal.pdf" TargetMode="External"/><Relationship Id="rId6" Type="http://schemas.openxmlformats.org/officeDocument/2006/relationships/image" Target="../media/image12.jpe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News from the KEK test facility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Kento Suzuki on behalf of the CERN-KEK collaboration  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Magnet Test Stand in Uppsala, K. Suzuki,  June 11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886" y="2996952"/>
            <a:ext cx="7920000" cy="720000"/>
          </a:xfrm>
        </p:spPr>
        <p:txBody>
          <a:bodyPr/>
          <a:lstStyle/>
          <a:p>
            <a:r>
              <a:rPr lang="en-US" sz="2400" dirty="0" smtClean="0"/>
              <a:t>Readiness for production of the Prototype and Series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75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43" y="-99312"/>
            <a:ext cx="7920000" cy="720000"/>
          </a:xfrm>
        </p:spPr>
        <p:txBody>
          <a:bodyPr/>
          <a:lstStyle/>
          <a:p>
            <a:r>
              <a:rPr lang="en-US" dirty="0" smtClean="0"/>
              <a:t>Acceptance criteria for Prototype/Series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671" y="2686329"/>
            <a:ext cx="8208472" cy="3575422"/>
          </a:xfrm>
        </p:spPr>
        <p:txBody>
          <a:bodyPr>
            <a:normAutofit/>
          </a:bodyPr>
          <a:lstStyle/>
          <a:p>
            <a:r>
              <a:rPr lang="en-US" sz="2000" dirty="0"/>
              <a:t>During fabrication, conformity tests have to be conducted for its quality </a:t>
            </a:r>
            <a:r>
              <a:rPr lang="en-US" sz="2000" dirty="0" smtClean="0"/>
              <a:t>assurance</a:t>
            </a:r>
          </a:p>
          <a:p>
            <a:r>
              <a:rPr lang="en-US" sz="2000" dirty="0" smtClean="0"/>
              <a:t>Electrical test</a:t>
            </a:r>
          </a:p>
          <a:p>
            <a:pPr lvl="1"/>
            <a:r>
              <a:rPr lang="en-US" sz="2000" dirty="0" smtClean="0"/>
              <a:t>Coil to ground : </a:t>
            </a:r>
            <a:r>
              <a:rPr lang="en-US" sz="2000" dirty="0" smtClean="0">
                <a:solidFill>
                  <a:schemeClr val="tx1"/>
                </a:solidFill>
              </a:rPr>
              <a:t>2.6 kV (Warm) </a:t>
            </a:r>
            <a:r>
              <a:rPr lang="en-US" sz="2000" dirty="0" smtClean="0"/>
              <a:t>/ </a:t>
            </a:r>
            <a:r>
              <a:rPr lang="en-US" sz="2000" b="1" dirty="0" smtClean="0">
                <a:solidFill>
                  <a:srgbClr val="00B050"/>
                </a:solidFill>
              </a:rPr>
              <a:t>1.3 kV (</a:t>
            </a:r>
            <a:r>
              <a:rPr lang="en-US" sz="2000" b="1" dirty="0" err="1" smtClean="0">
                <a:solidFill>
                  <a:srgbClr val="00B050"/>
                </a:solidFill>
              </a:rPr>
              <a:t>LHe</a:t>
            </a:r>
            <a:r>
              <a:rPr lang="en-US" sz="2000" b="1" dirty="0" smtClean="0">
                <a:solidFill>
                  <a:srgbClr val="00B050"/>
                </a:solidFill>
              </a:rPr>
              <a:t>)</a:t>
            </a:r>
          </a:p>
          <a:p>
            <a:pPr lvl="1"/>
            <a:r>
              <a:rPr lang="en-US" sz="2000" dirty="0" smtClean="0"/>
              <a:t>Coil to quench heater : </a:t>
            </a:r>
            <a:r>
              <a:rPr lang="en-US" sz="2000" dirty="0" smtClean="0">
                <a:solidFill>
                  <a:schemeClr val="tx1"/>
                </a:solidFill>
              </a:rPr>
              <a:t>4.6 kV (Warm)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/>
              <a:t>/ </a:t>
            </a:r>
            <a:r>
              <a:rPr lang="en-US" sz="2000" b="1" dirty="0" smtClean="0">
                <a:solidFill>
                  <a:srgbClr val="00B050"/>
                </a:solidFill>
              </a:rPr>
              <a:t>2.3 kV (</a:t>
            </a:r>
            <a:r>
              <a:rPr lang="en-US" sz="2000" b="1" dirty="0" err="1" smtClean="0">
                <a:solidFill>
                  <a:srgbClr val="00B050"/>
                </a:solidFill>
              </a:rPr>
              <a:t>LHe</a:t>
            </a:r>
            <a:r>
              <a:rPr lang="en-US" sz="20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2000" dirty="0" smtClean="0"/>
              <a:t>Alignment / Field quality</a:t>
            </a:r>
          </a:p>
          <a:p>
            <a:pPr lvl="1"/>
            <a:r>
              <a:rPr lang="en-US" sz="2000" dirty="0" smtClean="0"/>
              <a:t>Magnetic center axis : </a:t>
            </a:r>
            <a:r>
              <a:rPr lang="en-US" sz="2000" b="1" dirty="0" smtClean="0">
                <a:solidFill>
                  <a:srgbClr val="00B050"/>
                </a:solidFill>
              </a:rPr>
              <a:t>within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± 5 mm</a:t>
            </a:r>
          </a:p>
          <a:p>
            <a:pPr lvl="1"/>
            <a:r>
              <a:rPr lang="en-US" sz="2000" dirty="0" smtClean="0"/>
              <a:t>Int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egrated field angle </a:t>
            </a:r>
            <a:r>
              <a:rPr lang="en-US" sz="2000" b="1" dirty="0" smtClean="0">
                <a:solidFill>
                  <a:srgbClr val="00B050"/>
                </a:solidFill>
              </a:rPr>
              <a:t>: within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± 5 </a:t>
            </a:r>
            <a:r>
              <a:rPr lang="en-US" altLang="ja-JP" sz="2000" b="1" dirty="0" err="1" smtClean="0">
                <a:solidFill>
                  <a:srgbClr val="00B050"/>
                </a:solidFill>
              </a:rPr>
              <a:t>mrad</a:t>
            </a:r>
            <a:endParaRPr lang="en-US" altLang="ja-JP" sz="2000" b="1" dirty="0" smtClean="0">
              <a:solidFill>
                <a:srgbClr val="00B050"/>
              </a:solidFill>
            </a:endParaRP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Deviation of local field center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angle </a:t>
            </a:r>
            <a:r>
              <a:rPr lang="en-US" sz="2000" b="1" dirty="0" smtClean="0">
                <a:solidFill>
                  <a:srgbClr val="00B050"/>
                </a:solidFill>
              </a:rPr>
              <a:t>: within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± 2 mm / 2 </a:t>
            </a:r>
            <a:r>
              <a:rPr lang="en-US" altLang="ja-JP" sz="2000" b="1" dirty="0" err="1" smtClean="0">
                <a:solidFill>
                  <a:srgbClr val="00B050"/>
                </a:solidFill>
              </a:rPr>
              <a:t>mrad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lvl="1"/>
            <a:r>
              <a:rPr lang="en-US" sz="2000" dirty="0" smtClean="0"/>
              <a:t>Field integral : |b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| &lt; </a:t>
            </a:r>
            <a:r>
              <a:rPr lang="en-US" sz="2000" dirty="0" smtClean="0">
                <a:solidFill>
                  <a:schemeClr val="tx1"/>
                </a:solidFill>
              </a:rPr>
              <a:t>2.9 unit</a:t>
            </a:r>
            <a:r>
              <a:rPr lang="en-US" sz="2000" dirty="0" smtClean="0"/>
              <a:t>, |b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| &lt; </a:t>
            </a:r>
            <a:r>
              <a:rPr lang="en-US" sz="2000" dirty="0" smtClean="0">
                <a:solidFill>
                  <a:schemeClr val="tx1"/>
                </a:solidFill>
              </a:rPr>
              <a:t>1.5 unit, ..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 smtClean="0"/>
              <a:t>3rd </a:t>
            </a:r>
            <a:r>
              <a:rPr lang="fr-FR" noProof="0" dirty="0" err="1" smtClean="0"/>
              <a:t>Magnet</a:t>
            </a:r>
            <a:r>
              <a:rPr lang="fr-FR" noProof="0" dirty="0" smtClean="0"/>
              <a:t> Test Stand in Uppsala, K. Suzuki, 11th </a:t>
            </a:r>
            <a:r>
              <a:rPr lang="fr-FR" noProof="0" dirty="0" err="1" smtClean="0"/>
              <a:t>June</a:t>
            </a:r>
            <a:r>
              <a:rPr lang="fr-FR" noProof="0" dirty="0" smtClean="0"/>
              <a:t> 2019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22" y="476672"/>
            <a:ext cx="7417241" cy="2115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8611" y="4657371"/>
            <a:ext cx="245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the warm field measurement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652120" y="5119446"/>
            <a:ext cx="792088" cy="27608"/>
          </a:xfrm>
          <a:prstGeom prst="line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66937" y="3523624"/>
            <a:ext cx="190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erformed at </a:t>
            </a:r>
          </a:p>
          <a:p>
            <a:r>
              <a:rPr lang="en-US" dirty="0" smtClean="0"/>
              <a:t>the test bench 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644008" y="3613211"/>
            <a:ext cx="1512168" cy="42055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57576" y="4059826"/>
            <a:ext cx="1512168" cy="40523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5" idx="3"/>
          </p:cNvCxnSpPr>
          <p:nvPr/>
        </p:nvCxnSpPr>
        <p:spPr>
          <a:xfrm flipV="1">
            <a:off x="6969744" y="4019575"/>
            <a:ext cx="376848" cy="242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56176" y="3830644"/>
            <a:ext cx="1210761" cy="154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477421" y="4720870"/>
            <a:ext cx="2174699" cy="78223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148063" y="5522605"/>
            <a:ext cx="3131699" cy="43548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6400689" y="5147054"/>
            <a:ext cx="43519" cy="349489"/>
          </a:xfrm>
          <a:prstGeom prst="line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796136" y="5147054"/>
            <a:ext cx="648072" cy="356048"/>
          </a:xfrm>
          <a:prstGeom prst="line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0"/>
            <a:ext cx="7920000" cy="720000"/>
          </a:xfrm>
        </p:spPr>
        <p:txBody>
          <a:bodyPr/>
          <a:lstStyle/>
          <a:p>
            <a:r>
              <a:rPr lang="en-US" dirty="0"/>
              <a:t>Readiness for the electrical test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grpSp>
        <p:nvGrpSpPr>
          <p:cNvPr id="6" name="Group 5"/>
          <p:cNvGrpSpPr/>
          <p:nvPr/>
        </p:nvGrpSpPr>
        <p:grpSpPr>
          <a:xfrm>
            <a:off x="-37917" y="476672"/>
            <a:ext cx="2953733" cy="4176463"/>
            <a:chOff x="179282" y="558019"/>
            <a:chExt cx="2920136" cy="37730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698016"/>
              <a:ext cx="2808312" cy="36330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79282" y="558019"/>
              <a:ext cx="1120080" cy="19894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47290" y="730927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Feed-through</a:t>
              </a:r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4931" y="4882154"/>
            <a:ext cx="1857804" cy="13853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733499" y="1534442"/>
            <a:ext cx="2576815" cy="4040367"/>
            <a:chOff x="3369053" y="750880"/>
            <a:chExt cx="2599110" cy="34142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053" y="750880"/>
              <a:ext cx="2560707" cy="3414276"/>
            </a:xfrm>
            <a:prstGeom prst="rect">
              <a:avLst/>
            </a:prstGeom>
          </p:spPr>
        </p:pic>
        <p:sp>
          <p:nvSpPr>
            <p:cNvPr id="18" name="Lightning Bolt 17"/>
            <p:cNvSpPr/>
            <p:nvPr/>
          </p:nvSpPr>
          <p:spPr>
            <a:xfrm>
              <a:off x="3779910" y="1868953"/>
              <a:ext cx="792090" cy="61418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ightning Bolt 18"/>
            <p:cNvSpPr/>
            <p:nvPr/>
          </p:nvSpPr>
          <p:spPr>
            <a:xfrm rot="4895254">
              <a:off x="4937523" y="1448686"/>
              <a:ext cx="792090" cy="61418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09481" y="1410929"/>
              <a:ext cx="790618" cy="23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+HV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9035" y="1958347"/>
              <a:ext cx="719128" cy="2365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+HV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5301344" y="820732"/>
            <a:ext cx="3615944" cy="5895618"/>
          </a:xfrm>
        </p:spPr>
        <p:txBody>
          <a:bodyPr>
            <a:normAutofit/>
          </a:bodyPr>
          <a:lstStyle/>
          <a:p>
            <a:r>
              <a:rPr lang="en-US" sz="1900" dirty="0" smtClean="0"/>
              <a:t>Electrical tests with the 2</a:t>
            </a:r>
            <a:r>
              <a:rPr lang="en-US" sz="1900" baseline="30000" dirty="0" smtClean="0"/>
              <a:t>nd</a:t>
            </a:r>
            <a:r>
              <a:rPr lang="en-US" sz="1900" dirty="0" smtClean="0"/>
              <a:t> model magnets have been performed under the </a:t>
            </a:r>
            <a:r>
              <a:rPr lang="en-US" sz="1900" dirty="0" err="1" smtClean="0"/>
              <a:t>LHe</a:t>
            </a:r>
            <a:r>
              <a:rPr lang="en-US" sz="1900" dirty="0" smtClean="0"/>
              <a:t> (1.9 K) condition </a:t>
            </a:r>
            <a:r>
              <a:rPr lang="en-US" sz="1900" dirty="0"/>
              <a:t>a</a:t>
            </a:r>
            <a:r>
              <a:rPr lang="en-US" sz="1900" dirty="0" smtClean="0"/>
              <a:t>fter the cold test </a:t>
            </a:r>
          </a:p>
          <a:p>
            <a:r>
              <a:rPr lang="en-US" sz="1900" b="1" dirty="0" smtClean="0">
                <a:solidFill>
                  <a:schemeClr val="tx1"/>
                </a:solidFill>
              </a:rPr>
              <a:t>Coil-to-ground (1.3 kV):</a:t>
            </a:r>
          </a:p>
          <a:p>
            <a:pPr lvl="1"/>
            <a:r>
              <a:rPr lang="en-US" sz="1900" b="1" dirty="0" smtClean="0">
                <a:solidFill>
                  <a:schemeClr val="tx1"/>
                </a:solidFill>
              </a:rPr>
              <a:t>Applied through the current lead (CL)</a:t>
            </a:r>
            <a:endParaRPr lang="en-US" sz="1900" b="1" dirty="0">
              <a:solidFill>
                <a:schemeClr val="tx1"/>
              </a:solidFill>
            </a:endParaRPr>
          </a:p>
          <a:p>
            <a:pPr lvl="1"/>
            <a:r>
              <a:rPr lang="en-US" sz="1900" b="1" dirty="0">
                <a:solidFill>
                  <a:schemeClr val="tx1"/>
                </a:solidFill>
              </a:rPr>
              <a:t>L</a:t>
            </a:r>
            <a:r>
              <a:rPr lang="en-US" sz="1900" b="1" dirty="0" smtClean="0">
                <a:solidFill>
                  <a:schemeClr val="tx1"/>
                </a:solidFill>
              </a:rPr>
              <a:t>eakage current increases linearly </a:t>
            </a:r>
          </a:p>
          <a:p>
            <a:endParaRPr lang="en-US" sz="1900" dirty="0"/>
          </a:p>
        </p:txBody>
      </p:sp>
      <p:sp>
        <p:nvSpPr>
          <p:cNvPr id="23" name="TextBox 22"/>
          <p:cNvSpPr txBox="1"/>
          <p:nvPr/>
        </p:nvSpPr>
        <p:spPr>
          <a:xfrm>
            <a:off x="972704" y="5721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Magnet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8361" y="1593840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CL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endCxn id="14" idx="0"/>
          </p:cNvCxnSpPr>
          <p:nvPr/>
        </p:nvCxnSpPr>
        <p:spPr>
          <a:xfrm>
            <a:off x="1403649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75656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50432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35696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2396" y="4504602"/>
            <a:ext cx="0" cy="373034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6800" y="4485176"/>
            <a:ext cx="0" cy="373034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69215" y="4870901"/>
            <a:ext cx="104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heater line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9144" y="4877636"/>
            <a:ext cx="104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Lead cable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002869" y="2045732"/>
            <a:ext cx="129918" cy="269795"/>
          </a:xfrm>
          <a:prstGeom prst="straightConnector1">
            <a:avLst/>
          </a:prstGeom>
          <a:ln w="41275">
            <a:solidFill>
              <a:schemeClr val="bg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143" y="3739450"/>
            <a:ext cx="3374345" cy="253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0"/>
            <a:ext cx="7920000" cy="720000"/>
          </a:xfrm>
        </p:spPr>
        <p:txBody>
          <a:bodyPr/>
          <a:lstStyle/>
          <a:p>
            <a:r>
              <a:rPr lang="en-US" dirty="0" smtClean="0"/>
              <a:t>Readiness for the electrical test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grpSp>
        <p:nvGrpSpPr>
          <p:cNvPr id="6" name="Group 5"/>
          <p:cNvGrpSpPr/>
          <p:nvPr/>
        </p:nvGrpSpPr>
        <p:grpSpPr>
          <a:xfrm>
            <a:off x="-37917" y="476672"/>
            <a:ext cx="2953733" cy="4176463"/>
            <a:chOff x="179282" y="558019"/>
            <a:chExt cx="2920136" cy="37730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698016"/>
              <a:ext cx="2808312" cy="36330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79282" y="558019"/>
              <a:ext cx="1120080" cy="19894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47290" y="730927"/>
              <a:ext cx="1152128" cy="58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Feed-through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4931" y="4882154"/>
            <a:ext cx="1857804" cy="13853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733498" y="1534442"/>
            <a:ext cx="2921521" cy="4040367"/>
            <a:chOff x="3369053" y="750880"/>
            <a:chExt cx="2946799" cy="34142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053" y="750880"/>
              <a:ext cx="2560707" cy="3414276"/>
            </a:xfrm>
            <a:prstGeom prst="rect">
              <a:avLst/>
            </a:prstGeom>
          </p:spPr>
        </p:pic>
        <p:sp>
          <p:nvSpPr>
            <p:cNvPr id="18" name="Lightning Bolt 17"/>
            <p:cNvSpPr/>
            <p:nvPr/>
          </p:nvSpPr>
          <p:spPr>
            <a:xfrm>
              <a:off x="4853880" y="1890938"/>
              <a:ext cx="792091" cy="61418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ightning Bolt 18"/>
            <p:cNvSpPr/>
            <p:nvPr/>
          </p:nvSpPr>
          <p:spPr>
            <a:xfrm rot="4895254">
              <a:off x="5612717" y="2308126"/>
              <a:ext cx="792090" cy="61418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72378" y="3339495"/>
              <a:ext cx="719128" cy="2365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+HV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5301344" y="820732"/>
            <a:ext cx="3615944" cy="5895618"/>
          </a:xfrm>
        </p:spPr>
        <p:txBody>
          <a:bodyPr>
            <a:normAutofit/>
          </a:bodyPr>
          <a:lstStyle/>
          <a:p>
            <a:r>
              <a:rPr lang="en-US" sz="1900" dirty="0" smtClean="0"/>
              <a:t>Electrical tests with the 2</a:t>
            </a:r>
            <a:r>
              <a:rPr lang="en-US" sz="1900" baseline="30000" dirty="0" smtClean="0"/>
              <a:t>nd</a:t>
            </a:r>
            <a:r>
              <a:rPr lang="en-US" sz="1900" dirty="0" smtClean="0"/>
              <a:t> model magnets have been performed under the </a:t>
            </a:r>
            <a:r>
              <a:rPr lang="en-US" sz="1900" dirty="0" err="1" smtClean="0"/>
              <a:t>LHe</a:t>
            </a:r>
            <a:r>
              <a:rPr lang="en-US" sz="1900" dirty="0" smtClean="0"/>
              <a:t> (1.9 K) condition </a:t>
            </a:r>
            <a:r>
              <a:rPr lang="en-US" sz="1900" dirty="0"/>
              <a:t>a</a:t>
            </a:r>
            <a:r>
              <a:rPr lang="en-US" sz="1900" dirty="0" smtClean="0"/>
              <a:t>fter the cold test </a:t>
            </a:r>
          </a:p>
          <a:p>
            <a:r>
              <a:rPr lang="en-US" sz="1900" b="1" dirty="0" smtClean="0">
                <a:solidFill>
                  <a:schemeClr val="tx1"/>
                </a:solidFill>
              </a:rPr>
              <a:t>Coil-to-heater (2.3 kV):</a:t>
            </a:r>
          </a:p>
          <a:p>
            <a:pPr lvl="1"/>
            <a:r>
              <a:rPr lang="en-US" sz="1900" b="1" dirty="0" smtClean="0">
                <a:solidFill>
                  <a:schemeClr val="tx1"/>
                </a:solidFill>
              </a:rPr>
              <a:t>Applied through the feedthrough of the header</a:t>
            </a:r>
          </a:p>
          <a:p>
            <a:pPr lvl="1"/>
            <a:r>
              <a:rPr lang="en-US" sz="1900" b="1" dirty="0" smtClean="0">
                <a:solidFill>
                  <a:schemeClr val="tx1"/>
                </a:solidFill>
              </a:rPr>
              <a:t>Breakdown before reaching 2 kV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2704" y="5721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Magnet</a:t>
            </a:r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>
            <a:endCxn id="14" idx="0"/>
          </p:cNvCxnSpPr>
          <p:nvPr/>
        </p:nvCxnSpPr>
        <p:spPr>
          <a:xfrm>
            <a:off x="1403649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75656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50432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35696" y="4509120"/>
            <a:ext cx="0" cy="373034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2396" y="4504602"/>
            <a:ext cx="0" cy="373034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6800" y="4485176"/>
            <a:ext cx="0" cy="373034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69215" y="4870901"/>
            <a:ext cx="104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heater line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9144" y="4877636"/>
            <a:ext cx="104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Lead cable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002869" y="2045732"/>
            <a:ext cx="129918" cy="269795"/>
          </a:xfrm>
          <a:prstGeom prst="straightConnector1">
            <a:avLst/>
          </a:prstGeom>
          <a:ln w="41275">
            <a:solidFill>
              <a:schemeClr val="bg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33" y="4019460"/>
            <a:ext cx="3207650" cy="24280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931448" y="4537177"/>
            <a:ext cx="14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Breakdown</a:t>
            </a: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928320" y="4858210"/>
            <a:ext cx="304353" cy="335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71" y="3717032"/>
            <a:ext cx="9046800" cy="1898531"/>
          </a:xfrm>
        </p:spPr>
        <p:txBody>
          <a:bodyPr>
            <a:noAutofit/>
          </a:bodyPr>
          <a:lstStyle/>
          <a:p>
            <a:r>
              <a:rPr lang="en-US" sz="1800" dirty="0" smtClean="0"/>
              <a:t>Individual insulation performance of the header was checked without the magnet </a:t>
            </a:r>
            <a:endParaRPr lang="en-US" sz="1800" dirty="0"/>
          </a:p>
          <a:p>
            <a:pPr lvl="1"/>
            <a:r>
              <a:rPr lang="en-US" sz="1800" dirty="0"/>
              <a:t>U</a:t>
            </a:r>
            <a:r>
              <a:rPr lang="en-US" sz="1800" dirty="0" smtClean="0"/>
              <a:t>nacceptable weak insulation for both channels of coil-to-ground (CL) and heater-to-ground (feedthrough)</a:t>
            </a:r>
          </a:p>
          <a:p>
            <a:pPr lvl="1"/>
            <a:r>
              <a:rPr lang="en-US" sz="1800" dirty="0" smtClean="0"/>
              <a:t>He gas flowing through the CL hollow to avoid thermal penetration into the cryostat, resulting in frost around CL </a:t>
            </a:r>
          </a:p>
          <a:p>
            <a:pPr lvl="1"/>
            <a:r>
              <a:rPr lang="en-US" sz="1800" dirty="0"/>
              <a:t>Some pin plugs were weakly connected to sockets of the feedthrough and partially exposed to ~1.5 </a:t>
            </a:r>
            <a:r>
              <a:rPr lang="en-US" sz="1800" dirty="0" err="1"/>
              <a:t>atm</a:t>
            </a:r>
            <a:r>
              <a:rPr lang="en-US" sz="1800" dirty="0"/>
              <a:t> He </a:t>
            </a:r>
            <a:r>
              <a:rPr lang="en-US" sz="1800" dirty="0" smtClean="0"/>
              <a:t>gas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grpSp>
        <p:nvGrpSpPr>
          <p:cNvPr id="29" name="Group 28"/>
          <p:cNvGrpSpPr/>
          <p:nvPr/>
        </p:nvGrpSpPr>
        <p:grpSpPr>
          <a:xfrm>
            <a:off x="3360655" y="573485"/>
            <a:ext cx="2831161" cy="2870916"/>
            <a:chOff x="3369053" y="750880"/>
            <a:chExt cx="2560707" cy="34142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053" y="750880"/>
              <a:ext cx="2560707" cy="34142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48150" y="828974"/>
              <a:ext cx="8304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ICE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0135" y="5959544"/>
            <a:ext cx="904109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50"/>
                </a:solidFill>
              </a:rPr>
              <a:t>Special cryogenic operation to eliminate the frost is established Improvement works for the pin-socket connection are underway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4500" y="-63500"/>
            <a:ext cx="8242300" cy="719138"/>
          </a:xfrm>
        </p:spPr>
        <p:txBody>
          <a:bodyPr/>
          <a:lstStyle/>
          <a:p>
            <a:r>
              <a:rPr lang="en-US" dirty="0" smtClean="0"/>
              <a:t>Countermeasure for the weak channels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5182" y="4875593"/>
            <a:ext cx="28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i="1" dirty="0" smtClean="0">
                <a:solidFill>
                  <a:srgbClr val="FF0000"/>
                </a:solidFill>
              </a:rPr>
              <a:t>→</a:t>
            </a:r>
            <a:r>
              <a:rPr lang="en-US" altLang="ja-JP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Large leakage current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94" y="839483"/>
            <a:ext cx="3419872" cy="25649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94" y="514520"/>
            <a:ext cx="2419999" cy="32266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25995" y="811383"/>
            <a:ext cx="21980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Feedthrough of the </a:t>
            </a:r>
          </a:p>
          <a:p>
            <a:r>
              <a:rPr lang="en-US" dirty="0" smtClean="0"/>
              <a:t>heater lines </a:t>
            </a:r>
            <a:endParaRPr lang="en-US" dirty="0"/>
          </a:p>
        </p:txBody>
      </p:sp>
      <p:sp>
        <p:nvSpPr>
          <p:cNvPr id="40" name="Oval 39"/>
          <p:cNvSpPr/>
          <p:nvPr/>
        </p:nvSpPr>
        <p:spPr>
          <a:xfrm rot="20332731">
            <a:off x="7024400" y="1892953"/>
            <a:ext cx="851386" cy="1446644"/>
          </a:xfrm>
          <a:prstGeom prst="ellipse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66304" y="936799"/>
            <a:ext cx="1608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Dry condition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55976" y="928270"/>
            <a:ext cx="1152128" cy="999358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3126477" y="1141345"/>
            <a:ext cx="1214720" cy="6327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86564" y="1967971"/>
            <a:ext cx="828142" cy="999358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6243098" y="2299906"/>
            <a:ext cx="573251" cy="6327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499992" y="5507940"/>
            <a:ext cx="41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i="1" dirty="0" smtClean="0">
                <a:solidFill>
                  <a:srgbClr val="FF0000"/>
                </a:solidFill>
              </a:rPr>
              <a:t>→</a:t>
            </a:r>
            <a:r>
              <a:rPr lang="en-US" altLang="ja-JP" b="1" i="1" dirty="0" smtClean="0">
                <a:solidFill>
                  <a:srgbClr val="FF0000"/>
                </a:solidFill>
              </a:rPr>
              <a:t> Breakdown (</a:t>
            </a:r>
            <a:r>
              <a:rPr lang="en-US" altLang="ja-JP" b="1" i="1" dirty="0" err="1" smtClean="0">
                <a:solidFill>
                  <a:srgbClr val="FF0000"/>
                </a:solidFill>
              </a:rPr>
              <a:t>Passien’s</a:t>
            </a:r>
            <a:r>
              <a:rPr lang="en-US" altLang="ja-JP" b="1" i="1" dirty="0" smtClean="0">
                <a:solidFill>
                  <a:srgbClr val="FF0000"/>
                </a:solidFill>
              </a:rPr>
              <a:t> law)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71" y="3717032"/>
            <a:ext cx="9046800" cy="1898531"/>
          </a:xfrm>
        </p:spPr>
        <p:txBody>
          <a:bodyPr>
            <a:noAutofit/>
          </a:bodyPr>
          <a:lstStyle/>
          <a:p>
            <a:r>
              <a:rPr lang="en-US" sz="1800" dirty="0" smtClean="0"/>
              <a:t>Individual insulation performance of the header was checked without the magnet </a:t>
            </a:r>
            <a:endParaRPr lang="en-US" sz="1800" dirty="0"/>
          </a:p>
          <a:p>
            <a:pPr lvl="1"/>
            <a:r>
              <a:rPr lang="en-US" sz="1800" dirty="0"/>
              <a:t>U</a:t>
            </a:r>
            <a:r>
              <a:rPr lang="en-US" sz="1800" dirty="0" smtClean="0"/>
              <a:t>nacceptable weak insulation for both channels of coil-to-ground (CL) and heater-to-ground (feedthrough)</a:t>
            </a:r>
          </a:p>
          <a:p>
            <a:pPr lvl="1"/>
            <a:r>
              <a:rPr lang="en-US" sz="1800" dirty="0" smtClean="0"/>
              <a:t>He gas flowing through the CL hollow to avoid thermal penetration into the cryostat, resulting in frost around CL </a:t>
            </a:r>
          </a:p>
          <a:p>
            <a:pPr lvl="1"/>
            <a:r>
              <a:rPr lang="en-US" sz="1800" dirty="0"/>
              <a:t>Some pin plugs were weakly connected to sockets of the feedthrough and partially exposed to ~1.5 </a:t>
            </a:r>
            <a:r>
              <a:rPr lang="en-US" sz="1800" dirty="0" err="1"/>
              <a:t>atm</a:t>
            </a:r>
            <a:r>
              <a:rPr lang="en-US" sz="1800" dirty="0"/>
              <a:t> He </a:t>
            </a:r>
            <a:r>
              <a:rPr lang="en-US" sz="1800" dirty="0" smtClean="0"/>
              <a:t>gas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29" name="Group 28"/>
          <p:cNvGrpSpPr/>
          <p:nvPr/>
        </p:nvGrpSpPr>
        <p:grpSpPr>
          <a:xfrm>
            <a:off x="3360655" y="573485"/>
            <a:ext cx="2831161" cy="2870916"/>
            <a:chOff x="3369053" y="750880"/>
            <a:chExt cx="2560707" cy="34142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053" y="750880"/>
              <a:ext cx="2560707" cy="34142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48150" y="828974"/>
              <a:ext cx="8304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ICE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0135" y="5959544"/>
            <a:ext cx="904109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50"/>
                </a:solidFill>
              </a:rPr>
              <a:t>Special cryogenic operation to eliminate the frost is established Improvement works for the pin-socket connection are underway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4500" y="-63500"/>
            <a:ext cx="8242300" cy="719138"/>
          </a:xfrm>
        </p:spPr>
        <p:txBody>
          <a:bodyPr/>
          <a:lstStyle/>
          <a:p>
            <a:r>
              <a:rPr lang="en-US" dirty="0" smtClean="0"/>
              <a:t>Countermeasure for the weak channels 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94" y="839483"/>
            <a:ext cx="3419872" cy="25649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94" y="514520"/>
            <a:ext cx="2419999" cy="32266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25995" y="811383"/>
            <a:ext cx="21980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Feedthrough of the </a:t>
            </a:r>
          </a:p>
          <a:p>
            <a:r>
              <a:rPr lang="en-US" dirty="0" smtClean="0"/>
              <a:t>heater lines </a:t>
            </a:r>
            <a:endParaRPr lang="en-US" dirty="0"/>
          </a:p>
        </p:txBody>
      </p:sp>
      <p:sp>
        <p:nvSpPr>
          <p:cNvPr id="40" name="Oval 39"/>
          <p:cNvSpPr/>
          <p:nvPr/>
        </p:nvSpPr>
        <p:spPr>
          <a:xfrm rot="20332731">
            <a:off x="7024400" y="1892953"/>
            <a:ext cx="851386" cy="1446644"/>
          </a:xfrm>
          <a:prstGeom prst="ellipse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66304" y="936799"/>
            <a:ext cx="1608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Dry condition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55976" y="928270"/>
            <a:ext cx="1152128" cy="999358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3126477" y="1141345"/>
            <a:ext cx="1214720" cy="6327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86564" y="1967971"/>
            <a:ext cx="828142" cy="999358"/>
          </a:xfrm>
          <a:prstGeom prst="ellipse">
            <a:avLst/>
          </a:prstGeom>
          <a:noFill/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6243098" y="2299906"/>
            <a:ext cx="573251" cy="6327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499992" y="5507940"/>
            <a:ext cx="41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i="1" dirty="0" smtClean="0">
                <a:solidFill>
                  <a:srgbClr val="FF0000"/>
                </a:solidFill>
              </a:rPr>
              <a:t>→</a:t>
            </a:r>
            <a:r>
              <a:rPr lang="en-US" altLang="ja-JP" b="1" i="1" dirty="0" smtClean="0">
                <a:solidFill>
                  <a:srgbClr val="FF0000"/>
                </a:solidFill>
              </a:rPr>
              <a:t> Breakdown (</a:t>
            </a:r>
            <a:r>
              <a:rPr lang="en-US" altLang="ja-JP" b="1" i="1" dirty="0" err="1" smtClean="0">
                <a:solidFill>
                  <a:srgbClr val="FF0000"/>
                </a:solidFill>
              </a:rPr>
              <a:t>Passien’s</a:t>
            </a:r>
            <a:r>
              <a:rPr lang="en-US" altLang="ja-JP" b="1" i="1" dirty="0" smtClean="0">
                <a:solidFill>
                  <a:srgbClr val="FF0000"/>
                </a:solidFill>
              </a:rPr>
              <a:t> law)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20214347">
            <a:off x="36477" y="2809270"/>
            <a:ext cx="8879354" cy="646331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Shortly ready for the </a:t>
            </a:r>
            <a:r>
              <a:rPr lang="en-US" sz="3600" b="1" dirty="0" smtClean="0">
                <a:solidFill>
                  <a:schemeClr val="bg1"/>
                </a:solidFill>
              </a:rPr>
              <a:t>Prototype / Series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75182" y="4875593"/>
            <a:ext cx="28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i="1" smtClean="0">
                <a:solidFill>
                  <a:srgbClr val="FF0000"/>
                </a:solidFill>
              </a:rPr>
              <a:t>→</a:t>
            </a:r>
            <a:r>
              <a:rPr lang="en-US" altLang="ja-JP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Large leakage current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A1345B1-ADCC-1845-9A2B-EB0466F9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8532000" cy="532519"/>
          </a:xfrm>
        </p:spPr>
        <p:txBody>
          <a:bodyPr/>
          <a:lstStyle/>
          <a:p>
            <a:r>
              <a:rPr kumimoji="1" lang="en-US" altLang="ja-JP" sz="2600" dirty="0" smtClean="0"/>
              <a:t>Warm field </a:t>
            </a:r>
            <a:r>
              <a:rPr kumimoji="1" lang="en-US" altLang="ja-JP" sz="2600" smtClean="0"/>
              <a:t>measurement: SSW </a:t>
            </a:r>
            <a:r>
              <a:rPr kumimoji="1" lang="en-US" altLang="ja-JP" sz="2600" dirty="0" smtClean="0"/>
              <a:t>for Prototype/Series</a:t>
            </a:r>
            <a:endParaRPr kumimoji="1" lang="ja-JP" altLang="en-US" sz="2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55469AB-8393-524D-8B91-F45C5D087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221088"/>
            <a:ext cx="8379911" cy="245430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kumimoji="1" lang="en-US" altLang="ja-JP" sz="1800" b="1" u="sng" dirty="0"/>
              <a:t>F</a:t>
            </a:r>
            <a:r>
              <a:rPr kumimoji="1" lang="en-US" altLang="ja-JP" sz="1800" b="1" u="sng" dirty="0" smtClean="0"/>
              <a:t>ield </a:t>
            </a:r>
            <a:r>
              <a:rPr kumimoji="1" lang="en-US" altLang="ja-JP" sz="1800" b="1" u="sng" dirty="0"/>
              <a:t>angle </a:t>
            </a:r>
            <a:r>
              <a:rPr kumimoji="1" lang="en-US" altLang="ja-JP" sz="1800" dirty="0"/>
              <a:t>with respect to fiducials </a:t>
            </a:r>
            <a:r>
              <a:rPr kumimoji="1" lang="en-US" altLang="ja-JP" sz="1800" dirty="0" smtClean="0"/>
              <a:t>(reference alignment points) will </a:t>
            </a:r>
            <a:r>
              <a:rPr kumimoji="1" lang="en-US" altLang="ja-JP" sz="1800" dirty="0"/>
              <a:t>be determined by </a:t>
            </a:r>
            <a:r>
              <a:rPr kumimoji="1" lang="en-US" altLang="ja-JP" sz="1800" dirty="0" smtClean="0"/>
              <a:t>the warm field measurement </a:t>
            </a:r>
            <a:r>
              <a:rPr kumimoji="1" lang="en-US" altLang="ja-JP" sz="1800" dirty="0"/>
              <a:t>with </a:t>
            </a:r>
            <a:r>
              <a:rPr kumimoji="1" lang="en-US" altLang="ja-JP" sz="1800" b="1" u="sng" dirty="0"/>
              <a:t>SSW</a:t>
            </a:r>
            <a:r>
              <a:rPr kumimoji="1" lang="en-US" altLang="ja-JP" sz="1800" dirty="0"/>
              <a:t> (Single Stretched Wire</a:t>
            </a:r>
            <a:r>
              <a:rPr kumimoji="1" lang="en-US" altLang="ja-JP" sz="1800" dirty="0" smtClean="0"/>
              <a:t>).</a:t>
            </a:r>
            <a:endParaRPr kumimoji="1" lang="en-US" altLang="ja-JP" sz="1800" dirty="0"/>
          </a:p>
          <a:p>
            <a:pPr algn="just"/>
            <a:r>
              <a:rPr kumimoji="1" lang="en-US" altLang="ja-JP" sz="1800" dirty="0"/>
              <a:t>The measurement sys</a:t>
            </a:r>
            <a:r>
              <a:rPr lang="en-US" altLang="ja-JP" sz="1800" dirty="0"/>
              <a:t>tem was already developed for </a:t>
            </a:r>
            <a:r>
              <a:rPr lang="en-US" altLang="ja-JP" sz="1800" dirty="0" err="1"/>
              <a:t>SuperKEKB</a:t>
            </a:r>
            <a:r>
              <a:rPr lang="en-US" altLang="ja-JP" sz="1800" dirty="0"/>
              <a:t> QCS magnet and is now available for the D1.</a:t>
            </a:r>
          </a:p>
          <a:p>
            <a:pPr lvl="1" algn="just"/>
            <a:r>
              <a:rPr lang="en-US" altLang="ja-JP" sz="1800" b="1" dirty="0"/>
              <a:t>The dedicated team joined the HL-LHC D1 project.</a:t>
            </a:r>
          </a:p>
          <a:p>
            <a:pPr lvl="1" algn="just"/>
            <a:r>
              <a:rPr lang="en-US" altLang="ja-JP" sz="1800" dirty="0"/>
              <a:t>Preparation of measurement for the </a:t>
            </a:r>
            <a:r>
              <a:rPr lang="en-US" altLang="ja-JP" sz="1800" dirty="0" smtClean="0"/>
              <a:t>7m-long </a:t>
            </a:r>
            <a:r>
              <a:rPr lang="en-US" altLang="ja-JP" sz="1800" dirty="0"/>
              <a:t>prototype cold mass is underway in Nikko-Exp. Hall at KEK</a:t>
            </a:r>
            <a:r>
              <a:rPr lang="en-US" altLang="ja-JP" sz="1800" dirty="0" smtClean="0"/>
              <a:t>.</a:t>
            </a:r>
            <a:endParaRPr kumimoji="1" lang="en-US" altLang="ja-JP" sz="180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D574EC19-3EB4-7E41-9670-E497F4C8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35228811-630D-7E4F-A240-CBB28382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EC827FC1-890C-DE48-85B7-403140927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81" y="697412"/>
            <a:ext cx="3148719" cy="23601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F27AB088-D2E2-654D-A600-C995B1660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89" y="532519"/>
            <a:ext cx="4773880" cy="357829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C06D4104-1211-4548-86B4-624A434720EE}"/>
              </a:ext>
            </a:extLst>
          </p:cNvPr>
          <p:cNvSpPr txBox="1"/>
          <p:nvPr/>
        </p:nvSpPr>
        <p:spPr>
          <a:xfrm>
            <a:off x="1095137" y="3685153"/>
            <a:ext cx="35573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Nikko-exp. hall for </a:t>
            </a:r>
            <a:r>
              <a:rPr kumimoji="1" lang="en-US" altLang="ja-JP" b="1" dirty="0" err="1"/>
              <a:t>SuperKEKB</a:t>
            </a:r>
            <a:endParaRPr kumimoji="1" lang="ja-JP" altLang="en-US" b="1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3BA735C9-27D4-764E-8222-D64D8BED51B7}"/>
              </a:ext>
            </a:extLst>
          </p:cNvPr>
          <p:cNvSpPr/>
          <p:nvPr/>
        </p:nvSpPr>
        <p:spPr>
          <a:xfrm>
            <a:off x="2146938" y="1965912"/>
            <a:ext cx="1944000" cy="64665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A0365F14-F70F-C94F-BC87-9F46AC6B3576}"/>
              </a:ext>
            </a:extLst>
          </p:cNvPr>
          <p:cNvSpPr txBox="1"/>
          <p:nvPr/>
        </p:nvSpPr>
        <p:spPr>
          <a:xfrm>
            <a:off x="1707276" y="759122"/>
            <a:ext cx="28233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Area (15m x 5m) for MFM and survey for D1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A8C3494C-8ED7-CA48-98B6-9735B4DC7DE9}"/>
              </a:ext>
            </a:extLst>
          </p:cNvPr>
          <p:cNvSpPr txBox="1"/>
          <p:nvPr/>
        </p:nvSpPr>
        <p:spPr>
          <a:xfrm>
            <a:off x="5718081" y="3038822"/>
            <a:ext cx="323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SSW system of QCS magnet for </a:t>
            </a:r>
            <a:r>
              <a:rPr kumimoji="1" lang="en-US" altLang="ja-JP" dirty="0" err="1"/>
              <a:t>SuperKEKB</a:t>
            </a:r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xmlns="" id="{3BCAF1CC-495D-5241-8B83-5AA3682DDC1C}"/>
              </a:ext>
            </a:extLst>
          </p:cNvPr>
          <p:cNvCxnSpPr>
            <a:stCxn id="7" idx="1"/>
          </p:cNvCxnSpPr>
          <p:nvPr/>
        </p:nvCxnSpPr>
        <p:spPr>
          <a:xfrm flipH="1">
            <a:off x="2873829" y="1877483"/>
            <a:ext cx="2844252" cy="28382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1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2556" y="-171320"/>
            <a:ext cx="9900592" cy="720000"/>
          </a:xfrm>
          <a:solidFill>
            <a:schemeClr val="bg1"/>
          </a:solidFill>
        </p:spPr>
        <p:txBody>
          <a:bodyPr/>
          <a:lstStyle/>
          <a:p>
            <a:r>
              <a:rPr lang="en-US" sz="2200" dirty="0" smtClean="0"/>
              <a:t>Warm field measurement: Rotating </a:t>
            </a:r>
            <a:r>
              <a:rPr lang="en-US" sz="2200" smtClean="0"/>
              <a:t>coil system for </a:t>
            </a:r>
            <a:r>
              <a:rPr lang="en-US" sz="2200" dirty="0" smtClean="0"/>
              <a:t>Prototype/Series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816992"/>
            <a:ext cx="8435280" cy="209553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200" b="1" u="sng" dirty="0" smtClean="0"/>
              <a:t>Local field angle/ magnetic center </a:t>
            </a:r>
            <a:r>
              <a:rPr lang="en-US" sz="2200" dirty="0" smtClean="0"/>
              <a:t>will be determined by warm field measurements with a rotating coil which is being designed for the 7-m long magnet</a:t>
            </a:r>
          </a:p>
          <a:p>
            <a:r>
              <a:rPr lang="en-US" sz="2200" dirty="0" smtClean="0"/>
              <a:t>Our test stand can accommodate the overall measurement system (L~15m) </a:t>
            </a:r>
            <a:endParaRPr lang="en-US" sz="2200" dirty="0"/>
          </a:p>
          <a:p>
            <a:r>
              <a:rPr lang="en-US" sz="2200" dirty="0" smtClean="0"/>
              <a:t>Preparation of  instruments is ongoing in collaboration with the QCS </a:t>
            </a:r>
            <a:r>
              <a:rPr lang="en-US" sz="2200" dirty="0" err="1"/>
              <a:t>S</a:t>
            </a:r>
            <a:r>
              <a:rPr lang="en-US" sz="2200" dirty="0" err="1" smtClean="0"/>
              <a:t>uperKEKB</a:t>
            </a:r>
            <a:r>
              <a:rPr lang="en-US" sz="2200" dirty="0" smtClean="0"/>
              <a:t> accelerator team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62292"/>
            <a:ext cx="6372200" cy="24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2348880"/>
            <a:ext cx="5832648" cy="140542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758526" y="1312225"/>
            <a:ext cx="5724636" cy="950484"/>
          </a:xfrm>
          <a:prstGeom prst="rect">
            <a:avLst/>
          </a:prstGeom>
          <a:solidFill>
            <a:schemeClr val="accent2">
              <a:lumMod val="75000"/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31640" y="513473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KEK Test </a:t>
            </a:r>
            <a:r>
              <a:rPr lang="en-US" dirty="0" smtClean="0"/>
              <a:t>stand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8636" y="24801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D1 Cold mass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3997" y="2367506"/>
            <a:ext cx="241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Rotating coil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0"/>
            <a:ext cx="84348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KEK will soon start the production of the Prototype</a:t>
            </a:r>
          </a:p>
          <a:p>
            <a:r>
              <a:rPr lang="en-US" dirty="0" smtClean="0"/>
              <a:t>Readiness for the production</a:t>
            </a:r>
            <a:endParaRPr lang="en-US" dirty="0"/>
          </a:p>
          <a:p>
            <a:pPr lvl="1"/>
            <a:r>
              <a:rPr lang="en-US" sz="2800" dirty="0" smtClean="0"/>
              <a:t>Electrical test </a:t>
            </a:r>
          </a:p>
          <a:p>
            <a:pPr lvl="2"/>
            <a:r>
              <a:rPr lang="en-US" sz="2800" dirty="0" smtClean="0"/>
              <a:t>We have investigated performance and some improvements works are ongoing</a:t>
            </a:r>
          </a:p>
          <a:p>
            <a:pPr lvl="1"/>
            <a:r>
              <a:rPr lang="en-US" sz="2800" dirty="0" smtClean="0"/>
              <a:t>Field measurement</a:t>
            </a:r>
          </a:p>
          <a:p>
            <a:pPr lvl="2"/>
            <a:r>
              <a:rPr lang="en-US" sz="2800" dirty="0" smtClean="0"/>
              <a:t>Preparation for the measurement instrumentations in collaboration of the QCS </a:t>
            </a:r>
            <a:r>
              <a:rPr lang="en-US" sz="2800" dirty="0" err="1" smtClean="0"/>
              <a:t>SuperKEKB</a:t>
            </a:r>
            <a:r>
              <a:rPr lang="en-US" sz="2800" dirty="0" smtClean="0"/>
              <a:t> </a:t>
            </a:r>
            <a:r>
              <a:rPr lang="en-US" sz="2800" dirty="0" err="1" smtClean="0"/>
              <a:t>acceleartor</a:t>
            </a:r>
            <a:r>
              <a:rPr lang="en-US" sz="2800" dirty="0" smtClean="0"/>
              <a:t> team 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852936"/>
            <a:ext cx="7920000" cy="720000"/>
          </a:xfrm>
        </p:spPr>
        <p:txBody>
          <a:bodyPr/>
          <a:lstStyle/>
          <a:p>
            <a:r>
              <a:rPr lang="en-US" dirty="0" smtClean="0"/>
              <a:t>Supplement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2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18" y="48501"/>
            <a:ext cx="6516216" cy="7910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altLang="ja-JP" sz="3323" dirty="0">
                <a:latin typeface="+mn-lt"/>
              </a:rPr>
              <a:t>Japanese Contribution to HL-LHC</a:t>
            </a:r>
            <a:r>
              <a:rPr lang="en-US" altLang="ja-JP" sz="3323" dirty="0" smtClean="0">
                <a:latin typeface="+mn-lt"/>
              </a:rPr>
              <a:t>: </a:t>
            </a:r>
            <a:r>
              <a:rPr lang="en-US" altLang="ja-JP" sz="3323" dirty="0">
                <a:latin typeface="+mn-lt"/>
              </a:rPr>
              <a:t>D1 magnets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7024" y="4043270"/>
            <a:ext cx="8011009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Arial" charset="0"/>
              <a:buChar char="•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Beam separation dipole (D1) by KEK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Design study of D1 for HL-LHC within the framework of the CERN-KEK collaboration since 2011.</a:t>
            </a:r>
            <a:r>
              <a:rPr lang="ja-JP" altLang="ja-JP" sz="1846" dirty="0">
                <a:ea typeface="Times New Roman" charset="0"/>
                <a:cs typeface="Times New Roman" charset="0"/>
              </a:rPr>
              <a:t>  </a:t>
            </a:r>
            <a:endParaRPr lang="en-GB" altLang="ja-JP" sz="1846" dirty="0">
              <a:ea typeface="Times New Roman" charset="0"/>
              <a:cs typeface="Times New Roman" charset="0"/>
            </a:endParaRPr>
          </a:p>
          <a:p>
            <a:pPr marL="738572" lvl="1" indent="-316531">
              <a:buFont typeface="Wingdings" pitchFamily="2" charset="2"/>
              <a:buChar char="Ø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150 mm single aperture, 35 Tm (5.6 T x 6.3 m), </a:t>
            </a:r>
            <a:r>
              <a:rPr lang="en-GB" altLang="ja-JP" sz="1846" dirty="0" err="1">
                <a:ea typeface="Times New Roman" charset="0"/>
                <a:cs typeface="Times New Roman" charset="0"/>
              </a:rPr>
              <a:t>Nb-Ti</a:t>
            </a:r>
            <a:r>
              <a:rPr lang="en-GB" altLang="ja-JP" sz="1846" dirty="0">
                <a:ea typeface="Times New Roman" charset="0"/>
                <a:cs typeface="Times New Roman" charset="0"/>
              </a:rPr>
              <a:t> technology.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Development </a:t>
            </a:r>
            <a:r>
              <a:rPr lang="fr-CH" altLang="ja-JP" sz="1846" dirty="0">
                <a:ea typeface="Times New Roman" charset="0"/>
                <a:cs typeface="Times New Roman" charset="0"/>
              </a:rPr>
              <a:t>2-m long model </a:t>
            </a:r>
            <a:r>
              <a:rPr lang="fr-CH" altLang="ja-JP" sz="1846" dirty="0" err="1">
                <a:ea typeface="Times New Roman" charset="0"/>
                <a:cs typeface="Times New Roman" charset="0"/>
              </a:rPr>
              <a:t>magnets</a:t>
            </a:r>
            <a:r>
              <a:rPr lang="fr-CH" altLang="ja-JP" sz="1846" dirty="0">
                <a:ea typeface="Times New Roman" charset="0"/>
                <a:cs typeface="Times New Roman" charset="0"/>
              </a:rPr>
              <a:t> (3 </a:t>
            </a:r>
            <a:r>
              <a:rPr lang="fr-CH" altLang="ja-JP" sz="1846" dirty="0" err="1">
                <a:ea typeface="Times New Roman" charset="0"/>
                <a:cs typeface="Times New Roman" charset="0"/>
              </a:rPr>
              <a:t>units</a:t>
            </a:r>
            <a:r>
              <a:rPr lang="fr-CH" altLang="ja-JP" sz="1846" dirty="0">
                <a:ea typeface="Times New Roman" charset="0"/>
                <a:cs typeface="Times New Roman" charset="0"/>
              </a:rPr>
              <a:t>)</a:t>
            </a:r>
            <a:r>
              <a:rPr lang="en-US" altLang="ja-JP" sz="1846" dirty="0">
                <a:ea typeface="Times New Roman" charset="0"/>
                <a:cs typeface="Times New Roman" charset="0"/>
              </a:rPr>
              <a:t> at KEK</a:t>
            </a:r>
            <a:endParaRPr lang="fr-CH" altLang="ja-JP" sz="1846" dirty="0">
              <a:ea typeface="Times New Roman" charset="0"/>
              <a:cs typeface="Times New Roman" charset="0"/>
            </a:endParaRPr>
          </a:p>
          <a:p>
            <a:pPr marL="263776" indent="-263776">
              <a:buFont typeface="Arial" charset="0"/>
              <a:buChar char="•"/>
            </a:pPr>
            <a:r>
              <a:rPr lang="en-GB" altLang="ja-JP" sz="1846" dirty="0">
                <a:ea typeface="Times New Roman" charset="0"/>
                <a:cs typeface="Times New Roman" charset="0"/>
              </a:rPr>
              <a:t>Deliverables for HL-LHC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fr-CH" altLang="ja-JP" sz="1846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1 full-</a:t>
            </a:r>
            <a:r>
              <a:rPr lang="fr-CH" altLang="ja-JP" sz="1846" i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scale</a:t>
            </a:r>
            <a:r>
              <a:rPr lang="fr-CH" altLang="ja-JP" sz="1846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prototype cold mass (MBXFP)</a:t>
            </a:r>
          </a:p>
          <a:p>
            <a:pPr marL="738572" lvl="1" indent="-316531">
              <a:buFont typeface="Wingdings" pitchFamily="2" charset="2"/>
              <a:buChar char="Ø"/>
            </a:pPr>
            <a:r>
              <a:rPr lang="fr-CH" altLang="ja-JP" sz="1846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6 </a:t>
            </a:r>
            <a:r>
              <a:rPr lang="fr-CH" altLang="ja-JP" sz="1846" i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series</a:t>
            </a:r>
            <a:r>
              <a:rPr lang="fr-CH" altLang="ja-JP" sz="1846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cold masses (MBXF1-6)</a:t>
            </a:r>
          </a:p>
        </p:txBody>
      </p:sp>
      <p:pic>
        <p:nvPicPr>
          <p:cNvPr id="3" name="図 2">
            <a:extLst>
              <a:ext uri="{FF2B5EF4-FFF2-40B4-BE49-F238E27FC236}">
                <a16:creationId xmlns="" xmlns:a16="http://schemas.microsoft.com/office/drawing/2014/main" id="{DE6325C1-EA47-F44E-B363-76A054BD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62" y="764215"/>
            <a:ext cx="6369238" cy="3212969"/>
          </a:xfrm>
          <a:prstGeom prst="rect">
            <a:avLst/>
          </a:prstGeom>
        </p:spPr>
      </p:pic>
      <p:sp>
        <p:nvSpPr>
          <p:cNvPr id="11" name="円/楕円 10">
            <a:extLst>
              <a:ext uri="{FF2B5EF4-FFF2-40B4-BE49-F238E27FC236}">
                <a16:creationId xmlns="" xmlns:a16="http://schemas.microsoft.com/office/drawing/2014/main" id="{7D40AD85-6563-6F47-8D32-627ABEA518F2}"/>
              </a:ext>
            </a:extLst>
          </p:cNvPr>
          <p:cNvSpPr/>
          <p:nvPr/>
        </p:nvSpPr>
        <p:spPr>
          <a:xfrm>
            <a:off x="4452530" y="2225469"/>
            <a:ext cx="887347" cy="135955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pic>
        <p:nvPicPr>
          <p:cNvPr id="45" name="図 44">
            <a:extLst>
              <a:ext uri="{FF2B5EF4-FFF2-40B4-BE49-F238E27FC236}">
                <a16:creationId xmlns="" xmlns:a16="http://schemas.microsoft.com/office/drawing/2014/main" id="{590ABB3B-E279-B14A-8FA3-6669BEE25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1152"/>
            <a:ext cx="2643963" cy="2621037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68ED2017-D171-0042-8E49-7048DCC2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0EA371CC-BE96-1846-9340-1CBF494DDC0F}"/>
              </a:ext>
            </a:extLst>
          </p:cNvPr>
          <p:cNvSpPr txBox="1"/>
          <p:nvPr/>
        </p:nvSpPr>
        <p:spPr>
          <a:xfrm>
            <a:off x="5076056" y="6062556"/>
            <a:ext cx="4062331" cy="43088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</a:rPr>
              <a:t>7 units x 7-m long cold masses</a:t>
            </a:r>
            <a:endParaRPr kumimoji="1" lang="ja-JP" altLang="en-US" sz="2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084" y="462767"/>
            <a:ext cx="3055715" cy="1817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1227237"/>
            <a:ext cx="183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51062" y="743597"/>
            <a:ext cx="2802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MOU was contracted at MEXT, Japan on 6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July 2018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 smtClean="0"/>
              <a:t>3rd </a:t>
            </a:r>
            <a:r>
              <a:rPr lang="fr-FR" noProof="0" dirty="0" err="1" smtClean="0"/>
              <a:t>Magnet</a:t>
            </a:r>
            <a:r>
              <a:rPr lang="fr-FR" noProof="0" dirty="0" smtClean="0"/>
              <a:t> Test Stand in Uppsala, K. Suzuki, 11th </a:t>
            </a:r>
            <a:r>
              <a:rPr lang="fr-FR" noProof="0" dirty="0" err="1" smtClean="0"/>
              <a:t>June</a:t>
            </a:r>
            <a:r>
              <a:rPr lang="fr-FR" noProof="0" dirty="0" smtClean="0"/>
              <a:t> 2019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95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mtClean="0"/>
              <a:t>3rd Magnet Test Stand in Uppsala, K. Suzuki, 11th June 2019</a:t>
            </a:r>
            <a:endParaRPr lang="en-GB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86948" y="-83602"/>
            <a:ext cx="8846858" cy="720000"/>
          </a:xfrm>
        </p:spPr>
        <p:txBody>
          <a:bodyPr/>
          <a:lstStyle/>
          <a:p>
            <a:r>
              <a:rPr lang="en-GB" dirty="0"/>
              <a:t>Design overview from </a:t>
            </a:r>
            <a:r>
              <a:rPr lang="en-GB" dirty="0" smtClean="0"/>
              <a:t>D1 (MBXF)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20" name="Table 3"/>
          <p:cNvGraphicFramePr>
            <a:graphicFrameLocks noGrp="1"/>
          </p:cNvGraphicFramePr>
          <p:nvPr>
            <p:extLst/>
          </p:nvPr>
        </p:nvGraphicFramePr>
        <p:xfrm>
          <a:off x="96854" y="545876"/>
          <a:ext cx="5997575" cy="438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4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482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5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 series production (7m)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MBXFS2 (2 m)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Coil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aperture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150  mm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Field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integral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35 T m</a:t>
                      </a:r>
                      <a:endParaRPr lang="en-US" sz="1600" b="1" i="0" dirty="0">
                        <a:solidFill>
                          <a:srgbClr val="0432FF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9.5 T m</a:t>
                      </a:r>
                      <a:endParaRPr lang="en-US" altLang="ja-JP" sz="1600" b="0" i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Field (3D)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FF0000"/>
                          </a:solidFill>
                          <a:latin typeface="+mj-lt"/>
                          <a:cs typeface="Arial"/>
                        </a:rPr>
                        <a:t>Nominal: 5.60 T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, Ultimate: 6.04 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Peak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field (3D)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ja-JP" sz="1600" b="0" i="0" baseline="0" dirty="0">
                          <a:solidFill>
                            <a:srgbClr val="FF0000"/>
                          </a:solidFill>
                          <a:latin typeface="+mj-lt"/>
                          <a:cs typeface="Arial"/>
                        </a:rPr>
                        <a:t>Nominal: 6.58 T</a:t>
                      </a:r>
                      <a:r>
                        <a:rPr lang="en-US" altLang="ja-JP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, Ultimate: 71.4 T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Current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Nominal : 12.047 kA, Ultimate 13.280 kA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Operating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temperature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1.9 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Field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 quality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&lt;10</a:t>
                      </a:r>
                      <a:r>
                        <a:rPr lang="en-US" sz="1600" b="0" i="0" baseline="300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-4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b="0" i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w.r.t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B</a:t>
                      </a:r>
                      <a:r>
                        <a:rPr lang="en-US" sz="1600" b="0" i="1" baseline="-250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 (</a:t>
                      </a:r>
                      <a:r>
                        <a:rPr lang="en-US" sz="1600" b="0" i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</a:t>
                      </a:r>
                      <a:r>
                        <a:rPr lang="en-US" sz="1600" b="0" i="0" baseline="-2500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ref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=50 mm)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Load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line ratio (3D)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>
                          <a:solidFill>
                            <a:srgbClr val="FF0000"/>
                          </a:solidFill>
                          <a:latin typeface="+mj-lt"/>
                          <a:cs typeface="Arial"/>
                        </a:rPr>
                        <a:t>Nominal: 76.5%</a:t>
                      </a:r>
                      <a:r>
                        <a:rPr lang="en-US" altLang="ja-JP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, Ultimate: 83.1%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at 1.9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K</a:t>
                      </a:r>
                      <a:endParaRPr lang="en-US" sz="1600" b="0" i="0" baseline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Differential inductance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Nominal: 4.0 </a:t>
                      </a:r>
                      <a:r>
                        <a:rPr lang="en-US" sz="1600" b="0" i="0" baseline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mH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/m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Conductor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Nb-Ti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: LHC-MB outer cable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Stored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energy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Nominal: 340 kJ/m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Magnetic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length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6.26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1.67 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Coil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mech. length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6.58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2.00 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Magnet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mech. length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6.73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2.15 m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636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Heat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load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135 W (Magnet total)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2 </a:t>
                      </a:r>
                      <a:r>
                        <a:rPr lang="en-US" sz="1600" b="1" i="0" baseline="0" dirty="0" err="1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mW</a:t>
                      </a:r>
                      <a:r>
                        <a:rPr lang="en-US" sz="16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/cm</a:t>
                      </a:r>
                      <a:r>
                        <a:rPr lang="en-US" sz="1600" b="1" i="0" baseline="3000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3 </a:t>
                      </a:r>
                      <a:r>
                        <a:rPr lang="en-US" sz="16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(Coil peak)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&gt; 25 </a:t>
                      </a:r>
                      <a:r>
                        <a:rPr lang="en-US" sz="1600" b="1" i="0" baseline="0" dirty="0" err="1">
                          <a:solidFill>
                            <a:srgbClr val="0432FF"/>
                          </a:solidFill>
                          <a:latin typeface="+mj-lt"/>
                          <a:cs typeface="Arial"/>
                        </a:rPr>
                        <a:t>MGy</a:t>
                      </a:r>
                      <a:endParaRPr lang="en-US" sz="1600" b="1" i="0" baseline="0" dirty="0">
                        <a:solidFill>
                          <a:srgbClr val="0432FF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4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Radiation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dose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baseline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21" name="図形グループ 20"/>
          <p:cNvGrpSpPr/>
          <p:nvPr/>
        </p:nvGrpSpPr>
        <p:grpSpPr>
          <a:xfrm>
            <a:off x="7049529" y="3121480"/>
            <a:ext cx="1741326" cy="1865025"/>
            <a:chOff x="6181756" y="2623943"/>
            <a:chExt cx="2665252" cy="2854585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756" y="2623943"/>
              <a:ext cx="2505044" cy="2854585"/>
            </a:xfrm>
            <a:prstGeom prst="rect">
              <a:avLst/>
            </a:prstGeom>
          </p:spPr>
        </p:pic>
        <p:sp>
          <p:nvSpPr>
            <p:cNvPr id="23" name="TextBox 6"/>
            <p:cNvSpPr txBox="1"/>
            <p:nvPr/>
          </p:nvSpPr>
          <p:spPr>
            <a:xfrm>
              <a:off x="8054246" y="4679012"/>
              <a:ext cx="792762" cy="48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19</a:t>
              </a:r>
            </a:p>
          </p:txBody>
        </p:sp>
        <p:sp>
          <p:nvSpPr>
            <p:cNvPr id="24" name="TextBox 15"/>
            <p:cNvSpPr txBox="1"/>
            <p:nvPr/>
          </p:nvSpPr>
          <p:spPr>
            <a:xfrm>
              <a:off x="7651048" y="3664033"/>
              <a:ext cx="674844" cy="48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7061666" y="3064599"/>
              <a:ext cx="4468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6" name="Rectangle 8"/>
            <p:cNvSpPr/>
            <p:nvPr/>
          </p:nvSpPr>
          <p:spPr>
            <a:xfrm>
              <a:off x="6377338" y="2733209"/>
              <a:ext cx="2987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tabLst>
                  <a:tab pos="457200" algn="l"/>
                </a:tabLst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321772" y="4045978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Arial"/>
                  <a:cs typeface="Arial"/>
                </a:rPr>
                <a:t>4 blocks</a:t>
              </a:r>
            </a:p>
            <a:p>
              <a:r>
                <a:rPr kumimoji="1" lang="en-US" altLang="ja-JP" dirty="0">
                  <a:latin typeface="Arial"/>
                  <a:cs typeface="Arial"/>
                </a:rPr>
                <a:t>44 turns</a:t>
              </a: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0" y="5142973"/>
            <a:ext cx="934278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u="sng" dirty="0">
                <a:solidFill>
                  <a:srgbClr val="0432FF"/>
                </a:solidFill>
                <a:latin typeface="Arial"/>
                <a:cs typeface="Arial"/>
              </a:rPr>
              <a:t>Technical challenges</a:t>
            </a:r>
          </a:p>
          <a:p>
            <a:r>
              <a:rPr lang="ja-JP" altLang="en-US" b="1" dirty="0">
                <a:solidFill>
                  <a:schemeClr val="accent6"/>
                </a:solidFill>
                <a:latin typeface="Arial"/>
                <a:cs typeface="Arial"/>
              </a:rPr>
              <a:t>・</a:t>
            </a:r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Large aperture</a:t>
            </a:r>
            <a:r>
              <a:rPr lang="ja-JP" altLang="en-US" b="1" dirty="0">
                <a:latin typeface="Arial"/>
                <a:cs typeface="Arial"/>
              </a:rPr>
              <a:t>：</a:t>
            </a:r>
            <a:r>
              <a:rPr lang="en-US" altLang="ja-JP" b="1" dirty="0">
                <a:latin typeface="Arial"/>
                <a:cs typeface="Arial"/>
              </a:rPr>
              <a:t> Management of coil size and pre-stress.</a:t>
            </a:r>
          </a:p>
          <a:p>
            <a:r>
              <a:rPr kumimoji="1" lang="ja-JP" altLang="en-US" b="1" dirty="0">
                <a:solidFill>
                  <a:schemeClr val="accent6"/>
                </a:solidFill>
                <a:latin typeface="Arial"/>
                <a:cs typeface="Arial"/>
              </a:rPr>
              <a:t>・</a:t>
            </a:r>
            <a:r>
              <a:rPr kumimoji="1" lang="en-US" altLang="ja-JP" b="1" dirty="0">
                <a:solidFill>
                  <a:srgbClr val="FF0000"/>
                </a:solidFill>
                <a:latin typeface="Arial"/>
                <a:cs typeface="Arial"/>
              </a:rPr>
              <a:t>Radiation resistance</a:t>
            </a:r>
            <a:r>
              <a:rPr lang="ja-JP" altLang="en-US" b="1" dirty="0">
                <a:latin typeface="Arial"/>
                <a:cs typeface="Arial"/>
              </a:rPr>
              <a:t>：</a:t>
            </a:r>
            <a:r>
              <a:rPr kumimoji="1" lang="en-US" altLang="ja-JP" b="1" dirty="0">
                <a:latin typeface="Arial"/>
                <a:cs typeface="Arial"/>
              </a:rPr>
              <a:t>Radiation resistant material for coil parts. Cooling capability.</a:t>
            </a:r>
          </a:p>
          <a:p>
            <a:r>
              <a:rPr lang="ja-JP" altLang="en-US" b="1" dirty="0">
                <a:solidFill>
                  <a:schemeClr val="accent6"/>
                </a:solidFill>
                <a:latin typeface="Arial"/>
                <a:cs typeface="Arial"/>
              </a:rPr>
              <a:t>・</a:t>
            </a:r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Iron saturation</a:t>
            </a:r>
            <a:r>
              <a:rPr lang="ja-JP" altLang="en-US" b="1" dirty="0">
                <a:latin typeface="Arial"/>
                <a:cs typeface="Arial"/>
              </a:rPr>
              <a:t>：</a:t>
            </a:r>
            <a:r>
              <a:rPr lang="en-US" altLang="ja-JP" b="1" dirty="0">
                <a:latin typeface="Arial"/>
                <a:cs typeface="Arial"/>
              </a:rPr>
              <a:t>Good field quality from injection to nominal current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756" y="707786"/>
            <a:ext cx="2960246" cy="21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8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320"/>
            <a:ext cx="7920000" cy="720000"/>
          </a:xfrm>
        </p:spPr>
        <p:txBody>
          <a:bodyPr/>
          <a:lstStyle/>
          <a:p>
            <a:r>
              <a:rPr lang="en-US" dirty="0" smtClean="0"/>
              <a:t>Cold test of the model magnets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2C8107EC-8DE6-9B47-AA9C-4EFB5093B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10737"/>
            <a:ext cx="1800200" cy="18001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EFDE8C8F-9DAE-4241-9757-83BAB90086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3811079"/>
            <a:ext cx="1800200" cy="1844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2" y="424200"/>
            <a:ext cx="2242473" cy="2989964"/>
          </a:xfrm>
          <a:prstGeom prst="rect">
            <a:avLst/>
          </a:prstGeom>
        </p:spPr>
      </p:pic>
      <p:pic>
        <p:nvPicPr>
          <p:cNvPr id="9" name="図 7">
            <a:extLst>
              <a:ext uri="{FF2B5EF4-FFF2-40B4-BE49-F238E27FC236}">
                <a16:creationId xmlns:a16="http://schemas.microsoft.com/office/drawing/2014/main" xmlns="" id="{6248B8C9-915C-DD43-A730-FEFDE49E3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93" t="24707" r="24247" b="11181"/>
          <a:stretch/>
        </p:blipFill>
        <p:spPr>
          <a:xfrm>
            <a:off x="3947769" y="893035"/>
            <a:ext cx="5297631" cy="41915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57" y="265700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model </a:t>
            </a:r>
          </a:p>
          <a:p>
            <a:r>
              <a:rPr lang="en-US" dirty="0" smtClean="0"/>
              <a:t>(MBXFS1, 1b)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09" y="558311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model </a:t>
            </a:r>
          </a:p>
          <a:p>
            <a:r>
              <a:rPr lang="en-US" dirty="0" smtClean="0"/>
              <a:t>(MBXFS2)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6240" y="323364"/>
            <a:ext cx="26159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Training history so far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4" y="3398955"/>
            <a:ext cx="2218046" cy="29573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6619" y="5188566"/>
            <a:ext cx="50508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Good training performance</a:t>
            </a:r>
          </a:p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achieved in the 2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model due to sufficient pre-load 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19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44" y="-171320"/>
            <a:ext cx="7920000" cy="720000"/>
          </a:xfrm>
        </p:spPr>
        <p:txBody>
          <a:bodyPr/>
          <a:lstStyle/>
          <a:p>
            <a:r>
              <a:rPr lang="en-US" dirty="0" smtClean="0"/>
              <a:t>Issue in field of quality in the 2</a:t>
            </a:r>
            <a:r>
              <a:rPr lang="en-US" baseline="30000" dirty="0" smtClean="0"/>
              <a:t>nd</a:t>
            </a:r>
            <a:r>
              <a:rPr lang="en-US" dirty="0" smtClean="0"/>
              <a:t> short model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12" name="図 10">
            <a:extLst>
              <a:ext uri="{FF2B5EF4-FFF2-40B4-BE49-F238E27FC236}">
                <a16:creationId xmlns="" xmlns:a16="http://schemas.microsoft.com/office/drawing/2014/main" id="{D4CFAFEF-2116-2D47-A71B-49E842578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"/>
          <a:stretch/>
        </p:blipFill>
        <p:spPr>
          <a:xfrm rot="5400000">
            <a:off x="5372984" y="2738992"/>
            <a:ext cx="2943241" cy="45653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052736" y="3645024"/>
            <a:ext cx="6980496" cy="5512367"/>
            <a:chOff x="-1715249" y="849445"/>
            <a:chExt cx="6980496" cy="5512367"/>
          </a:xfrm>
        </p:grpSpPr>
        <p:sp>
          <p:nvSpPr>
            <p:cNvPr id="14" name="円/楕円 5">
              <a:extLst>
                <a:ext uri="{FF2B5EF4-FFF2-40B4-BE49-F238E27FC236}">
                  <a16:creationId xmlns="" xmlns:a16="http://schemas.microsoft.com/office/drawing/2014/main" id="{A95C1FC6-AB38-6D42-84FA-5C89AAB116FC}"/>
                </a:ext>
              </a:extLst>
            </p:cNvPr>
            <p:cNvSpPr/>
            <p:nvPr/>
          </p:nvSpPr>
          <p:spPr>
            <a:xfrm>
              <a:off x="-1109203" y="1188898"/>
              <a:ext cx="4420317" cy="442031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6">
              <a:extLst>
                <a:ext uri="{FF2B5EF4-FFF2-40B4-BE49-F238E27FC236}">
                  <a16:creationId xmlns="" xmlns:a16="http://schemas.microsoft.com/office/drawing/2014/main" id="{2BE8A739-374B-5E40-80D5-D9B67EEF69F6}"/>
                </a:ext>
              </a:extLst>
            </p:cNvPr>
            <p:cNvSpPr/>
            <p:nvPr/>
          </p:nvSpPr>
          <p:spPr>
            <a:xfrm>
              <a:off x="-786178" y="871541"/>
              <a:ext cx="3774271" cy="505503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8">
              <a:extLst>
                <a:ext uri="{FF2B5EF4-FFF2-40B4-BE49-F238E27FC236}">
                  <a16:creationId xmlns="" xmlns:a16="http://schemas.microsoft.com/office/drawing/2014/main" id="{6888D3C9-A10F-7E40-A08E-F554706254E2}"/>
                </a:ext>
              </a:extLst>
            </p:cNvPr>
            <p:cNvCxnSpPr/>
            <p:nvPr/>
          </p:nvCxnSpPr>
          <p:spPr>
            <a:xfrm>
              <a:off x="-1664575" y="3399057"/>
              <a:ext cx="553106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0">
              <a:extLst>
                <a:ext uri="{FF2B5EF4-FFF2-40B4-BE49-F238E27FC236}">
                  <a16:creationId xmlns="" xmlns:a16="http://schemas.microsoft.com/office/drawing/2014/main" id="{A6EA14CA-EE81-7049-B142-7DE4B896D33C}"/>
                </a:ext>
              </a:extLst>
            </p:cNvPr>
            <p:cNvSpPr/>
            <p:nvPr/>
          </p:nvSpPr>
          <p:spPr>
            <a:xfrm>
              <a:off x="-1715249" y="871541"/>
              <a:ext cx="2493183" cy="5141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27">
              <a:extLst>
                <a:ext uri="{FF2B5EF4-FFF2-40B4-BE49-F238E27FC236}">
                  <a16:creationId xmlns="" xmlns:a16="http://schemas.microsoft.com/office/drawing/2014/main" id="{860E5B17-6AF6-304B-853F-F872F05DD02C}"/>
                </a:ext>
              </a:extLst>
            </p:cNvPr>
            <p:cNvSpPr/>
            <p:nvPr/>
          </p:nvSpPr>
          <p:spPr>
            <a:xfrm rot="5400000">
              <a:off x="692289" y="2965576"/>
              <a:ext cx="2761897" cy="4030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2">
              <a:extLst>
                <a:ext uri="{FF2B5EF4-FFF2-40B4-BE49-F238E27FC236}">
                  <a16:creationId xmlns="" xmlns:a16="http://schemas.microsoft.com/office/drawing/2014/main" id="{FBC38A67-7E81-CF49-B004-C3BCDE8C91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955" y="2525181"/>
              <a:ext cx="2468088" cy="87126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5">
              <a:extLst>
                <a:ext uri="{FF2B5EF4-FFF2-40B4-BE49-F238E27FC236}">
                  <a16:creationId xmlns="" xmlns:a16="http://schemas.microsoft.com/office/drawing/2014/main" id="{ED70ECB1-CE6E-C54E-BA37-BE3F2789E6A5}"/>
                </a:ext>
              </a:extLst>
            </p:cNvPr>
            <p:cNvSpPr txBox="1"/>
            <p:nvPr/>
          </p:nvSpPr>
          <p:spPr>
            <a:xfrm>
              <a:off x="1848851" y="3074940"/>
              <a:ext cx="366226" cy="432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latin typeface="Symbol" pitchFamily="2" charset="2"/>
                </a:rPr>
                <a:t>q</a:t>
              </a:r>
              <a:endParaRPr kumimoji="1" lang="ja-JP" altLang="en-US" i="1">
                <a:latin typeface="Symbol" pitchFamily="2" charset="2"/>
              </a:endParaRPr>
            </a:p>
          </p:txBody>
        </p:sp>
        <p:sp>
          <p:nvSpPr>
            <p:cNvPr id="21" name="テキスト ボックス 19">
              <a:extLst>
                <a:ext uri="{FF2B5EF4-FFF2-40B4-BE49-F238E27FC236}">
                  <a16:creationId xmlns="" xmlns:a16="http://schemas.microsoft.com/office/drawing/2014/main" id="{D7B79EE1-D24A-B644-B275-7D347D3C76E1}"/>
                </a:ext>
              </a:extLst>
            </p:cNvPr>
            <p:cNvSpPr txBox="1"/>
            <p:nvPr/>
          </p:nvSpPr>
          <p:spPr>
            <a:xfrm>
              <a:off x="2955784" y="3028877"/>
              <a:ext cx="456281" cy="432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F00"/>
                  </a:solidFill>
                </a:rPr>
                <a:t>-</a:t>
              </a:r>
              <a:r>
                <a:rPr kumimoji="1" lang="en-US" altLang="ja-JP" i="1" dirty="0">
                  <a:solidFill>
                    <a:srgbClr val="008F00"/>
                  </a:solidFill>
                </a:rPr>
                <a:t>a</a:t>
              </a:r>
              <a:endParaRPr kumimoji="1" lang="ja-JP" altLang="en-US" i="1">
                <a:solidFill>
                  <a:srgbClr val="008F00"/>
                </a:solidFill>
              </a:endParaRPr>
            </a:p>
          </p:txBody>
        </p:sp>
        <p:sp>
          <p:nvSpPr>
            <p:cNvPr id="22" name="右矢印 20">
              <a:extLst>
                <a:ext uri="{FF2B5EF4-FFF2-40B4-BE49-F238E27FC236}">
                  <a16:creationId xmlns="" xmlns:a16="http://schemas.microsoft.com/office/drawing/2014/main" id="{8E10E494-3894-334C-BD13-67C9EC7A0377}"/>
                </a:ext>
              </a:extLst>
            </p:cNvPr>
            <p:cNvSpPr/>
            <p:nvPr/>
          </p:nvSpPr>
          <p:spPr>
            <a:xfrm rot="5400000" flipH="1">
              <a:off x="946955" y="927143"/>
              <a:ext cx="327662" cy="195846"/>
            </a:xfrm>
            <a:prstGeom prst="rightArrow">
              <a:avLst/>
            </a:prstGeom>
            <a:solidFill>
              <a:srgbClr val="D0EDA5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1">
              <a:extLst>
                <a:ext uri="{FF2B5EF4-FFF2-40B4-BE49-F238E27FC236}">
                  <a16:creationId xmlns="" xmlns:a16="http://schemas.microsoft.com/office/drawing/2014/main" id="{9A8F377C-E429-B04B-A570-ABBB21BCF84A}"/>
                </a:ext>
              </a:extLst>
            </p:cNvPr>
            <p:cNvSpPr txBox="1"/>
            <p:nvPr/>
          </p:nvSpPr>
          <p:spPr>
            <a:xfrm>
              <a:off x="1108308" y="849445"/>
              <a:ext cx="523823" cy="432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rgbClr val="008F00"/>
                  </a:solidFill>
                </a:rPr>
                <a:t>+a</a:t>
              </a:r>
              <a:endParaRPr kumimoji="1" lang="ja-JP" altLang="en-US" i="1">
                <a:solidFill>
                  <a:srgbClr val="008F00"/>
                </a:solidFill>
              </a:endParaRPr>
            </a:p>
          </p:txBody>
        </p:sp>
        <p:cxnSp>
          <p:nvCxnSpPr>
            <p:cNvPr id="24" name="直線矢印コネクタ 31">
              <a:extLst>
                <a:ext uri="{FF2B5EF4-FFF2-40B4-BE49-F238E27FC236}">
                  <a16:creationId xmlns="" xmlns:a16="http://schemas.microsoft.com/office/drawing/2014/main" id="{10E65C5C-C1F5-7540-A574-22330F083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0056" y="2664263"/>
              <a:ext cx="283869" cy="100105"/>
            </a:xfrm>
            <a:prstGeom prst="straightConnector1">
              <a:avLst/>
            </a:prstGeom>
            <a:ln w="19050">
              <a:solidFill>
                <a:srgbClr val="0432FF"/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36">
              <a:extLst>
                <a:ext uri="{FF2B5EF4-FFF2-40B4-BE49-F238E27FC236}">
                  <a16:creationId xmlns="" xmlns:a16="http://schemas.microsoft.com/office/drawing/2014/main" id="{15BE2D0A-2B2B-894F-B49C-FC896E0E3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0056" y="2664263"/>
              <a:ext cx="283869" cy="0"/>
            </a:xfrm>
            <a:prstGeom prst="straightConnector1">
              <a:avLst/>
            </a:prstGeom>
            <a:ln w="19050">
              <a:solidFill>
                <a:srgbClr val="0432FF"/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37">
              <a:extLst>
                <a:ext uri="{FF2B5EF4-FFF2-40B4-BE49-F238E27FC236}">
                  <a16:creationId xmlns="" xmlns:a16="http://schemas.microsoft.com/office/drawing/2014/main" id="{2713716C-F58D-D349-B412-B2D50ADEBB3A}"/>
                </a:ext>
              </a:extLst>
            </p:cNvPr>
            <p:cNvCxnSpPr>
              <a:cxnSpLocks/>
            </p:cNvCxnSpPr>
            <p:nvPr/>
          </p:nvCxnSpPr>
          <p:spPr>
            <a:xfrm>
              <a:off x="3183924" y="2653220"/>
              <a:ext cx="0" cy="150940"/>
            </a:xfrm>
            <a:prstGeom prst="straightConnector1">
              <a:avLst/>
            </a:prstGeom>
            <a:ln w="19050">
              <a:solidFill>
                <a:srgbClr val="0432FF"/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39">
              <a:extLst>
                <a:ext uri="{FF2B5EF4-FFF2-40B4-BE49-F238E27FC236}">
                  <a16:creationId xmlns="" xmlns:a16="http://schemas.microsoft.com/office/drawing/2014/main" id="{A9F7828E-D9D8-C047-8C24-7FADD9699AB0}"/>
                </a:ext>
              </a:extLst>
            </p:cNvPr>
            <p:cNvSpPr txBox="1"/>
            <p:nvPr/>
          </p:nvSpPr>
          <p:spPr>
            <a:xfrm>
              <a:off x="2862025" y="234498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rgbClr val="0432FF"/>
                  </a:solidFill>
                </a:rPr>
                <a:t>dx</a:t>
              </a:r>
              <a:endParaRPr kumimoji="1" lang="ja-JP" altLang="en-US" i="1">
                <a:solidFill>
                  <a:srgbClr val="0432FF"/>
                </a:solidFill>
              </a:endParaRPr>
            </a:p>
          </p:txBody>
        </p:sp>
        <p:sp>
          <p:nvSpPr>
            <p:cNvPr id="28" name="テキスト ボックス 40">
              <a:extLst>
                <a:ext uri="{FF2B5EF4-FFF2-40B4-BE49-F238E27FC236}">
                  <a16:creationId xmlns="" xmlns:a16="http://schemas.microsoft.com/office/drawing/2014/main" id="{8D17C086-340C-3E41-BD9D-B5BAFF7CF829}"/>
                </a:ext>
              </a:extLst>
            </p:cNvPr>
            <p:cNvSpPr txBox="1"/>
            <p:nvPr/>
          </p:nvSpPr>
          <p:spPr>
            <a:xfrm>
              <a:off x="3131815" y="254643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err="1">
                  <a:solidFill>
                    <a:srgbClr val="0432FF"/>
                  </a:solidFill>
                </a:rPr>
                <a:t>dy</a:t>
              </a:r>
              <a:endParaRPr kumimoji="1" lang="ja-JP" altLang="en-US" i="1">
                <a:solidFill>
                  <a:srgbClr val="0432FF"/>
                </a:solidFill>
              </a:endParaRPr>
            </a:p>
          </p:txBody>
        </p:sp>
        <p:sp>
          <p:nvSpPr>
            <p:cNvPr id="29" name="テキスト ボックス 41">
              <a:extLst>
                <a:ext uri="{FF2B5EF4-FFF2-40B4-BE49-F238E27FC236}">
                  <a16:creationId xmlns="" xmlns:a16="http://schemas.microsoft.com/office/drawing/2014/main" id="{C5322F47-99DE-A94B-806C-09F0BA74CCC1}"/>
                </a:ext>
              </a:extLst>
            </p:cNvPr>
            <p:cNvSpPr txBox="1"/>
            <p:nvPr/>
          </p:nvSpPr>
          <p:spPr>
            <a:xfrm>
              <a:off x="1935726" y="905341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Oval cross-section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30" name="テキスト ボックス 42">
              <a:extLst>
                <a:ext uri="{FF2B5EF4-FFF2-40B4-BE49-F238E27FC236}">
                  <a16:creationId xmlns="" xmlns:a16="http://schemas.microsoft.com/office/drawing/2014/main" id="{F217E01E-1518-F945-BAF6-36F676B4E5E4}"/>
                </a:ext>
              </a:extLst>
            </p:cNvPr>
            <p:cNvSpPr txBox="1"/>
            <p:nvPr/>
          </p:nvSpPr>
          <p:spPr>
            <a:xfrm>
              <a:off x="2862025" y="1859690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Circular cross-section</a:t>
              </a:r>
              <a:endParaRPr kumimoji="1" lang="ja-JP" altLang="en-US"/>
            </a:p>
          </p:txBody>
        </p:sp>
        <p:sp>
          <p:nvSpPr>
            <p:cNvPr id="31" name="右矢印 30">
              <a:extLst>
                <a:ext uri="{FF2B5EF4-FFF2-40B4-BE49-F238E27FC236}">
                  <a16:creationId xmlns="" xmlns:a16="http://schemas.microsoft.com/office/drawing/2014/main" id="{8671689B-A2B8-374E-AB99-84DBF588670B}"/>
                </a:ext>
              </a:extLst>
            </p:cNvPr>
            <p:cNvSpPr/>
            <p:nvPr/>
          </p:nvSpPr>
          <p:spPr>
            <a:xfrm flipH="1">
              <a:off x="2967984" y="3285246"/>
              <a:ext cx="327662" cy="195846"/>
            </a:xfrm>
            <a:prstGeom prst="rightArrow">
              <a:avLst/>
            </a:prstGeom>
            <a:solidFill>
              <a:srgbClr val="D0EDA5"/>
            </a:solidFill>
            <a:ln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16">
              <a:extLst>
                <a:ext uri="{FF2B5EF4-FFF2-40B4-BE49-F238E27FC236}">
                  <a16:creationId xmlns="" xmlns:a16="http://schemas.microsoft.com/office/drawing/2014/main" id="{46582936-BD67-734C-8B8E-AAD65EE454C1}"/>
                </a:ext>
              </a:extLst>
            </p:cNvPr>
            <p:cNvSpPr/>
            <p:nvPr/>
          </p:nvSpPr>
          <p:spPr>
            <a:xfrm>
              <a:off x="1755228" y="3163614"/>
              <a:ext cx="101600" cy="241738"/>
            </a:xfrm>
            <a:custGeom>
              <a:avLst/>
              <a:gdLst>
                <a:gd name="connsiteX0" fmla="*/ 0 w 101600"/>
                <a:gd name="connsiteY0" fmla="*/ 0 h 241738"/>
                <a:gd name="connsiteX1" fmla="*/ 94593 w 101600"/>
                <a:gd name="connsiteY1" fmla="*/ 94593 h 241738"/>
                <a:gd name="connsiteX2" fmla="*/ 94593 w 101600"/>
                <a:gd name="connsiteY2" fmla="*/ 189186 h 241738"/>
                <a:gd name="connsiteX3" fmla="*/ 84082 w 101600"/>
                <a:gd name="connsiteY3" fmla="*/ 241738 h 24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00" h="241738">
                  <a:moveTo>
                    <a:pt x="0" y="0"/>
                  </a:moveTo>
                  <a:cubicBezTo>
                    <a:pt x="39414" y="31531"/>
                    <a:pt x="78828" y="63062"/>
                    <a:pt x="94593" y="94593"/>
                  </a:cubicBezTo>
                  <a:cubicBezTo>
                    <a:pt x="110359" y="126124"/>
                    <a:pt x="94593" y="189186"/>
                    <a:pt x="94593" y="189186"/>
                  </a:cubicBezTo>
                  <a:cubicBezTo>
                    <a:pt x="92841" y="213710"/>
                    <a:pt x="88461" y="227724"/>
                    <a:pt x="84082" y="24173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28">
              <a:extLst>
                <a:ext uri="{FF2B5EF4-FFF2-40B4-BE49-F238E27FC236}">
                  <a16:creationId xmlns="" xmlns:a16="http://schemas.microsoft.com/office/drawing/2014/main" id="{BEAA941B-0B70-D943-8327-7BA452374632}"/>
                </a:ext>
              </a:extLst>
            </p:cNvPr>
            <p:cNvCxnSpPr/>
            <p:nvPr/>
          </p:nvCxnSpPr>
          <p:spPr>
            <a:xfrm>
              <a:off x="2900056" y="2764368"/>
              <a:ext cx="28386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8">
              <a:extLst>
                <a:ext uri="{FF2B5EF4-FFF2-40B4-BE49-F238E27FC236}">
                  <a16:creationId xmlns="" xmlns:a16="http://schemas.microsoft.com/office/drawing/2014/main" id="{FA43940A-9C45-014D-978B-9BC4D79AA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0056" y="2665369"/>
              <a:ext cx="0" cy="9789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11">
            <a:extLst>
              <a:ext uri="{FF2B5EF4-FFF2-40B4-BE49-F238E27FC236}">
                <a16:creationId xmlns="" xmlns:a16="http://schemas.microsoft.com/office/drawing/2014/main" id="{874498DA-105C-8D4A-831C-DB889541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3023" y="228618"/>
            <a:ext cx="3261937" cy="347001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724719" y="430373"/>
            <a:ext cx="4747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Found offset (~20 units) in b3 which is not acceptable according to the requirement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Due to large pre-load (120 MPa at the magnet pole), oval coil deformation was possibly occurred during fabrication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38434" y="5599739"/>
            <a:ext cx="112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scan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694477" y="2465705"/>
            <a:ext cx="112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 loop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70224" y="5533725"/>
            <a:ext cx="133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a=0.4 mm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646215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61" y="-63883"/>
            <a:ext cx="7920000" cy="720000"/>
          </a:xfrm>
        </p:spPr>
        <p:txBody>
          <a:bodyPr/>
          <a:lstStyle/>
          <a:p>
            <a:r>
              <a:rPr lang="en-US" dirty="0" smtClean="0"/>
              <a:t>Electronical insulation performance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19160"/>
            <a:ext cx="9046800" cy="189853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Special study performed for eliminating the frost by our cryogenic technicians</a:t>
            </a:r>
          </a:p>
          <a:p>
            <a:pPr lvl="1"/>
            <a:r>
              <a:rPr lang="en-US" sz="1800" dirty="0" smtClean="0"/>
              <a:t>Stopping the He gas flow allows thermal penetration into the cryostat </a:t>
            </a:r>
          </a:p>
          <a:p>
            <a:pPr lvl="1"/>
            <a:r>
              <a:rPr lang="en-US" sz="1800" dirty="0" smtClean="0"/>
              <a:t>To reduce consumption of </a:t>
            </a:r>
            <a:r>
              <a:rPr lang="en-US" sz="1800" dirty="0" err="1" smtClean="0"/>
              <a:t>LHe</a:t>
            </a:r>
            <a:r>
              <a:rPr lang="en-US" sz="1800" dirty="0" smtClean="0"/>
              <a:t>, not only the test-stand liquefiers but primary ones  (at different facility) are also operated cooperatively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29" name="Group 28"/>
          <p:cNvGrpSpPr/>
          <p:nvPr/>
        </p:nvGrpSpPr>
        <p:grpSpPr>
          <a:xfrm>
            <a:off x="106799" y="752979"/>
            <a:ext cx="2449178" cy="3344840"/>
            <a:chOff x="3369053" y="750880"/>
            <a:chExt cx="2560707" cy="34142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053" y="750880"/>
              <a:ext cx="2560707" cy="34142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48150" y="828974"/>
              <a:ext cx="8304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ICE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74516"/>
            <a:ext cx="3419872" cy="2564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404" y="1020935"/>
            <a:ext cx="4070432" cy="315956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099894" y="2458661"/>
            <a:ext cx="623732" cy="8519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42075" y="905184"/>
            <a:ext cx="251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1500 V</a:t>
            </a:r>
            <a:r>
              <a:rPr lang="en-US" dirty="0" smtClean="0"/>
              <a:t> applied to 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0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FINAL</a:t>
            </a:r>
            <a:r>
              <a:rPr lang="en-US" dirty="0" smtClean="0"/>
              <a:t> model magnet production: 3</a:t>
            </a:r>
            <a:r>
              <a:rPr lang="en-US" baseline="30000" dirty="0" smtClean="0"/>
              <a:t>rd</a:t>
            </a:r>
            <a:r>
              <a:rPr lang="en-US" dirty="0" smtClean="0"/>
              <a:t> model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61" y="978693"/>
            <a:ext cx="3659287" cy="4879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6680" y="990877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/>
              <a:t>After yoking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107504" y="1190932"/>
            <a:ext cx="4963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Same magnetic cross section as that of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short model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/>
              <a:t>Similar pre-load is applied as well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To ensure effects from the coil deformation, the warm field measurement is being conducted for each fabrication step</a:t>
            </a:r>
          </a:p>
          <a:p>
            <a:pPr marL="742950" lvl="1" indent="-285750">
              <a:buFontTx/>
              <a:buChar char="-"/>
            </a:pPr>
            <a:r>
              <a:rPr lang="en-US" sz="2400" b="1" dirty="0" smtClean="0"/>
              <a:t>Very important feedback to the prototype design</a:t>
            </a:r>
            <a:endParaRPr lang="en-US" sz="2400" b="1" dirty="0"/>
          </a:p>
          <a:p>
            <a:pPr marL="742950" lvl="1" indent="-285750">
              <a:buFontTx/>
              <a:buChar char="-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37944" y="5267007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Warm field measurement system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5239" y="5762795"/>
            <a:ext cx="846072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Cold test is planned </a:t>
            </a:r>
            <a:r>
              <a:rPr lang="en-US" sz="2400" b="1" dirty="0" smtClean="0">
                <a:solidFill>
                  <a:srgbClr val="00B050"/>
                </a:solidFill>
              </a:rPr>
              <a:t>to be held  </a:t>
            </a:r>
            <a:r>
              <a:rPr lang="en-US" sz="2400" b="1" dirty="0">
                <a:solidFill>
                  <a:srgbClr val="00B050"/>
                </a:solidFill>
              </a:rPr>
              <a:t>in this summer (</a:t>
            </a:r>
            <a:r>
              <a:rPr lang="en-US" sz="2400" b="1" dirty="0" smtClean="0">
                <a:solidFill>
                  <a:srgbClr val="00B050"/>
                </a:solidFill>
              </a:rPr>
              <a:t>August)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New results is expected to be reported at the next MT26 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5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-99392"/>
            <a:ext cx="7920000" cy="720000"/>
          </a:xfrm>
        </p:spPr>
        <p:txBody>
          <a:bodyPr/>
          <a:lstStyle/>
          <a:p>
            <a:r>
              <a:rPr lang="en-US" dirty="0" smtClean="0"/>
              <a:t>Electronical insulation issue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04" y="4316447"/>
            <a:ext cx="8575468" cy="195765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Also heater-to-ground (cryostat) withstand voltage was also limited to </a:t>
            </a:r>
            <a:r>
              <a:rPr lang="en-US" b="1" dirty="0" smtClean="0">
                <a:solidFill>
                  <a:srgbClr val="FF0000"/>
                </a:solidFill>
              </a:rPr>
              <a:t>1.8 kV</a:t>
            </a:r>
            <a:r>
              <a:rPr lang="en-US" dirty="0" smtClean="0"/>
              <a:t> while the target voltage is 2.3 kV (under </a:t>
            </a:r>
            <a:r>
              <a:rPr lang="en-US" dirty="0" err="1" smtClean="0"/>
              <a:t>LHe</a:t>
            </a:r>
            <a:r>
              <a:rPr lang="en-US" dirty="0" smtClean="0"/>
              <a:t> condition)</a:t>
            </a:r>
          </a:p>
          <a:p>
            <a:r>
              <a:rPr lang="en-US" dirty="0" smtClean="0"/>
              <a:t>Some pin plugs were weakly connected to sockets of the feedthrough and partially exposed to ~1.5 </a:t>
            </a:r>
            <a:r>
              <a:rPr lang="en-US" dirty="0" err="1" smtClean="0"/>
              <a:t>atm</a:t>
            </a:r>
            <a:r>
              <a:rPr lang="en-US" dirty="0" smtClean="0"/>
              <a:t> He gas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4" y="643209"/>
            <a:ext cx="2580530" cy="34407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39078" y="393080"/>
            <a:ext cx="3035602" cy="3773080"/>
            <a:chOff x="179512" y="558019"/>
            <a:chExt cx="3035602" cy="37730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698016"/>
              <a:ext cx="2808312" cy="363308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062986" y="558019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Feed-through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4550" y="743336"/>
            <a:ext cx="22749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Feedthrough for the </a:t>
            </a:r>
          </a:p>
          <a:p>
            <a:r>
              <a:rPr lang="en-US" dirty="0" smtClean="0"/>
              <a:t>heater lines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01535" y="974714"/>
            <a:ext cx="1366409" cy="1572144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385" y="1342290"/>
            <a:ext cx="3610415" cy="272220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 rot="20332731">
            <a:off x="826376" y="2094397"/>
            <a:ext cx="851386" cy="1446644"/>
          </a:xfrm>
          <a:prstGeom prst="ellipse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71556" y="637579"/>
            <a:ext cx="2875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Leakage current when </a:t>
            </a:r>
          </a:p>
          <a:p>
            <a:r>
              <a:rPr lang="en-US" dirty="0" smtClean="0"/>
              <a:t>Heater-to-ground </a:t>
            </a:r>
          </a:p>
          <a:p>
            <a:r>
              <a:rPr lang="en-US" dirty="0" smtClean="0"/>
              <a:t>voltage ramp to 2 kV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98863" y="1665455"/>
            <a:ext cx="160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Breakdown voltage</a:t>
            </a: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8172400" y="1988620"/>
            <a:ext cx="230390" cy="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4197861" y="974714"/>
            <a:ext cx="95465" cy="2090703"/>
          </a:xfrm>
          <a:custGeom>
            <a:avLst/>
            <a:gdLst>
              <a:gd name="connsiteX0" fmla="*/ 8379 w 95465"/>
              <a:gd name="connsiteY0" fmla="*/ 2090703 h 2090703"/>
              <a:gd name="connsiteX1" fmla="*/ 8379 w 95465"/>
              <a:gd name="connsiteY1" fmla="*/ 270612 h 2090703"/>
              <a:gd name="connsiteX2" fmla="*/ 95465 w 95465"/>
              <a:gd name="connsiteY2" fmla="*/ 9355 h 2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65" h="2090703">
                <a:moveTo>
                  <a:pt x="8379" y="2090703"/>
                </a:moveTo>
                <a:cubicBezTo>
                  <a:pt x="1122" y="1354103"/>
                  <a:pt x="-6135" y="617503"/>
                  <a:pt x="8379" y="270612"/>
                </a:cubicBezTo>
                <a:cubicBezTo>
                  <a:pt x="22893" y="-76279"/>
                  <a:pt x="95465" y="9355"/>
                  <a:pt x="95465" y="9355"/>
                </a:cubicBezTo>
              </a:path>
            </a:pathLst>
          </a:custGeom>
          <a:noFill/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067944" y="828326"/>
            <a:ext cx="302131" cy="368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ghtning Bolt 27"/>
          <p:cNvSpPr/>
          <p:nvPr/>
        </p:nvSpPr>
        <p:spPr>
          <a:xfrm>
            <a:off x="3520215" y="414295"/>
            <a:ext cx="757591" cy="601690"/>
          </a:xfrm>
          <a:prstGeom prst="lightningBol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03478" y="6193560"/>
            <a:ext cx="5905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Design improvement is underway for    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15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453" t="3951" r="3088" b="1976"/>
          <a:stretch/>
        </p:blipFill>
        <p:spPr>
          <a:xfrm>
            <a:off x="7571445" y="272197"/>
            <a:ext cx="1530944" cy="6480999"/>
          </a:xfrm>
          <a:prstGeom prst="rect">
            <a:avLst/>
          </a:prstGeom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554" y="332656"/>
            <a:ext cx="5730762" cy="5970337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ja-JP" sz="1600" b="1" dirty="0" smtClean="0"/>
              <a:t>Manufactured by Toshiba in 2000 for </a:t>
            </a:r>
            <a:r>
              <a:rPr lang="en-US" altLang="ja-JP" sz="1600" b="1" dirty="0" smtClean="0">
                <a:solidFill>
                  <a:schemeClr val="accent6"/>
                </a:solidFill>
              </a:rPr>
              <a:t>vertical cold tests </a:t>
            </a:r>
            <a:r>
              <a:rPr lang="en-US" altLang="ja-JP" sz="1600" b="1" dirty="0" smtClean="0"/>
              <a:t>of LHC-MQXA magnets.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 smtClean="0"/>
              <a:t>19 LHC-MQXA (7m), 32 J-PARC SCFM (4m)</a:t>
            </a:r>
          </a:p>
          <a:p>
            <a:pPr>
              <a:spcBef>
                <a:spcPts val="0"/>
              </a:spcBef>
            </a:pPr>
            <a:r>
              <a:rPr lang="en-US" altLang="ja-JP" sz="1600" b="1" dirty="0" smtClean="0"/>
              <a:t>Applicable Law: </a:t>
            </a:r>
            <a:r>
              <a:rPr lang="en-US" altLang="ja-JP" sz="1600" b="1" dirty="0" smtClean="0">
                <a:solidFill>
                  <a:schemeClr val="accent1"/>
                </a:solidFill>
              </a:rPr>
              <a:t>Japanese High </a:t>
            </a:r>
            <a:r>
              <a:rPr lang="en-US" altLang="ja-JP" sz="1600" b="1" dirty="0">
                <a:solidFill>
                  <a:schemeClr val="accent1"/>
                </a:solidFill>
              </a:rPr>
              <a:t>Pressure Gas Safety </a:t>
            </a:r>
            <a:r>
              <a:rPr lang="en-US" altLang="ja-JP" sz="1600" b="1" dirty="0" smtClean="0">
                <a:solidFill>
                  <a:schemeClr val="accent1"/>
                </a:solidFill>
              </a:rPr>
              <a:t>Act</a:t>
            </a:r>
            <a:endParaRPr lang="en-US" altLang="ja-JP" sz="1600" b="1" dirty="0"/>
          </a:p>
          <a:p>
            <a:pPr lvl="1">
              <a:spcBef>
                <a:spcPts val="0"/>
              </a:spcBef>
            </a:pPr>
            <a:r>
              <a:rPr lang="en-US" altLang="ja-JP" sz="1600" b="1" dirty="0" smtClean="0">
                <a:solidFill>
                  <a:srgbClr val="4F81BD"/>
                </a:solidFill>
              </a:rPr>
              <a:t>Operation at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 1.9 K </a:t>
            </a:r>
            <a:r>
              <a:rPr lang="en-US" altLang="ja-JP" sz="1600" b="1" dirty="0" smtClean="0">
                <a:solidFill>
                  <a:srgbClr val="4F81BD"/>
                </a:solidFill>
              </a:rPr>
              <a:t>is exceptional. Category of “Designated </a:t>
            </a:r>
            <a:r>
              <a:rPr lang="en-US" altLang="ja-JP" sz="1600" b="1" dirty="0">
                <a:solidFill>
                  <a:srgbClr val="4F81BD"/>
                </a:solidFill>
              </a:rPr>
              <a:t>Equipment</a:t>
            </a:r>
            <a:r>
              <a:rPr lang="en-US" altLang="ja-JP" sz="1600" b="1" dirty="0" smtClean="0">
                <a:solidFill>
                  <a:srgbClr val="4F81BD"/>
                </a:solidFill>
              </a:rPr>
              <a:t>”</a:t>
            </a:r>
            <a:endParaRPr lang="en-US" altLang="ja-JP" sz="1600" b="1" dirty="0" smtClean="0"/>
          </a:p>
          <a:p>
            <a:pPr>
              <a:spcBef>
                <a:spcPts val="0"/>
              </a:spcBef>
            </a:pPr>
            <a:r>
              <a:rPr lang="en-US" altLang="ja-JP" sz="1600" b="1" dirty="0" smtClean="0"/>
              <a:t>Operating Temp.: 4.4K to 1.9K</a:t>
            </a:r>
          </a:p>
          <a:p>
            <a:pPr>
              <a:spcBef>
                <a:spcPts val="0"/>
              </a:spcBef>
            </a:pPr>
            <a:r>
              <a:rPr lang="en-US" altLang="ja-JP" sz="1600" b="1" dirty="0"/>
              <a:t>Cooling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/>
              <a:t>300K to 40K by </a:t>
            </a:r>
            <a:r>
              <a:rPr lang="en-US" altLang="ja-JP" sz="1600" b="1" dirty="0" err="1"/>
              <a:t>GHe</a:t>
            </a:r>
            <a:r>
              <a:rPr lang="en-US" altLang="ja-JP" sz="1600" b="1" dirty="0"/>
              <a:t>, 40K to 4.4 K by </a:t>
            </a:r>
            <a:r>
              <a:rPr lang="en-US" altLang="ja-JP" sz="1600" b="1" dirty="0" err="1"/>
              <a:t>LHe</a:t>
            </a:r>
            <a:endParaRPr lang="en-US" altLang="ja-JP" sz="1600" b="1" dirty="0"/>
          </a:p>
          <a:p>
            <a:pPr lvl="1">
              <a:spcBef>
                <a:spcPts val="0"/>
              </a:spcBef>
            </a:pPr>
            <a:r>
              <a:rPr lang="en-US" altLang="ja-JP" sz="1600" b="1" dirty="0"/>
              <a:t>4.4 K to 1.9K by </a:t>
            </a:r>
            <a:r>
              <a:rPr lang="en-US" altLang="ja-JP" sz="1600" b="1" dirty="0" err="1"/>
              <a:t>HeII</a:t>
            </a:r>
            <a:r>
              <a:rPr lang="en-US" altLang="ja-JP" sz="1600" b="1" dirty="0"/>
              <a:t> Sub-cooler </a:t>
            </a:r>
            <a:r>
              <a:rPr lang="en-US" altLang="ja-JP" sz="1600" b="1" dirty="0" smtClean="0"/>
              <a:t>(</a:t>
            </a:r>
            <a:r>
              <a:rPr lang="en-US" altLang="ja-JP" sz="1600" b="1" dirty="0" smtClean="0">
                <a:solidFill>
                  <a:schemeClr val="accent6"/>
                </a:solidFill>
              </a:rPr>
              <a:t>55W for MQXA</a:t>
            </a:r>
            <a:r>
              <a:rPr lang="en-US" altLang="ja-JP" sz="1600" b="1" dirty="0" smtClean="0"/>
              <a:t>)</a:t>
            </a:r>
            <a:endParaRPr lang="en-US" altLang="ja-JP" sz="1600" b="1" dirty="0"/>
          </a:p>
          <a:p>
            <a:pPr>
              <a:spcBef>
                <a:spcPts val="0"/>
              </a:spcBef>
            </a:pPr>
            <a:r>
              <a:rPr lang="en-US" altLang="ja-JP" sz="1600" b="1" dirty="0"/>
              <a:t>Capacity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/>
              <a:t>whole bath: 9020 mm deep, 700 mm in a diameter.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>
                <a:solidFill>
                  <a:schemeClr val="accent6"/>
                </a:solidFill>
              </a:rPr>
              <a:t>1.9 K bath: 7524 mm deep, 700 mm in a diameter.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>
                <a:solidFill>
                  <a:schemeClr val="accent6"/>
                </a:solidFill>
              </a:rPr>
              <a:t>Weight: 8.6 ton (MQXA). Need to check for D1. </a:t>
            </a:r>
          </a:p>
          <a:p>
            <a:pPr>
              <a:spcBef>
                <a:spcPts val="0"/>
              </a:spcBef>
            </a:pPr>
            <a:r>
              <a:rPr lang="en-US" altLang="ja-JP" sz="1600" b="1" dirty="0"/>
              <a:t>He Cryogenic Plants (see next slide in detail)</a:t>
            </a:r>
          </a:p>
          <a:p>
            <a:pPr>
              <a:spcBef>
                <a:spcPts val="0"/>
              </a:spcBef>
            </a:pPr>
            <a:r>
              <a:rPr lang="en-US" altLang="ja-JP" sz="1600" b="1" dirty="0" smtClean="0"/>
              <a:t>New header </a:t>
            </a:r>
            <a:r>
              <a:rPr lang="en-US" altLang="ja-JP" sz="1600" b="1" dirty="0"/>
              <a:t>for the D1 (MBXF)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/>
              <a:t>Manufactured in 2014, </a:t>
            </a:r>
            <a:r>
              <a:rPr lang="en-US" altLang="ja-JP" sz="1600" b="1" dirty="0">
                <a:solidFill>
                  <a:schemeClr val="accent1"/>
                </a:solidFill>
              </a:rPr>
              <a:t>approval of the JHPG Safety Act in 2015. 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/>
              <a:t>Anti-cryostat for field measurement: O.D. 141.3 </a:t>
            </a:r>
            <a:r>
              <a:rPr lang="en-US" altLang="ja-JP" sz="1600" b="1" dirty="0" smtClean="0"/>
              <a:t>mm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 smtClean="0"/>
              <a:t>Quench antennas: 11 arrays for 7 m long magnet</a:t>
            </a:r>
            <a:endParaRPr lang="en-US" altLang="ja-JP" sz="1600" b="1" dirty="0"/>
          </a:p>
          <a:p>
            <a:pPr lvl="1">
              <a:spcBef>
                <a:spcPts val="0"/>
              </a:spcBef>
            </a:pPr>
            <a:r>
              <a:rPr lang="en-US" altLang="ja-JP" sz="1600" b="1" dirty="0"/>
              <a:t>Feedthrough: 48 poles x 10 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 smtClean="0"/>
              <a:t>HVWL:</a:t>
            </a:r>
            <a:r>
              <a:rPr lang="en-US" altLang="ja-JP" sz="1600" b="1" dirty="0"/>
              <a:t>	</a:t>
            </a:r>
            <a:r>
              <a:rPr lang="en-US" altLang="ja-JP" sz="1600" b="1" dirty="0" smtClean="0"/>
              <a:t>1.5 kV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(present limit 0.5 kV.)</a:t>
            </a:r>
          </a:p>
          <a:p>
            <a:pPr lvl="1">
              <a:spcBef>
                <a:spcPts val="0"/>
              </a:spcBef>
            </a:pPr>
            <a:r>
              <a:rPr lang="en-US" altLang="ja-JP" sz="1600" b="1" dirty="0" smtClean="0"/>
              <a:t>15 </a:t>
            </a:r>
            <a:r>
              <a:rPr lang="en-US" altLang="ja-JP" sz="1600" b="1" dirty="0"/>
              <a:t>kA Current Leads</a:t>
            </a:r>
          </a:p>
          <a:p>
            <a:pPr lvl="2">
              <a:spcBef>
                <a:spcPts val="0"/>
              </a:spcBef>
            </a:pPr>
            <a:r>
              <a:rPr lang="en-US" altLang="ja-JP" sz="1600" b="1" dirty="0"/>
              <a:t>Manufactured by Fuji Electric in 2015. All copper base</a:t>
            </a:r>
            <a:r>
              <a:rPr lang="en-US" altLang="ja-JP" sz="1600" b="1" dirty="0" smtClean="0"/>
              <a:t>. (50L/h for a pair)</a:t>
            </a:r>
            <a:endParaRPr lang="en-US" altLang="ja-JP" sz="1600" b="1" dirty="0"/>
          </a:p>
          <a:p>
            <a:pPr>
              <a:spcBef>
                <a:spcPts val="0"/>
              </a:spcBef>
            </a:pPr>
            <a:endParaRPr lang="en-US" altLang="ja-JP" sz="1600" b="1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113" y="175845"/>
            <a:ext cx="2174255" cy="289986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03349" y="4230205"/>
            <a:ext cx="2961934" cy="1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67305" y="-59308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4000" b="1" dirty="0" err="1" smtClean="0">
                <a:solidFill>
                  <a:schemeClr val="accent1"/>
                </a:solidFill>
              </a:rPr>
              <a:t>HeII</a:t>
            </a:r>
            <a:r>
              <a:rPr lang="en-US" altLang="ja-JP" sz="4000" b="1" dirty="0" smtClean="0">
                <a:solidFill>
                  <a:schemeClr val="accent1"/>
                </a:solidFill>
              </a:rPr>
              <a:t> Sub-Cooler 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899" y="521864"/>
            <a:ext cx="4734079" cy="5823517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rgbClr val="00B0F0"/>
                </a:solidFill>
              </a:rPr>
              <a:t>Pre-heat exchanger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Copper spiral tube (I.D. 12mm, Spiral Dia. 42 mm)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Fine silver-plated copper balls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Efficiency 88%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J-T</a:t>
            </a:r>
            <a:r>
              <a:rPr lang="en-US" altLang="ja-JP" sz="1800" b="1" dirty="0"/>
              <a:t> </a:t>
            </a:r>
            <a:r>
              <a:rPr lang="en-US" altLang="ja-JP" sz="1800" b="1" dirty="0" smtClean="0"/>
              <a:t>expansion valve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6"/>
                </a:solidFill>
              </a:rPr>
              <a:t>Main heat exchanger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Design: </a:t>
            </a:r>
            <a:r>
              <a:rPr lang="en-US" altLang="ja-JP" sz="1800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altLang="ja-JP" sz="1800" b="1" dirty="0" smtClean="0"/>
              <a:t>T=30 </a:t>
            </a:r>
            <a:r>
              <a:rPr lang="en-US" altLang="ja-JP" sz="1800" b="1" dirty="0" err="1" smtClean="0"/>
              <a:t>mK</a:t>
            </a:r>
            <a:r>
              <a:rPr lang="en-US" altLang="ja-JP" sz="1800" b="1" dirty="0" smtClean="0"/>
              <a:t> at 80 W, 1.9 K.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Required surface area: &gt; 3.0 m</a:t>
            </a:r>
            <a:r>
              <a:rPr lang="en-US" altLang="ja-JP" sz="1800" b="1" baseline="30000" dirty="0" smtClean="0"/>
              <a:t>2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6"/>
                </a:solidFill>
              </a:rPr>
              <a:t>4.4 m long copper tubes: 3 x </a:t>
            </a:r>
            <a:r>
              <a:rPr lang="en-US" altLang="ja-JP" sz="1800" b="1" dirty="0" smtClean="0">
                <a:solidFill>
                  <a:schemeClr val="accent6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ja-JP" sz="1800" b="1" dirty="0" smtClean="0">
                <a:solidFill>
                  <a:schemeClr val="accent6"/>
                </a:solidFill>
              </a:rPr>
              <a:t> 76.2 mm, 10 x </a:t>
            </a:r>
            <a:r>
              <a:rPr lang="en-US" altLang="ja-JP" sz="1800" b="1" dirty="0" smtClean="0">
                <a:solidFill>
                  <a:schemeClr val="accent6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ja-JP" sz="1800" b="1" dirty="0" smtClean="0">
                <a:solidFill>
                  <a:schemeClr val="accent6"/>
                </a:solidFill>
              </a:rPr>
              <a:t> 12 mm</a:t>
            </a:r>
            <a:r>
              <a:rPr lang="en-US" altLang="ja-JP" sz="1800" b="1" dirty="0" smtClean="0"/>
              <a:t>.  </a:t>
            </a:r>
            <a:endParaRPr lang="en-US" altLang="ja-JP" sz="1800" b="1" dirty="0"/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Pumping system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/>
              <a:t>4 parallel lines</a:t>
            </a:r>
          </a:p>
          <a:p>
            <a:pPr lvl="2">
              <a:spcBef>
                <a:spcPts val="0"/>
              </a:spcBef>
            </a:pPr>
            <a:r>
              <a:rPr lang="en-US" altLang="ja-JP" sz="1800" b="1" dirty="0"/>
              <a:t>2 x Roots pumps: 2 x 900 </a:t>
            </a:r>
            <a:r>
              <a:rPr lang="en-US" altLang="ja-JP" sz="1800" b="1" dirty="0" smtClean="0"/>
              <a:t>m</a:t>
            </a:r>
            <a:r>
              <a:rPr lang="en-US" altLang="ja-JP" sz="1800" b="1" baseline="30000" dirty="0" smtClean="0"/>
              <a:t>3</a:t>
            </a:r>
            <a:r>
              <a:rPr lang="en-US" altLang="ja-JP" sz="1800" b="1" dirty="0" smtClean="0"/>
              <a:t>/h</a:t>
            </a:r>
          </a:p>
          <a:p>
            <a:pPr lvl="3">
              <a:spcBef>
                <a:spcPts val="0"/>
              </a:spcBef>
            </a:pPr>
            <a:r>
              <a:rPr lang="en-US" altLang="ja-JP" sz="1800" b="1" dirty="0" smtClean="0"/>
              <a:t>SHIMADZU MB-1400</a:t>
            </a:r>
            <a:endParaRPr lang="en-US" altLang="ja-JP" sz="1800" b="1" dirty="0"/>
          </a:p>
          <a:p>
            <a:pPr lvl="2">
              <a:spcBef>
                <a:spcPts val="0"/>
              </a:spcBef>
            </a:pPr>
            <a:r>
              <a:rPr lang="en-US" altLang="ja-JP" sz="1800" b="1" dirty="0"/>
              <a:t>1 x Oil free pump: 630 </a:t>
            </a:r>
            <a:r>
              <a:rPr lang="en-US" altLang="ja-JP" sz="1800" b="1" dirty="0" smtClean="0"/>
              <a:t>m</a:t>
            </a:r>
            <a:r>
              <a:rPr lang="en-US" altLang="ja-JP" sz="1800" b="1" baseline="30000" dirty="0" smtClean="0"/>
              <a:t>3</a:t>
            </a:r>
            <a:r>
              <a:rPr lang="en-US" altLang="ja-JP" sz="1800" b="1" dirty="0" smtClean="0"/>
              <a:t>/h</a:t>
            </a:r>
          </a:p>
          <a:p>
            <a:pPr lvl="3">
              <a:spcBef>
                <a:spcPts val="0"/>
              </a:spcBef>
            </a:pPr>
            <a:r>
              <a:rPr lang="en-US" altLang="ja-JP" sz="1800" b="1" dirty="0" smtClean="0"/>
              <a:t>TAIKO MDP-1015</a:t>
            </a:r>
            <a:endParaRPr lang="en-US" altLang="ja-JP" sz="1800" b="1" dirty="0"/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rgbClr val="FF0000"/>
                </a:solidFill>
              </a:rPr>
              <a:t>Note: Current performance is limited by cooling capacity of a water chiller (old!!).  </a:t>
            </a:r>
          </a:p>
          <a:p>
            <a:pPr lvl="2">
              <a:spcBef>
                <a:spcPts val="0"/>
              </a:spcBef>
            </a:pPr>
            <a:r>
              <a:rPr lang="en-US" altLang="ja-JP" sz="1800" b="1" dirty="0" smtClean="0">
                <a:solidFill>
                  <a:srgbClr val="FF0000"/>
                </a:solidFill>
              </a:rPr>
              <a:t>Only 2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pumiping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lines are operational.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960" y="1546305"/>
            <a:ext cx="2800456" cy="341733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64"/>
          <a:stretch/>
        </p:blipFill>
        <p:spPr>
          <a:xfrm>
            <a:off x="5220874" y="84712"/>
            <a:ext cx="1587922" cy="1568688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25" name="正方形/長方形 24"/>
          <p:cNvSpPr/>
          <p:nvPr/>
        </p:nvSpPr>
        <p:spPr>
          <a:xfrm>
            <a:off x="5726468" y="2730700"/>
            <a:ext cx="665019" cy="342213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IMG_439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629" y="50466"/>
            <a:ext cx="2127146" cy="1537174"/>
          </a:xfrm>
          <a:prstGeom prst="rect">
            <a:avLst/>
          </a:prstGeom>
        </p:spPr>
      </p:pic>
      <p:cxnSp>
        <p:nvCxnSpPr>
          <p:cNvPr id="28" name="直線矢印コネクタ 27"/>
          <p:cNvCxnSpPr/>
          <p:nvPr/>
        </p:nvCxnSpPr>
        <p:spPr>
          <a:xfrm flipV="1">
            <a:off x="7018711" y="914400"/>
            <a:ext cx="817188" cy="2277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707" y="4931677"/>
            <a:ext cx="2568431" cy="1926323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5726467" y="3774878"/>
            <a:ext cx="665019" cy="342213"/>
          </a:xfrm>
          <a:prstGeom prst="rect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124744" y="-27384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4000" b="1" dirty="0" smtClean="0">
                <a:solidFill>
                  <a:schemeClr val="accent1"/>
                </a:solidFill>
              </a:rPr>
              <a:t>Cryogenic</a:t>
            </a:r>
            <a:r>
              <a:rPr lang="en-US" altLang="ja-JP" sz="3600" b="1" dirty="0" smtClean="0">
                <a:solidFill>
                  <a:schemeClr val="accent1"/>
                </a:solidFill>
              </a:rPr>
              <a:t> Plants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378" y="531555"/>
            <a:ext cx="4904766" cy="2275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800" b="1" dirty="0" smtClean="0"/>
              <a:t>Refrigerator/Liquefier for Test Stand</a:t>
            </a:r>
            <a:endParaRPr lang="en-US" altLang="ja-JP" sz="1800" b="1" dirty="0"/>
          </a:p>
          <a:p>
            <a:r>
              <a:rPr lang="en-US" altLang="ja-JP" sz="1800" b="1" dirty="0" smtClean="0">
                <a:solidFill>
                  <a:schemeClr val="accent6"/>
                </a:solidFill>
              </a:rPr>
              <a:t>160 L/h</a:t>
            </a:r>
            <a:r>
              <a:rPr lang="en-US" altLang="ja-JP" sz="1800" b="1" dirty="0" smtClean="0"/>
              <a:t>, 2400 L </a:t>
            </a:r>
            <a:r>
              <a:rPr lang="en-US" altLang="ja-JP" sz="1800" b="1" dirty="0" err="1" smtClean="0"/>
              <a:t>dewar</a:t>
            </a:r>
            <a:endParaRPr lang="en-US" altLang="ja-JP" sz="1800" b="1" dirty="0"/>
          </a:p>
          <a:p>
            <a:r>
              <a:rPr lang="en-US" altLang="ja-JP" sz="1800" b="1" dirty="0" smtClean="0"/>
              <a:t>Teisan / </a:t>
            </a:r>
            <a:r>
              <a:rPr lang="en-US" altLang="ja-JP" sz="1800" b="1" dirty="0" err="1" smtClean="0"/>
              <a:t>L’Air</a:t>
            </a:r>
            <a:r>
              <a:rPr lang="en-US" altLang="ja-JP" sz="1800" b="1" dirty="0" smtClean="0"/>
              <a:t> Liquide in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1987</a:t>
            </a:r>
            <a:r>
              <a:rPr lang="en-US" altLang="ja-JP" sz="1800" b="1" dirty="0"/>
              <a:t> </a:t>
            </a:r>
            <a:r>
              <a:rPr lang="en-US" altLang="ja-JP" sz="1800" b="1" dirty="0" smtClean="0"/>
              <a:t>for </a:t>
            </a:r>
            <a:r>
              <a:rPr lang="en-US" altLang="ja-JP" sz="1800" b="1" dirty="0"/>
              <a:t>the </a:t>
            </a:r>
            <a:r>
              <a:rPr lang="en-US" altLang="ja-JP" sz="1800" b="1" dirty="0" smtClean="0"/>
              <a:t>TRISTAN-AMY detector </a:t>
            </a:r>
            <a:endParaRPr lang="en-US" altLang="ja-JP" sz="1800" b="1" dirty="0"/>
          </a:p>
          <a:p>
            <a:r>
              <a:rPr lang="en-US" altLang="ja-JP" sz="1800" b="1" dirty="0" smtClean="0">
                <a:solidFill>
                  <a:schemeClr val="accent6"/>
                </a:solidFill>
              </a:rPr>
              <a:t>New cold box in 2007</a:t>
            </a:r>
          </a:p>
          <a:p>
            <a:r>
              <a:rPr lang="en-US" altLang="ja-JP" sz="1800" b="1" dirty="0" smtClean="0"/>
              <a:t>Backup of the primary refrigerator for </a:t>
            </a:r>
            <a:r>
              <a:rPr lang="en-US" altLang="ja-JP" sz="1800" b="1" dirty="0" err="1" smtClean="0"/>
              <a:t>LHe</a:t>
            </a:r>
            <a:r>
              <a:rPr lang="en-US" altLang="ja-JP" sz="1800" b="1" dirty="0" smtClean="0"/>
              <a:t> supply.</a:t>
            </a:r>
            <a:endParaRPr lang="en-US" altLang="ja-JP" sz="18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1701800" y="6570975"/>
            <a:ext cx="6134099" cy="365125"/>
          </a:xfrm>
        </p:spPr>
        <p:txBody>
          <a:bodyPr/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266" y="48089"/>
            <a:ext cx="3405059" cy="25537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080" y="2826431"/>
            <a:ext cx="3413245" cy="2477734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88549" y="5404537"/>
            <a:ext cx="8560600" cy="12076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35" tIns="45718" rIns="91435" bIns="45718" rtlCol="0">
            <a:noAutofit/>
          </a:bodyPr>
          <a:lstStyle>
            <a:lvl1pPr marL="342882" indent="-342882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7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457177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457177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 smtClean="0"/>
              <a:t>Helium liquefying rate is sufficient to cover both supply for users and magnet testing.</a:t>
            </a:r>
          </a:p>
          <a:p>
            <a:r>
              <a:rPr lang="en-US" altLang="ja-JP" sz="1800" b="1" dirty="0" smtClean="0">
                <a:solidFill>
                  <a:srgbClr val="FF0000"/>
                </a:solidFill>
              </a:rPr>
              <a:t>Attention to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GHe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handling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limitation in purification system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/>
              <a:t>difficulty to predict </a:t>
            </a:r>
            <a:r>
              <a:rPr lang="en-US" altLang="ja-JP" sz="1800" b="1" dirty="0" err="1"/>
              <a:t>GHe</a:t>
            </a:r>
            <a:r>
              <a:rPr lang="en-US" altLang="ja-JP" sz="1800" b="1" dirty="0"/>
              <a:t> recovery from KEK </a:t>
            </a:r>
            <a:r>
              <a:rPr lang="en-US" altLang="ja-JP" sz="1800" b="1" dirty="0" smtClean="0"/>
              <a:t>sites  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10066" y="2959434"/>
            <a:ext cx="4913078" cy="2344086"/>
          </a:xfrm>
          <a:prstGeom prst="rect">
            <a:avLst/>
          </a:prstGeom>
        </p:spPr>
        <p:txBody>
          <a:bodyPr vert="horz" lIns="91435" tIns="45718" rIns="91435" bIns="45718" rtlCol="0">
            <a:noAutofit/>
          </a:bodyPr>
          <a:lstStyle>
            <a:lvl1pPr marL="342882" indent="-342882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7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457177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457177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1800" b="1" dirty="0" smtClean="0"/>
              <a:t>Neighbor refrigerator</a:t>
            </a:r>
            <a:r>
              <a:rPr lang="en-US" altLang="ja-JP" sz="1800" b="1" dirty="0"/>
              <a:t> </a:t>
            </a:r>
            <a:r>
              <a:rPr lang="en-US" altLang="ja-JP" sz="1800" b="1" dirty="0" smtClean="0"/>
              <a:t>(Primary)</a:t>
            </a:r>
          </a:p>
          <a:p>
            <a:r>
              <a:rPr lang="en-US" altLang="ja-JP" sz="1800" b="1" dirty="0" smtClean="0">
                <a:solidFill>
                  <a:srgbClr val="0070C0"/>
                </a:solidFill>
              </a:rPr>
              <a:t>350 L/h, 5000 L </a:t>
            </a:r>
            <a:r>
              <a:rPr lang="en-US" altLang="ja-JP" sz="1800" b="1" dirty="0" err="1" smtClean="0">
                <a:solidFill>
                  <a:srgbClr val="0070C0"/>
                </a:solidFill>
              </a:rPr>
              <a:t>dewar</a:t>
            </a:r>
            <a:r>
              <a:rPr lang="en-US" altLang="ja-JP" sz="1800" b="1" dirty="0" smtClean="0"/>
              <a:t> </a:t>
            </a:r>
          </a:p>
          <a:p>
            <a:r>
              <a:rPr lang="en-US" altLang="ja-JP" sz="1800" b="1" dirty="0" smtClean="0"/>
              <a:t>LINDE LR280 in 2014</a:t>
            </a:r>
          </a:p>
          <a:p>
            <a:r>
              <a:rPr lang="en-US" altLang="ja-JP" sz="1800" b="1" dirty="0" smtClean="0"/>
              <a:t>Mandatory to supply </a:t>
            </a:r>
            <a:r>
              <a:rPr lang="en-US" altLang="ja-JP" sz="1800" b="1" dirty="0" err="1" smtClean="0"/>
              <a:t>LHe</a:t>
            </a:r>
            <a:r>
              <a:rPr lang="en-US" altLang="ja-JP" sz="1800" b="1" dirty="0" smtClean="0"/>
              <a:t> to KEK users.</a:t>
            </a:r>
          </a:p>
          <a:p>
            <a:r>
              <a:rPr lang="en-US" altLang="ja-JP" sz="1800" b="1" dirty="0" smtClean="0">
                <a:solidFill>
                  <a:schemeClr val="accent6"/>
                </a:solidFill>
              </a:rPr>
              <a:t>20 m long </a:t>
            </a:r>
            <a:r>
              <a:rPr lang="en-US" altLang="ja-JP" sz="1800" b="1" dirty="0" err="1" smtClean="0">
                <a:solidFill>
                  <a:schemeClr val="accent6"/>
                </a:solidFill>
              </a:rPr>
              <a:t>LHe</a:t>
            </a:r>
            <a:r>
              <a:rPr lang="en-US" altLang="ja-JP" sz="1800" b="1" dirty="0" smtClean="0">
                <a:solidFill>
                  <a:schemeClr val="accent6"/>
                </a:solidFill>
              </a:rPr>
              <a:t> transfer line to the test stand.</a:t>
            </a:r>
          </a:p>
          <a:p>
            <a:pPr lvl="1"/>
            <a:r>
              <a:rPr lang="en-US" altLang="ja-JP" sz="1800" b="1" dirty="0" smtClean="0">
                <a:solidFill>
                  <a:schemeClr val="accent6"/>
                </a:solidFill>
              </a:rPr>
              <a:t>In linkage operation: 510 L/h  max.</a:t>
            </a:r>
          </a:p>
        </p:txBody>
      </p:sp>
    </p:spTree>
    <p:extLst>
      <p:ext uri="{BB962C8B-B14F-4D97-AF65-F5344CB8AC3E}">
        <p14:creationId xmlns:p14="http://schemas.microsoft.com/office/powerpoint/2010/main" val="6251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053692" y="44624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4000" b="1" dirty="0" smtClean="0">
                <a:solidFill>
                  <a:schemeClr val="accent1"/>
                </a:solidFill>
              </a:rPr>
              <a:t>Control System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08530"/>
            <a:ext cx="4862623" cy="3054381"/>
          </a:xfrm>
        </p:spPr>
        <p:txBody>
          <a:bodyPr>
            <a:noAutofit/>
          </a:bodyPr>
          <a:lstStyle/>
          <a:p>
            <a:r>
              <a:rPr lang="en-US" altLang="ja-JP" sz="1800" b="1" dirty="0" smtClean="0">
                <a:solidFill>
                  <a:schemeClr val="accent6"/>
                </a:solidFill>
              </a:rPr>
              <a:t>CENTUM VP, Yokogawa Electric </a:t>
            </a:r>
          </a:p>
          <a:p>
            <a:pPr lvl="1"/>
            <a:r>
              <a:rPr lang="en-US" altLang="ja-JP" sz="1800" b="1" dirty="0"/>
              <a:t>A distributed control system (DCS) </a:t>
            </a:r>
            <a:r>
              <a:rPr lang="en-US" altLang="ja-JP" sz="1800" b="1" dirty="0" smtClean="0"/>
              <a:t>as </a:t>
            </a:r>
            <a:r>
              <a:rPr lang="en-US" altLang="ja-JP" sz="1800" b="1" dirty="0"/>
              <a:t>a platform for automated control and operation of </a:t>
            </a:r>
            <a:r>
              <a:rPr lang="en-US" altLang="ja-JP" sz="1800" b="1" dirty="0" smtClean="0"/>
              <a:t>the cryogenic plant.</a:t>
            </a:r>
            <a:endParaRPr lang="en-US" altLang="ja-JP" sz="1800" b="1" dirty="0"/>
          </a:p>
          <a:p>
            <a:pPr lvl="1"/>
            <a:r>
              <a:rPr lang="en-US" altLang="ja-JP" sz="1800" b="1" dirty="0" smtClean="0"/>
              <a:t>Programmed by KEK engineers.</a:t>
            </a:r>
          </a:p>
          <a:p>
            <a:pPr lvl="1"/>
            <a:r>
              <a:rPr lang="en-US" altLang="ja-JP" sz="1800" b="1" dirty="0" smtClean="0">
                <a:solidFill>
                  <a:schemeClr val="accent6"/>
                </a:solidFill>
              </a:rPr>
              <a:t>Interlock for 15 kA P/C </a:t>
            </a:r>
            <a:r>
              <a:rPr lang="en-US" altLang="ja-JP" sz="1800" b="1" dirty="0" smtClean="0"/>
              <a:t>(slow down or shutoff)</a:t>
            </a:r>
          </a:p>
          <a:p>
            <a:pPr lvl="2"/>
            <a:r>
              <a:rPr lang="en-US" altLang="ja-JP" sz="1800" b="1" dirty="0" smtClean="0"/>
              <a:t>Monitor: </a:t>
            </a:r>
            <a:r>
              <a:rPr lang="en-US" altLang="ja-JP" sz="1800" b="1" dirty="0" err="1" smtClean="0"/>
              <a:t>LHe</a:t>
            </a:r>
            <a:r>
              <a:rPr lang="en-US" altLang="ja-JP" sz="1800" b="1" dirty="0" smtClean="0"/>
              <a:t> level, CL status and refrigerator</a:t>
            </a:r>
          </a:p>
          <a:p>
            <a:pPr lvl="1"/>
            <a:r>
              <a:rPr lang="en-US" altLang="ja-JP" sz="1800" b="1" dirty="0" smtClean="0"/>
              <a:t>Historical trend data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302" y="1269057"/>
            <a:ext cx="2844748" cy="21335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62983" y="645877"/>
            <a:ext cx="2133562" cy="16001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876" y="3662912"/>
            <a:ext cx="3926987" cy="27206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77" y="3662912"/>
            <a:ext cx="3733504" cy="272069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53221" y="6320446"/>
            <a:ext cx="350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Ex) display for main cryostat control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28902" y="6332331"/>
            <a:ext cx="355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Ex) display </a:t>
            </a:r>
            <a:r>
              <a:rPr kumimoji="1" lang="en-US" altLang="ja-JP" dirty="0" smtClean="0"/>
              <a:t>of interlock for 15 kA P/C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906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="" xmlns:a16="http://schemas.microsoft.com/office/drawing/2014/main" id="{8E22FD77-2A01-D340-9661-B6940960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339398"/>
            <a:ext cx="8124168" cy="332234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377D0352-8B02-3448-91E8-1903A0AB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655" y="-98420"/>
            <a:ext cx="3722527" cy="746670"/>
          </a:xfrm>
        </p:spPr>
        <p:txBody>
          <a:bodyPr>
            <a:normAutofit/>
          </a:bodyPr>
          <a:lstStyle/>
          <a:p>
            <a:r>
              <a:rPr lang="en-US" altLang="ja-JP" sz="3692" dirty="0">
                <a:latin typeface="+mn-lt"/>
              </a:rPr>
              <a:t>Schedule</a:t>
            </a:r>
            <a:endParaRPr lang="ja-JP" altLang="en-US" sz="3692">
              <a:latin typeface="+mn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8AD4FE84-9F89-214E-AF45-CF17D6640CCB}"/>
              </a:ext>
            </a:extLst>
          </p:cNvPr>
          <p:cNvSpPr txBox="1"/>
          <p:nvPr/>
        </p:nvSpPr>
        <p:spPr>
          <a:xfrm>
            <a:off x="225002" y="3751312"/>
            <a:ext cx="89259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Bill opening for the Prototype and Series : 24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May</a:t>
            </a:r>
          </a:p>
          <a:p>
            <a:pPr marL="720976" lvl="1" indent="-263776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Successful bidder : </a:t>
            </a: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  <a:ea typeface="Times New Roman" charset="0"/>
                <a:cs typeface="Times New Roman" charset="0"/>
              </a:rPr>
              <a:t>Hitachi Co. Ltd.</a:t>
            </a:r>
            <a:endParaRPr lang="fr-CH" altLang="ja-JP" sz="2000" b="1" dirty="0" smtClean="0">
              <a:solidFill>
                <a:schemeClr val="accent1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fr-CH" altLang="ja-JP" sz="2000" dirty="0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Prototype 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fabrication has to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start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before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cold test of 3rd Model at Sep. 2019. 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Production of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Series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1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will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start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after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the vertical test of Prototype</a:t>
            </a:r>
            <a:r>
              <a:rPr lang="fr-CH" altLang="ja-JP" sz="2000" dirty="0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.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fr-CH" altLang="ja-JP" sz="2000" dirty="0" err="1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Foreseen</a:t>
            </a:r>
            <a:r>
              <a:rPr lang="fr-CH" altLang="ja-JP" sz="2000" dirty="0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milestones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: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delivery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date of cold </a:t>
            </a:r>
            <a:r>
              <a:rPr lang="fr-CH" altLang="ja-JP" sz="2000" dirty="0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masses</a:t>
            </a:r>
          </a:p>
          <a:p>
            <a:pPr marL="707791" lvl="1" indent="-285750">
              <a:buFont typeface="Wingdings" pitchFamily="2" charset="2"/>
              <a:buChar char="Ø"/>
            </a:pPr>
            <a:r>
              <a:rPr lang="fr-CH" altLang="ja-JP" sz="2000" dirty="0" smtClean="0">
                <a:solidFill>
                  <a:srgbClr val="FFC000"/>
                </a:solidFill>
                <a:ea typeface="Times New Roman" charset="0"/>
                <a:cs typeface="Times New Roman" charset="0"/>
              </a:rPr>
              <a:t>MBXFP (for string test): Nov. 2020</a:t>
            </a:r>
            <a:r>
              <a:rPr lang="fr-CH" altLang="ja-JP" sz="2000" dirty="0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.</a:t>
            </a:r>
          </a:p>
          <a:p>
            <a:pPr marL="707791" lvl="1" indent="-285750">
              <a:buFont typeface="Wingdings" pitchFamily="2" charset="2"/>
              <a:buChar char="Ø"/>
            </a:pPr>
            <a:r>
              <a:rPr lang="fr-CH" altLang="ja-JP" sz="2000" dirty="0" smtClean="0">
                <a:solidFill>
                  <a:schemeClr val="bg2"/>
                </a:solidFill>
                <a:ea typeface="Times New Roman" charset="0"/>
                <a:cs typeface="Times New Roman" charset="0"/>
              </a:rPr>
              <a:t>MBXF1-4 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(for the HL-LHC machine): April 2023.</a:t>
            </a:r>
          </a:p>
          <a:p>
            <a:pPr marL="707791" lvl="1" indent="-285750">
              <a:buFont typeface="Wingdings" pitchFamily="2" charset="2"/>
              <a:buChar char="Ø"/>
            </a:pP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MBXF1-6 (all): </a:t>
            </a:r>
            <a:r>
              <a:rPr lang="fr-CH" altLang="ja-JP" sz="2000" dirty="0" err="1">
                <a:solidFill>
                  <a:schemeClr val="bg2"/>
                </a:solidFill>
                <a:ea typeface="Times New Roman" charset="0"/>
                <a:cs typeface="Times New Roman" charset="0"/>
              </a:rPr>
              <a:t>June</a:t>
            </a:r>
            <a:r>
              <a:rPr lang="fr-CH" altLang="ja-JP" sz="2000" dirty="0">
                <a:solidFill>
                  <a:schemeClr val="bg2"/>
                </a:solidFill>
                <a:ea typeface="Times New Roman" charset="0"/>
                <a:cs typeface="Times New Roman" charset="0"/>
              </a:rPr>
              <a:t> 2024.</a:t>
            </a:r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="" xmlns:a16="http://schemas.microsoft.com/office/drawing/2014/main" id="{72FF59F3-4D1C-B64F-9A76-0C81D94B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cxnSp>
        <p:nvCxnSpPr>
          <p:cNvPr id="18" name="直線コネクタ 17">
            <a:extLst>
              <a:ext uri="{FF2B5EF4-FFF2-40B4-BE49-F238E27FC236}">
                <a16:creationId xmlns="" xmlns:a16="http://schemas.microsoft.com/office/drawing/2014/main" id="{200ED78F-F685-D540-AE1A-0C0E88810897}"/>
              </a:ext>
            </a:extLst>
          </p:cNvPr>
          <p:cNvCxnSpPr>
            <a:cxnSpLocks/>
          </p:cNvCxnSpPr>
          <p:nvPr/>
        </p:nvCxnSpPr>
        <p:spPr>
          <a:xfrm>
            <a:off x="4687952" y="1245255"/>
            <a:ext cx="0" cy="122339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192DFF48-2E4C-994B-88A8-5012174C2A6B}"/>
              </a:ext>
            </a:extLst>
          </p:cNvPr>
          <p:cNvSpPr txBox="1"/>
          <p:nvPr/>
        </p:nvSpPr>
        <p:spPr>
          <a:xfrm>
            <a:off x="3998327" y="775870"/>
            <a:ext cx="1274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Contract signed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="" xmlns:a16="http://schemas.microsoft.com/office/drawing/2014/main" id="{4098951C-F95B-FA4F-9ABE-B46A7CBB7A7B}"/>
              </a:ext>
            </a:extLst>
          </p:cNvPr>
          <p:cNvCxnSpPr>
            <a:cxnSpLocks/>
          </p:cNvCxnSpPr>
          <p:nvPr/>
        </p:nvCxnSpPr>
        <p:spPr>
          <a:xfrm>
            <a:off x="5436506" y="892454"/>
            <a:ext cx="0" cy="175180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43701889-C9DC-8A44-B6A9-6CA7D0981610}"/>
              </a:ext>
            </a:extLst>
          </p:cNvPr>
          <p:cNvSpPr txBox="1"/>
          <p:nvPr/>
        </p:nvSpPr>
        <p:spPr>
          <a:xfrm>
            <a:off x="4623306" y="388151"/>
            <a:ext cx="1626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Start of series production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="" xmlns:a16="http://schemas.microsoft.com/office/drawing/2014/main" id="{B2D27874-B10D-3448-8D1A-EBC4B6A4043D}"/>
              </a:ext>
            </a:extLst>
          </p:cNvPr>
          <p:cNvCxnSpPr>
            <a:cxnSpLocks/>
          </p:cNvCxnSpPr>
          <p:nvPr/>
        </p:nvCxnSpPr>
        <p:spPr>
          <a:xfrm>
            <a:off x="5723608" y="1342731"/>
            <a:ext cx="0" cy="508064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80888AF0-B45B-B24C-AEEE-75A29F90C1C3}"/>
              </a:ext>
            </a:extLst>
          </p:cNvPr>
          <p:cNvSpPr txBox="1"/>
          <p:nvPr/>
        </p:nvSpPr>
        <p:spPr>
          <a:xfrm>
            <a:off x="5126902" y="865441"/>
            <a:ext cx="16561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Deadline of prototype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="" xmlns:a16="http://schemas.microsoft.com/office/drawing/2014/main" id="{240D5D50-5C21-FD4D-949B-7FBB67696A5C}"/>
              </a:ext>
            </a:extLst>
          </p:cNvPr>
          <p:cNvCxnSpPr>
            <a:cxnSpLocks/>
          </p:cNvCxnSpPr>
          <p:nvPr/>
        </p:nvCxnSpPr>
        <p:spPr>
          <a:xfrm>
            <a:off x="7463718" y="1369115"/>
            <a:ext cx="0" cy="48168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AA2CEE7B-90DB-A04A-A8A4-ED78E4AE9ABF}"/>
              </a:ext>
            </a:extLst>
          </p:cNvPr>
          <p:cNvSpPr txBox="1"/>
          <p:nvPr/>
        </p:nvSpPr>
        <p:spPr>
          <a:xfrm>
            <a:off x="6783086" y="886311"/>
            <a:ext cx="13924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Deadline of series 4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7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76672" y="44624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4000" b="1" dirty="0" smtClean="0">
                <a:solidFill>
                  <a:schemeClr val="accent1"/>
                </a:solidFill>
              </a:rPr>
              <a:t>Power Converter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0064" y="548680"/>
            <a:ext cx="5866785" cy="588811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ja-JP" sz="1800" b="1" dirty="0" smtClean="0"/>
              <a:t>Manufactured by IDX in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1993</a:t>
            </a:r>
            <a:r>
              <a:rPr lang="en-US" altLang="ja-JP" sz="1800" b="1" dirty="0" smtClean="0"/>
              <a:t> for SSC-SDC magnet development.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>
                <a:solidFill>
                  <a:schemeClr val="accent1"/>
                </a:solidFill>
              </a:rPr>
              <a:t>Nominal: 15 kA, 15V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err="1">
                <a:solidFill>
                  <a:schemeClr val="accent1"/>
                </a:solidFill>
              </a:rPr>
              <a:t>Thyristor</a:t>
            </a:r>
            <a:r>
              <a:rPr lang="en-US" altLang="ja-JP" sz="1800" b="1" dirty="0">
                <a:solidFill>
                  <a:schemeClr val="accent1"/>
                </a:solidFill>
              </a:rPr>
              <a:t>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switch for prompt shutoff.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>
                <a:solidFill>
                  <a:schemeClr val="accent1"/>
                </a:solidFill>
              </a:rPr>
              <a:t>D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ump resistor of 73 </a:t>
            </a:r>
            <a:r>
              <a:rPr lang="en-US" altLang="ja-JP" sz="1800" b="1" dirty="0" err="1" smtClean="0">
                <a:solidFill>
                  <a:schemeClr val="accent1"/>
                </a:solidFill>
              </a:rPr>
              <a:t>m</a:t>
            </a:r>
            <a:r>
              <a:rPr lang="en-US" altLang="ja-JP" sz="1800" b="1" dirty="0" err="1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altLang="ja-JP" sz="1800" b="1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 (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grounding </a:t>
            </a:r>
            <a:r>
              <a:rPr lang="en-US" altLang="ja-JP" sz="1800" b="1" dirty="0">
                <a:solidFill>
                  <a:schemeClr val="accent1"/>
                </a:solidFill>
              </a:rPr>
              <a:t>at middle point </a:t>
            </a:r>
            <a:r>
              <a:rPr lang="en-US" altLang="ja-JP" sz="1800" b="1" dirty="0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altLang="ja-JP" sz="1800" b="1" dirty="0" smtClean="0">
                <a:solidFill>
                  <a:schemeClr val="accent1"/>
                </a:solidFill>
                <a:latin typeface="+mj-lt"/>
                <a:ea typeface="Symbol" charset="2"/>
                <a:cs typeface="Symbol" charset="2"/>
              </a:rPr>
              <a:t> for the D1</a:t>
            </a:r>
            <a:endParaRPr lang="en-US" altLang="ja-JP" sz="1800" b="1" dirty="0" smtClean="0">
              <a:solidFill>
                <a:schemeClr val="accent1"/>
              </a:solidFill>
              <a:latin typeface="+mj-lt"/>
            </a:endParaRP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Available: 0, 12.5, 25, 50, 75 and 100 </a:t>
            </a:r>
            <a:r>
              <a:rPr lang="en-US" altLang="ja-JP" sz="1800" b="1" dirty="0" err="1" smtClean="0"/>
              <a:t>m</a:t>
            </a:r>
            <a:r>
              <a:rPr lang="en-US" altLang="ja-JP" sz="1800" b="1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altLang="ja-JP" sz="1800" b="1" dirty="0" smtClean="0"/>
              <a:t>. 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Water cooling: 150 L/min, 10 kg/cm2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Quench detectors 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2 x Balanced Voltage (Main)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2 x Total Voltage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External 15 kA DCCT (Zero-Flux Current Transformer)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Fully calibrated at CERN as a standardization of current.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But unwanted shutoff caused by vibration during the excitation in May 2016.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Performance degradation is concerned.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rgbClr val="FF0000"/>
                </a:solidFill>
              </a:rPr>
              <a:t>Note: some contact failures found in relays through the D1 model magnet testing.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/>
              <a:t>aged </a:t>
            </a:r>
            <a:r>
              <a:rPr lang="en-US" altLang="ja-JP" sz="1800" b="1" dirty="0" smtClean="0"/>
              <a:t>deterioration</a:t>
            </a:r>
            <a:r>
              <a:rPr lang="is-IS" altLang="ja-JP" sz="1800" b="1" dirty="0" smtClean="0"/>
              <a:t>…</a:t>
            </a:r>
            <a:endParaRPr lang="en-US" altLang="ja-JP" sz="1800" b="1" dirty="0" smtClean="0"/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Overhaul must be done be as soon as we can.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01543" y="506044"/>
            <a:ext cx="2917762" cy="218832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849" y="3196008"/>
            <a:ext cx="3167149" cy="23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0066" y="0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4000" b="1" dirty="0" smtClean="0">
                <a:solidFill>
                  <a:schemeClr val="accent1"/>
                </a:solidFill>
              </a:rPr>
              <a:t>Measurement System - Present -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935" y="560285"/>
            <a:ext cx="5356766" cy="312339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ja-JP" sz="1800" b="1" dirty="0" smtClean="0"/>
              <a:t>Isolation Amp: NF</a:t>
            </a:r>
            <a:r>
              <a:rPr lang="en-US" altLang="ja-JP" sz="1800" b="1" dirty="0"/>
              <a:t> </a:t>
            </a:r>
            <a:r>
              <a:rPr lang="en-US" altLang="ja-JP" sz="1800" b="1" dirty="0" smtClean="0"/>
              <a:t>P-62A, 76 </a:t>
            </a:r>
            <a:r>
              <a:rPr lang="en-US" altLang="ja-JP" sz="1800" b="1" dirty="0" err="1" smtClean="0"/>
              <a:t>ch</a:t>
            </a:r>
            <a:r>
              <a:rPr lang="en-US" altLang="ja-JP" sz="18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Fast DAQ: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NI PXI 1643 (16bit, 250 </a:t>
            </a:r>
            <a:r>
              <a:rPr lang="en-US" altLang="ja-JP" sz="1800" b="1" dirty="0" err="1" smtClean="0"/>
              <a:t>kS</a:t>
            </a:r>
            <a:r>
              <a:rPr lang="en-US" altLang="ja-JP" sz="1800" b="1" dirty="0" smtClean="0"/>
              <a:t>/s/</a:t>
            </a:r>
            <a:r>
              <a:rPr lang="en-US" altLang="ja-JP" sz="1800" b="1" dirty="0" err="1" smtClean="0"/>
              <a:t>ch</a:t>
            </a:r>
            <a:r>
              <a:rPr lang="en-US" altLang="ja-JP" sz="1800" b="1" dirty="0" smtClean="0"/>
              <a:t>), 88 </a:t>
            </a:r>
            <a:r>
              <a:rPr lang="en-US" altLang="ja-JP" sz="1800" b="1" dirty="0" err="1" smtClean="0"/>
              <a:t>ch</a:t>
            </a:r>
            <a:endParaRPr lang="en-US" altLang="ja-JP" sz="1800" b="1" dirty="0" smtClean="0"/>
          </a:p>
          <a:p>
            <a:pPr lvl="2">
              <a:spcBef>
                <a:spcPts val="0"/>
              </a:spcBef>
            </a:pPr>
            <a:r>
              <a:rPr lang="en-US" altLang="ja-JP" sz="1800" b="1" dirty="0" smtClean="0"/>
              <a:t>Voltage taps, quench antennas, P/C, etc.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Slow DAQ: GP-IB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KEYSIGHT 3458A </a:t>
            </a:r>
            <a:r>
              <a:rPr lang="en-US" altLang="ja-JP" sz="1800" b="1" dirty="0" err="1" smtClean="0"/>
              <a:t>multimeter</a:t>
            </a:r>
            <a:r>
              <a:rPr lang="en-US" altLang="ja-JP" sz="1800" b="1" dirty="0" smtClean="0"/>
              <a:t> (8.5 digit) x 3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Kyowa UCAM-60B for strain </a:t>
            </a:r>
            <a:r>
              <a:rPr lang="en-US" altLang="ja-JP" sz="1800" b="1" dirty="0"/>
              <a:t>gauge </a:t>
            </a:r>
            <a:r>
              <a:rPr lang="en-US" altLang="ja-JP" sz="1800" b="1" dirty="0" smtClean="0"/>
              <a:t>measurement, currently </a:t>
            </a:r>
            <a:r>
              <a:rPr lang="en-US" altLang="ja-JP" sz="1800" b="1" dirty="0"/>
              <a:t>30 </a:t>
            </a:r>
            <a:r>
              <a:rPr lang="en-US" altLang="ja-JP" sz="1800" b="1" dirty="0" err="1" smtClean="0"/>
              <a:t>ch</a:t>
            </a:r>
            <a:r>
              <a:rPr lang="en-US" altLang="ja-JP" sz="1800" b="1" dirty="0" smtClean="0"/>
              <a:t> (80 </a:t>
            </a:r>
            <a:r>
              <a:rPr lang="en-US" altLang="ja-JP" sz="1800" b="1" dirty="0" err="1"/>
              <a:t>ch</a:t>
            </a:r>
            <a:r>
              <a:rPr lang="en-US" altLang="ja-JP" sz="1800" b="1" dirty="0"/>
              <a:t> </a:t>
            </a:r>
            <a:r>
              <a:rPr lang="en-US" altLang="ja-JP" sz="1800" b="1" dirty="0" smtClean="0"/>
              <a:t>max.)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Software: </a:t>
            </a:r>
            <a:r>
              <a:rPr lang="en-US" altLang="ja-JP" sz="1800" b="1" dirty="0" err="1" smtClean="0"/>
              <a:t>Labview</a:t>
            </a:r>
            <a:r>
              <a:rPr lang="en-US" altLang="ja-JP" sz="1800" b="1" dirty="0" smtClean="0"/>
              <a:t> (&amp; KEYSIGHT VEE only for field measurement)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3 PCs: Fast DAQ, Slow DAQ, MFM.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71" y="561644"/>
            <a:ext cx="3518341" cy="263875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71" y="3525155"/>
            <a:ext cx="3518342" cy="26387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26" y="3884861"/>
            <a:ext cx="5012575" cy="24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0066" y="0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3600" b="1" dirty="0" smtClean="0">
                <a:solidFill>
                  <a:schemeClr val="accent1"/>
                </a:solidFill>
              </a:rPr>
              <a:t>Field Measurement System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0934" y="560285"/>
            <a:ext cx="5784026" cy="596985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 smtClean="0"/>
              <a:t>Vertical Measurement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6"/>
                </a:solidFill>
              </a:rPr>
              <a:t>Rotating coil in anti-cryostat (I.D. 108.3mm) at “warm” temperature.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Printed-circuit board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3 radial coils: B1 and analogue bucking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6"/>
                </a:solidFill>
              </a:rPr>
              <a:t>Long (350mm)</a:t>
            </a:r>
            <a:r>
              <a:rPr lang="en-US" altLang="ja-JP" sz="1800" b="1" dirty="0" smtClean="0"/>
              <a:t> and </a:t>
            </a:r>
            <a:r>
              <a:rPr lang="en-US" altLang="ja-JP" sz="1800" b="1" dirty="0" smtClean="0">
                <a:solidFill>
                  <a:schemeClr val="accent6"/>
                </a:solidFill>
              </a:rPr>
              <a:t>short (80mm) </a:t>
            </a:r>
            <a:r>
              <a:rPr lang="en-US" altLang="ja-JP" sz="1800" b="1" dirty="0"/>
              <a:t>a</a:t>
            </a:r>
            <a:r>
              <a:rPr lang="en-US" altLang="ja-JP" sz="1800" b="1" dirty="0" smtClean="0"/>
              <a:t>rrays  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GN</a:t>
            </a:r>
            <a:r>
              <a:rPr lang="en-US" altLang="ja-JP" sz="1800" b="1" baseline="-25000" dirty="0" smtClean="0"/>
              <a:t>2</a:t>
            </a:r>
            <a:r>
              <a:rPr lang="en-US" altLang="ja-JP" sz="1800" b="1" dirty="0" smtClean="0"/>
              <a:t> flow from the end to suppress thermal shrinkage of the pipe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7 m long GFRP shaft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/>
              <a:t>n</a:t>
            </a:r>
            <a:r>
              <a:rPr lang="en-US" altLang="ja-JP" sz="1800" b="1" dirty="0" smtClean="0"/>
              <a:t>ot long enough for the 7 m magnet, but it can be extended.</a:t>
            </a:r>
          </a:p>
          <a:p>
            <a:r>
              <a:rPr lang="en-US" altLang="ja-JP" sz="1800" b="1" dirty="0" smtClean="0"/>
              <a:t>Encoder: HEIDENHAIN  RON 255</a:t>
            </a:r>
            <a:endParaRPr lang="ja-JP" altLang="en-US" sz="1800" b="1" dirty="0"/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Integrator: </a:t>
            </a:r>
            <a:r>
              <a:rPr lang="en-US" altLang="ja-JP" sz="1800" b="1" dirty="0" err="1" smtClean="0"/>
              <a:t>MetroLAB</a:t>
            </a:r>
            <a:r>
              <a:rPr lang="en-US" altLang="ja-JP" sz="1800" b="1" dirty="0" smtClean="0"/>
              <a:t> PDI-5025 x 3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Magnet scale: SONY LY51</a:t>
            </a:r>
          </a:p>
          <a:p>
            <a:pPr>
              <a:spcBef>
                <a:spcPts val="0"/>
              </a:spcBef>
            </a:pPr>
            <a:endParaRPr lang="en-US" altLang="ja-JP" sz="1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 smtClean="0"/>
              <a:t>Horizontal Measurement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For warm measurements of LHC-MQXA and J-PARC-SCFM cold mass.</a:t>
            </a:r>
          </a:p>
          <a:p>
            <a:pPr>
              <a:spcBef>
                <a:spcPts val="0"/>
              </a:spcBef>
            </a:pPr>
            <a:r>
              <a:rPr lang="en-US" altLang="ja-JP" sz="1800" b="1" dirty="0" smtClean="0"/>
              <a:t>But the system is dismantled for the time being</a:t>
            </a:r>
            <a:r>
              <a:rPr lang="is-IS" altLang="ja-JP" sz="1800" b="1" dirty="0" smtClean="0"/>
              <a:t>…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The system will come back for the D1 magnets.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934607" y="6530135"/>
            <a:ext cx="532063" cy="365125"/>
          </a:xfrm>
        </p:spPr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9" name="コンテンツ プレースホルダー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978" y="4616161"/>
            <a:ext cx="2596037" cy="103537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254" y="5747095"/>
            <a:ext cx="3089563" cy="9816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190" y="65075"/>
            <a:ext cx="2122048" cy="15915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72514" y="2075362"/>
            <a:ext cx="2829398" cy="212204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996" y="4247535"/>
            <a:ext cx="1767269" cy="54613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40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0066" y="0"/>
            <a:ext cx="8775700" cy="504295"/>
          </a:xfrm>
        </p:spPr>
        <p:txBody>
          <a:bodyPr>
            <a:noAutofit/>
          </a:bodyPr>
          <a:lstStyle/>
          <a:p>
            <a:pPr algn="l"/>
            <a:r>
              <a:rPr lang="en-US" altLang="ja-JP" sz="4000" b="1" dirty="0" smtClean="0">
                <a:solidFill>
                  <a:schemeClr val="accent1"/>
                </a:solidFill>
              </a:rPr>
              <a:t>Operating Personnel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0515" y="628017"/>
            <a:ext cx="8425251" cy="601262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Operators for the cryogenic </a:t>
            </a:r>
            <a:r>
              <a:rPr lang="en-US" altLang="ja-JP" sz="1800" b="1" dirty="0">
                <a:solidFill>
                  <a:schemeClr val="accent1"/>
                </a:solidFill>
              </a:rPr>
              <a:t>p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lant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3 to 4 weeks for a test cycle.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>
                <a:solidFill>
                  <a:schemeClr val="accent1"/>
                </a:solidFill>
              </a:rPr>
              <a:t>24 hours operation &gt;&gt; 3 shifts/day, 5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days/week.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15 shifts/week: 1 shift for 8.75 hours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10 shifts/week by outsourcing from 16:30 to 9:00 for safety reason.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rgbClr val="FF0000"/>
                </a:solidFill>
              </a:rPr>
              <a:t>5 KEK staffs and 2 outsourcing workers</a:t>
            </a:r>
          </a:p>
          <a:p>
            <a:pPr lvl="2"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They must be holders of “a </a:t>
            </a:r>
            <a:r>
              <a:rPr lang="en-US" altLang="ja-JP" sz="1800" b="1" dirty="0">
                <a:solidFill>
                  <a:schemeClr val="accent1"/>
                </a:solidFill>
              </a:rPr>
              <a:t>high pressure gas production safety </a:t>
            </a:r>
            <a:r>
              <a:rPr lang="en-US" altLang="ja-JP" sz="1800" b="1" dirty="0" smtClean="0">
                <a:solidFill>
                  <a:schemeClr val="accent1"/>
                </a:solidFill>
              </a:rPr>
              <a:t>management”.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endParaRPr lang="en-US" altLang="ja-JP" sz="1800" b="1" dirty="0" smtClean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ja-JP" sz="1800" b="1" dirty="0" smtClean="0">
                <a:solidFill>
                  <a:schemeClr val="accent1"/>
                </a:solidFill>
              </a:rPr>
              <a:t>Operators </a:t>
            </a:r>
            <a:r>
              <a:rPr lang="en-US" altLang="ja-JP" sz="1800" b="1" dirty="0">
                <a:solidFill>
                  <a:schemeClr val="accent1"/>
                </a:solidFill>
              </a:rPr>
              <a:t>for the magnet test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>
                <a:solidFill>
                  <a:schemeClr val="accent1"/>
                </a:solidFill>
              </a:rPr>
              <a:t>Quench Tests: from 9h to 19h (sometimes 20h)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>
                <a:solidFill>
                  <a:schemeClr val="accent1"/>
                </a:solidFill>
              </a:rPr>
              <a:t>Field measurement: mainly daytime, through nighttime if necessary.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>
                <a:solidFill>
                  <a:srgbClr val="FF0000"/>
                </a:solidFill>
              </a:rPr>
              <a:t>3 </a:t>
            </a:r>
            <a:r>
              <a:rPr lang="en-US" altLang="ja-JP" sz="1800" b="1" dirty="0">
                <a:solidFill>
                  <a:srgbClr val="FF0000"/>
                </a:solidFill>
              </a:rPr>
              <a:t>to 4 KEK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staffs (not only dedicated to the test</a:t>
            </a:r>
            <a:r>
              <a:rPr lang="is-IS" altLang="ja-JP" sz="1800" b="1" dirty="0" smtClean="0">
                <a:solidFill>
                  <a:srgbClr val="FF0000"/>
                </a:solidFill>
              </a:rPr>
              <a:t>…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altLang="ja-JP" sz="1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 smtClean="0"/>
              <a:t>* Staff of Cryogenics Science Center: 17 in total.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Tsukuba</a:t>
            </a:r>
            <a:r>
              <a:rPr lang="en-US" altLang="ja-JP" sz="1800" b="1" dirty="0"/>
              <a:t>: Researchers </a:t>
            </a:r>
            <a:r>
              <a:rPr lang="en-US" altLang="ja-JP" sz="1800" b="1" dirty="0" smtClean="0"/>
              <a:t>6, Post-doc 2, Engineers 4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Tokai: Researchers 2, </a:t>
            </a:r>
            <a:r>
              <a:rPr lang="en-US" altLang="ja-JP" sz="1800" b="1" dirty="0"/>
              <a:t>Post-doc </a:t>
            </a:r>
            <a:r>
              <a:rPr lang="en-US" altLang="ja-JP" sz="1800" b="1" dirty="0" smtClean="0"/>
              <a:t>1, </a:t>
            </a:r>
            <a:r>
              <a:rPr lang="en-US" altLang="ja-JP" sz="1800" b="1" dirty="0"/>
              <a:t>Engineers </a:t>
            </a:r>
            <a:r>
              <a:rPr lang="en-US" altLang="ja-JP" sz="1800" b="1" dirty="0" smtClean="0"/>
              <a:t>2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 smtClean="0"/>
              <a:t>Mandatory: </a:t>
            </a:r>
            <a:r>
              <a:rPr lang="en-US" altLang="ja-JP" sz="1800" b="1" dirty="0" err="1" smtClean="0"/>
              <a:t>LHe</a:t>
            </a:r>
            <a:r>
              <a:rPr lang="en-US" altLang="ja-JP" sz="1800" b="1" dirty="0" smtClean="0"/>
              <a:t> supply for users</a:t>
            </a:r>
          </a:p>
          <a:p>
            <a:pPr lvl="1">
              <a:spcBef>
                <a:spcPts val="0"/>
              </a:spcBef>
            </a:pPr>
            <a:r>
              <a:rPr lang="en-US" altLang="ja-JP" sz="1800" b="1" dirty="0"/>
              <a:t>Projects: J-PARC (T2K neutrino, COMET, g-2, muon beam lines, etc.), </a:t>
            </a:r>
            <a:r>
              <a:rPr lang="en-US" altLang="ja-JP" sz="1800" b="1" dirty="0">
                <a:solidFill>
                  <a:schemeClr val="accent6"/>
                </a:solidFill>
              </a:rPr>
              <a:t>HL-LHC upgrade</a:t>
            </a:r>
            <a:r>
              <a:rPr lang="en-US" altLang="ja-JP" sz="1800" b="1" dirty="0"/>
              <a:t>, KAGURA (gravitational telescope</a:t>
            </a:r>
            <a:r>
              <a:rPr lang="en-US" altLang="ja-JP" sz="1800" b="1" dirty="0" smtClean="0"/>
              <a:t>)</a:t>
            </a:r>
            <a:endParaRPr lang="en-US" altLang="ja-JP" sz="18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934607" y="6530135"/>
            <a:ext cx="532063" cy="365125"/>
          </a:xfrm>
        </p:spPr>
        <p:txBody>
          <a:bodyPr/>
          <a:lstStyle/>
          <a:p>
            <a:fld id="{8A7F4E81-994E-064A-9B42-01AFEB1F778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T. Nakamoto, HL LHC SC Magnets Test Stand (SMT) Workshop, 13-14 June 2016, CERN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17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636912"/>
            <a:ext cx="7920000" cy="720000"/>
          </a:xfrm>
        </p:spPr>
        <p:txBody>
          <a:bodyPr/>
          <a:lstStyle/>
          <a:p>
            <a:r>
              <a:rPr lang="en-US" smtClean="0"/>
              <a:t>Test stand at KEK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Bird’s eye view of KEK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3" y="918188"/>
            <a:ext cx="8384068" cy="55949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48064" y="4180044"/>
            <a:ext cx="360040" cy="14401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27969" y="3632333"/>
            <a:ext cx="3398754" cy="948795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3702" y="318631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Super KEKB (e</a:t>
            </a:r>
            <a:r>
              <a:rPr lang="en-US" baseline="30000" dirty="0" smtClean="0">
                <a:solidFill>
                  <a:srgbClr val="FFC000"/>
                </a:solidFill>
              </a:rPr>
              <a:t>-</a:t>
            </a:r>
            <a:r>
              <a:rPr lang="en-US" dirty="0" smtClean="0">
                <a:solidFill>
                  <a:srgbClr val="FFC000"/>
                </a:solidFill>
              </a:rPr>
              <a:t> + e</a:t>
            </a:r>
            <a:r>
              <a:rPr lang="en-US" baseline="30000" dirty="0" smtClean="0">
                <a:solidFill>
                  <a:srgbClr val="FFC000"/>
                </a:solidFill>
              </a:rPr>
              <a:t>+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186459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Mt. Tsukuba (877m)</a:t>
            </a:r>
            <a:endParaRPr lang="en-US" dirty="0"/>
          </a:p>
        </p:txBody>
      </p:sp>
      <p:pic>
        <p:nvPicPr>
          <p:cNvPr id="12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921" y="780421"/>
            <a:ext cx="3962529" cy="196185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573579" y="2176501"/>
            <a:ext cx="1259855" cy="432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1960" y="1721263"/>
            <a:ext cx="17277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Hokkaido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19323" y="3682409"/>
            <a:ext cx="1487831" cy="4380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66754" y="4249023"/>
            <a:ext cx="120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Tokyo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1464" y="2675222"/>
            <a:ext cx="23762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Test stand at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Cryogenics Science Center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>
            <a:stCxn id="6" idx="0"/>
          </p:cNvCxnSpPr>
          <p:nvPr/>
        </p:nvCxnSpPr>
        <p:spPr>
          <a:xfrm flipV="1">
            <a:off x="5328084" y="3545350"/>
            <a:ext cx="180020" cy="634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4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53061" y="-99392"/>
            <a:ext cx="7920000" cy="720000"/>
          </a:xfrm>
        </p:spPr>
        <p:txBody>
          <a:bodyPr/>
          <a:lstStyle/>
          <a:p>
            <a:r>
              <a:rPr lang="en-US" dirty="0" smtClean="0"/>
              <a:t>KEK Test Stand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3282937"/>
          </a:xfrm>
          <a:prstGeom prst="rect">
            <a:avLst/>
          </a:prstGeom>
        </p:spPr>
      </p:pic>
      <p:pic>
        <p:nvPicPr>
          <p:cNvPr id="9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910" y="645844"/>
            <a:ext cx="1962108" cy="147158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9512" y="4549676"/>
            <a:ext cx="9217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Previous reports can be found at :</a:t>
            </a:r>
            <a:endParaRPr lang="en-US" dirty="0">
              <a:hlinkClick r:id="rId4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hlinkClick r:id="rId4"/>
              </a:rPr>
              <a:t>1st workshop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indico.cern.ch/event/507584/contributions/2027926/attachments/1289830/1920459/20160613KEKTestStand_NakamotoFinal.pdf</a:t>
            </a:r>
            <a:endParaRPr lang="en-US" dirty="0" smtClean="0"/>
          </a:p>
          <a:p>
            <a:pPr marL="742950" lvl="1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workshop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indico.cern.ch/event/704235/contributions/2931999/attachments/1651165/2640917/20180508KEKD1_TestStandWSFinal.pdf</a:t>
            </a:r>
            <a:endParaRPr lang="en-US" dirty="0" smtClean="0"/>
          </a:p>
          <a:p>
            <a:pPr marL="1200150" lvl="2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7434" y="1334970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Control room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5632" y="4033024"/>
            <a:ext cx="10081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7.5 m deep cryostat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3180" y="758278"/>
            <a:ext cx="185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 t crane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87824" y="1981301"/>
            <a:ext cx="185319" cy="4085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5000" y="935352"/>
            <a:ext cx="403879" cy="3435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714444" y="3778206"/>
            <a:ext cx="0" cy="3086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386576" y="1932542"/>
            <a:ext cx="890459" cy="17135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54925" y="2270020"/>
            <a:ext cx="2961934" cy="11363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51798" y="1429064"/>
            <a:ext cx="10695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MBXF header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23" y="332656"/>
            <a:ext cx="2130507" cy="2840676"/>
          </a:xfrm>
          <a:prstGeom prst="rect">
            <a:avLst/>
          </a:prstGeom>
          <a:noFill/>
          <a:ln w="53975">
            <a:solidFill>
              <a:schemeClr val="bg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774414" y="2466142"/>
            <a:ext cx="21305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Liquefier </a:t>
            </a:r>
          </a:p>
          <a:p>
            <a:r>
              <a:rPr lang="en-US" dirty="0" smtClean="0"/>
              <a:t>(2400 L </a:t>
            </a:r>
            <a:r>
              <a:rPr lang="en-US" dirty="0" err="1" smtClean="0"/>
              <a:t>dewer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066939" y="2688567"/>
            <a:ext cx="605728" cy="6684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92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8720" y="176304"/>
            <a:ext cx="7920000" cy="720000"/>
          </a:xfrm>
        </p:spPr>
        <p:txBody>
          <a:bodyPr/>
          <a:lstStyle/>
          <a:p>
            <a:r>
              <a:rPr lang="en-US" dirty="0" smtClean="0"/>
              <a:t>Vertical cryostat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1995" y="1134788"/>
            <a:ext cx="47348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altLang="ja-JP" sz="2000" b="1" dirty="0" smtClean="0"/>
              <a:t>Operating </a:t>
            </a:r>
            <a:r>
              <a:rPr lang="en-US" altLang="ja-JP" sz="2000" b="1" dirty="0"/>
              <a:t>Temp.: 4.4 K to 1.9 K by </a:t>
            </a:r>
            <a:r>
              <a:rPr lang="en-US" altLang="ja-JP" sz="2000" b="1" dirty="0" smtClean="0"/>
              <a:t>  </a:t>
            </a:r>
            <a:r>
              <a:rPr lang="en-US" altLang="ja-JP" sz="2000" b="1" dirty="0" err="1" smtClean="0"/>
              <a:t>HeII</a:t>
            </a:r>
            <a:r>
              <a:rPr lang="en-US" altLang="ja-JP" sz="2000" b="1" dirty="0" smtClean="0"/>
              <a:t> </a:t>
            </a:r>
            <a:r>
              <a:rPr lang="en-US" altLang="ja-JP" sz="2000" b="1" dirty="0"/>
              <a:t>Sub-cooler (55 W for </a:t>
            </a:r>
            <a:r>
              <a:rPr lang="en-US" altLang="ja-JP" sz="2000" b="1" dirty="0" smtClean="0"/>
              <a:t>MQXA)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altLang="ja-JP" sz="2000" b="1" dirty="0" smtClean="0"/>
              <a:t>Capacity </a:t>
            </a:r>
            <a:r>
              <a:rPr lang="en-US" altLang="ja-JP" sz="2000" b="1" dirty="0"/>
              <a:t>of 1.9 K bath: </a:t>
            </a:r>
            <a:r>
              <a:rPr lang="en-US" altLang="ja-JP" sz="2000" b="1" dirty="0">
                <a:solidFill>
                  <a:srgbClr val="00B050"/>
                </a:solidFill>
              </a:rPr>
              <a:t>7524 mm deep, 700 mm in a diameter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b="1" dirty="0" smtClean="0">
                <a:solidFill>
                  <a:srgbClr val="0070C0"/>
                </a:solidFill>
              </a:rPr>
              <a:t>Can accommodate the prototype/series magnet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altLang="ja-JP" sz="2000" b="1" dirty="0" smtClean="0"/>
              <a:t>New </a:t>
            </a:r>
            <a:r>
              <a:rPr lang="en-US" altLang="ja-JP" sz="2000" b="1" dirty="0"/>
              <a:t>header for the D1 (MBXF) in </a:t>
            </a:r>
            <a:r>
              <a:rPr lang="en-US" altLang="ja-JP" sz="2000" b="1" dirty="0" smtClean="0"/>
              <a:t>2014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altLang="ja-JP" sz="2000" b="1" dirty="0" smtClean="0">
                <a:solidFill>
                  <a:srgbClr val="00B050"/>
                </a:solidFill>
              </a:rPr>
              <a:t>Anti-cryostat </a:t>
            </a:r>
            <a:r>
              <a:rPr lang="en-US" altLang="ja-JP" sz="2000" b="1" dirty="0">
                <a:solidFill>
                  <a:srgbClr val="00B050"/>
                </a:solidFill>
              </a:rPr>
              <a:t>for field measurement: O.D. 141.3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mm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b="1" dirty="0" smtClean="0"/>
              <a:t>Quench antennas: 11 arrays for 7 m long magnet</a:t>
            </a:r>
          </a:p>
          <a:p>
            <a:pPr marL="342900" indent="-342900">
              <a:buFontTx/>
              <a:buChar char="-"/>
            </a:pPr>
            <a:r>
              <a:rPr lang="en-US" altLang="ja-JP" sz="2000" b="1" dirty="0" smtClean="0"/>
              <a:t>15 </a:t>
            </a:r>
            <a:r>
              <a:rPr lang="en-US" altLang="ja-JP" sz="2000" b="1" dirty="0"/>
              <a:t>kA Current Leads</a:t>
            </a:r>
          </a:p>
          <a:p>
            <a:pPr lvl="1">
              <a:spcBef>
                <a:spcPts val="0"/>
              </a:spcBef>
            </a:pPr>
            <a:r>
              <a:rPr lang="en-US" altLang="ja-JP" sz="2000" b="1" dirty="0"/>
              <a:t>HVWL: 1.5 </a:t>
            </a:r>
            <a:r>
              <a:rPr lang="en-US" altLang="ja-JP" sz="2000" b="1" dirty="0" smtClean="0"/>
              <a:t>kV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8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242" y="851564"/>
            <a:ext cx="3948558" cy="52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5" y="936615"/>
            <a:ext cx="5136915" cy="4508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320"/>
            <a:ext cx="7920000" cy="720000"/>
          </a:xfrm>
        </p:spPr>
        <p:txBody>
          <a:bodyPr/>
          <a:lstStyle/>
          <a:p>
            <a:r>
              <a:rPr lang="en-US" dirty="0" smtClean="0"/>
              <a:t>Cold test of the model magnets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2C8107EC-8DE6-9B47-AA9C-4EFB5093B1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10737"/>
            <a:ext cx="1800200" cy="18001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EFDE8C8F-9DAE-4241-9757-83BAB9008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3811079"/>
            <a:ext cx="1800200" cy="1844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2" y="424200"/>
            <a:ext cx="2242473" cy="2989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57" y="265700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model </a:t>
            </a:r>
          </a:p>
          <a:p>
            <a:r>
              <a:rPr lang="en-US" dirty="0" smtClean="0"/>
              <a:t>(MBXFS1, 1b)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09" y="558311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model </a:t>
            </a:r>
          </a:p>
          <a:p>
            <a:r>
              <a:rPr lang="en-US" dirty="0" smtClean="0"/>
              <a:t>(MBXFS2)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4" y="3398955"/>
            <a:ext cx="2218046" cy="29573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3678" y="5553122"/>
            <a:ext cx="75635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3"/>
                </a:solidFill>
              </a:rPr>
              <a:t>While good </a:t>
            </a:r>
            <a:r>
              <a:rPr lang="en-US" b="1" dirty="0">
                <a:solidFill>
                  <a:schemeClr val="accent3"/>
                </a:solidFill>
              </a:rPr>
              <a:t>training </a:t>
            </a:r>
            <a:r>
              <a:rPr lang="en-US" b="1" dirty="0" smtClean="0">
                <a:solidFill>
                  <a:schemeClr val="accent3"/>
                </a:solidFill>
              </a:rPr>
              <a:t>performance </a:t>
            </a:r>
            <a:r>
              <a:rPr lang="en-US" b="1" smtClean="0">
                <a:solidFill>
                  <a:schemeClr val="accent3"/>
                </a:solidFill>
              </a:rPr>
              <a:t>was achieved </a:t>
            </a:r>
            <a:r>
              <a:rPr lang="en-US" b="1" dirty="0" smtClean="0">
                <a:solidFill>
                  <a:schemeClr val="accent3"/>
                </a:solidFill>
              </a:rPr>
              <a:t>in the 2</a:t>
            </a:r>
            <a:r>
              <a:rPr lang="en-US" b="1" baseline="30000" dirty="0" smtClean="0">
                <a:solidFill>
                  <a:schemeClr val="accent3"/>
                </a:solidFill>
              </a:rPr>
              <a:t>nd</a:t>
            </a:r>
            <a:r>
              <a:rPr lang="en-US" b="1" dirty="0" smtClean="0">
                <a:solidFill>
                  <a:schemeClr val="accent3"/>
                </a:solidFill>
              </a:rPr>
              <a:t> model,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Unacceptable offset in </a:t>
            </a:r>
            <a:r>
              <a:rPr lang="en-US" b="1" i="1" dirty="0" smtClean="0">
                <a:solidFill>
                  <a:schemeClr val="accent3"/>
                </a:solidFill>
              </a:rPr>
              <a:t>b</a:t>
            </a:r>
            <a:r>
              <a:rPr lang="en-US" b="1" i="1" baseline="-25000" dirty="0" smtClean="0">
                <a:solidFill>
                  <a:schemeClr val="accent3"/>
                </a:solidFill>
              </a:rPr>
              <a:t>3</a:t>
            </a:r>
            <a:r>
              <a:rPr lang="en-US" b="1" dirty="0" smtClean="0">
                <a:solidFill>
                  <a:schemeClr val="accent3"/>
                </a:solidFill>
              </a:rPr>
              <a:t> at the magnet center in the 2</a:t>
            </a:r>
            <a:r>
              <a:rPr lang="en-US" b="1" baseline="30000" dirty="0" smtClean="0">
                <a:solidFill>
                  <a:schemeClr val="accent3"/>
                </a:solidFill>
              </a:rPr>
              <a:t>nd</a:t>
            </a:r>
            <a:r>
              <a:rPr lang="en-US" b="1" dirty="0" smtClean="0">
                <a:solidFill>
                  <a:schemeClr val="accent3"/>
                </a:solidFill>
              </a:rPr>
              <a:t> model.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The coil possibly deforms due to the large pre-load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8708" y="205153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~20 unit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12360" y="2050502"/>
            <a:ext cx="0" cy="405338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8064" y="609690"/>
            <a:ext cx="316747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DC loop </a:t>
            </a:r>
          </a:p>
          <a:p>
            <a:r>
              <a:rPr lang="en-US" sz="2400" dirty="0" smtClean="0"/>
              <a:t>at the magnet center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5" y="936615"/>
            <a:ext cx="5136915" cy="4508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320"/>
            <a:ext cx="7920000" cy="720000"/>
          </a:xfrm>
        </p:spPr>
        <p:txBody>
          <a:bodyPr/>
          <a:lstStyle/>
          <a:p>
            <a:r>
              <a:rPr lang="en-US" dirty="0" smtClean="0"/>
              <a:t>Cold test of the model magnets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3rd Magnet Test Stand in Uppsala, K. Suzuki, 11th June 2019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2C8107EC-8DE6-9B47-AA9C-4EFB5093B1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10737"/>
            <a:ext cx="1800200" cy="18001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EFDE8C8F-9DAE-4241-9757-83BAB9008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3811079"/>
            <a:ext cx="1800200" cy="1844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2" y="424200"/>
            <a:ext cx="2242473" cy="2989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57" y="265700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model </a:t>
            </a:r>
          </a:p>
          <a:p>
            <a:r>
              <a:rPr lang="en-US" dirty="0" smtClean="0"/>
              <a:t>(MBXFS1, 1b)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09" y="558311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model </a:t>
            </a:r>
          </a:p>
          <a:p>
            <a:r>
              <a:rPr lang="en-US" dirty="0" smtClean="0"/>
              <a:t>(MBXFS2)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4" y="3398955"/>
            <a:ext cx="2218046" cy="29573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58708" y="205153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~20 unit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12360" y="2050502"/>
            <a:ext cx="0" cy="405338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8064" y="609690"/>
            <a:ext cx="316747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DC loop </a:t>
            </a:r>
          </a:p>
          <a:p>
            <a:r>
              <a:rPr lang="en-US" sz="2400" dirty="0" smtClean="0"/>
              <a:t>at the magnet center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05840" y="1726316"/>
            <a:ext cx="8640960" cy="267765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3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2400" b="1" dirty="0" smtClean="0">
                <a:solidFill>
                  <a:schemeClr val="bg1"/>
                </a:solidFill>
              </a:rPr>
              <a:t> short model magnet production :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- FINAL model magnet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- 2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2400" b="1" dirty="0" smtClean="0">
                <a:solidFill>
                  <a:schemeClr val="bg1"/>
                </a:solidFill>
              </a:rPr>
              <a:t> model’s cross section, similar pre-load  as well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 - Check reproducibi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li</a:t>
            </a:r>
            <a:r>
              <a:rPr lang="en-US" sz="2400" b="1" dirty="0" smtClean="0">
                <a:solidFill>
                  <a:schemeClr val="bg1"/>
                </a:solidFill>
              </a:rPr>
              <a:t>ty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The cold test is planned to be held in </a:t>
            </a:r>
            <a:r>
              <a:rPr lang="en-US" sz="2400" b="1" u="sng" dirty="0" smtClean="0">
                <a:solidFill>
                  <a:schemeClr val="bg1"/>
                </a:solidFill>
              </a:rPr>
              <a:t>this summer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Results will be reported at the next MT26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678" y="5553122"/>
            <a:ext cx="75635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3"/>
                </a:solidFill>
              </a:rPr>
              <a:t>While good </a:t>
            </a:r>
            <a:r>
              <a:rPr lang="en-US" b="1" dirty="0">
                <a:solidFill>
                  <a:schemeClr val="accent3"/>
                </a:solidFill>
              </a:rPr>
              <a:t>training </a:t>
            </a:r>
            <a:r>
              <a:rPr lang="en-US" b="1" dirty="0" smtClean="0">
                <a:solidFill>
                  <a:schemeClr val="accent3"/>
                </a:solidFill>
              </a:rPr>
              <a:t>performance </a:t>
            </a:r>
            <a:r>
              <a:rPr lang="en-US" b="1" smtClean="0">
                <a:solidFill>
                  <a:schemeClr val="accent3"/>
                </a:solidFill>
              </a:rPr>
              <a:t>was achieved </a:t>
            </a:r>
            <a:r>
              <a:rPr lang="en-US" b="1" dirty="0" smtClean="0">
                <a:solidFill>
                  <a:schemeClr val="accent3"/>
                </a:solidFill>
              </a:rPr>
              <a:t>in the 2</a:t>
            </a:r>
            <a:r>
              <a:rPr lang="en-US" b="1" baseline="30000" dirty="0" smtClean="0">
                <a:solidFill>
                  <a:schemeClr val="accent3"/>
                </a:solidFill>
              </a:rPr>
              <a:t>nd</a:t>
            </a:r>
            <a:r>
              <a:rPr lang="en-US" b="1" dirty="0" smtClean="0">
                <a:solidFill>
                  <a:schemeClr val="accent3"/>
                </a:solidFill>
              </a:rPr>
              <a:t> model,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Unacceptable offset in </a:t>
            </a:r>
            <a:r>
              <a:rPr lang="en-US" b="1" i="1" dirty="0" smtClean="0">
                <a:solidFill>
                  <a:schemeClr val="accent3"/>
                </a:solidFill>
              </a:rPr>
              <a:t>b</a:t>
            </a:r>
            <a:r>
              <a:rPr lang="en-US" b="1" i="1" baseline="-25000" dirty="0" smtClean="0">
                <a:solidFill>
                  <a:schemeClr val="accent3"/>
                </a:solidFill>
              </a:rPr>
              <a:t>3</a:t>
            </a:r>
            <a:r>
              <a:rPr lang="en-US" b="1" dirty="0" smtClean="0">
                <a:solidFill>
                  <a:schemeClr val="accent3"/>
                </a:solidFill>
              </a:rPr>
              <a:t> at the magnet center in the 2</a:t>
            </a:r>
            <a:r>
              <a:rPr lang="en-US" b="1" baseline="30000" dirty="0" smtClean="0">
                <a:solidFill>
                  <a:schemeClr val="accent3"/>
                </a:solidFill>
              </a:rPr>
              <a:t>nd</a:t>
            </a:r>
            <a:r>
              <a:rPr lang="en-US" b="1" dirty="0" smtClean="0">
                <a:solidFill>
                  <a:schemeClr val="accent3"/>
                </a:solidFill>
              </a:rPr>
              <a:t> model.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The coil possibly deforms due to the large pre-load 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Lumi-Pres-Template-v1" id="{7EBBFD1A-18D6-D046-A823-B853EE51C686}" vid="{033313D9-85E7-8F49-9BF0-316D54FB9D7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0" ma:contentTypeDescription="Create a new document." ma:contentTypeScope="" ma:versionID="fe794e4fbed14c28a784f2d1bcf4a18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EC2627-59DE-4D3C-BDE1-4405272E797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E4D6EDC-997E-4C63-BA6A-04B5427784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DBE946-B9EC-4725-8CBA-6570A08FF0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HiLumi-Pres-Template-v1</Template>
  <TotalTime>5231</TotalTime>
  <Words>3144</Words>
  <Application>Microsoft Macintosh PowerPoint</Application>
  <PresentationFormat>On-screen Show (4:3)</PresentationFormat>
  <Paragraphs>470</Paragraphs>
  <Slides>33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ＭＳ Ｐゴシック</vt:lpstr>
      <vt:lpstr>Symbol</vt:lpstr>
      <vt:lpstr>Times New Roman</vt:lpstr>
      <vt:lpstr>Wingdings</vt:lpstr>
      <vt:lpstr>Arial</vt:lpstr>
      <vt:lpstr>Thème Office</vt:lpstr>
      <vt:lpstr>News from the KEK test facility</vt:lpstr>
      <vt:lpstr>Japanese Contribution to HL-LHC: D1 magnets</vt:lpstr>
      <vt:lpstr>Schedule</vt:lpstr>
      <vt:lpstr>Test stand at KEK</vt:lpstr>
      <vt:lpstr>Bird’s eye view of KEK </vt:lpstr>
      <vt:lpstr>KEK Test Stand </vt:lpstr>
      <vt:lpstr>Vertical cryostat</vt:lpstr>
      <vt:lpstr>Cold test of the model magnets</vt:lpstr>
      <vt:lpstr>Cold test of the model magnets</vt:lpstr>
      <vt:lpstr>Readiness for production of the Prototype and Series</vt:lpstr>
      <vt:lpstr>Acceptance criteria for Prototype/Series</vt:lpstr>
      <vt:lpstr>Readiness for the electrical test </vt:lpstr>
      <vt:lpstr>Readiness for the electrical test </vt:lpstr>
      <vt:lpstr>Countermeasure for the weak channels </vt:lpstr>
      <vt:lpstr>Countermeasure for the weak channels </vt:lpstr>
      <vt:lpstr>Warm field measurement: SSW for Prototype/Series</vt:lpstr>
      <vt:lpstr>Warm field measurement: Rotating coil system for Prototype/Series</vt:lpstr>
      <vt:lpstr>Summary</vt:lpstr>
      <vt:lpstr>Supplement</vt:lpstr>
      <vt:lpstr>Design overview from D1 (MBXF)</vt:lpstr>
      <vt:lpstr>Cold test of the model magnets</vt:lpstr>
      <vt:lpstr>Issue in field of quality in the 2nd short model</vt:lpstr>
      <vt:lpstr>Electronical insulation performance (cont’d)</vt:lpstr>
      <vt:lpstr>FINAL model magnet production: 3rd model </vt:lpstr>
      <vt:lpstr>Electronical insulation issue (Cont’d)</vt:lpstr>
      <vt:lpstr>PowerPoint Presentation</vt:lpstr>
      <vt:lpstr>HeII Sub-Cooler </vt:lpstr>
      <vt:lpstr>Cryogenic Plants</vt:lpstr>
      <vt:lpstr>Control System</vt:lpstr>
      <vt:lpstr>Power Converter</vt:lpstr>
      <vt:lpstr>Measurement System - Present -</vt:lpstr>
      <vt:lpstr>Field Measurement System</vt:lpstr>
      <vt:lpstr>Operating Personnel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 from KEK</dc:title>
  <dc:creator>Kento Suzuki</dc:creator>
  <cp:lastModifiedBy>Kento Suzuki</cp:lastModifiedBy>
  <cp:revision>229</cp:revision>
  <dcterms:created xsi:type="dcterms:W3CDTF">2019-06-07T02:43:39Z</dcterms:created>
  <dcterms:modified xsi:type="dcterms:W3CDTF">2019-06-11T08:10:36Z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