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81" r:id="rId8"/>
    <p:sldId id="278" r:id="rId9"/>
    <p:sldId id="267" r:id="rId10"/>
    <p:sldId id="269" r:id="rId11"/>
    <p:sldId id="268" r:id="rId12"/>
    <p:sldId id="275" r:id="rId13"/>
    <p:sldId id="277" r:id="rId14"/>
    <p:sldId id="276" r:id="rId15"/>
    <p:sldId id="264" r:id="rId16"/>
    <p:sldId id="280" r:id="rId17"/>
    <p:sldId id="270" r:id="rId18"/>
    <p:sldId id="271" r:id="rId19"/>
    <p:sldId id="272" r:id="rId20"/>
    <p:sldId id="273" r:id="rId21"/>
    <p:sldId id="279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629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217">
          <p15:clr>
            <a:srgbClr val="A4A3A4"/>
          </p15:clr>
        </p15:guide>
        <p15:guide id="6" orient="horz" pos="3681">
          <p15:clr>
            <a:srgbClr val="A4A3A4"/>
          </p15:clr>
        </p15:guide>
        <p15:guide id="7" orient="horz" pos="4054">
          <p15:clr>
            <a:srgbClr val="A4A3A4"/>
          </p15:clr>
        </p15:guide>
        <p15:guide id="8" pos="631">
          <p15:clr>
            <a:srgbClr val="A4A3A4"/>
          </p15:clr>
        </p15:guide>
        <p15:guide id="9" pos="1020">
          <p15:clr>
            <a:srgbClr val="A4A3A4"/>
          </p15:clr>
        </p15:guide>
        <p15:guide id="10" pos="5389">
          <p15:clr>
            <a:srgbClr val="A4A3A4"/>
          </p15:clr>
        </p15:guide>
        <p15:guide id="11" pos="3120">
          <p15:clr>
            <a:srgbClr val="A4A3A4"/>
          </p15:clr>
        </p15:guide>
        <p15:guide id="12" pos="219">
          <p15:clr>
            <a:srgbClr val="A4A3A4"/>
          </p15:clr>
        </p15:guide>
        <p15:guide id="13" pos="3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22E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01" autoAdjust="0"/>
    <p:restoredTop sz="94666"/>
  </p:normalViewPr>
  <p:slideViewPr>
    <p:cSldViewPr snapToGrid="0" showGuides="1">
      <p:cViewPr varScale="1">
        <p:scale>
          <a:sx n="102" d="100"/>
          <a:sy n="102" d="100"/>
        </p:scale>
        <p:origin x="776" y="184"/>
      </p:cViewPr>
      <p:guideLst>
        <p:guide orient="horz" pos="1296"/>
        <p:guide orient="horz" pos="629"/>
        <p:guide orient="horz" pos="997"/>
        <p:guide orient="horz"/>
        <p:guide orient="horz" pos="217"/>
        <p:guide orient="horz" pos="3681"/>
        <p:guide orient="horz" pos="4054"/>
        <p:guide pos="631"/>
        <p:guide pos="1020"/>
        <p:guide pos="5389"/>
        <p:guide pos="3120"/>
        <p:guide pos="219"/>
        <p:guide pos="329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07/10/2019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E83AF-099B-4806-8A01-46E18DA9A610}" type="datetimeFigureOut">
              <a:rPr lang="sv-SE" smtClean="0"/>
              <a:t>2019-10-07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8A9AB-2760-49BF-AC95-7B902E588C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1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510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ruta 5"/>
          <p:cNvSpPr txBox="1"/>
          <p:nvPr userDrawn="1"/>
        </p:nvSpPr>
        <p:spPr>
          <a:xfrm>
            <a:off x="7103422" y="263482"/>
            <a:ext cx="1779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KTH ROYAL INSTITUTE</a:t>
            </a:r>
            <a:br>
              <a:rPr lang="sv-SE" sz="1100" b="1" dirty="0"/>
            </a:br>
            <a:r>
              <a:rPr lang="sv-SE" sz="1100" b="1" dirty="0"/>
              <a:t>OF</a:t>
            </a:r>
            <a:r>
              <a:rPr lang="sv-SE" sz="1100" b="1" baseline="0" dirty="0"/>
              <a:t> TECHNOLOGY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4048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9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66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1582740"/>
            <a:ext cx="3328988" cy="407828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en-GB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1582739"/>
            <a:ext cx="3328988" cy="407828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10639" y="1582739"/>
            <a:ext cx="9208426" cy="471385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213854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196100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65541"/>
              <a:gd name="connsiteX1" fmla="*/ 9150613 w 9152201"/>
              <a:gd name="connsiteY1" fmla="*/ 9702 h 4265541"/>
              <a:gd name="connsiteX2" fmla="*/ 9150613 w 9152201"/>
              <a:gd name="connsiteY2" fmla="*/ 89 h 4265541"/>
              <a:gd name="connsiteX3" fmla="*/ 9140347 w 9152201"/>
              <a:gd name="connsiteY3" fmla="*/ 3967387 h 4265541"/>
              <a:gd name="connsiteX4" fmla="*/ 1344317 w 9152201"/>
              <a:gd name="connsiteY4" fmla="*/ 3963016 h 4265541"/>
              <a:gd name="connsiteX5" fmla="*/ 1269350 w 9152201"/>
              <a:gd name="connsiteY5" fmla="*/ 4009885 h 4265541"/>
              <a:gd name="connsiteX6" fmla="*/ 1262230 w 9152201"/>
              <a:gd name="connsiteY6" fmla="*/ 4220084 h 4265541"/>
              <a:gd name="connsiteX7" fmla="*/ 1196100 w 9152201"/>
              <a:gd name="connsiteY7" fmla="*/ 4258492 h 4265541"/>
              <a:gd name="connsiteX8" fmla="*/ 4376 w 9152201"/>
              <a:gd name="connsiteY8" fmla="*/ 4265541 h 4265541"/>
              <a:gd name="connsiteX9" fmla="*/ 6613 w 9152201"/>
              <a:gd name="connsiteY9" fmla="*/ 718270 h 4265541"/>
              <a:gd name="connsiteX10" fmla="*/ 806 w 9152201"/>
              <a:gd name="connsiteY10" fmla="*/ 0 h 4265541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75580"/>
              <a:gd name="connsiteX1" fmla="*/ 9150613 w 9152201"/>
              <a:gd name="connsiteY1" fmla="*/ 9702 h 4275580"/>
              <a:gd name="connsiteX2" fmla="*/ 9150613 w 9152201"/>
              <a:gd name="connsiteY2" fmla="*/ 89 h 4275580"/>
              <a:gd name="connsiteX3" fmla="*/ 9140347 w 9152201"/>
              <a:gd name="connsiteY3" fmla="*/ 3967387 h 4275580"/>
              <a:gd name="connsiteX4" fmla="*/ 1344317 w 9152201"/>
              <a:gd name="connsiteY4" fmla="*/ 3963016 h 4275580"/>
              <a:gd name="connsiteX5" fmla="*/ 1269350 w 9152201"/>
              <a:gd name="connsiteY5" fmla="*/ 4009885 h 4275580"/>
              <a:gd name="connsiteX6" fmla="*/ 1262230 w 9152201"/>
              <a:gd name="connsiteY6" fmla="*/ 4220084 h 4275580"/>
              <a:gd name="connsiteX7" fmla="*/ 1173736 w 9152201"/>
              <a:gd name="connsiteY7" fmla="*/ 4268653 h 4275580"/>
              <a:gd name="connsiteX8" fmla="*/ 4376 w 9152201"/>
              <a:gd name="connsiteY8" fmla="*/ 4265541 h 4275580"/>
              <a:gd name="connsiteX9" fmla="*/ 6613 w 9152201"/>
              <a:gd name="connsiteY9" fmla="*/ 718270 h 4275580"/>
              <a:gd name="connsiteX10" fmla="*/ 806 w 9152201"/>
              <a:gd name="connsiteY10" fmla="*/ 0 h 4275580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90821"/>
              <a:gd name="connsiteX1" fmla="*/ 9150613 w 9152201"/>
              <a:gd name="connsiteY1" fmla="*/ 9702 h 4290821"/>
              <a:gd name="connsiteX2" fmla="*/ 9150613 w 9152201"/>
              <a:gd name="connsiteY2" fmla="*/ 89 h 4290821"/>
              <a:gd name="connsiteX3" fmla="*/ 9140347 w 9152201"/>
              <a:gd name="connsiteY3" fmla="*/ 3967387 h 4290821"/>
              <a:gd name="connsiteX4" fmla="*/ 1344317 w 9152201"/>
              <a:gd name="connsiteY4" fmla="*/ 3963016 h 4290821"/>
              <a:gd name="connsiteX5" fmla="*/ 1269350 w 9152201"/>
              <a:gd name="connsiteY5" fmla="*/ 4009885 h 4290821"/>
              <a:gd name="connsiteX6" fmla="*/ 1262230 w 9152201"/>
              <a:gd name="connsiteY6" fmla="*/ 4220084 h 4290821"/>
              <a:gd name="connsiteX7" fmla="*/ 1173736 w 9152201"/>
              <a:gd name="connsiteY7" fmla="*/ 4268653 h 4290821"/>
              <a:gd name="connsiteX8" fmla="*/ 4376 w 9152201"/>
              <a:gd name="connsiteY8" fmla="*/ 4265541 h 4290821"/>
              <a:gd name="connsiteX9" fmla="*/ 6613 w 9152201"/>
              <a:gd name="connsiteY9" fmla="*/ 718270 h 4290821"/>
              <a:gd name="connsiteX10" fmla="*/ 806 w 9152201"/>
              <a:gd name="connsiteY10" fmla="*/ 0 h 4290821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4376 w 9152201"/>
              <a:gd name="connsiteY8" fmla="*/ 4265541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2201"/>
              <a:gd name="connsiteY0" fmla="*/ 0 h 4275702"/>
              <a:gd name="connsiteX1" fmla="*/ 9150613 w 9152201"/>
              <a:gd name="connsiteY1" fmla="*/ 9702 h 4275702"/>
              <a:gd name="connsiteX2" fmla="*/ 9150613 w 9152201"/>
              <a:gd name="connsiteY2" fmla="*/ 89 h 4275702"/>
              <a:gd name="connsiteX3" fmla="*/ 9140347 w 9152201"/>
              <a:gd name="connsiteY3" fmla="*/ 3967387 h 4275702"/>
              <a:gd name="connsiteX4" fmla="*/ 1344317 w 9152201"/>
              <a:gd name="connsiteY4" fmla="*/ 3963016 h 4275702"/>
              <a:gd name="connsiteX5" fmla="*/ 1269350 w 9152201"/>
              <a:gd name="connsiteY5" fmla="*/ 4009885 h 4275702"/>
              <a:gd name="connsiteX6" fmla="*/ 1262230 w 9152201"/>
              <a:gd name="connsiteY6" fmla="*/ 4220084 h 4275702"/>
              <a:gd name="connsiteX7" fmla="*/ 1173736 w 9152201"/>
              <a:gd name="connsiteY7" fmla="*/ 4268653 h 4275702"/>
              <a:gd name="connsiteX8" fmla="*/ 0 w 9152201"/>
              <a:gd name="connsiteY8" fmla="*/ 4275702 h 4275702"/>
              <a:gd name="connsiteX9" fmla="*/ 6613 w 9152201"/>
              <a:gd name="connsiteY9" fmla="*/ 718270 h 4275702"/>
              <a:gd name="connsiteX10" fmla="*/ 806 w 9152201"/>
              <a:gd name="connsiteY10" fmla="*/ 0 h 4275702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0 w 9152201"/>
              <a:gd name="connsiteY8" fmla="*/ 4265542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45123 w 9153007"/>
              <a:gd name="connsiteY4" fmla="*/ 396301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39531 w 9153007"/>
              <a:gd name="connsiteY4" fmla="*/ 3968097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1134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4881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67917"/>
              <a:gd name="connsiteY0" fmla="*/ 0 h 4276230"/>
              <a:gd name="connsiteX1" fmla="*/ 9151419 w 9167917"/>
              <a:gd name="connsiteY1" fmla="*/ 9702 h 4276230"/>
              <a:gd name="connsiteX2" fmla="*/ 9151419 w 9167917"/>
              <a:gd name="connsiteY2" fmla="*/ 89 h 4276230"/>
              <a:gd name="connsiteX3" fmla="*/ 9167917 w 9167917"/>
              <a:gd name="connsiteY3" fmla="*/ 3974881 h 4276230"/>
              <a:gd name="connsiteX4" fmla="*/ 1352489 w 9167917"/>
              <a:gd name="connsiteY4" fmla="*/ 3975946 h 4276230"/>
              <a:gd name="connsiteX5" fmla="*/ 1270156 w 9167917"/>
              <a:gd name="connsiteY5" fmla="*/ 4009885 h 4276230"/>
              <a:gd name="connsiteX6" fmla="*/ 1263036 w 9167917"/>
              <a:gd name="connsiteY6" fmla="*/ 4220084 h 4276230"/>
              <a:gd name="connsiteX7" fmla="*/ 1174542 w 9167917"/>
              <a:gd name="connsiteY7" fmla="*/ 4268653 h 4276230"/>
              <a:gd name="connsiteX8" fmla="*/ 806 w 9167917"/>
              <a:gd name="connsiteY8" fmla="*/ 4265543 h 4276230"/>
              <a:gd name="connsiteX9" fmla="*/ 7419 w 9167917"/>
              <a:gd name="connsiteY9" fmla="*/ 718270 h 4276230"/>
              <a:gd name="connsiteX10" fmla="*/ 806 w 9167917"/>
              <a:gd name="connsiteY10" fmla="*/ 0 h 4276230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6 w 9167917"/>
              <a:gd name="connsiteY8" fmla="*/ 4250555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90722 w 9257833"/>
              <a:gd name="connsiteY0" fmla="*/ 0 h 4268653"/>
              <a:gd name="connsiteX1" fmla="*/ 9241335 w 9257833"/>
              <a:gd name="connsiteY1" fmla="*/ 9702 h 4268653"/>
              <a:gd name="connsiteX2" fmla="*/ 9241335 w 9257833"/>
              <a:gd name="connsiteY2" fmla="*/ 89 h 4268653"/>
              <a:gd name="connsiteX3" fmla="*/ 9257833 w 9257833"/>
              <a:gd name="connsiteY3" fmla="*/ 3974881 h 4268653"/>
              <a:gd name="connsiteX4" fmla="*/ 1442405 w 9257833"/>
              <a:gd name="connsiteY4" fmla="*/ 3975946 h 4268653"/>
              <a:gd name="connsiteX5" fmla="*/ 1360072 w 9257833"/>
              <a:gd name="connsiteY5" fmla="*/ 4009885 h 4268653"/>
              <a:gd name="connsiteX6" fmla="*/ 1352952 w 9257833"/>
              <a:gd name="connsiteY6" fmla="*/ 4220084 h 4268653"/>
              <a:gd name="connsiteX7" fmla="*/ 1264458 w 9257833"/>
              <a:gd name="connsiteY7" fmla="*/ 4268653 h 4268653"/>
              <a:gd name="connsiteX8" fmla="*/ 0 w 9257833"/>
              <a:gd name="connsiteY8" fmla="*/ 4246809 h 4268653"/>
              <a:gd name="connsiteX9" fmla="*/ 97335 w 9257833"/>
              <a:gd name="connsiteY9" fmla="*/ 718270 h 4268653"/>
              <a:gd name="connsiteX10" fmla="*/ 90722 w 9257833"/>
              <a:gd name="connsiteY10" fmla="*/ 0 h 4268653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7 w 9167917"/>
              <a:gd name="connsiteY8" fmla="*/ 4261796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70102 w 9237213"/>
              <a:gd name="connsiteY0" fmla="*/ 0 h 4273036"/>
              <a:gd name="connsiteX1" fmla="*/ 9220715 w 9237213"/>
              <a:gd name="connsiteY1" fmla="*/ 9702 h 4273036"/>
              <a:gd name="connsiteX2" fmla="*/ 9220715 w 9237213"/>
              <a:gd name="connsiteY2" fmla="*/ 89 h 4273036"/>
              <a:gd name="connsiteX3" fmla="*/ 9237213 w 9237213"/>
              <a:gd name="connsiteY3" fmla="*/ 3974881 h 4273036"/>
              <a:gd name="connsiteX4" fmla="*/ 1421785 w 9237213"/>
              <a:gd name="connsiteY4" fmla="*/ 3975946 h 4273036"/>
              <a:gd name="connsiteX5" fmla="*/ 1339452 w 9237213"/>
              <a:gd name="connsiteY5" fmla="*/ 4009885 h 4273036"/>
              <a:gd name="connsiteX6" fmla="*/ 1332332 w 9237213"/>
              <a:gd name="connsiteY6" fmla="*/ 4220084 h 4273036"/>
              <a:gd name="connsiteX7" fmla="*/ 1243838 w 9237213"/>
              <a:gd name="connsiteY7" fmla="*/ 4268653 h 4273036"/>
              <a:gd name="connsiteX8" fmla="*/ 0 w 9237213"/>
              <a:gd name="connsiteY8" fmla="*/ 4273036 h 4273036"/>
              <a:gd name="connsiteX9" fmla="*/ 76715 w 9237213"/>
              <a:gd name="connsiteY9" fmla="*/ 718270 h 4273036"/>
              <a:gd name="connsiteX10" fmla="*/ 70102 w 9237213"/>
              <a:gd name="connsiteY10" fmla="*/ 0 h 4273036"/>
              <a:gd name="connsiteX0" fmla="*/ 53607 w 9220718"/>
              <a:gd name="connsiteY0" fmla="*/ 0 h 4268653"/>
              <a:gd name="connsiteX1" fmla="*/ 9204220 w 9220718"/>
              <a:gd name="connsiteY1" fmla="*/ 9702 h 4268653"/>
              <a:gd name="connsiteX2" fmla="*/ 9204220 w 9220718"/>
              <a:gd name="connsiteY2" fmla="*/ 89 h 4268653"/>
              <a:gd name="connsiteX3" fmla="*/ 9220718 w 9220718"/>
              <a:gd name="connsiteY3" fmla="*/ 3974881 h 4268653"/>
              <a:gd name="connsiteX4" fmla="*/ 1405290 w 9220718"/>
              <a:gd name="connsiteY4" fmla="*/ 3975946 h 4268653"/>
              <a:gd name="connsiteX5" fmla="*/ 1322957 w 9220718"/>
              <a:gd name="connsiteY5" fmla="*/ 4009885 h 4268653"/>
              <a:gd name="connsiteX6" fmla="*/ 1315837 w 9220718"/>
              <a:gd name="connsiteY6" fmla="*/ 4220084 h 4268653"/>
              <a:gd name="connsiteX7" fmla="*/ 1227343 w 9220718"/>
              <a:gd name="connsiteY7" fmla="*/ 4268653 h 4268653"/>
              <a:gd name="connsiteX8" fmla="*/ 0 w 9220718"/>
              <a:gd name="connsiteY8" fmla="*/ 4265542 h 4268653"/>
              <a:gd name="connsiteX9" fmla="*/ 60220 w 9220718"/>
              <a:gd name="connsiteY9" fmla="*/ 718270 h 4268653"/>
              <a:gd name="connsiteX10" fmla="*/ 53607 w 9220718"/>
              <a:gd name="connsiteY10" fmla="*/ 0 h 4268653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27343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06724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17785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1084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8 w 9220718"/>
              <a:gd name="connsiteY0" fmla="*/ 0 h 4271068"/>
              <a:gd name="connsiteX1" fmla="*/ 9204220 w 9220718"/>
              <a:gd name="connsiteY1" fmla="*/ 9701 h 4271068"/>
              <a:gd name="connsiteX2" fmla="*/ 9204220 w 9220718"/>
              <a:gd name="connsiteY2" fmla="*/ 88 h 4271068"/>
              <a:gd name="connsiteX3" fmla="*/ 9220718 w 9220718"/>
              <a:gd name="connsiteY3" fmla="*/ 3974880 h 4271068"/>
              <a:gd name="connsiteX4" fmla="*/ 1405290 w 9220718"/>
              <a:gd name="connsiteY4" fmla="*/ 3975945 h 4271068"/>
              <a:gd name="connsiteX5" fmla="*/ 1322957 w 9220718"/>
              <a:gd name="connsiteY5" fmla="*/ 4009884 h 4271068"/>
              <a:gd name="connsiteX6" fmla="*/ 1315837 w 9220718"/>
              <a:gd name="connsiteY6" fmla="*/ 4220083 h 4271068"/>
              <a:gd name="connsiteX7" fmla="*/ 1210847 w 9220718"/>
              <a:gd name="connsiteY7" fmla="*/ 4268652 h 4271068"/>
              <a:gd name="connsiteX8" fmla="*/ 0 w 9220718"/>
              <a:gd name="connsiteY8" fmla="*/ 4265541 h 4271068"/>
              <a:gd name="connsiteX9" fmla="*/ 60220 w 9220718"/>
              <a:gd name="connsiteY9" fmla="*/ 718269 h 4271068"/>
              <a:gd name="connsiteX10" fmla="*/ 53608 w 9220718"/>
              <a:gd name="connsiteY10" fmla="*/ 0 h 4271068"/>
              <a:gd name="connsiteX0" fmla="*/ 92467 w 9259577"/>
              <a:gd name="connsiteY0" fmla="*/ 0 h 4271068"/>
              <a:gd name="connsiteX1" fmla="*/ 9243079 w 9259577"/>
              <a:gd name="connsiteY1" fmla="*/ 9701 h 4271068"/>
              <a:gd name="connsiteX2" fmla="*/ 9243079 w 9259577"/>
              <a:gd name="connsiteY2" fmla="*/ 88 h 4271068"/>
              <a:gd name="connsiteX3" fmla="*/ 9259577 w 9259577"/>
              <a:gd name="connsiteY3" fmla="*/ 3974880 h 4271068"/>
              <a:gd name="connsiteX4" fmla="*/ 1444149 w 9259577"/>
              <a:gd name="connsiteY4" fmla="*/ 3975945 h 4271068"/>
              <a:gd name="connsiteX5" fmla="*/ 1361816 w 9259577"/>
              <a:gd name="connsiteY5" fmla="*/ 4009884 h 4271068"/>
              <a:gd name="connsiteX6" fmla="*/ 1354696 w 9259577"/>
              <a:gd name="connsiteY6" fmla="*/ 4220083 h 4271068"/>
              <a:gd name="connsiteX7" fmla="*/ 1249706 w 9259577"/>
              <a:gd name="connsiteY7" fmla="*/ 4268652 h 4271068"/>
              <a:gd name="connsiteX8" fmla="*/ 38859 w 9259577"/>
              <a:gd name="connsiteY8" fmla="*/ 4265541 h 4271068"/>
              <a:gd name="connsiteX9" fmla="*/ 4233 w 9259577"/>
              <a:gd name="connsiteY9" fmla="*/ 718269 h 4271068"/>
              <a:gd name="connsiteX10" fmla="*/ 92467 w 9259577"/>
              <a:gd name="connsiteY10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246481 w 9413591"/>
              <a:gd name="connsiteY0" fmla="*/ 0 h 4271068"/>
              <a:gd name="connsiteX1" fmla="*/ 9397093 w 9413591"/>
              <a:gd name="connsiteY1" fmla="*/ 9701 h 4271068"/>
              <a:gd name="connsiteX2" fmla="*/ 9397093 w 9413591"/>
              <a:gd name="connsiteY2" fmla="*/ 88 h 4271068"/>
              <a:gd name="connsiteX3" fmla="*/ 9413591 w 9413591"/>
              <a:gd name="connsiteY3" fmla="*/ 3974880 h 4271068"/>
              <a:gd name="connsiteX4" fmla="*/ 1598163 w 9413591"/>
              <a:gd name="connsiteY4" fmla="*/ 3975945 h 4271068"/>
              <a:gd name="connsiteX5" fmla="*/ 1515830 w 9413591"/>
              <a:gd name="connsiteY5" fmla="*/ 4009884 h 4271068"/>
              <a:gd name="connsiteX6" fmla="*/ 1508710 w 9413591"/>
              <a:gd name="connsiteY6" fmla="*/ 4220083 h 4271068"/>
              <a:gd name="connsiteX7" fmla="*/ 1403720 w 9413591"/>
              <a:gd name="connsiteY7" fmla="*/ 4268652 h 4271068"/>
              <a:gd name="connsiteX8" fmla="*/ 192873 w 9413591"/>
              <a:gd name="connsiteY8" fmla="*/ 4265541 h 4271068"/>
              <a:gd name="connsiteX9" fmla="*/ 246481 w 9413591"/>
              <a:gd name="connsiteY9" fmla="*/ 0 h 4271068"/>
              <a:gd name="connsiteX0" fmla="*/ 64211 w 9231321"/>
              <a:gd name="connsiteY0" fmla="*/ 0 h 4271068"/>
              <a:gd name="connsiteX1" fmla="*/ 9214823 w 9231321"/>
              <a:gd name="connsiteY1" fmla="*/ 9701 h 4271068"/>
              <a:gd name="connsiteX2" fmla="*/ 9214823 w 9231321"/>
              <a:gd name="connsiteY2" fmla="*/ 88 h 4271068"/>
              <a:gd name="connsiteX3" fmla="*/ 9231321 w 9231321"/>
              <a:gd name="connsiteY3" fmla="*/ 3974880 h 4271068"/>
              <a:gd name="connsiteX4" fmla="*/ 1415893 w 9231321"/>
              <a:gd name="connsiteY4" fmla="*/ 3975945 h 4271068"/>
              <a:gd name="connsiteX5" fmla="*/ 1333560 w 9231321"/>
              <a:gd name="connsiteY5" fmla="*/ 4009884 h 4271068"/>
              <a:gd name="connsiteX6" fmla="*/ 1326440 w 9231321"/>
              <a:gd name="connsiteY6" fmla="*/ 4220083 h 4271068"/>
              <a:gd name="connsiteX7" fmla="*/ 1221450 w 9231321"/>
              <a:gd name="connsiteY7" fmla="*/ 4268652 h 4271068"/>
              <a:gd name="connsiteX8" fmla="*/ 10603 w 9231321"/>
              <a:gd name="connsiteY8" fmla="*/ 4265541 h 4271068"/>
              <a:gd name="connsiteX9" fmla="*/ 64211 w 9231321"/>
              <a:gd name="connsiteY9" fmla="*/ 0 h 4271068"/>
              <a:gd name="connsiteX0" fmla="*/ 10604 w 9177714"/>
              <a:gd name="connsiteY0" fmla="*/ 0 h 4276228"/>
              <a:gd name="connsiteX1" fmla="*/ 9161216 w 9177714"/>
              <a:gd name="connsiteY1" fmla="*/ 9701 h 4276228"/>
              <a:gd name="connsiteX2" fmla="*/ 9161216 w 9177714"/>
              <a:gd name="connsiteY2" fmla="*/ 88 h 4276228"/>
              <a:gd name="connsiteX3" fmla="*/ 9177714 w 9177714"/>
              <a:gd name="connsiteY3" fmla="*/ 3974880 h 4276228"/>
              <a:gd name="connsiteX4" fmla="*/ 1362286 w 9177714"/>
              <a:gd name="connsiteY4" fmla="*/ 3975945 h 4276228"/>
              <a:gd name="connsiteX5" fmla="*/ 1279953 w 9177714"/>
              <a:gd name="connsiteY5" fmla="*/ 4009884 h 4276228"/>
              <a:gd name="connsiteX6" fmla="*/ 1272833 w 9177714"/>
              <a:gd name="connsiteY6" fmla="*/ 4220083 h 4276228"/>
              <a:gd name="connsiteX7" fmla="*/ 1167843 w 9177714"/>
              <a:gd name="connsiteY7" fmla="*/ 4268652 h 4276228"/>
              <a:gd name="connsiteX8" fmla="*/ 10603 w 9177714"/>
              <a:gd name="connsiteY8" fmla="*/ 4265541 h 4276228"/>
              <a:gd name="connsiteX9" fmla="*/ 10604 w 9177714"/>
              <a:gd name="connsiteY9" fmla="*/ 0 h 4276228"/>
              <a:gd name="connsiteX0" fmla="*/ 10604 w 9177714"/>
              <a:gd name="connsiteY0" fmla="*/ 0 h 4268609"/>
              <a:gd name="connsiteX1" fmla="*/ 9161216 w 9177714"/>
              <a:gd name="connsiteY1" fmla="*/ 9701 h 4268609"/>
              <a:gd name="connsiteX2" fmla="*/ 9161216 w 9177714"/>
              <a:gd name="connsiteY2" fmla="*/ 88 h 4268609"/>
              <a:gd name="connsiteX3" fmla="*/ 9177714 w 9177714"/>
              <a:gd name="connsiteY3" fmla="*/ 3974880 h 4268609"/>
              <a:gd name="connsiteX4" fmla="*/ 1362286 w 9177714"/>
              <a:gd name="connsiteY4" fmla="*/ 3975945 h 4268609"/>
              <a:gd name="connsiteX5" fmla="*/ 1279953 w 9177714"/>
              <a:gd name="connsiteY5" fmla="*/ 4009884 h 4268609"/>
              <a:gd name="connsiteX6" fmla="*/ 1272833 w 9177714"/>
              <a:gd name="connsiteY6" fmla="*/ 4220083 h 4268609"/>
              <a:gd name="connsiteX7" fmla="*/ 1206981 w 9177714"/>
              <a:gd name="connsiteY7" fmla="*/ 4261033 h 4268609"/>
              <a:gd name="connsiteX8" fmla="*/ 10603 w 9177714"/>
              <a:gd name="connsiteY8" fmla="*/ 4265541 h 4268609"/>
              <a:gd name="connsiteX9" fmla="*/ 10604 w 9177714"/>
              <a:gd name="connsiteY9" fmla="*/ 0 h 4268609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184616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8698"/>
              <a:gd name="connsiteX1" fmla="*/ 9161216 w 9177714"/>
              <a:gd name="connsiteY1" fmla="*/ 9701 h 4268698"/>
              <a:gd name="connsiteX2" fmla="*/ 9161216 w 9177714"/>
              <a:gd name="connsiteY2" fmla="*/ 88 h 4268698"/>
              <a:gd name="connsiteX3" fmla="*/ 9177714 w 9177714"/>
              <a:gd name="connsiteY3" fmla="*/ 3974880 h 4268698"/>
              <a:gd name="connsiteX4" fmla="*/ 1362286 w 9177714"/>
              <a:gd name="connsiteY4" fmla="*/ 3975945 h 4268698"/>
              <a:gd name="connsiteX5" fmla="*/ 1279953 w 9177714"/>
              <a:gd name="connsiteY5" fmla="*/ 4009884 h 4268698"/>
              <a:gd name="connsiteX6" fmla="*/ 1272833 w 9177714"/>
              <a:gd name="connsiteY6" fmla="*/ 4197223 h 4268698"/>
              <a:gd name="connsiteX7" fmla="*/ 1173434 w 9177714"/>
              <a:gd name="connsiteY7" fmla="*/ 4266113 h 4268698"/>
              <a:gd name="connsiteX8" fmla="*/ 10603 w 9177714"/>
              <a:gd name="connsiteY8" fmla="*/ 4265541 h 4268698"/>
              <a:gd name="connsiteX9" fmla="*/ 10604 w 9177714"/>
              <a:gd name="connsiteY9" fmla="*/ 0 h 42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7714" h="4268698">
                <a:moveTo>
                  <a:pt x="10604" y="0"/>
                </a:moveTo>
                <a:lnTo>
                  <a:pt x="9161216" y="9701"/>
                </a:lnTo>
                <a:lnTo>
                  <a:pt x="9161216" y="88"/>
                </a:lnTo>
                <a:cubicBezTo>
                  <a:pt x="9162804" y="1317689"/>
                  <a:pt x="9176126" y="2657279"/>
                  <a:pt x="9177714" y="3974880"/>
                </a:cubicBezTo>
                <a:lnTo>
                  <a:pt x="1362286" y="3975945"/>
                </a:lnTo>
                <a:cubicBezTo>
                  <a:pt x="1324129" y="3980616"/>
                  <a:pt x="1294862" y="3973004"/>
                  <a:pt x="1279953" y="4009884"/>
                </a:cubicBezTo>
                <a:cubicBezTo>
                  <a:pt x="1265044" y="4046764"/>
                  <a:pt x="1276941" y="4145761"/>
                  <a:pt x="1272833" y="4197223"/>
                </a:cubicBezTo>
                <a:cubicBezTo>
                  <a:pt x="1272365" y="4244226"/>
                  <a:pt x="1221664" y="4268698"/>
                  <a:pt x="1173434" y="4266113"/>
                </a:cubicBezTo>
                <a:lnTo>
                  <a:pt x="10603" y="4265541"/>
                </a:lnTo>
                <a:cubicBezTo>
                  <a:pt x="0" y="3520977"/>
                  <a:pt x="7635" y="788799"/>
                  <a:pt x="1060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619250" y="404870"/>
            <a:ext cx="6935788" cy="66833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1582738"/>
            <a:ext cx="6935788" cy="40782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2019-10-07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1582739"/>
            <a:ext cx="6935788" cy="40782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6308725"/>
            <a:ext cx="2895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399" y="6308725"/>
            <a:ext cx="5318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6288509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CFCB38AA-14D0-4B67-BE5B-608C5A8A7489}" type="datetimeFigureOut">
              <a:rPr lang="en-GB" smtClean="0"/>
              <a:pPr algn="r">
                <a:lnSpc>
                  <a:spcPts val="900"/>
                </a:lnSpc>
              </a:pPr>
              <a:t>07/10/2019</a:t>
            </a:fld>
            <a:endParaRPr lang="en-GB" dirty="0"/>
          </a:p>
        </p:txBody>
      </p:sp>
      <p:sp>
        <p:nvSpPr>
          <p:cNvPr id="9" name="Rektangel 12"/>
          <p:cNvSpPr/>
          <p:nvPr/>
        </p:nvSpPr>
        <p:spPr>
          <a:xfrm>
            <a:off x="0" y="5971378"/>
            <a:ext cx="9144000" cy="90872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77" r:id="rId3"/>
    <p:sldLayoutId id="2147483668" r:id="rId4"/>
    <p:sldLayoutId id="2147483669" r:id="rId5"/>
    <p:sldLayoutId id="2147483670" r:id="rId6"/>
    <p:sldLayoutId id="2147483674" r:id="rId7"/>
    <p:sldLayoutId id="2147483672" r:id="rId8"/>
    <p:sldLayoutId id="2147483673" r:id="rId9"/>
    <p:sldLayoutId id="2147483665" r:id="rId10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potential of the </a:t>
            </a:r>
            <a:r>
              <a:rPr lang="en-US" dirty="0" err="1"/>
              <a:t>ESS</a:t>
            </a:r>
            <a:r>
              <a:rPr lang="en-US" dirty="0" err="1">
                <a:latin typeface="Symbol" pitchFamily="2" charset="2"/>
              </a:rPr>
              <a:t>n</a:t>
            </a:r>
            <a:r>
              <a:rPr lang="en-US" dirty="0" err="1"/>
              <a:t>SB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1567963" y="2276871"/>
            <a:ext cx="6987075" cy="1321461"/>
          </a:xfrm>
        </p:spPr>
        <p:txBody>
          <a:bodyPr>
            <a:normAutofit/>
          </a:bodyPr>
          <a:lstStyle/>
          <a:p>
            <a:r>
              <a:rPr lang="sv-SE" sz="2900" dirty="0"/>
              <a:t>Mattias Blennow</a:t>
            </a:r>
          </a:p>
          <a:p>
            <a:r>
              <a:rPr lang="sv-SE" sz="2900" dirty="0"/>
              <a:t>KTH </a:t>
            </a:r>
            <a:r>
              <a:rPr lang="sv-SE" sz="2900" dirty="0" err="1"/>
              <a:t>Physics</a:t>
            </a:r>
            <a:endParaRPr lang="sv-SE" sz="2900" dirty="0"/>
          </a:p>
          <a:p>
            <a:r>
              <a:rPr lang="sv-SE" sz="2900" dirty="0"/>
              <a:t>@ PPNT 2019, Uppsala, Sweden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3EC84F-786D-0F4E-BEE1-8EE920FA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99" y="158837"/>
            <a:ext cx="2099588" cy="545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FDD659-5AEC-134D-ADB5-CD479C2E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84" y="719899"/>
            <a:ext cx="2191620" cy="6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7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2E2B-12D3-514B-A5CD-DCF32F6B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Comparisons</a:t>
            </a:r>
            <a:r>
              <a:rPr lang="sv-SE" dirty="0"/>
              <a:t> to T2HK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3CBC5-50B2-A644-9EE5-6032AA797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96" y="1422400"/>
            <a:ext cx="8259104" cy="397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28899-1C3F-A44D-8ED2-9BDEF36AEAB6}"/>
              </a:ext>
            </a:extLst>
          </p:cNvPr>
          <p:cNvSpPr txBox="1"/>
          <p:nvPr/>
        </p:nvSpPr>
        <p:spPr>
          <a:xfrm>
            <a:off x="6407238" y="5586325"/>
            <a:ext cx="2573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Ghosh</a:t>
            </a:r>
            <a:r>
              <a:rPr lang="sv-SE" sz="1200" i="1" dirty="0"/>
              <a:t>, Ohlsson, arXiv:1906.05779</a:t>
            </a:r>
          </a:p>
        </p:txBody>
      </p:sp>
    </p:spTree>
    <p:extLst>
      <p:ext uri="{BB962C8B-B14F-4D97-AF65-F5344CB8AC3E}">
        <p14:creationId xmlns:p14="http://schemas.microsoft.com/office/powerpoint/2010/main" val="48916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16E99-48DF-BE43-B598-955DC2CA5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4" t="5616" r="-15609"/>
          <a:stretch/>
        </p:blipFill>
        <p:spPr>
          <a:xfrm>
            <a:off x="1027134" y="0"/>
            <a:ext cx="7653403" cy="597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1DCAA-C4E3-6746-949C-A2192184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2" y="379818"/>
            <a:ext cx="6935788" cy="668338"/>
          </a:xfrm>
        </p:spPr>
        <p:txBody>
          <a:bodyPr/>
          <a:lstStyle/>
          <a:p>
            <a:r>
              <a:rPr lang="sv-SE" dirty="0" err="1"/>
              <a:t>Adding</a:t>
            </a:r>
            <a:r>
              <a:rPr lang="sv-SE" dirty="0"/>
              <a:t> </a:t>
            </a:r>
            <a:r>
              <a:rPr lang="sv-SE" dirty="0" err="1"/>
              <a:t>atmospheric</a:t>
            </a:r>
            <a:r>
              <a:rPr lang="sv-SE" dirty="0"/>
              <a:t> neutrino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713CF7-63B2-4D43-9E9F-8ED9912B90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62033" y="1607792"/>
                <a:ext cx="3729364" cy="4078286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dirty="0"/>
                  <a:t>A megaton WC </a:t>
                </a:r>
                <a:r>
                  <a:rPr lang="sv-SE" dirty="0" err="1"/>
                  <a:t>detector</a:t>
                </a:r>
                <a:r>
                  <a:rPr lang="sv-SE" dirty="0"/>
                  <a:t> </a:t>
                </a:r>
                <a:r>
                  <a:rPr lang="sv-SE" dirty="0" err="1"/>
                  <a:t>will</a:t>
                </a:r>
                <a:r>
                  <a:rPr lang="sv-SE" dirty="0"/>
                  <a:t> </a:t>
                </a:r>
                <a:r>
                  <a:rPr lang="sv-SE" dirty="0" err="1"/>
                  <a:t>collect</a:t>
                </a:r>
                <a:r>
                  <a:rPr lang="sv-SE" dirty="0"/>
                  <a:t> a </a:t>
                </a:r>
                <a:r>
                  <a:rPr lang="sv-SE" dirty="0" err="1"/>
                  <a:t>significant</a:t>
                </a:r>
                <a:r>
                  <a:rPr lang="sv-SE" dirty="0"/>
                  <a:t> </a:t>
                </a:r>
                <a:r>
                  <a:rPr lang="sv-SE" dirty="0" err="1"/>
                  <a:t>sample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</a:t>
                </a:r>
                <a:r>
                  <a:rPr lang="sv-SE" dirty="0" err="1"/>
                  <a:t>atmospheric</a:t>
                </a:r>
                <a:r>
                  <a:rPr lang="sv-SE" dirty="0"/>
                  <a:t> neutrinos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v-S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dirty="0"/>
                  <a:t>Will </a:t>
                </a:r>
                <a:r>
                  <a:rPr lang="sv-SE" dirty="0" err="1"/>
                  <a:t>add</a:t>
                </a:r>
                <a:r>
                  <a:rPr lang="sv-SE" dirty="0"/>
                  <a:t> </a:t>
                </a:r>
                <a:r>
                  <a:rPr lang="sv-SE" dirty="0" err="1"/>
                  <a:t>crucial</a:t>
                </a:r>
                <a:r>
                  <a:rPr lang="sv-SE" dirty="0"/>
                  <a:t> information for the oscillation </a:t>
                </a:r>
                <a:r>
                  <a:rPr lang="sv-SE" dirty="0" err="1"/>
                  <a:t>analysis</a:t>
                </a:r>
                <a:endParaRPr lang="sv-SE" dirty="0"/>
              </a:p>
              <a:p>
                <a:pPr marL="698500" lvl="1" indent="-342900"/>
                <a:r>
                  <a:rPr lang="sv-SE" dirty="0" err="1"/>
                  <a:t>Octant</a:t>
                </a:r>
                <a:r>
                  <a:rPr lang="sv-SE" dirty="0"/>
                  <a:t> </a:t>
                </a:r>
                <a:r>
                  <a:rPr lang="sv-SE" dirty="0" err="1"/>
                  <a:t>sensitivity</a:t>
                </a:r>
                <a:r>
                  <a:rPr lang="sv-SE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sv-SE" dirty="0"/>
              </a:p>
              <a:p>
                <a:pPr marL="698500" lvl="1" indent="-342900"/>
                <a:r>
                  <a:rPr lang="sv-SE" dirty="0" err="1"/>
                  <a:t>Hierarchy</a:t>
                </a:r>
                <a:r>
                  <a:rPr lang="sv-SE" dirty="0"/>
                  <a:t> </a:t>
                </a:r>
                <a:r>
                  <a:rPr lang="sv-SE" dirty="0" err="1"/>
                  <a:t>sensitivity</a:t>
                </a:r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713CF7-63B2-4D43-9E9F-8ED9912B90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2033" y="1607792"/>
                <a:ext cx="3729364" cy="4078286"/>
              </a:xfrm>
              <a:blipFill>
                <a:blip r:embed="rId3"/>
                <a:stretch>
                  <a:fillRect l="-3741" t="-1863" r="-170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B921051-5B78-8045-9B7F-574A02600EAF}"/>
              </a:ext>
            </a:extLst>
          </p:cNvPr>
          <p:cNvSpPr txBox="1"/>
          <p:nvPr/>
        </p:nvSpPr>
        <p:spPr>
          <a:xfrm rot="16200000">
            <a:off x="-968827" y="4016918"/>
            <a:ext cx="3726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Kajita</a:t>
            </a:r>
            <a:r>
              <a:rPr lang="sv-SE" sz="1200" i="1" dirty="0"/>
              <a:t>, </a:t>
            </a:r>
            <a:r>
              <a:rPr lang="sv-SE" sz="1200" i="1" dirty="0" err="1"/>
              <a:t>Proceedings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the Japan Academy, Series B</a:t>
            </a:r>
          </a:p>
        </p:txBody>
      </p:sp>
    </p:spTree>
    <p:extLst>
      <p:ext uri="{BB962C8B-B14F-4D97-AF65-F5344CB8AC3E}">
        <p14:creationId xmlns:p14="http://schemas.microsoft.com/office/powerpoint/2010/main" val="173337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73F4-5BFD-0946-89DB-35ABFC4A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hierarchy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31273-9342-A843-B283-E7B1F382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12" y="1152447"/>
            <a:ext cx="5999968" cy="4677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BC8E7-110B-B941-A5B7-4279E705C747}"/>
              </a:ext>
            </a:extLst>
          </p:cNvPr>
          <p:cNvSpPr txBox="1"/>
          <p:nvPr/>
        </p:nvSpPr>
        <p:spPr>
          <a:xfrm rot="2323066">
            <a:off x="5863257" y="1886778"/>
            <a:ext cx="22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ESS</a:t>
            </a:r>
            <a:r>
              <a:rPr lang="sv-SE" sz="2400" b="1" dirty="0" err="1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sv-SE" sz="2400" b="1" dirty="0" err="1">
                <a:solidFill>
                  <a:srgbClr val="FF0000"/>
                </a:solidFill>
              </a:rPr>
              <a:t>SB</a:t>
            </a:r>
            <a:r>
              <a:rPr lang="sv-SE" sz="2400" b="1" dirty="0">
                <a:solidFill>
                  <a:srgbClr val="FF0000"/>
                </a:solidFill>
              </a:rPr>
              <a:t> WP6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83300-00DE-8E45-90CB-885370481B7E}"/>
              </a:ext>
            </a:extLst>
          </p:cNvPr>
          <p:cNvSpPr txBox="1"/>
          <p:nvPr/>
        </p:nvSpPr>
        <p:spPr>
          <a:xfrm rot="16200000">
            <a:off x="7118438" y="4405225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Courtesy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S. </a:t>
            </a:r>
            <a:r>
              <a:rPr lang="sv-SE" sz="1200" i="1" dirty="0" err="1"/>
              <a:t>Rosauro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288672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9838-F1DB-E147-BCE5-2D1C53D7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Octant</a:t>
            </a:r>
            <a:r>
              <a:rPr lang="sv-SE" dirty="0"/>
              <a:t> </a:t>
            </a:r>
            <a:r>
              <a:rPr lang="sv-SE" dirty="0" err="1"/>
              <a:t>sensitivity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8CEE1-F9D2-DC4C-B000-62D5D7B84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31" y="1114817"/>
            <a:ext cx="6298707" cy="4820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2C98AF-F237-9E47-BCFB-EF0592050ACC}"/>
              </a:ext>
            </a:extLst>
          </p:cNvPr>
          <p:cNvSpPr txBox="1"/>
          <p:nvPr/>
        </p:nvSpPr>
        <p:spPr>
          <a:xfrm rot="2323066">
            <a:off x="5863257" y="1886778"/>
            <a:ext cx="22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ESS</a:t>
            </a:r>
            <a:r>
              <a:rPr lang="sv-SE" sz="2400" b="1" dirty="0" err="1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sv-SE" sz="2400" b="1" dirty="0" err="1">
                <a:solidFill>
                  <a:srgbClr val="FF0000"/>
                </a:solidFill>
              </a:rPr>
              <a:t>SB</a:t>
            </a:r>
            <a:r>
              <a:rPr lang="sv-SE" sz="2400" b="1" dirty="0">
                <a:solidFill>
                  <a:srgbClr val="FF0000"/>
                </a:solidFill>
              </a:rPr>
              <a:t> WP6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22580-3DFA-594C-A6E9-4352CA4A504C}"/>
              </a:ext>
            </a:extLst>
          </p:cNvPr>
          <p:cNvSpPr txBox="1"/>
          <p:nvPr/>
        </p:nvSpPr>
        <p:spPr>
          <a:xfrm rot="16200000">
            <a:off x="7118438" y="4405225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Courtesy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S. </a:t>
            </a:r>
            <a:r>
              <a:rPr lang="sv-SE" sz="1200" i="1" dirty="0" err="1"/>
              <a:t>Rosauro</a:t>
            </a:r>
            <a:endParaRPr lang="sv-SE" sz="1200" i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49F523-C78B-E048-AE0A-0A1FACA301B5}"/>
              </a:ext>
            </a:extLst>
          </p:cNvPr>
          <p:cNvCxnSpPr/>
          <p:nvPr/>
        </p:nvCxnSpPr>
        <p:spPr>
          <a:xfrm flipV="1">
            <a:off x="6626268" y="2530258"/>
            <a:ext cx="0" cy="29561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753296-2941-2D4C-93F9-D3D91F0D5718}"/>
              </a:ext>
            </a:extLst>
          </p:cNvPr>
          <p:cNvSpPr txBox="1"/>
          <p:nvPr/>
        </p:nvSpPr>
        <p:spPr>
          <a:xfrm rot="16200000">
            <a:off x="5969001" y="44196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chemeClr val="accent3"/>
                </a:solidFill>
              </a:rPr>
              <a:t>Current</a:t>
            </a:r>
            <a:r>
              <a:rPr lang="sv-SE" dirty="0">
                <a:solidFill>
                  <a:schemeClr val="accent3"/>
                </a:solidFill>
              </a:rPr>
              <a:t> best-fit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C8BBFC-539E-3142-90A3-C5D9562648C9}"/>
              </a:ext>
            </a:extLst>
          </p:cNvPr>
          <p:cNvCxnSpPr/>
          <p:nvPr/>
        </p:nvCxnSpPr>
        <p:spPr>
          <a:xfrm flipH="1">
            <a:off x="2349500" y="4343400"/>
            <a:ext cx="4279900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0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2C0C-00E6-814B-8115-59C48463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CP </a:t>
            </a:r>
            <a:r>
              <a:rPr lang="sv-SE" dirty="0" err="1"/>
              <a:t>sensitivity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30B84-B7E6-4944-9CED-DDC099DC5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1113827"/>
            <a:ext cx="6087649" cy="4790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7E68D-ECC7-AC48-AEE8-39625EF2DCB5}"/>
              </a:ext>
            </a:extLst>
          </p:cNvPr>
          <p:cNvSpPr txBox="1"/>
          <p:nvPr/>
        </p:nvSpPr>
        <p:spPr>
          <a:xfrm rot="2323066">
            <a:off x="5863257" y="1886778"/>
            <a:ext cx="22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ESS</a:t>
            </a:r>
            <a:r>
              <a:rPr lang="sv-SE" sz="2400" b="1" dirty="0" err="1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sv-SE" sz="2400" b="1" dirty="0" err="1">
                <a:solidFill>
                  <a:srgbClr val="FF0000"/>
                </a:solidFill>
              </a:rPr>
              <a:t>SB</a:t>
            </a:r>
            <a:r>
              <a:rPr lang="sv-SE" sz="2400" b="1" dirty="0">
                <a:solidFill>
                  <a:srgbClr val="FF0000"/>
                </a:solidFill>
              </a:rPr>
              <a:t> WP6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CE7FE-3867-CE47-A9A8-87D791F95BB3}"/>
              </a:ext>
            </a:extLst>
          </p:cNvPr>
          <p:cNvSpPr txBox="1"/>
          <p:nvPr/>
        </p:nvSpPr>
        <p:spPr>
          <a:xfrm rot="16200000">
            <a:off x="7118438" y="4405225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Courtesy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S. </a:t>
            </a:r>
            <a:r>
              <a:rPr lang="sv-SE" sz="1200" i="1" dirty="0" err="1"/>
              <a:t>Rosauro</a:t>
            </a:r>
            <a:endParaRPr lang="sv-SE" sz="12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31F845-3FA4-024E-94E3-5A2881648C93}"/>
              </a:ext>
            </a:extLst>
          </p:cNvPr>
          <p:cNvCxnSpPr/>
          <p:nvPr/>
        </p:nvCxnSpPr>
        <p:spPr>
          <a:xfrm>
            <a:off x="2463800" y="4419600"/>
            <a:ext cx="539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3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E2DD-194B-A644-972F-77C6386E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CP precision @ 540 km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50E1A-4FC4-1841-A9E7-B640D6F3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45" y="1212318"/>
            <a:ext cx="6080429" cy="4631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711E4-0D7F-7C44-8B93-8A0629EAB52A}"/>
              </a:ext>
            </a:extLst>
          </p:cNvPr>
          <p:cNvSpPr txBox="1"/>
          <p:nvPr/>
        </p:nvSpPr>
        <p:spPr>
          <a:xfrm rot="2323066">
            <a:off x="6176407" y="2450448"/>
            <a:ext cx="22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ESS</a:t>
            </a:r>
            <a:r>
              <a:rPr lang="sv-SE" sz="2400" b="1" dirty="0" err="1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sv-SE" sz="2400" b="1" dirty="0" err="1">
                <a:solidFill>
                  <a:srgbClr val="FF0000"/>
                </a:solidFill>
              </a:rPr>
              <a:t>SB</a:t>
            </a:r>
            <a:r>
              <a:rPr lang="sv-SE" sz="2400" b="1" dirty="0">
                <a:solidFill>
                  <a:srgbClr val="FF0000"/>
                </a:solidFill>
              </a:rPr>
              <a:t> WP6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40CA0-3166-7445-9B10-C1B2DA0531E0}"/>
              </a:ext>
            </a:extLst>
          </p:cNvPr>
          <p:cNvSpPr txBox="1"/>
          <p:nvPr/>
        </p:nvSpPr>
        <p:spPr>
          <a:xfrm rot="16200000">
            <a:off x="6629922" y="4417750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Courtesy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S. </a:t>
            </a:r>
            <a:r>
              <a:rPr lang="sv-SE" sz="1200" i="1" dirty="0" err="1"/>
              <a:t>Rosauro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141534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E2DD-194B-A644-972F-77C6386E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CP precision @ 360 km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F733B-CBA4-5A4C-B8F0-CC7D410E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08" y="1279423"/>
            <a:ext cx="5917069" cy="4519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D79184-07FF-A44C-988A-19CD0580906E}"/>
              </a:ext>
            </a:extLst>
          </p:cNvPr>
          <p:cNvSpPr txBox="1"/>
          <p:nvPr/>
        </p:nvSpPr>
        <p:spPr>
          <a:xfrm rot="2323066">
            <a:off x="6239037" y="2713494"/>
            <a:ext cx="22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ESS</a:t>
            </a:r>
            <a:r>
              <a:rPr lang="sv-SE" sz="2400" b="1" dirty="0" err="1">
                <a:solidFill>
                  <a:srgbClr val="FF0000"/>
                </a:solidFill>
                <a:latin typeface="Symbol" pitchFamily="2" charset="2"/>
              </a:rPr>
              <a:t>n</a:t>
            </a:r>
            <a:r>
              <a:rPr lang="sv-SE" sz="2400" b="1" dirty="0" err="1">
                <a:solidFill>
                  <a:srgbClr val="FF0000"/>
                </a:solidFill>
              </a:rPr>
              <a:t>SB</a:t>
            </a:r>
            <a:r>
              <a:rPr lang="sv-SE" sz="2400" b="1" dirty="0">
                <a:solidFill>
                  <a:srgbClr val="FF0000"/>
                </a:solidFill>
              </a:rPr>
              <a:t> WP6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6B0CC-E52B-BF4D-93A5-921102F2BBCA}"/>
              </a:ext>
            </a:extLst>
          </p:cNvPr>
          <p:cNvSpPr txBox="1"/>
          <p:nvPr/>
        </p:nvSpPr>
        <p:spPr>
          <a:xfrm rot="16200000">
            <a:off x="6692552" y="4680796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Courtesy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S. </a:t>
            </a:r>
            <a:r>
              <a:rPr lang="sv-SE" sz="1200" i="1" dirty="0" err="1"/>
              <a:t>Rosauro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385703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5ADD-1A9A-7F43-A176-6ED5D2BA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</a:t>
            </a:r>
            <a:r>
              <a:rPr lang="sv-SE" dirty="0" err="1"/>
              <a:t>physics</a:t>
            </a:r>
            <a:r>
              <a:rPr lang="sv-SE" dirty="0"/>
              <a:t>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4389-F9F5-4749-96E2-14D9FB76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582739"/>
            <a:ext cx="6686550" cy="4078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new </a:t>
            </a:r>
            <a:r>
              <a:rPr lang="sv-SE" dirty="0" err="1"/>
              <a:t>physics</a:t>
            </a:r>
            <a:r>
              <a:rPr lang="sv-SE" dirty="0"/>
              <a:t> scenarios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/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investigated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698500" lvl="1" indent="-342900"/>
            <a:r>
              <a:rPr lang="sv-SE" dirty="0"/>
              <a:t>Non-standard neutrino </a:t>
            </a:r>
            <a:r>
              <a:rPr lang="sv-SE" dirty="0" err="1"/>
              <a:t>interactions</a:t>
            </a:r>
            <a:r>
              <a:rPr lang="sv-SE" dirty="0"/>
              <a:t> (NSI)</a:t>
            </a:r>
          </a:p>
          <a:p>
            <a:pPr marL="698500" lvl="1" indent="-342900"/>
            <a:endParaRPr lang="sv-SE" dirty="0"/>
          </a:p>
          <a:p>
            <a:pPr marL="698500" lvl="1" indent="-342900"/>
            <a:r>
              <a:rPr lang="sv-SE" dirty="0" err="1"/>
              <a:t>Light</a:t>
            </a:r>
            <a:r>
              <a:rPr lang="sv-SE" dirty="0"/>
              <a:t> sterile neutrinos</a:t>
            </a:r>
          </a:p>
          <a:p>
            <a:pPr marL="698500" lvl="1" indent="-342900"/>
            <a:endParaRPr lang="sv-SE" dirty="0"/>
          </a:p>
          <a:p>
            <a:pPr marL="698500" lvl="1" indent="-342900"/>
            <a:r>
              <a:rPr lang="sv-SE" dirty="0"/>
              <a:t>Neutrino </a:t>
            </a:r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discrimination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09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FEA2-F7E3-234A-B7B0-AD8B814A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Non-standard neutrino </a:t>
            </a:r>
            <a:r>
              <a:rPr lang="sv-SE" dirty="0" err="1"/>
              <a:t>interactions</a:t>
            </a:r>
            <a:r>
              <a:rPr lang="sv-SE" dirty="0"/>
              <a:t> (NSI)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C6716-0E58-2542-892A-413792FF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582739"/>
            <a:ext cx="2800350" cy="4078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Effects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NSI on standard </a:t>
            </a:r>
            <a:r>
              <a:rPr lang="sv-SE" dirty="0" err="1"/>
              <a:t>measurements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Sensitivity</a:t>
            </a:r>
            <a:r>
              <a:rPr lang="sv-SE" dirty="0"/>
              <a:t> to NSI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bounds</a:t>
            </a:r>
            <a:r>
              <a:rPr lang="sv-SE" dirty="0"/>
              <a:t> on NSI strong </a:t>
            </a:r>
            <a:r>
              <a:rPr lang="sv-SE" dirty="0" err="1"/>
              <a:t>enough</a:t>
            </a:r>
            <a:r>
              <a:rPr lang="sv-SE" dirty="0"/>
              <a:t> to limit </a:t>
            </a:r>
            <a:r>
              <a:rPr lang="sv-SE" dirty="0" err="1"/>
              <a:t>impact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F97A2-6C27-5942-BD92-39757C63C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56" y="1562099"/>
            <a:ext cx="3786044" cy="4289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7C568-EE8A-6846-8DC4-8F57C2B76082}"/>
              </a:ext>
            </a:extLst>
          </p:cNvPr>
          <p:cNvSpPr txBox="1"/>
          <p:nvPr/>
        </p:nvSpPr>
        <p:spPr>
          <a:xfrm rot="16200000">
            <a:off x="6426124" y="3249525"/>
            <a:ext cx="3449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/>
              <a:t>MB, </a:t>
            </a:r>
            <a:r>
              <a:rPr lang="sv-SE" sz="1200" i="1" dirty="0" err="1"/>
              <a:t>Choubey</a:t>
            </a:r>
            <a:r>
              <a:rPr lang="sv-SE" sz="1200" i="1" dirty="0"/>
              <a:t>, Ohlsson, </a:t>
            </a:r>
            <a:r>
              <a:rPr lang="sv-SE" sz="1200" i="1" dirty="0" err="1"/>
              <a:t>Raut</a:t>
            </a:r>
            <a:r>
              <a:rPr lang="sv-SE" sz="1200" i="1" dirty="0"/>
              <a:t>, arXiv:1507.02868</a:t>
            </a:r>
          </a:p>
        </p:txBody>
      </p:sp>
    </p:spTree>
    <p:extLst>
      <p:ext uri="{BB962C8B-B14F-4D97-AF65-F5344CB8AC3E}">
        <p14:creationId xmlns:p14="http://schemas.microsoft.com/office/powerpoint/2010/main" val="312580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4ADE-E063-9B48-878D-88A60712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Sterile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332B-AC4F-0041-877D-A2E0F212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582739"/>
            <a:ext cx="2990850" cy="4078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 sterile neutrino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splitting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1 eV</a:t>
            </a:r>
            <a:r>
              <a:rPr lang="sv-SE" baseline="30000" dirty="0"/>
              <a:t>2</a:t>
            </a:r>
          </a:p>
          <a:p>
            <a:pPr marL="698500" lvl="1" indent="-342900"/>
            <a:r>
              <a:rPr lang="sv-SE" dirty="0"/>
              <a:t>Oscillation </a:t>
            </a:r>
            <a:r>
              <a:rPr lang="sv-SE" dirty="0" err="1"/>
              <a:t>pattern</a:t>
            </a:r>
            <a:r>
              <a:rPr lang="sv-SE" dirty="0"/>
              <a:t> in </a:t>
            </a:r>
            <a:r>
              <a:rPr lang="sv-SE" dirty="0" err="1"/>
              <a:t>near</a:t>
            </a:r>
            <a:r>
              <a:rPr lang="sv-SE" dirty="0"/>
              <a:t> </a:t>
            </a:r>
            <a:r>
              <a:rPr lang="sv-SE" dirty="0" err="1"/>
              <a:t>detector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1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Currently</a:t>
            </a:r>
            <a:r>
              <a:rPr lang="sv-SE" dirty="0"/>
              <a:t> under </a:t>
            </a:r>
            <a:r>
              <a:rPr lang="sv-SE" dirty="0" err="1"/>
              <a:t>investigation</a:t>
            </a:r>
            <a:r>
              <a:rPr lang="sv-SE" dirty="0"/>
              <a:t> by the </a:t>
            </a:r>
            <a:r>
              <a:rPr lang="sv-SE" dirty="0" err="1"/>
              <a:t>physics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WP (WP6)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ADB97-85EC-CA4A-B866-C4C1245A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22" y="1320800"/>
            <a:ext cx="4242696" cy="410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F720E-41AC-324C-A863-865BDE0062CF}"/>
              </a:ext>
            </a:extLst>
          </p:cNvPr>
          <p:cNvSpPr txBox="1"/>
          <p:nvPr/>
        </p:nvSpPr>
        <p:spPr>
          <a:xfrm rot="16200000">
            <a:off x="7023025" y="3046326"/>
            <a:ext cx="3690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/>
              <a:t>MB, </a:t>
            </a:r>
            <a:r>
              <a:rPr lang="sv-SE" sz="1200" i="1" dirty="0" err="1"/>
              <a:t>Coloma</a:t>
            </a:r>
            <a:r>
              <a:rPr lang="sv-SE" sz="1200" i="1" dirty="0"/>
              <a:t>, Fernandez-Martinez, arXiv:1407.1317</a:t>
            </a:r>
          </a:p>
        </p:txBody>
      </p:sp>
    </p:spTree>
    <p:extLst>
      <p:ext uri="{BB962C8B-B14F-4D97-AF65-F5344CB8AC3E}">
        <p14:creationId xmlns:p14="http://schemas.microsoft.com/office/powerpoint/2010/main" val="187020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6F9E64-5DF4-6F4E-975E-361FD5C6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Establish</a:t>
            </a:r>
            <a:r>
              <a:rPr lang="sv-SE" dirty="0"/>
              <a:t> (</a:t>
            </a:r>
            <a:r>
              <a:rPr lang="sv-SE" dirty="0" err="1"/>
              <a:t>bounds</a:t>
            </a:r>
            <a:r>
              <a:rPr lang="sv-SE" dirty="0"/>
              <a:t> on) CP </a:t>
            </a:r>
            <a:r>
              <a:rPr lang="sv-SE" dirty="0" err="1"/>
              <a:t>violation</a:t>
            </a:r>
            <a:r>
              <a:rPr lang="sv-SE" dirty="0"/>
              <a:t> in the </a:t>
            </a:r>
            <a:r>
              <a:rPr lang="sv-SE" dirty="0" err="1"/>
              <a:t>lepton</a:t>
            </a:r>
            <a:r>
              <a:rPr lang="sv-SE" dirty="0"/>
              <a:t> </a:t>
            </a:r>
            <a:r>
              <a:rPr lang="sv-SE" dirty="0" err="1"/>
              <a:t>sector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Neutrino </a:t>
            </a:r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hierarchy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Investigate</a:t>
            </a:r>
            <a:r>
              <a:rPr lang="sv-SE" dirty="0"/>
              <a:t> new </a:t>
            </a:r>
            <a:r>
              <a:rPr lang="sv-SE" dirty="0" err="1"/>
              <a:t>physics</a:t>
            </a:r>
            <a:r>
              <a:rPr lang="sv-SE" dirty="0"/>
              <a:t> in the neutrino </a:t>
            </a:r>
            <a:r>
              <a:rPr lang="sv-SE" dirty="0" err="1"/>
              <a:t>sector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goals</a:t>
            </a:r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A75FB-17A4-924E-B248-37BE163C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Physics</a:t>
            </a:r>
            <a:r>
              <a:rPr lang="sv-SE" dirty="0"/>
              <a:t> </a:t>
            </a:r>
            <a:r>
              <a:rPr lang="sv-SE" dirty="0" err="1"/>
              <a:t>goals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EDA6D-8C39-E34D-8343-77C70F79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63" y="117431"/>
            <a:ext cx="3493370" cy="2947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DD299-3613-FF4C-AFDF-56B22A99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988" y="2974573"/>
            <a:ext cx="3482237" cy="2910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7B9A0F-7C9B-534B-B726-8A2226EC8382}"/>
              </a:ext>
            </a:extLst>
          </p:cNvPr>
          <p:cNvSpPr/>
          <p:nvPr/>
        </p:nvSpPr>
        <p:spPr>
          <a:xfrm rot="16200000">
            <a:off x="6874819" y="3979432"/>
            <a:ext cx="3414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i="1" dirty="0">
                <a:solidFill>
                  <a:srgbClr val="000000"/>
                </a:solidFill>
                <a:latin typeface="Lucida Grande" panose="020B0600040502020204" pitchFamily="34" charset="0"/>
              </a:rPr>
              <a:t>Mena, </a:t>
            </a:r>
            <a:r>
              <a:rPr lang="sv-SE" sz="1200" i="1" dirty="0" err="1">
                <a:solidFill>
                  <a:srgbClr val="000000"/>
                </a:solidFill>
                <a:latin typeface="Lucida Grande" panose="020B0600040502020204" pitchFamily="34" charset="0"/>
              </a:rPr>
              <a:t>Parke</a:t>
            </a:r>
            <a:r>
              <a:rPr lang="sv-SE" sz="1200" i="1" dirty="0">
                <a:solidFill>
                  <a:srgbClr val="000000"/>
                </a:solidFill>
                <a:latin typeface="Lucida Grande" panose="020B0600040502020204" pitchFamily="34" charset="0"/>
              </a:rPr>
              <a:t>, </a:t>
            </a:r>
            <a:r>
              <a:rPr lang="sv-SE" sz="1200" i="1" dirty="0" err="1">
                <a:solidFill>
                  <a:srgbClr val="000000"/>
                </a:solidFill>
                <a:latin typeface="Lucida Grande" panose="020B0600040502020204" pitchFamily="34" charset="0"/>
              </a:rPr>
              <a:t>Phys.Rev</a:t>
            </a:r>
            <a:r>
              <a:rPr lang="sv-SE" sz="1200" i="1" dirty="0">
                <a:solidFill>
                  <a:srgbClr val="000000"/>
                </a:solidFill>
                <a:latin typeface="Lucida Grande" panose="020B0600040502020204" pitchFamily="34" charset="0"/>
              </a:rPr>
              <a:t>. D69 (2004) 117301</a:t>
            </a:r>
            <a:endParaRPr lang="sv-SE" sz="1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D93CC-2950-6043-9399-3D8D07A3F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09" y="1027743"/>
            <a:ext cx="23749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7180-3A36-4E47-87F6-C2BA18E0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physics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F6FD1-E43F-FB48-BA65-5E98624CE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9250" y="1582739"/>
                <a:ext cx="5111750" cy="4078286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dirty="0"/>
                  <a:t>All </a:t>
                </a:r>
                <a:r>
                  <a:rPr lang="sv-SE" dirty="0" err="1"/>
                  <a:t>of</a:t>
                </a:r>
                <a:r>
                  <a:rPr lang="sv-SE" dirty="0"/>
                  <a:t> the </a:t>
                </a:r>
                <a:r>
                  <a:rPr lang="sv-SE" dirty="0" err="1"/>
                  <a:t>typical</a:t>
                </a:r>
                <a:r>
                  <a:rPr lang="sv-SE" dirty="0"/>
                  <a:t> (</a:t>
                </a:r>
                <a:r>
                  <a:rPr lang="sv-SE" dirty="0" err="1"/>
                  <a:t>beam</a:t>
                </a:r>
                <a:r>
                  <a:rPr lang="sv-SE" dirty="0"/>
                  <a:t> independent) </a:t>
                </a:r>
                <a:r>
                  <a:rPr lang="sv-SE" dirty="0" err="1"/>
                  <a:t>capabilities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a megaton WC </a:t>
                </a:r>
                <a:r>
                  <a:rPr lang="sv-SE" dirty="0" err="1"/>
                  <a:t>detector</a:t>
                </a:r>
                <a:r>
                  <a:rPr lang="sv-SE" dirty="0"/>
                  <a:t> </a:t>
                </a:r>
                <a:r>
                  <a:rPr lang="sv-SE" dirty="0" err="1"/>
                  <a:t>remain</a:t>
                </a:r>
                <a:endParaRPr lang="sv-SE" dirty="0"/>
              </a:p>
              <a:p>
                <a:pPr marL="698500" lvl="1" indent="-342900"/>
                <a:r>
                  <a:rPr lang="sv-SE" dirty="0"/>
                  <a:t>Proton </a:t>
                </a:r>
                <a:r>
                  <a:rPr lang="sv-SE" dirty="0" err="1"/>
                  <a:t>decay</a:t>
                </a:r>
                <a:r>
                  <a:rPr lang="sv-SE" dirty="0"/>
                  <a:t> (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2∙</m:t>
                    </m:r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sv-SE" dirty="0"/>
                  <a:t> yr @ 5 MT yr)</a:t>
                </a:r>
              </a:p>
              <a:p>
                <a:pPr marL="698500" lvl="1" indent="-342900"/>
                <a:r>
                  <a:rPr lang="sv-SE" dirty="0"/>
                  <a:t>Solar neutrinos</a:t>
                </a:r>
              </a:p>
              <a:p>
                <a:pPr marL="698500" lvl="1" indent="-342900"/>
                <a:r>
                  <a:rPr lang="sv-SE" dirty="0"/>
                  <a:t>Supernova explosions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sv-SE" dirty="0"/>
                  <a:t> events, </a:t>
                </a:r>
                <a:r>
                  <a:rPr lang="sv-SE" dirty="0" err="1"/>
                  <a:t>Milky</a:t>
                </a:r>
                <a:r>
                  <a:rPr lang="sv-SE" dirty="0"/>
                  <a:t> Way –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sv-SE" dirty="0"/>
                  <a:t>, Andromeda)</a:t>
                </a:r>
              </a:p>
              <a:p>
                <a:pPr marL="698500" lvl="1" indent="-342900"/>
                <a:r>
                  <a:rPr lang="sv-SE" dirty="0"/>
                  <a:t>Diffuse supernova neutrinos</a:t>
                </a:r>
              </a:p>
              <a:p>
                <a:pPr marL="698500" lvl="1" indent="-342900"/>
                <a:r>
                  <a:rPr lang="sv-SE" dirty="0" err="1"/>
                  <a:t>Cosmological</a:t>
                </a:r>
                <a:r>
                  <a:rPr lang="sv-SE" dirty="0"/>
                  <a:t> neutrino </a:t>
                </a:r>
                <a:r>
                  <a:rPr lang="sv-SE" dirty="0" err="1"/>
                  <a:t>sources</a:t>
                </a:r>
                <a:endParaRPr lang="sv-SE" dirty="0"/>
              </a:p>
              <a:p>
                <a:pPr marL="698500" lvl="1" indent="-342900"/>
                <a:r>
                  <a:rPr lang="sv-SE" dirty="0"/>
                  <a:t>Geo-neutrinos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F6FD1-E43F-FB48-BA65-5E98624CE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250" y="1582739"/>
                <a:ext cx="5111750" cy="4078286"/>
              </a:xfrm>
              <a:blipFill>
                <a:blip r:embed="rId2"/>
                <a:stretch>
                  <a:fillRect l="-2730" t="-1863" r="-24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97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BDCD-2B34-9C4A-B9A6-3E04ECC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Summary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24E0B-E0F9-D948-A3E9-FEF99426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The </a:t>
            </a:r>
            <a:r>
              <a:rPr lang="sv-SE" dirty="0" err="1"/>
              <a:t>ESSnSB</a:t>
            </a:r>
            <a:r>
              <a:rPr lang="sv-SE" dirty="0"/>
              <a:t> </a:t>
            </a:r>
            <a:r>
              <a:rPr lang="sv-SE" dirty="0" err="1"/>
              <a:t>aim</a:t>
            </a:r>
            <a:r>
              <a:rPr lang="sv-SE" dirty="0"/>
              <a:t> is to </a:t>
            </a:r>
            <a:r>
              <a:rPr lang="sv-SE" dirty="0" err="1"/>
              <a:t>measure</a:t>
            </a:r>
            <a:r>
              <a:rPr lang="sv-SE" dirty="0"/>
              <a:t> the </a:t>
            </a:r>
            <a:r>
              <a:rPr lang="sv-SE" dirty="0" err="1"/>
              <a:t>leptonic</a:t>
            </a:r>
            <a:r>
              <a:rPr lang="sv-SE" dirty="0"/>
              <a:t> CP </a:t>
            </a:r>
            <a:r>
              <a:rPr lang="sv-SE" dirty="0" err="1"/>
              <a:t>phase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precision</a:t>
            </a:r>
          </a:p>
          <a:p>
            <a:pPr marL="698500" lvl="1" indent="-342900"/>
            <a:r>
              <a:rPr lang="sv-SE" dirty="0"/>
              <a:t>Second oscillation maximum</a:t>
            </a:r>
          </a:p>
          <a:p>
            <a:pPr marL="698500" lvl="1" indent="-342900"/>
            <a:r>
              <a:rPr lang="sv-SE" dirty="0" err="1"/>
              <a:t>Degeneracies</a:t>
            </a:r>
            <a:r>
              <a:rPr lang="sv-SE" dirty="0"/>
              <a:t> (</a:t>
            </a:r>
            <a:r>
              <a:rPr lang="sv-SE" dirty="0" err="1"/>
              <a:t>sufficiently</a:t>
            </a:r>
            <a:r>
              <a:rPr lang="sv-SE" dirty="0"/>
              <a:t>) </a:t>
            </a:r>
            <a:r>
              <a:rPr lang="sv-SE" dirty="0" err="1"/>
              <a:t>solved</a:t>
            </a:r>
            <a:r>
              <a:rPr lang="sv-SE" dirty="0"/>
              <a:t> by </a:t>
            </a:r>
            <a:r>
              <a:rPr lang="sv-SE" dirty="0" err="1"/>
              <a:t>atmospheric</a:t>
            </a:r>
            <a:r>
              <a:rPr lang="sv-SE" dirty="0"/>
              <a:t> neutrino </a:t>
            </a:r>
            <a:r>
              <a:rPr lang="sv-SE" dirty="0" err="1"/>
              <a:t>sample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Running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in nu/anti-nu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adapted</a:t>
            </a:r>
            <a:r>
              <a:rPr lang="sv-SE" dirty="0"/>
              <a:t> to hints from </a:t>
            </a:r>
            <a:r>
              <a:rPr lang="sv-SE" dirty="0" err="1"/>
              <a:t>earlier</a:t>
            </a:r>
            <a:r>
              <a:rPr lang="sv-SE" dirty="0"/>
              <a:t> experiments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significantly</a:t>
            </a:r>
            <a:r>
              <a:rPr lang="sv-SE" dirty="0"/>
              <a:t> </a:t>
            </a:r>
            <a:r>
              <a:rPr lang="sv-SE" dirty="0" err="1"/>
              <a:t>affecting</a:t>
            </a:r>
            <a:r>
              <a:rPr lang="sv-SE" dirty="0"/>
              <a:t> CP-</a:t>
            </a:r>
            <a:r>
              <a:rPr lang="sv-SE" dirty="0" err="1"/>
              <a:t>discovery</a:t>
            </a:r>
            <a:r>
              <a:rPr lang="sv-SE" dirty="0"/>
              <a:t>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Robust to </a:t>
            </a:r>
            <a:r>
              <a:rPr lang="sv-SE" dirty="0" err="1"/>
              <a:t>systematic</a:t>
            </a:r>
            <a:r>
              <a:rPr lang="sv-SE" dirty="0"/>
              <a:t> </a:t>
            </a:r>
            <a:r>
              <a:rPr lang="sv-SE" dirty="0" err="1"/>
              <a:t>errors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 extensive program </a:t>
            </a:r>
            <a:r>
              <a:rPr lang="sv-SE" dirty="0" err="1"/>
              <a:t>related</a:t>
            </a:r>
            <a:r>
              <a:rPr lang="sv-SE" dirty="0"/>
              <a:t> to the far </a:t>
            </a:r>
            <a:r>
              <a:rPr lang="sv-SE" dirty="0" err="1"/>
              <a:t>detector</a:t>
            </a:r>
            <a:r>
              <a:rPr lang="sv-SE" dirty="0"/>
              <a:t> </a:t>
            </a:r>
            <a:r>
              <a:rPr lang="sv-SE" dirty="0" err="1"/>
              <a:t>possible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avenues</a:t>
            </a:r>
            <a:r>
              <a:rPr lang="sv-SE" dirty="0"/>
              <a:t> for </a:t>
            </a:r>
            <a:r>
              <a:rPr lang="sv-SE" dirty="0" err="1"/>
              <a:t>investigating</a:t>
            </a:r>
            <a:r>
              <a:rPr lang="sv-SE" dirty="0"/>
              <a:t> new </a:t>
            </a:r>
            <a:r>
              <a:rPr lang="sv-SE" dirty="0" err="1"/>
              <a:t>physics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19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4C27F-E3C8-0441-96E9-31F4649DF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1" y="1520109"/>
            <a:ext cx="3717015" cy="35905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CP </a:t>
            </a:r>
            <a:r>
              <a:rPr lang="sv-SE" dirty="0" err="1"/>
              <a:t>violation</a:t>
            </a:r>
            <a:r>
              <a:rPr lang="sv-SE" dirty="0"/>
              <a:t> </a:t>
            </a:r>
            <a:r>
              <a:rPr lang="sv-SE" dirty="0" err="1"/>
              <a:t>mainly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interference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Requires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 </a:t>
            </a:r>
            <a:r>
              <a:rPr lang="sv-SE" dirty="0" err="1"/>
              <a:t>amplitude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different </a:t>
            </a:r>
            <a:r>
              <a:rPr lang="sv-SE" dirty="0" err="1"/>
              <a:t>frequency</a:t>
            </a:r>
            <a:r>
              <a:rPr lang="sv-SE" dirty="0"/>
              <a:t> oscillations</a:t>
            </a:r>
          </a:p>
          <a:p>
            <a:endParaRPr lang="sv-SE" dirty="0"/>
          </a:p>
          <a:p>
            <a:pPr marL="698500" lvl="1" indent="-342900"/>
            <a:r>
              <a:rPr lang="sv-SE" dirty="0" err="1"/>
              <a:t>Atmospheric</a:t>
            </a:r>
            <a:endParaRPr lang="sv-SE" dirty="0"/>
          </a:p>
          <a:p>
            <a:pPr lvl="1" indent="0">
              <a:buNone/>
            </a:pPr>
            <a:endParaRPr lang="sv-SE" dirty="0"/>
          </a:p>
          <a:p>
            <a:pPr marL="698500" lvl="1" indent="-342900"/>
            <a:r>
              <a:rPr lang="sv-SE" dirty="0"/>
              <a:t>Solar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FAE1FC80-BFF6-844B-8813-FC5469EB18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v-SE" dirty="0"/>
                  <a:t>Physics </a:t>
                </a:r>
                <a:r>
                  <a:rPr lang="sv-SE" dirty="0" err="1"/>
                  <a:t>of</a:t>
                </a:r>
                <a:r>
                  <a:rPr lang="sv-SE" dirty="0"/>
                  <a:t> CP </a:t>
                </a:r>
                <a:r>
                  <a:rPr lang="sv-SE" dirty="0" err="1"/>
                  <a:t>violation</a:t>
                </a:r>
                <a:r>
                  <a:rPr lang="sv-SE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sv-S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FAE1FC80-BFF6-844B-8813-FC5469EB1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25" b="-2222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2664274-3FC8-A244-8463-989CAFEAC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7" y="1225213"/>
            <a:ext cx="4715266" cy="4341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3187E1-3677-4C40-B8DE-B001E21B6AF0}"/>
              </a:ext>
            </a:extLst>
          </p:cNvPr>
          <p:cNvSpPr/>
          <p:nvPr/>
        </p:nvSpPr>
        <p:spPr>
          <a:xfrm>
            <a:off x="215230" y="5511545"/>
            <a:ext cx="3803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Coloma</a:t>
            </a:r>
            <a:r>
              <a:rPr lang="sv-SE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 Fernandez Martinez, JHEP 1204 (2012) 089</a:t>
            </a:r>
            <a:endParaRPr lang="sv-SE" sz="12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870D9A-E0E7-F147-8B9E-B31D723C6EC1}"/>
                  </a:ext>
                </a:extLst>
              </p:cNvPr>
              <p:cNvSpPr txBox="1"/>
              <p:nvPr/>
            </p:nvSpPr>
            <p:spPr>
              <a:xfrm>
                <a:off x="6018757" y="3093929"/>
                <a:ext cx="2471318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𝑠𝑜𝑙</m:t>
                                  </m:r>
                                </m:sub>
                              </m:s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𝑎𝑡𝑚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870D9A-E0E7-F147-8B9E-B31D723C6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57" y="3093929"/>
                <a:ext cx="2471318" cy="373757"/>
              </a:xfrm>
              <a:prstGeom prst="rect">
                <a:avLst/>
              </a:prstGeom>
              <a:blipFill>
                <a:blip r:embed="rId4"/>
                <a:stretch>
                  <a:fillRect l="-1531" b="-20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3459E-25B3-B04E-9857-06DA2378015C}"/>
                  </a:ext>
                </a:extLst>
              </p:cNvPr>
              <p:cNvSpPr txBox="1"/>
              <p:nvPr/>
            </p:nvSpPr>
            <p:spPr>
              <a:xfrm>
                <a:off x="5843391" y="4559474"/>
                <a:ext cx="3091744" cy="374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ox>
                            <m:box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Sup>
                                    <m:sSubSupPr>
                                      <m:ctrlP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  <m:sup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box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3459E-25B3-B04E-9857-06DA23780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91" y="4559474"/>
                <a:ext cx="3091744" cy="374718"/>
              </a:xfrm>
              <a:prstGeom prst="rect">
                <a:avLst/>
              </a:prstGeom>
              <a:blipFill>
                <a:blip r:embed="rId5"/>
                <a:stretch>
                  <a:fillRect l="-816" r="-1633" b="-161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DD3DB4-8E72-874F-A611-E970A4BF4C48}"/>
                  </a:ext>
                </a:extLst>
              </p:cNvPr>
              <p:cNvSpPr txBox="1"/>
              <p:nvPr/>
            </p:nvSpPr>
            <p:spPr>
              <a:xfrm>
                <a:off x="5745270" y="3822526"/>
                <a:ext cx="3185039" cy="374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ox>
                            <m:box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Sup>
                                    <m:sSubSupPr>
                                      <m:ctrlP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  <m:sup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box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DD3DB4-8E72-874F-A611-E970A4BF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70" y="3822526"/>
                <a:ext cx="3185039" cy="374718"/>
              </a:xfrm>
              <a:prstGeom prst="rect">
                <a:avLst/>
              </a:prstGeom>
              <a:blipFill>
                <a:blip r:embed="rId6"/>
                <a:stretch>
                  <a:fillRect l="-794" r="-1984" b="-20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984110-BB5D-0647-A746-A1B3F24F316B}"/>
                  </a:ext>
                </a:extLst>
              </p:cNvPr>
              <p:cNvSpPr txBox="1"/>
              <p:nvPr/>
            </p:nvSpPr>
            <p:spPr>
              <a:xfrm>
                <a:off x="6995786" y="5298510"/>
                <a:ext cx="1825243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±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984110-BB5D-0647-A746-A1B3F24F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86" y="5298510"/>
                <a:ext cx="1825243" cy="558358"/>
              </a:xfrm>
              <a:prstGeom prst="rect">
                <a:avLst/>
              </a:prstGeom>
              <a:blipFill>
                <a:blip r:embed="rId7"/>
                <a:stretch>
                  <a:fillRect l="-2069" r="-690"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72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79BA-32CC-CF4C-B6C1-A0D357E3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Base</a:t>
            </a:r>
            <a:r>
              <a:rPr lang="sv-SE" dirty="0"/>
              <a:t> setup and </a:t>
            </a:r>
            <a:r>
              <a:rPr lang="sv-SE" dirty="0" err="1"/>
              <a:t>assumptions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A1BF-2250-4F4E-859C-09522A7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45" y="1128773"/>
            <a:ext cx="6050072" cy="4794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55644-DC3F-9444-9897-12FE5A86C43D}"/>
              </a:ext>
            </a:extLst>
          </p:cNvPr>
          <p:cNvSpPr txBox="1"/>
          <p:nvPr/>
        </p:nvSpPr>
        <p:spPr>
          <a:xfrm rot="16200000">
            <a:off x="6432256" y="4467854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ESSnuSB</a:t>
            </a:r>
            <a:r>
              <a:rPr lang="sv-SE" sz="1200" i="1" dirty="0"/>
              <a:t> WP6, </a:t>
            </a:r>
            <a:r>
              <a:rPr lang="sv-SE" sz="1200" i="1" dirty="0" err="1"/>
              <a:t>Deliverable</a:t>
            </a:r>
            <a:r>
              <a:rPr lang="sv-SE" sz="1200" i="1" dirty="0"/>
              <a:t> 6.1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AE0FE-1E95-4A4C-A536-AE5FB3592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83410" y="2637407"/>
            <a:ext cx="5233704" cy="9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2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0597-0BEC-9C43-BF34-B1C3FB42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beam</a:t>
            </a:r>
            <a:r>
              <a:rPr lang="sv-SE" dirty="0"/>
              <a:t>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5F9CB-04B0-3548-82A6-58C6FB5DB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dirty="0" err="1"/>
                  <a:t>What</a:t>
                </a:r>
                <a:r>
                  <a:rPr lang="sv-SE" dirty="0"/>
                  <a:t> is the </a:t>
                </a:r>
                <a:r>
                  <a:rPr lang="sv-SE" dirty="0" err="1"/>
                  <a:t>expected</a:t>
                </a:r>
                <a:r>
                  <a:rPr lang="sv-SE" dirty="0"/>
                  <a:t> </a:t>
                </a:r>
                <a:r>
                  <a:rPr lang="sv-SE" dirty="0" err="1"/>
                  <a:t>sensitivity</a:t>
                </a:r>
                <a:r>
                  <a:rPr lang="sv-SE" dirty="0"/>
                  <a:t> to CP </a:t>
                </a:r>
                <a:r>
                  <a:rPr lang="sv-SE" dirty="0" err="1"/>
                  <a:t>violoation</a:t>
                </a:r>
                <a:r>
                  <a:rPr lang="sv-SE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v-S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dirty="0" err="1"/>
                  <a:t>What</a:t>
                </a:r>
                <a:r>
                  <a:rPr lang="sv-SE" dirty="0"/>
                  <a:t> is the </a:t>
                </a:r>
                <a:r>
                  <a:rPr lang="sv-SE" dirty="0" err="1"/>
                  <a:t>expected</a:t>
                </a:r>
                <a:r>
                  <a:rPr lang="sv-SE" dirty="0"/>
                  <a:t> precision on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sv-SE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v-S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dirty="0" err="1"/>
                  <a:t>What</a:t>
                </a:r>
                <a:r>
                  <a:rPr lang="sv-SE" dirty="0"/>
                  <a:t> is the </a:t>
                </a:r>
                <a:r>
                  <a:rPr lang="sv-SE" dirty="0" err="1"/>
                  <a:t>expected</a:t>
                </a:r>
                <a:r>
                  <a:rPr lang="sv-SE" dirty="0"/>
                  <a:t> </a:t>
                </a:r>
                <a:r>
                  <a:rPr lang="sv-SE" dirty="0" err="1"/>
                  <a:t>sensitivity</a:t>
                </a:r>
                <a:r>
                  <a:rPr lang="sv-SE" dirty="0"/>
                  <a:t> to the neutrino </a:t>
                </a:r>
                <a:r>
                  <a:rPr lang="sv-SE" dirty="0" err="1"/>
                  <a:t>mass</a:t>
                </a:r>
                <a:r>
                  <a:rPr lang="sv-SE" dirty="0"/>
                  <a:t> </a:t>
                </a:r>
                <a:r>
                  <a:rPr lang="sv-SE" dirty="0" err="1"/>
                  <a:t>hierarchy</a:t>
                </a:r>
                <a:r>
                  <a:rPr lang="sv-SE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v-S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dirty="0" err="1"/>
                  <a:t>What</a:t>
                </a:r>
                <a:r>
                  <a:rPr lang="sv-SE" dirty="0"/>
                  <a:t> is the </a:t>
                </a:r>
                <a:r>
                  <a:rPr lang="sv-SE" dirty="0" err="1"/>
                  <a:t>impact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</a:t>
                </a:r>
                <a:r>
                  <a:rPr lang="sv-SE" dirty="0" err="1"/>
                  <a:t>degeneracies</a:t>
                </a:r>
                <a:r>
                  <a:rPr lang="sv-SE" dirty="0"/>
                  <a:t> in the oscillation parameter space?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5F9CB-04B0-3548-82A6-58C6FB5DB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1" t="-186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7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8E92-F9FE-1B4B-A56E-102776E8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CP </a:t>
            </a:r>
            <a:r>
              <a:rPr lang="sv-SE" dirty="0" err="1"/>
              <a:t>violation</a:t>
            </a:r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F2BCC-C43A-6C4B-9FE6-25053D195591}"/>
              </a:ext>
            </a:extLst>
          </p:cNvPr>
          <p:cNvSpPr txBox="1"/>
          <p:nvPr/>
        </p:nvSpPr>
        <p:spPr>
          <a:xfrm rot="16200000">
            <a:off x="7008454" y="3778923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ESSnuSB</a:t>
            </a:r>
            <a:r>
              <a:rPr lang="sv-SE" sz="1200" i="1" dirty="0"/>
              <a:t> WP6, </a:t>
            </a:r>
            <a:r>
              <a:rPr lang="sv-SE" sz="1200" i="1" dirty="0" err="1"/>
              <a:t>Deliverable</a:t>
            </a:r>
            <a:r>
              <a:rPr lang="sv-SE" sz="1200" i="1" dirty="0"/>
              <a:t> 6.1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66E78-585B-AC4A-A092-1587BFC0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77" y="1279148"/>
            <a:ext cx="6847390" cy="45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E2DD-194B-A644-972F-77C6386E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CP precision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0380F-3DF6-B84B-87C7-4EEAAA12D5C4}"/>
              </a:ext>
            </a:extLst>
          </p:cNvPr>
          <p:cNvSpPr txBox="1"/>
          <p:nvPr/>
        </p:nvSpPr>
        <p:spPr>
          <a:xfrm rot="16200000">
            <a:off x="7008454" y="3778923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ESSnuSB</a:t>
            </a:r>
            <a:r>
              <a:rPr lang="sv-SE" sz="1200" i="1" dirty="0"/>
              <a:t> WP6, </a:t>
            </a:r>
            <a:r>
              <a:rPr lang="sv-SE" sz="1200" i="1" dirty="0" err="1"/>
              <a:t>Deliverable</a:t>
            </a:r>
            <a:r>
              <a:rPr lang="sv-SE" sz="1200" i="1" dirty="0"/>
              <a:t> 6.1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ADCBE4-17B8-E841-9DDF-6459FA22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3" y="1103953"/>
            <a:ext cx="7241626" cy="48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5D4E2-9507-7F4E-97D9-A3A9333C08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v-SE" dirty="0"/>
                  <a:t>Effects </a:t>
                </a:r>
                <a:r>
                  <a:rPr lang="sv-SE" dirty="0" err="1"/>
                  <a:t>of</a:t>
                </a:r>
                <a:r>
                  <a:rPr lang="sv-SE" dirty="0"/>
                  <a:t> </a:t>
                </a:r>
                <a:r>
                  <a:rPr lang="sv-SE" dirty="0" err="1"/>
                  <a:t>changing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sv-S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sv-S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sv-SE" dirty="0"/>
                  <a:t> </a:t>
                </a:r>
                <a:r>
                  <a:rPr lang="sv-SE" dirty="0" err="1"/>
                  <a:t>running</a:t>
                </a:r>
                <a:r>
                  <a:rPr lang="sv-SE" dirty="0"/>
                  <a:t> </a:t>
                </a:r>
                <a:r>
                  <a:rPr lang="sv-SE" dirty="0" err="1"/>
                  <a:t>times</a:t>
                </a:r>
                <a:endParaRPr lang="sv-S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5D4E2-9507-7F4E-97D9-A3A9333C0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25" b="-2777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D6C5CA-8608-6049-8378-49C9DF260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287553"/>
            <a:ext cx="6883400" cy="4599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40660-6DD7-174F-8971-ACC2F55E805D}"/>
              </a:ext>
            </a:extLst>
          </p:cNvPr>
          <p:cNvSpPr txBox="1"/>
          <p:nvPr/>
        </p:nvSpPr>
        <p:spPr>
          <a:xfrm rot="16200000">
            <a:off x="7008454" y="3778923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ESSnuSB</a:t>
            </a:r>
            <a:r>
              <a:rPr lang="sv-SE" sz="1200" i="1" dirty="0"/>
              <a:t> WP6, </a:t>
            </a:r>
            <a:r>
              <a:rPr lang="sv-SE" sz="1200" i="1" dirty="0" err="1"/>
              <a:t>Deliverable</a:t>
            </a:r>
            <a:r>
              <a:rPr lang="sv-SE" sz="1200" i="1" dirty="0"/>
              <a:t> 6.1</a:t>
            </a:r>
          </a:p>
        </p:txBody>
      </p:sp>
    </p:spTree>
    <p:extLst>
      <p:ext uri="{BB962C8B-B14F-4D97-AF65-F5344CB8AC3E}">
        <p14:creationId xmlns:p14="http://schemas.microsoft.com/office/powerpoint/2010/main" val="42786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CD83-3102-2B40-B466-EB4BC354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systematic</a:t>
            </a:r>
            <a:r>
              <a:rPr lang="sv-SE" dirty="0"/>
              <a:t> </a:t>
            </a:r>
            <a:r>
              <a:rPr lang="sv-SE" dirty="0" err="1"/>
              <a:t>errors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8EFAF-CFFE-EF4E-8BDB-4BCCBB87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230558"/>
            <a:ext cx="6976997" cy="4597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DEF913-A8BB-4A44-9E5C-A2E1C76295C0}"/>
              </a:ext>
            </a:extLst>
          </p:cNvPr>
          <p:cNvSpPr txBox="1"/>
          <p:nvPr/>
        </p:nvSpPr>
        <p:spPr>
          <a:xfrm rot="16200000">
            <a:off x="6995929" y="4142178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/>
              <a:t>ESSnuSB</a:t>
            </a:r>
            <a:r>
              <a:rPr lang="sv-SE" sz="1200" i="1" dirty="0"/>
              <a:t> WP6, </a:t>
            </a:r>
            <a:r>
              <a:rPr lang="sv-SE" sz="1200" i="1" dirty="0" err="1"/>
              <a:t>Deliverable</a:t>
            </a:r>
            <a:r>
              <a:rPr lang="sv-SE" sz="1200" i="1" dirty="0"/>
              <a:t> 6.1</a:t>
            </a:r>
          </a:p>
        </p:txBody>
      </p:sp>
    </p:spTree>
    <p:extLst>
      <p:ext uri="{BB962C8B-B14F-4D97-AF65-F5344CB8AC3E}">
        <p14:creationId xmlns:p14="http://schemas.microsoft.com/office/powerpoint/2010/main" val="167909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" val="fcb025ba9a6ccf8fed139b5222f2a63b17a47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KTH_with colours and grafs">
  <a:themeElements>
    <a:clrScheme name="Anpassat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893E5"/>
      </a:accent2>
      <a:accent3>
        <a:srgbClr val="62922E"/>
      </a:accent3>
      <a:accent4>
        <a:srgbClr val="A1D16D"/>
      </a:accent4>
      <a:accent5>
        <a:srgbClr val="9D102D"/>
      </a:accent5>
      <a:accent6>
        <a:srgbClr val="EC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general</Template>
  <TotalTime>18211</TotalTime>
  <Words>522</Words>
  <Application>Microsoft Macintosh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Cambria Math</vt:lpstr>
      <vt:lpstr>Lucida Grande</vt:lpstr>
      <vt:lpstr>Symbol</vt:lpstr>
      <vt:lpstr>Template_KTH_with colours and grafs</vt:lpstr>
      <vt:lpstr>think-cell Slide</vt:lpstr>
      <vt:lpstr>Physics potential of the ESSnSB</vt:lpstr>
      <vt:lpstr>Physics goals</vt:lpstr>
      <vt:lpstr>Physics of CP violation in P_μe</vt:lpstr>
      <vt:lpstr>Base setup and assumptions</vt:lpstr>
      <vt:lpstr>Performance of the beam experiment</vt:lpstr>
      <vt:lpstr>CP violation</vt:lpstr>
      <vt:lpstr>CP precision</vt:lpstr>
      <vt:lpstr>Effects of changing ν/ν ̅ running times</vt:lpstr>
      <vt:lpstr>The impact of systematic errors</vt:lpstr>
      <vt:lpstr>Comparisons to T2HK</vt:lpstr>
      <vt:lpstr>Adding atmospheric neutrino data</vt:lpstr>
      <vt:lpstr>Mass hierarchy</vt:lpstr>
      <vt:lpstr>Octant sensitivity</vt:lpstr>
      <vt:lpstr>CP sensitivity</vt:lpstr>
      <vt:lpstr>CP precision @ 540 km</vt:lpstr>
      <vt:lpstr>CP precision @ 360 km</vt:lpstr>
      <vt:lpstr>New physics scenarios</vt:lpstr>
      <vt:lpstr>Non-standard neutrino interactions (NSI)</vt:lpstr>
      <vt:lpstr>Sterile neutrinos</vt:lpstr>
      <vt:lpstr>Other physics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</dc:creator>
  <cp:lastModifiedBy>Mattias Blennow</cp:lastModifiedBy>
  <cp:revision>158</cp:revision>
  <cp:lastPrinted>2019-10-07T07:03:33Z</cp:lastPrinted>
  <dcterms:created xsi:type="dcterms:W3CDTF">2014-10-23T10:28:42Z</dcterms:created>
  <dcterms:modified xsi:type="dcterms:W3CDTF">2019-10-07T07:04:31Z</dcterms:modified>
</cp:coreProperties>
</file>