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81" r:id="rId2"/>
  </p:sldMasterIdLst>
  <p:notesMasterIdLst>
    <p:notesMasterId r:id="rId41"/>
  </p:notesMasterIdLst>
  <p:sldIdLst>
    <p:sldId id="259" r:id="rId3"/>
    <p:sldId id="360" r:id="rId4"/>
    <p:sldId id="373" r:id="rId5"/>
    <p:sldId id="374" r:id="rId6"/>
    <p:sldId id="1453" r:id="rId7"/>
    <p:sldId id="1445" r:id="rId8"/>
    <p:sldId id="1443" r:id="rId9"/>
    <p:sldId id="324" r:id="rId10"/>
    <p:sldId id="375" r:id="rId11"/>
    <p:sldId id="1345" r:id="rId12"/>
    <p:sldId id="1451" r:id="rId13"/>
    <p:sldId id="377" r:id="rId14"/>
    <p:sldId id="378" r:id="rId15"/>
    <p:sldId id="402" r:id="rId16"/>
    <p:sldId id="405" r:id="rId17"/>
    <p:sldId id="376" r:id="rId18"/>
    <p:sldId id="1407" r:id="rId19"/>
    <p:sldId id="1382" r:id="rId20"/>
    <p:sldId id="380" r:id="rId21"/>
    <p:sldId id="382" r:id="rId22"/>
    <p:sldId id="383" r:id="rId23"/>
    <p:sldId id="435" r:id="rId24"/>
    <p:sldId id="384" r:id="rId25"/>
    <p:sldId id="1409" r:id="rId26"/>
    <p:sldId id="1408" r:id="rId27"/>
    <p:sldId id="398" r:id="rId28"/>
    <p:sldId id="385" r:id="rId29"/>
    <p:sldId id="393" r:id="rId30"/>
    <p:sldId id="440" r:id="rId31"/>
    <p:sldId id="388" r:id="rId32"/>
    <p:sldId id="386" r:id="rId33"/>
    <p:sldId id="427" r:id="rId34"/>
    <p:sldId id="1406" r:id="rId35"/>
    <p:sldId id="389" r:id="rId36"/>
    <p:sldId id="391" r:id="rId37"/>
    <p:sldId id="418" r:id="rId38"/>
    <p:sldId id="359" r:id="rId39"/>
    <p:sldId id="1446" r:id="rId40"/>
  </p:sldIdLst>
  <p:sldSz cx="10048875" cy="7553325"/>
  <p:notesSz cx="6858000" cy="9144000"/>
  <p:defaultTextStyle>
    <a:defPPr>
      <a:defRPr lang="en-US"/>
    </a:defPPr>
    <a:lvl1pPr marL="0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2819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5640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8459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1277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14096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16917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19736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22555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9">
          <p15:clr>
            <a:srgbClr val="A4A3A4"/>
          </p15:clr>
        </p15:guide>
        <p15:guide id="2" pos="31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F605E"/>
    <a:srgbClr val="FEE52D"/>
    <a:srgbClr val="EAE7FE"/>
    <a:srgbClr val="22529E"/>
    <a:srgbClr val="E33F28"/>
    <a:srgbClr val="839ED1"/>
    <a:srgbClr val="BF2121"/>
    <a:srgbClr val="FCF390"/>
    <a:srgbClr val="FCF350"/>
    <a:srgbClr val="F0F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8" autoAdjust="0"/>
    <p:restoredTop sz="76816" autoAdjust="0"/>
  </p:normalViewPr>
  <p:slideViewPr>
    <p:cSldViewPr snapToGrid="0" snapToObjects="1">
      <p:cViewPr varScale="1">
        <p:scale>
          <a:sx n="76" d="100"/>
          <a:sy n="76" d="100"/>
        </p:scale>
        <p:origin x="1728" y="200"/>
      </p:cViewPr>
      <p:guideLst>
        <p:guide orient="horz" pos="2379"/>
        <p:guide pos="3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196EE-CD24-E24C-8BAB-56DCE43175D7}" type="datetimeFigureOut">
              <a:rPr lang="en-US" smtClean="0"/>
              <a:t>5/10/19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6363" y="1143000"/>
            <a:ext cx="41052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482A1-C57B-4646-B465-83AF9B114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2819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5640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08459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1277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14096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16917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19736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22555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Compact Linear Collider (CLIC) is a proposed </a:t>
            </a:r>
            <a:r>
              <a:rPr lang="en-US" sz="13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TeV</a:t>
            </a:r>
            <a:r>
              <a:rPr 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-scale high-luminosity linear particle collider that aims to explore the next energy frontier.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65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7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number of </a:t>
            </a:r>
            <a:r>
              <a:rPr lang="en-US" sz="13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documents</a:t>
            </a:r>
            <a:r>
              <a:rPr 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report on the </a:t>
            </a:r>
            <a:r>
              <a:rPr lang="en-US" sz="13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 accelerator and detector and physics status</a:t>
            </a:r>
            <a:r>
              <a:rPr 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advance of the </a:t>
            </a:r>
            <a:r>
              <a:rPr lang="en-US" sz="13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 Strategy update 2018-2020</a:t>
            </a:r>
            <a:r>
              <a:rPr 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including the </a:t>
            </a:r>
            <a:r>
              <a:rPr lang="en-US" sz="13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design, technology, and implementation</a:t>
            </a:r>
            <a:r>
              <a:rPr 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aspects of the CLIC accelerator and the detector, and summaries of the physics potential of CLIC.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9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Two-beam acceleration scheme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which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normal-conducting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high-gradient 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GHz accelerating structures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powered via a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high-current drive beam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05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30000" dirty="0">
                <a:latin typeface="Avenir Book"/>
              </a:rPr>
              <a:t>All results limited by 0.6% precision </a:t>
            </a:r>
            <a:r>
              <a:rPr lang="en-GB" sz="1400" baseline="30000" dirty="0">
                <a:latin typeface="Avenir Book"/>
              </a:rPr>
              <a:t>of </a:t>
            </a:r>
            <a:r>
              <a:rPr lang="en-GB" sz="1400" i="1" baseline="30000" dirty="0" err="1">
                <a:latin typeface="Avenir Book"/>
              </a:rPr>
              <a:t>g</a:t>
            </a:r>
            <a:r>
              <a:rPr lang="en-GB" sz="1400" baseline="30000" dirty="0" err="1">
                <a:latin typeface="Avenir Book"/>
              </a:rPr>
              <a:t>HZZ</a:t>
            </a:r>
            <a:r>
              <a:rPr lang="en-GB" sz="1400" baseline="30000" dirty="0">
                <a:latin typeface="Avenir Book"/>
              </a:rPr>
              <a:t> from </a:t>
            </a:r>
            <a:r>
              <a:rPr lang="en-GB" sz="1400" baseline="30000" dirty="0">
                <a:latin typeface="Symbol"/>
              </a:rPr>
              <a:t>s</a:t>
            </a:r>
            <a:r>
              <a:rPr lang="en-GB" sz="1400" baseline="30000" dirty="0">
                <a:latin typeface="Avenir Book"/>
              </a:rPr>
              <a:t>(HZ) </a:t>
            </a:r>
            <a:r>
              <a:rPr lang="en-US" sz="1400" baseline="30000" dirty="0">
                <a:latin typeface="Avenir Book"/>
              </a:rPr>
              <a:t>measurement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9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6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Andrea Latina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17585" y="7218749"/>
            <a:ext cx="2260997" cy="402145"/>
          </a:xfrm>
        </p:spPr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14 May 2018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284938" y="4359078"/>
            <a:ext cx="7478999" cy="528383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sz="2200" b="0" i="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The Conference X, 13 October 2017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92671" y="6099404"/>
            <a:ext cx="4273334" cy="431882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sz="2000" b="0" i="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Name, name@cern.ch</a:t>
            </a:r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CLICdp</a:t>
            </a:r>
            <a:r>
              <a:rPr lang="en-US" dirty="0"/>
              <a:t> Advisory Board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17585" y="7218749"/>
            <a:ext cx="2260997" cy="402145"/>
          </a:xfrm>
        </p:spPr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18 April 2018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284938" y="4359078"/>
            <a:ext cx="7478999" cy="528383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sz="2200" b="0" i="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The Conference X, 13 October 2017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92671" y="6099404"/>
            <a:ext cx="4273334" cy="431882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sz="2000" b="0" i="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Name, name@cern.ch</a:t>
            </a:r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97928" y="7201826"/>
            <a:ext cx="2260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3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9"/>
          <p:cNvSpPr>
            <a:spLocks noGrp="1"/>
          </p:cNvSpPr>
          <p:nvPr>
            <p:ph type="dt" sz="half" idx="2"/>
          </p:nvPr>
        </p:nvSpPr>
        <p:spPr>
          <a:xfrm>
            <a:off x="17585" y="7218749"/>
            <a:ext cx="2260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3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28 August 2018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942" y="7215253"/>
            <a:ext cx="3576991" cy="40214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3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Andrea Latina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90860" y="1870299"/>
            <a:ext cx="8667155" cy="4661530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b="0" i="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b="0" i="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b="0" i="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b="0" i="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D473FB3-ECCA-4F4C-A873-8465A455CA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004926" eaLnBrk="0" hangingPunct="0">
              <a:defRPr b="1"/>
            </a:lvl1pPr>
          </a:lstStyle>
          <a:p>
            <a:pPr>
              <a:defRPr/>
            </a:pPr>
            <a:fld id="{1EF40D57-8F43-CE4A-A93C-CDFD7A2938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53809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3C710C-CA8A-F84F-BFC3-814A9169B6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004926" eaLnBrk="0" hangingPunct="0">
              <a:defRPr b="1"/>
            </a:lvl1pPr>
          </a:lstStyle>
          <a:p>
            <a:pPr>
              <a:defRPr/>
            </a:pPr>
            <a:fld id="{7708AF5E-FE6F-D84D-8DFA-0409A355A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19400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90860" y="1870301"/>
            <a:ext cx="8667155" cy="4661530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b="0" i="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b="0" i="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b="0" i="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b="0" i="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E59BD8-86ED-A748-8A77-727A6C2963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798346" y="7201886"/>
            <a:ext cx="2260997" cy="402145"/>
          </a:xfrm>
        </p:spPr>
        <p:txBody>
          <a:bodyPr lIns="100564" tIns="50282" rIns="100564" bIns="50282" rtlCol="0"/>
          <a:lstStyle>
            <a:lvl1pPr algn="r">
              <a:defRPr sz="973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defRPr/>
            </a:pPr>
            <a:fld id="{C6AA3242-3257-B948-813A-07737B46F5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19">
            <a:extLst>
              <a:ext uri="{FF2B5EF4-FFF2-40B4-BE49-F238E27FC236}">
                <a16:creationId xmlns:a16="http://schemas.microsoft.com/office/drawing/2014/main" id="{1815BD91-0276-3846-BA75-6C87990D471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446" y="7219371"/>
            <a:ext cx="2260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973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defRPr/>
            </a:pPr>
            <a:r>
              <a:rPr lang="en-US"/>
              <a:t>CLIC LCB/ICFA 2019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45356C-D648-7F4A-9F77-99C57A526F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236227" y="7215874"/>
            <a:ext cx="3576423" cy="40214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973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defRPr/>
            </a:pPr>
            <a:r>
              <a:rPr lang="en-US"/>
              <a:t>Steinar Stapnes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8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04" y="217436"/>
            <a:ext cx="700828" cy="702378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7250655"/>
            <a:ext cx="10048875" cy="307747"/>
          </a:xfrm>
          <a:prstGeom prst="rect">
            <a:avLst/>
          </a:prstGeom>
          <a:solidFill>
            <a:srgbClr val="22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64" tIns="50282" rIns="100564" bIns="50282" rtlCol="0" anchor="ctr"/>
          <a:lstStyle/>
          <a:p>
            <a:pPr algn="ctr"/>
            <a:endParaRPr lang="en-US" sz="1300" b="0" i="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860" y="3161033"/>
            <a:ext cx="8667155" cy="826520"/>
          </a:xfrm>
          <a:prstGeom prst="rect">
            <a:avLst/>
          </a:prstGeom>
        </p:spPr>
        <p:txBody>
          <a:bodyPr vert="horz" lIns="100564" tIns="50282" rIns="100564" bIns="50282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942" y="7215253"/>
            <a:ext cx="3576991" cy="40214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3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Andrea Latina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97928" y="7201826"/>
            <a:ext cx="2260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3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17585" y="7218749"/>
            <a:ext cx="2260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3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9 May 2019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02" y="28145"/>
            <a:ext cx="1078579" cy="10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2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9" r:id="rId2"/>
  </p:sldLayoutIdLst>
  <p:hf hdr="0"/>
  <p:txStyles>
    <p:titleStyle>
      <a:lvl1pPr algn="ctr" defTabSz="754228" rtl="0" eaLnBrk="1" latinLnBrk="0" hangingPunct="1">
        <a:lnSpc>
          <a:spcPct val="90000"/>
        </a:lnSpc>
        <a:spcBef>
          <a:spcPct val="0"/>
        </a:spcBef>
        <a:buNone/>
        <a:defRPr sz="50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0" indent="0" algn="ctr" defTabSz="754228" rtl="0" eaLnBrk="1" latinLnBrk="0" hangingPunct="1">
        <a:lnSpc>
          <a:spcPct val="90000"/>
        </a:lnSpc>
        <a:spcBef>
          <a:spcPts val="825"/>
        </a:spcBef>
        <a:buFont typeface="Arial"/>
        <a:buNone/>
        <a:defRPr sz="210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77115" indent="0" algn="ctr" defTabSz="754228" rtl="0" eaLnBrk="1" latinLnBrk="0" hangingPunct="1">
        <a:lnSpc>
          <a:spcPct val="90000"/>
        </a:lnSpc>
        <a:spcBef>
          <a:spcPts val="413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4228" indent="0" algn="ctr" defTabSz="754228" rtl="0" eaLnBrk="1" latinLnBrk="0" hangingPunct="1">
        <a:lnSpc>
          <a:spcPct val="90000"/>
        </a:lnSpc>
        <a:spcBef>
          <a:spcPts val="413"/>
        </a:spcBef>
        <a:buFont typeface="Arial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31343" indent="0" algn="ctr" defTabSz="754228" rtl="0" eaLnBrk="1" latinLnBrk="0" hangingPunct="1">
        <a:lnSpc>
          <a:spcPct val="90000"/>
        </a:lnSpc>
        <a:spcBef>
          <a:spcPts val="413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08459" indent="0" algn="ctr" defTabSz="754228" rtl="0" eaLnBrk="1" latinLnBrk="0" hangingPunct="1">
        <a:lnSpc>
          <a:spcPct val="90000"/>
        </a:lnSpc>
        <a:spcBef>
          <a:spcPts val="413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74129" indent="-188558" algn="l" defTabSz="754228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51244" indent="-188558" algn="l" defTabSz="754228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28360" indent="-188558" algn="l" defTabSz="754228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475" indent="-188558" algn="l" defTabSz="754228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115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4228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1343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08459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2687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39802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16917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04" y="217436"/>
            <a:ext cx="700828" cy="702378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7250655"/>
            <a:ext cx="10048875" cy="307747"/>
          </a:xfrm>
          <a:prstGeom prst="rect">
            <a:avLst/>
          </a:prstGeom>
          <a:solidFill>
            <a:srgbClr val="22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64" tIns="50282" rIns="100564" bIns="50282" rtlCol="0" anchor="ctr"/>
          <a:lstStyle/>
          <a:p>
            <a:pPr algn="ctr"/>
            <a:endParaRPr lang="en-US" sz="1700" b="0" i="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860" y="151948"/>
            <a:ext cx="8667155" cy="826520"/>
          </a:xfrm>
          <a:prstGeom prst="rect">
            <a:avLst/>
          </a:prstGeom>
        </p:spPr>
        <p:txBody>
          <a:bodyPr vert="horz" lIns="100564" tIns="50282" rIns="100564" bIns="50282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942" y="7215253"/>
            <a:ext cx="3576991" cy="40214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3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Andrea Latina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97928" y="7201826"/>
            <a:ext cx="2260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3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17585" y="7218749"/>
            <a:ext cx="2260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3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28 August 2018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" y="-4876"/>
            <a:ext cx="1078579" cy="10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00" r:id="rId2"/>
    <p:sldLayoutId id="2147483701" r:id="rId3"/>
    <p:sldLayoutId id="2147483702" r:id="rId4"/>
  </p:sldLayoutIdLst>
  <p:hf hdr="0"/>
  <p:txStyles>
    <p:titleStyle>
      <a:lvl1pPr algn="ctr" defTabSz="754228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377115" indent="-377115" algn="l" defTabSz="754228" rtl="0" eaLnBrk="1" latinLnBrk="0" hangingPunct="1">
        <a:lnSpc>
          <a:spcPct val="90000"/>
        </a:lnSpc>
        <a:spcBef>
          <a:spcPts val="825"/>
        </a:spcBef>
        <a:buFont typeface="Arial" charset="0"/>
        <a:buChar char="•"/>
        <a:defRPr sz="220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1376" indent="-314261" algn="l" defTabSz="754228" rtl="0" eaLnBrk="1" latinLnBrk="0" hangingPunct="1">
        <a:lnSpc>
          <a:spcPct val="90000"/>
        </a:lnSpc>
        <a:spcBef>
          <a:spcPts val="413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68492" indent="-314261" algn="l" defTabSz="754228" rtl="0" eaLnBrk="1" latinLnBrk="0" hangingPunct="1">
        <a:lnSpc>
          <a:spcPct val="90000"/>
        </a:lnSpc>
        <a:spcBef>
          <a:spcPts val="413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5607" indent="-314261" algn="l" defTabSz="754228" rtl="0" eaLnBrk="1" latinLnBrk="0" hangingPunct="1">
        <a:lnSpc>
          <a:spcPct val="90000"/>
        </a:lnSpc>
        <a:spcBef>
          <a:spcPts val="413"/>
        </a:spcBef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20" indent="-314261" algn="l" defTabSz="754228" rtl="0" eaLnBrk="1" latinLnBrk="0" hangingPunct="1">
        <a:lnSpc>
          <a:spcPct val="90000"/>
        </a:lnSpc>
        <a:spcBef>
          <a:spcPts val="413"/>
        </a:spcBef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074129" indent="-188558" algn="l" defTabSz="754228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51244" indent="-188558" algn="l" defTabSz="754228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28360" indent="-188558" algn="l" defTabSz="754228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475" indent="-188558" algn="l" defTabSz="754228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115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4228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1343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08459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2687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39802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16917" algn="l" defTabSz="7542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emf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3.emf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76.jpeg"/><Relationship Id="rId4" Type="http://schemas.openxmlformats.org/officeDocument/2006/relationships/image" Target="../media/image7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cds.cern.ch/record/264078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emf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clic.cern/european-strategy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246615" y="6610115"/>
            <a:ext cx="7612676" cy="5349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Andrea Latina, CERN</a:t>
            </a:r>
            <a:br>
              <a:rPr lang="en-US" dirty="0"/>
            </a:b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0340"/>
            <a:ext cx="7913615" cy="1642426"/>
          </a:xfrm>
        </p:spPr>
        <p:txBody>
          <a:bodyPr>
            <a:noAutofit/>
          </a:bodyPr>
          <a:lstStyle/>
          <a:p>
            <a:pPr algn="l"/>
            <a:r>
              <a:rPr lang="en-US" sz="5400" dirty="0"/>
              <a:t>The CLIC Study</a:t>
            </a:r>
            <a:br>
              <a:rPr lang="en-US" sz="5400" dirty="0"/>
            </a:br>
            <a:r>
              <a:rPr lang="en-US" sz="5400" dirty="0"/>
              <a:t>Compact Linear Collider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05000" y="6139628"/>
            <a:ext cx="6273800" cy="5283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Uppsala University – May 9, 2019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" y="1675647"/>
            <a:ext cx="10080000" cy="108000"/>
          </a:xfrm>
          <a:prstGeom prst="rect">
            <a:avLst/>
          </a:prstGeom>
          <a:solidFill>
            <a:srgbClr val="E33F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18425" y="5895574"/>
            <a:ext cx="10080000" cy="108000"/>
          </a:xfrm>
          <a:prstGeom prst="rect">
            <a:avLst/>
          </a:prstGeom>
          <a:solidFill>
            <a:srgbClr val="E33F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1" y="1650247"/>
            <a:ext cx="10080000" cy="36000"/>
          </a:xfrm>
          <a:prstGeom prst="rect">
            <a:avLst/>
          </a:prstGeom>
          <a:solidFill>
            <a:srgbClr val="2252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-18425" y="6003574"/>
            <a:ext cx="10080000" cy="36000"/>
          </a:xfrm>
          <a:prstGeom prst="rect">
            <a:avLst/>
          </a:prstGeom>
          <a:solidFill>
            <a:srgbClr val="2252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xband_2_photobyMatteoVolp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08680" y="1798589"/>
            <a:ext cx="3411158" cy="2115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xband_cavity_2_photobyMatteoVolpi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4940" y="1806902"/>
            <a:ext cx="2808680" cy="2107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34778" y="1798589"/>
            <a:ext cx="1678838" cy="1253394"/>
          </a:xfrm>
          <a:prstGeom prst="rect">
            <a:avLst/>
          </a:prstGeom>
          <a:ln w="3175">
            <a:miter lim="400000"/>
          </a:ln>
        </p:spPr>
      </p:pic>
      <p:pic>
        <p:nvPicPr>
          <p:cNvPr id="31" name="Picture 30" descr="Screen Shot 2017-01-23 at 15.23.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8849"/>
            <a:ext cx="1757127" cy="1944662"/>
          </a:xfrm>
          <a:prstGeom prst="rect">
            <a:avLst/>
          </a:prstGeom>
        </p:spPr>
      </p:pic>
      <p:pic>
        <p:nvPicPr>
          <p:cNvPr id="32" name="Picture 31" descr="ClicOptPic3_crop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1169" b="15372"/>
          <a:stretch/>
        </p:blipFill>
        <p:spPr>
          <a:xfrm>
            <a:off x="7928556" y="1808020"/>
            <a:ext cx="2166383" cy="1243963"/>
          </a:xfrm>
          <a:prstGeom prst="rect">
            <a:avLst/>
          </a:prstGeom>
        </p:spPr>
      </p:pic>
      <p:pic>
        <p:nvPicPr>
          <p:cNvPr id="33" name="Picture 32" descr="cavity.jpg"/>
          <p:cNvPicPr>
            <a:picLocks noChangeAspect="1"/>
          </p:cNvPicPr>
          <p:nvPr/>
        </p:nvPicPr>
        <p:blipFill rotWithShape="1">
          <a:blip r:embed="rId8"/>
          <a:srcRect l="15992"/>
          <a:stretch/>
        </p:blipFill>
        <p:spPr>
          <a:xfrm>
            <a:off x="1762889" y="3921028"/>
            <a:ext cx="2070862" cy="1944662"/>
          </a:xfrm>
          <a:prstGeom prst="rect">
            <a:avLst/>
          </a:prstGeom>
        </p:spPr>
      </p:pic>
      <p:pic>
        <p:nvPicPr>
          <p:cNvPr id="35" name="Picture 34" descr="Timepix3telescopeSept15_small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r="3028"/>
          <a:stretch/>
        </p:blipFill>
        <p:spPr>
          <a:xfrm>
            <a:off x="3854464" y="3935970"/>
            <a:ext cx="2365374" cy="1922597"/>
          </a:xfrm>
          <a:prstGeom prst="rect">
            <a:avLst/>
          </a:prstGeom>
        </p:spPr>
      </p:pic>
      <p:sp>
        <p:nvSpPr>
          <p:cNvPr id="20" name="Text Placeholder 6"/>
          <p:cNvSpPr txBox="1">
            <a:spLocks/>
          </p:cNvSpPr>
          <p:nvPr/>
        </p:nvSpPr>
        <p:spPr>
          <a:xfrm>
            <a:off x="2853501" y="6897203"/>
            <a:ext cx="4848087" cy="534973"/>
          </a:xfrm>
          <a:prstGeom prst="rect">
            <a:avLst/>
          </a:prstGeom>
        </p:spPr>
        <p:txBody>
          <a:bodyPr lIns="100564" tIns="50282" rIns="100564" bIns="50282">
            <a:normAutofit/>
          </a:bodyPr>
          <a:lstStyle>
            <a:lvl1pPr marL="0" indent="0" algn="ctr" defTabSz="754228" rtl="0" eaLnBrk="1" latinLnBrk="0" hangingPunct="1">
              <a:lnSpc>
                <a:spcPct val="90000"/>
              </a:lnSpc>
              <a:spcBef>
                <a:spcPts val="825"/>
              </a:spcBef>
              <a:buFont typeface="Arial"/>
              <a:buNone/>
              <a:defRPr sz="2000" b="0" i="0" kern="1200" baseline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377115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4228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1343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459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129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244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360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5475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on behalf of the CLIC and </a:t>
            </a:r>
            <a:r>
              <a:rPr lang="en-US" sz="1600" dirty="0" err="1"/>
              <a:t>CLICdp</a:t>
            </a:r>
            <a:r>
              <a:rPr lang="en-US" sz="1600" dirty="0"/>
              <a:t> Collaborations</a:t>
            </a:r>
          </a:p>
        </p:txBody>
      </p:sp>
      <p:pic>
        <p:nvPicPr>
          <p:cNvPr id="21" name="Picture 20" descr="ctf3_highres-2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" b="1261"/>
          <a:stretch/>
        </p:blipFill>
        <p:spPr>
          <a:xfrm>
            <a:off x="6234778" y="3076563"/>
            <a:ext cx="3814097" cy="278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6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97107FE7-E34E-7D46-A622-467E7657C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95487"/>
            <a:ext cx="10048875" cy="63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/>
            <a:r>
              <a:rPr lang="en-GB" altLang="en-US" sz="4836" dirty="0">
                <a:solidFill>
                  <a:srgbClr val="CC3300"/>
                </a:solidFill>
              </a:rPr>
              <a:t>CLIC parameters</a:t>
            </a:r>
          </a:p>
          <a:p>
            <a:pPr>
              <a:lnSpc>
                <a:spcPts val="1099"/>
              </a:lnSpc>
            </a:pPr>
            <a:endParaRPr lang="en-GB" altLang="en-US" sz="2638" dirty="0">
              <a:solidFill>
                <a:srgbClr val="000000"/>
              </a:solidFill>
            </a:endParaRPr>
          </a:p>
        </p:txBody>
      </p:sp>
      <p:pic>
        <p:nvPicPr>
          <p:cNvPr id="163844" name="Picture 4">
            <a:extLst>
              <a:ext uri="{FF2B5EF4-FFF2-40B4-BE49-F238E27FC236}">
                <a16:creationId xmlns:a16="http://schemas.microsoft.com/office/drawing/2014/main" id="{6596D780-9747-D647-BD7D-59282BFB7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4" y="1542909"/>
            <a:ext cx="8798000" cy="557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F4E96D02-624C-AD4E-9734-48280FCF610D}"/>
              </a:ext>
            </a:extLst>
          </p:cNvPr>
          <p:cNvSpPr/>
          <p:nvPr/>
        </p:nvSpPr>
        <p:spPr>
          <a:xfrm>
            <a:off x="3934691" y="3405140"/>
            <a:ext cx="5250873" cy="429491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EC834D0-B0C5-0446-894A-112590E7A291}"/>
              </a:ext>
            </a:extLst>
          </p:cNvPr>
          <p:cNvSpPr/>
          <p:nvPr/>
        </p:nvSpPr>
        <p:spPr>
          <a:xfrm>
            <a:off x="3934690" y="5613732"/>
            <a:ext cx="5250873" cy="429491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3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66" name="Group 10">
            <a:extLst>
              <a:ext uri="{FF2B5EF4-FFF2-40B4-BE49-F238E27FC236}">
                <a16:creationId xmlns:a16="http://schemas.microsoft.com/office/drawing/2014/main" id="{28DFE479-1F96-424A-A669-3224F5C3E3F6}"/>
              </a:ext>
            </a:extLst>
          </p:cNvPr>
          <p:cNvGrpSpPr>
            <a:grpSpLocks/>
          </p:cNvGrpSpPr>
          <p:nvPr/>
        </p:nvGrpSpPr>
        <p:grpSpPr bwMode="auto">
          <a:xfrm>
            <a:off x="251221" y="1457860"/>
            <a:ext cx="9127728" cy="5778103"/>
            <a:chOff x="0" y="1493781"/>
            <a:chExt cx="7297649" cy="5207120"/>
          </a:xfrm>
        </p:grpSpPr>
        <p:pic>
          <p:nvPicPr>
            <p:cNvPr id="164872" name="Picture 4" descr="CLICdet_3d_wlabels_Feb19.jpg">
              <a:extLst>
                <a:ext uri="{FF2B5EF4-FFF2-40B4-BE49-F238E27FC236}">
                  <a16:creationId xmlns:a16="http://schemas.microsoft.com/office/drawing/2014/main" id="{41C2F253-12EE-F049-AC7E-ABD0B7230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" t="5643" r="4887" b="5336"/>
            <a:stretch>
              <a:fillRect/>
            </a:stretch>
          </p:blipFill>
          <p:spPr bwMode="auto">
            <a:xfrm>
              <a:off x="0" y="1493781"/>
              <a:ext cx="7297649" cy="5207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AF3851-DDAD-C744-B24D-967791DC5719}"/>
                </a:ext>
              </a:extLst>
            </p:cNvPr>
            <p:cNvSpPr/>
            <p:nvPr/>
          </p:nvSpPr>
          <p:spPr>
            <a:xfrm>
              <a:off x="4505238" y="1493781"/>
              <a:ext cx="2178694" cy="3380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61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E611FA-AC8C-0140-9B32-5C49DFC8C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BA9891-F15A-6249-B138-17D6EB922354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64868" name="TextBox 9">
            <a:extLst>
              <a:ext uri="{FF2B5EF4-FFF2-40B4-BE49-F238E27FC236}">
                <a16:creationId xmlns:a16="http://schemas.microsoft.com/office/drawing/2014/main" id="{5C39063E-ED25-7941-A6D3-A37C54965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1" y="1113580"/>
            <a:ext cx="8206581" cy="36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n-US" altLang="en-US" sz="1758" dirty="0">
                <a:latin typeface="Avenir Book" panose="02000503020000020003" pitchFamily="2" charset="0"/>
              </a:rPr>
              <a:t>Mature </a:t>
            </a:r>
            <a:r>
              <a:rPr lang="en-US" altLang="en-US" sz="1758" dirty="0" err="1">
                <a:latin typeface="Avenir Book" panose="02000503020000020003" pitchFamily="2" charset="0"/>
              </a:rPr>
              <a:t>CLICdet</a:t>
            </a:r>
            <a:r>
              <a:rPr lang="en-US" altLang="en-US" sz="1758" dirty="0">
                <a:latin typeface="Avenir Book" panose="02000503020000020003" pitchFamily="2" charset="0"/>
              </a:rPr>
              <a:t> detector model; performance extensively validated: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4E1365F-33C9-6D43-9767-F67B72D6F43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r>
              <a:rPr lang="en-US" sz="1300" dirty="0"/>
              <a:t>Uppsala - May 2019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AB58B37-B132-314A-A5C0-34762330896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z="1300" dirty="0"/>
              <a:t>Andrea Latina</a:t>
            </a:r>
          </a:p>
        </p:txBody>
      </p:sp>
      <p:sp>
        <p:nvSpPr>
          <p:cNvPr id="164871" name="Rectangle 2">
            <a:extLst>
              <a:ext uri="{FF2B5EF4-FFF2-40B4-BE49-F238E27FC236}">
                <a16:creationId xmlns:a16="http://schemas.microsoft.com/office/drawing/2014/main" id="{5384EDEF-4E64-C34C-B8E4-9686B3329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03" y="604986"/>
            <a:ext cx="10048875" cy="63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/>
            <a:r>
              <a:rPr lang="en-GB" altLang="en-US" sz="4836">
                <a:solidFill>
                  <a:srgbClr val="CC3300"/>
                </a:solidFill>
              </a:rPr>
              <a:t>CLIC detector</a:t>
            </a:r>
          </a:p>
          <a:p>
            <a:pPr>
              <a:lnSpc>
                <a:spcPts val="1099"/>
              </a:lnSpc>
            </a:pPr>
            <a:endParaRPr lang="en-GB" altLang="en-US" sz="2638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7916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Luminosity staging baseline</a:t>
            </a:r>
          </a:p>
        </p:txBody>
      </p:sp>
      <p:pic>
        <p:nvPicPr>
          <p:cNvPr id="6" name="Picture 5" descr="plotIntegratedLumi_updatedJun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1668416"/>
            <a:ext cx="4487198" cy="3736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9354" y="4213237"/>
            <a:ext cx="530029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latin typeface="Avenir Book"/>
              </a:rPr>
              <a:t>Baseline </a:t>
            </a:r>
            <a:r>
              <a:rPr lang="en-US" sz="1600" dirty="0" err="1">
                <a:latin typeface="Avenir Book"/>
              </a:rPr>
              <a:t>polarisation</a:t>
            </a:r>
            <a:r>
              <a:rPr lang="en-US" sz="1600" dirty="0">
                <a:latin typeface="Avenir Book"/>
              </a:rPr>
              <a:t> scenario adopted:</a:t>
            </a:r>
            <a:br>
              <a:rPr lang="en-US" sz="1600" dirty="0">
                <a:latin typeface="Avenir Book"/>
              </a:rPr>
            </a:br>
            <a:r>
              <a:rPr lang="en-US" sz="1600" dirty="0">
                <a:latin typeface="Avenir Book"/>
              </a:rPr>
              <a:t>electron beam (–80%, +80%) </a:t>
            </a:r>
            <a:r>
              <a:rPr lang="en-US" sz="1600" dirty="0" err="1">
                <a:latin typeface="Avenir Book"/>
              </a:rPr>
              <a:t>polarised</a:t>
            </a:r>
            <a:r>
              <a:rPr lang="en-US" sz="1600" dirty="0">
                <a:latin typeface="Avenir Book"/>
              </a:rPr>
              <a:t> in ratio</a:t>
            </a:r>
            <a:br>
              <a:rPr lang="en-US" sz="1600" dirty="0">
                <a:latin typeface="Avenir Book"/>
              </a:rPr>
            </a:br>
            <a:r>
              <a:rPr lang="en-US" sz="1600" dirty="0">
                <a:latin typeface="Avenir Book"/>
              </a:rPr>
              <a:t>(50:50) at √s=380GeV ; (80:20) at √s=1.5 and 3TeV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8978755" y="1479067"/>
            <a:ext cx="1103259" cy="1453367"/>
          </a:xfrm>
          <a:prstGeom prst="rect">
            <a:avLst/>
          </a:prstGeom>
        </p:spPr>
        <p:txBody>
          <a:bodyPr lIns="100564" tIns="50282" rIns="100564" bIns="50282"/>
          <a:lstStyle>
            <a:lvl1pPr marL="377115" indent="-377115" algn="l" defTabSz="754228" rtl="0" eaLnBrk="1" latinLnBrk="0" hangingPunct="1">
              <a:lnSpc>
                <a:spcPct val="90000"/>
              </a:lnSpc>
              <a:spcBef>
                <a:spcPts val="825"/>
              </a:spcBef>
              <a:buFont typeface="Arial" charset="0"/>
              <a:buChar char="•"/>
              <a:defRPr sz="2200" b="0" i="0" kern="1200" baseline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91376" indent="-314261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068492" indent="-314261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445607" indent="-314261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 charset="0"/>
              <a:buChar char="•"/>
              <a:defRPr sz="15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2720" indent="-314261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 charset="0"/>
              <a:buChar char="•"/>
              <a:defRPr sz="13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074129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244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360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5475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dirty="0">
                <a:latin typeface="Avenir Book"/>
              </a:rPr>
              <a:t>increased </a:t>
            </a:r>
            <a:br>
              <a:rPr lang="en-US" sz="1300" dirty="0">
                <a:latin typeface="Avenir Book"/>
              </a:rPr>
            </a:br>
            <a:r>
              <a:rPr lang="en-US" sz="1300" dirty="0">
                <a:latin typeface="Avenir Book"/>
              </a:rPr>
              <a:t>from </a:t>
            </a:r>
          </a:p>
          <a:p>
            <a:pPr marL="0" indent="0">
              <a:buNone/>
            </a:pPr>
            <a:r>
              <a:rPr lang="en-US" sz="1300" dirty="0">
                <a:latin typeface="Avenir Book"/>
              </a:rPr>
              <a:t>0.5+0.1ab</a:t>
            </a:r>
            <a:r>
              <a:rPr lang="en-US" sz="1300" baseline="30000" dirty="0">
                <a:latin typeface="Avenir Book"/>
              </a:rPr>
              <a:t>–1</a:t>
            </a:r>
            <a:br>
              <a:rPr lang="en-US" sz="1300" dirty="0">
                <a:latin typeface="Avenir Book"/>
              </a:rPr>
            </a:br>
            <a:br>
              <a:rPr lang="en-US" sz="1300" dirty="0">
                <a:latin typeface="Avenir Book"/>
              </a:rPr>
            </a:br>
            <a:r>
              <a:rPr lang="en-US" sz="1300" dirty="0">
                <a:latin typeface="Avenir Book"/>
              </a:rPr>
              <a:t>1.5ab</a:t>
            </a:r>
            <a:r>
              <a:rPr lang="en-US" sz="1300" baseline="30000" dirty="0">
                <a:latin typeface="Avenir Book"/>
              </a:rPr>
              <a:t>–1</a:t>
            </a:r>
            <a:br>
              <a:rPr lang="en-US" sz="1300" baseline="30000" dirty="0">
                <a:latin typeface="Avenir Book"/>
              </a:rPr>
            </a:br>
            <a:br>
              <a:rPr lang="en-US" sz="1300" dirty="0">
                <a:latin typeface="Avenir Book"/>
              </a:rPr>
            </a:br>
            <a:r>
              <a:rPr lang="en-US" sz="1300" dirty="0">
                <a:latin typeface="Avenir Book"/>
              </a:rPr>
              <a:t>3ab</a:t>
            </a:r>
            <a:r>
              <a:rPr lang="en-US" sz="1300" baseline="30000" dirty="0">
                <a:latin typeface="Avenir Book"/>
              </a:rPr>
              <a:t>–1</a:t>
            </a:r>
            <a:endParaRPr lang="en-US" sz="1300" dirty="0">
              <a:latin typeface="Avenir Book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7429628" y="662123"/>
            <a:ext cx="736600" cy="609600"/>
          </a:xfrm>
          <a:prstGeom prst="star7">
            <a:avLst/>
          </a:prstGeom>
          <a:solidFill>
            <a:srgbClr val="FCF3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61200" rIns="0" rtlCol="0" anchor="ctr"/>
          <a:lstStyle/>
          <a:p>
            <a:pPr algn="ctr"/>
            <a:r>
              <a:rPr lang="en-US" sz="1400" dirty="0">
                <a:solidFill>
                  <a:srgbClr val="BF2121"/>
                </a:solidFill>
              </a:rPr>
              <a:t>New!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4133" y="6453662"/>
            <a:ext cx="80374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</a:rPr>
              <a:t>Staging and live-time assumptions following guidelines consistent with other future projects:</a:t>
            </a:r>
            <a:br>
              <a:rPr lang="en-US" sz="1400" dirty="0">
                <a:latin typeface="Avenir Book"/>
              </a:rPr>
            </a:br>
            <a:r>
              <a:rPr lang="en-US" sz="1400" dirty="0">
                <a:latin typeface="Avenir Book"/>
              </a:rPr>
              <a:t>Machine Parameters and Projected Luminosity Performance of Proposed Future Colliders at CERN </a:t>
            </a:r>
          </a:p>
          <a:p>
            <a:r>
              <a:rPr lang="en-US" sz="1400" dirty="0">
                <a:solidFill>
                  <a:srgbClr val="E33F28"/>
                </a:solidFill>
                <a:latin typeface="Avenir Book"/>
              </a:rPr>
              <a:t>arXiv:1810.13022</a:t>
            </a:r>
            <a:r>
              <a:rPr lang="en-US" sz="1400" dirty="0">
                <a:latin typeface="Avenir Book"/>
              </a:rPr>
              <a:t>, </a:t>
            </a:r>
            <a:r>
              <a:rPr lang="en-US" sz="1400" dirty="0" err="1">
                <a:latin typeface="Avenir Book"/>
              </a:rPr>
              <a:t>Bordry</a:t>
            </a:r>
            <a:r>
              <a:rPr lang="en-US" sz="1400" dirty="0">
                <a:latin typeface="Avenir Book"/>
              </a:rPr>
              <a:t> et al.</a:t>
            </a:r>
          </a:p>
        </p:txBody>
      </p:sp>
      <p:pic>
        <p:nvPicPr>
          <p:cNvPr id="11" name="Picture 10" descr="clicNewStagingTabl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172" y="1506786"/>
            <a:ext cx="4379341" cy="15341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9354" y="3368312"/>
            <a:ext cx="5300298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latin typeface="Avenir Book"/>
              </a:rPr>
              <a:t>Electron </a:t>
            </a:r>
            <a:r>
              <a:rPr lang="en-US" sz="1600" dirty="0" err="1">
                <a:latin typeface="Avenir Book"/>
              </a:rPr>
              <a:t>polarisation</a:t>
            </a:r>
            <a:r>
              <a:rPr lang="en-US" sz="1600" dirty="0">
                <a:latin typeface="Avenir Book"/>
              </a:rPr>
              <a:t> enhances Higgs production at high-energy stages and provides additional observables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00172" y="5509697"/>
            <a:ext cx="5609971" cy="62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Symbol"/>
              </a:rPr>
              <a:t>gg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venir Book"/>
              </a:rPr>
              <a:t> collider using laser scattering also possible</a:t>
            </a:r>
            <a:br>
              <a:rPr lang="en-US" sz="1600" dirty="0">
                <a:solidFill>
                  <a:schemeClr val="bg1">
                    <a:lumMod val="65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venir Book"/>
              </a:rPr>
              <a:t>Upgrades using novel accelerator techniques also possible</a:t>
            </a:r>
          </a:p>
        </p:txBody>
      </p:sp>
    </p:spTree>
    <p:extLst>
      <p:ext uri="{BB962C8B-B14F-4D97-AF65-F5344CB8AC3E}">
        <p14:creationId xmlns:p14="http://schemas.microsoft.com/office/powerpoint/2010/main" val="2139179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 Physics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6871" y="2262546"/>
            <a:ext cx="1732690" cy="1346810"/>
            <a:chOff x="5733282" y="4312743"/>
            <a:chExt cx="2472644" cy="1674226"/>
          </a:xfrm>
        </p:grpSpPr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7326052" y="4743404"/>
              <a:ext cx="364423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alibri" charset="0"/>
                </a:rPr>
                <a:t>H</a:t>
              </a:r>
            </a:p>
          </p:txBody>
        </p:sp>
        <p:sp>
          <p:nvSpPr>
            <p:cNvPr id="27" name="TextBox 18"/>
            <p:cNvSpPr txBox="1">
              <a:spLocks noChangeArrowheads="1"/>
            </p:cNvSpPr>
            <p:nvPr/>
          </p:nvSpPr>
          <p:spPr bwMode="auto">
            <a:xfrm>
              <a:off x="7480750" y="5648415"/>
              <a:ext cx="4864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latin typeface="Symbol"/>
                </a:rPr>
                <a:t>n</a:t>
              </a:r>
              <a:endParaRPr lang="en-US" sz="1600" b="1" baseline="30000" dirty="0">
                <a:solidFill>
                  <a:srgbClr val="0000FF"/>
                </a:solidFill>
                <a:latin typeface="Symbol"/>
              </a:endParaRPr>
            </a:p>
          </p:txBody>
        </p:sp>
        <p:sp>
          <p:nvSpPr>
            <p:cNvPr id="28" name="TextBox 19"/>
            <p:cNvSpPr txBox="1">
              <a:spLocks noChangeArrowheads="1"/>
            </p:cNvSpPr>
            <p:nvPr/>
          </p:nvSpPr>
          <p:spPr bwMode="auto">
            <a:xfrm>
              <a:off x="7527490" y="4312743"/>
              <a:ext cx="43968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latin typeface="Symbol"/>
                </a:rPr>
                <a:t>n</a:t>
              </a:r>
              <a:endParaRPr lang="en-US" sz="1600" b="1" baseline="30000" dirty="0">
                <a:solidFill>
                  <a:srgbClr val="0000FF"/>
                </a:solidFill>
                <a:latin typeface="Symbol"/>
              </a:endParaRPr>
            </a:p>
          </p:txBody>
        </p:sp>
        <p:grpSp>
          <p:nvGrpSpPr>
            <p:cNvPr id="29" name="Group 191"/>
            <p:cNvGrpSpPr>
              <a:grpSpLocks/>
            </p:cNvGrpSpPr>
            <p:nvPr/>
          </p:nvGrpSpPr>
          <p:grpSpPr bwMode="auto">
            <a:xfrm rot="10800000">
              <a:off x="6295815" y="4592535"/>
              <a:ext cx="1417565" cy="520885"/>
              <a:chOff x="1726791" y="5903991"/>
              <a:chExt cx="1473609" cy="573009"/>
            </a:xfrm>
          </p:grpSpPr>
          <p:grpSp>
            <p:nvGrpSpPr>
              <p:cNvPr id="46" name="Group 177"/>
              <p:cNvGrpSpPr>
                <a:grpSpLocks noChangeAspect="1"/>
              </p:cNvGrpSpPr>
              <p:nvPr/>
            </p:nvGrpSpPr>
            <p:grpSpPr bwMode="auto">
              <a:xfrm rot="-9102782">
                <a:off x="1726791" y="5903991"/>
                <a:ext cx="1473553" cy="262397"/>
                <a:chOff x="1107" y="2482"/>
                <a:chExt cx="2592" cy="448"/>
              </a:xfrm>
            </p:grpSpPr>
            <p:sp>
              <p:nvSpPr>
                <p:cNvPr id="48" name="Freeform 178"/>
                <p:cNvSpPr>
                  <a:spLocks noChangeAspect="1"/>
                </p:cNvSpPr>
                <p:nvPr/>
              </p:nvSpPr>
              <p:spPr bwMode="auto">
                <a:xfrm>
                  <a:off x="1107" y="2652"/>
                  <a:ext cx="2480" cy="254"/>
                </a:xfrm>
                <a:custGeom>
                  <a:avLst/>
                  <a:gdLst>
                    <a:gd name="T0" fmla="*/ 0 w 2304"/>
                    <a:gd name="T1" fmla="*/ 192 h 192"/>
                    <a:gd name="T2" fmla="*/ 192 w 2304"/>
                    <a:gd name="T3" fmla="*/ 0 h 192"/>
                    <a:gd name="T4" fmla="*/ 384 w 2304"/>
                    <a:gd name="T5" fmla="*/ 192 h 192"/>
                    <a:gd name="T6" fmla="*/ 576 w 2304"/>
                    <a:gd name="T7" fmla="*/ 0 h 192"/>
                    <a:gd name="T8" fmla="*/ 768 w 2304"/>
                    <a:gd name="T9" fmla="*/ 192 h 192"/>
                    <a:gd name="T10" fmla="*/ 960 w 2304"/>
                    <a:gd name="T11" fmla="*/ 0 h 192"/>
                    <a:gd name="T12" fmla="*/ 1152 w 2304"/>
                    <a:gd name="T13" fmla="*/ 192 h 192"/>
                    <a:gd name="T14" fmla="*/ 1344 w 2304"/>
                    <a:gd name="T15" fmla="*/ 0 h 192"/>
                    <a:gd name="T16" fmla="*/ 1536 w 2304"/>
                    <a:gd name="T17" fmla="*/ 192 h 192"/>
                    <a:gd name="T18" fmla="*/ 1728 w 2304"/>
                    <a:gd name="T19" fmla="*/ 0 h 192"/>
                    <a:gd name="T20" fmla="*/ 1920 w 2304"/>
                    <a:gd name="T21" fmla="*/ 192 h 192"/>
                    <a:gd name="T22" fmla="*/ 2112 w 2304"/>
                    <a:gd name="T23" fmla="*/ 0 h 192"/>
                    <a:gd name="T24" fmla="*/ 2304 w 2304"/>
                    <a:gd name="T25" fmla="*/ 192 h 19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304"/>
                    <a:gd name="T40" fmla="*/ 0 h 192"/>
                    <a:gd name="T41" fmla="*/ 2304 w 2304"/>
                    <a:gd name="T42" fmla="*/ 192 h 19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304" h="192">
                      <a:moveTo>
                        <a:pt x="0" y="192"/>
                      </a:moveTo>
                      <a:cubicBezTo>
                        <a:pt x="64" y="96"/>
                        <a:pt x="128" y="0"/>
                        <a:pt x="192" y="0"/>
                      </a:cubicBezTo>
                      <a:cubicBezTo>
                        <a:pt x="256" y="0"/>
                        <a:pt x="320" y="192"/>
                        <a:pt x="384" y="192"/>
                      </a:cubicBezTo>
                      <a:cubicBezTo>
                        <a:pt x="448" y="192"/>
                        <a:pt x="512" y="0"/>
                        <a:pt x="576" y="0"/>
                      </a:cubicBezTo>
                      <a:cubicBezTo>
                        <a:pt x="640" y="0"/>
                        <a:pt x="704" y="192"/>
                        <a:pt x="768" y="192"/>
                      </a:cubicBezTo>
                      <a:cubicBezTo>
                        <a:pt x="832" y="192"/>
                        <a:pt x="896" y="0"/>
                        <a:pt x="960" y="0"/>
                      </a:cubicBezTo>
                      <a:cubicBezTo>
                        <a:pt x="1024" y="0"/>
                        <a:pt x="1088" y="192"/>
                        <a:pt x="1152" y="192"/>
                      </a:cubicBezTo>
                      <a:cubicBezTo>
                        <a:pt x="1216" y="192"/>
                        <a:pt x="1280" y="0"/>
                        <a:pt x="1344" y="0"/>
                      </a:cubicBezTo>
                      <a:cubicBezTo>
                        <a:pt x="1408" y="0"/>
                        <a:pt x="1472" y="192"/>
                        <a:pt x="1536" y="192"/>
                      </a:cubicBezTo>
                      <a:cubicBezTo>
                        <a:pt x="1600" y="192"/>
                        <a:pt x="1664" y="0"/>
                        <a:pt x="1728" y="0"/>
                      </a:cubicBezTo>
                      <a:cubicBezTo>
                        <a:pt x="1792" y="0"/>
                        <a:pt x="1856" y="192"/>
                        <a:pt x="1920" y="192"/>
                      </a:cubicBezTo>
                      <a:cubicBezTo>
                        <a:pt x="1984" y="192"/>
                        <a:pt x="2048" y="0"/>
                        <a:pt x="2112" y="0"/>
                      </a:cubicBezTo>
                      <a:cubicBezTo>
                        <a:pt x="2176" y="0"/>
                        <a:pt x="2272" y="160"/>
                        <a:pt x="2304" y="192"/>
                      </a:cubicBezTo>
                    </a:path>
                  </a:pathLst>
                </a:cu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" name="Rectangle 180"/>
                <p:cNvSpPr>
                  <a:spLocks noChangeAspect="1" noChangeArrowheads="1"/>
                </p:cNvSpPr>
                <p:nvPr/>
              </p:nvSpPr>
              <p:spPr bwMode="auto">
                <a:xfrm>
                  <a:off x="2809" y="2482"/>
                  <a:ext cx="890" cy="448"/>
                </a:xfrm>
                <a:prstGeom prst="rect">
                  <a:avLst/>
                </a:prstGeom>
                <a:solidFill>
                  <a:schemeClr val="bg1"/>
                </a:solidFill>
                <a:ln w="508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sp>
            <p:nvSpPr>
              <p:cNvPr id="47" name="Rectangle 42"/>
              <p:cNvSpPr>
                <a:spLocks noChangeArrowheads="1"/>
              </p:cNvSpPr>
              <p:nvPr/>
            </p:nvSpPr>
            <p:spPr bwMode="auto">
              <a:xfrm>
                <a:off x="2819400" y="6019800"/>
                <a:ext cx="381000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 dirty="0">
                  <a:latin typeface="Times" charset="0"/>
                </a:endParaRPr>
              </a:p>
            </p:txBody>
          </p:sp>
        </p:grpSp>
        <p:grpSp>
          <p:nvGrpSpPr>
            <p:cNvPr id="30" name="Group 73"/>
            <p:cNvGrpSpPr>
              <a:grpSpLocks noChangeAspect="1"/>
            </p:cNvGrpSpPr>
            <p:nvPr/>
          </p:nvGrpSpPr>
          <p:grpSpPr bwMode="auto">
            <a:xfrm rot="8797638">
              <a:off x="5874144" y="5354470"/>
              <a:ext cx="1382892" cy="363213"/>
              <a:chOff x="1120" y="2525"/>
              <a:chExt cx="2528" cy="682"/>
            </a:xfrm>
          </p:grpSpPr>
          <p:sp>
            <p:nvSpPr>
              <p:cNvPr id="44" name="Freeform 74"/>
              <p:cNvSpPr>
                <a:spLocks noChangeAspect="1"/>
              </p:cNvSpPr>
              <p:nvPr/>
            </p:nvSpPr>
            <p:spPr bwMode="auto">
              <a:xfrm>
                <a:off x="1120" y="2610"/>
                <a:ext cx="2480" cy="254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04"/>
                  <a:gd name="T40" fmla="*/ 0 h 192"/>
                  <a:gd name="T41" fmla="*/ 2304 w 2304"/>
                  <a:gd name="T42" fmla="*/ 192 h 1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5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117" y="2525"/>
                <a:ext cx="1531" cy="682"/>
              </a:xfrm>
              <a:prstGeom prst="rect">
                <a:avLst/>
              </a:prstGeom>
              <a:solidFill>
                <a:schemeClr val="bg1"/>
              </a:solidFill>
              <a:ln w="508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sp>
          <p:nvSpPr>
            <p:cNvPr id="31" name="Line 80"/>
            <p:cNvSpPr>
              <a:spLocks noChangeShapeType="1"/>
            </p:cNvSpPr>
            <p:nvPr/>
          </p:nvSpPr>
          <p:spPr bwMode="auto">
            <a:xfrm rot="10800000">
              <a:off x="7170865" y="5163383"/>
              <a:ext cx="439812" cy="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2" name="TextBox 25"/>
            <p:cNvSpPr txBox="1">
              <a:spLocks noChangeArrowheads="1"/>
            </p:cNvSpPr>
            <p:nvPr/>
          </p:nvSpPr>
          <p:spPr bwMode="auto">
            <a:xfrm>
              <a:off x="6979938" y="4661282"/>
              <a:ext cx="3010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libri" charset="0"/>
                </a:rPr>
                <a:t>W</a:t>
              </a:r>
              <a:endParaRPr lang="en-US" sz="1600" b="1" baseline="3000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33" name="TextBox 26"/>
            <p:cNvSpPr txBox="1">
              <a:spLocks noChangeArrowheads="1"/>
            </p:cNvSpPr>
            <p:nvPr/>
          </p:nvSpPr>
          <p:spPr bwMode="auto">
            <a:xfrm>
              <a:off x="6967530" y="5302070"/>
              <a:ext cx="3010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libri" charset="0"/>
                </a:rPr>
                <a:t>W</a:t>
              </a:r>
              <a:endParaRPr lang="en-US" sz="1600" b="1" baseline="3000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34" name="Line 119"/>
            <p:cNvSpPr>
              <a:spLocks noChangeShapeType="1"/>
            </p:cNvSpPr>
            <p:nvPr/>
          </p:nvSpPr>
          <p:spPr bwMode="auto">
            <a:xfrm flipV="1">
              <a:off x="6250090" y="5570310"/>
              <a:ext cx="497488" cy="14737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5" name="Line 119"/>
            <p:cNvSpPr>
              <a:spLocks noChangeShapeType="1"/>
            </p:cNvSpPr>
            <p:nvPr/>
          </p:nvSpPr>
          <p:spPr bwMode="auto">
            <a:xfrm>
              <a:off x="6747578" y="5570310"/>
              <a:ext cx="779913" cy="26180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5841668" y="5564792"/>
              <a:ext cx="604402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latin typeface="Calibri" charset="0"/>
                </a:rPr>
                <a:t>e</a:t>
              </a:r>
              <a:r>
                <a:rPr lang="en-US" sz="1600" b="1" dirty="0">
                  <a:solidFill>
                    <a:srgbClr val="0000FF"/>
                  </a:solidFill>
                  <a:latin typeface="Calibri" charset="0"/>
                </a:rPr>
                <a:t>–</a:t>
              </a:r>
              <a:endParaRPr lang="en-US" sz="1600" b="1" baseline="30000" dirty="0">
                <a:solidFill>
                  <a:srgbClr val="0000FF"/>
                </a:solidFill>
                <a:latin typeface="Calibri" charset="0"/>
              </a:endParaRPr>
            </a:p>
          </p:txBody>
        </p: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5733282" y="4332309"/>
              <a:ext cx="597462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latin typeface="Calibri" charset="0"/>
                </a:rPr>
                <a:t>e</a:t>
              </a:r>
              <a:r>
                <a:rPr lang="en-US" sz="1600" b="1" dirty="0">
                  <a:solidFill>
                    <a:srgbClr val="0000FF"/>
                  </a:solidFill>
                  <a:latin typeface="Calibri" charset="0"/>
                </a:rPr>
                <a:t>+</a:t>
              </a:r>
              <a:endParaRPr lang="en-US" sz="1600" b="1" baseline="30000" dirty="0">
                <a:solidFill>
                  <a:srgbClr val="0000FF"/>
                </a:solidFill>
                <a:latin typeface="Calibri" charset="0"/>
              </a:endParaRPr>
            </a:p>
          </p:txBody>
        </p:sp>
        <p:sp>
          <p:nvSpPr>
            <p:cNvPr id="38" name="Line 118"/>
            <p:cNvSpPr>
              <a:spLocks noChangeShapeType="1"/>
            </p:cNvSpPr>
            <p:nvPr/>
          </p:nvSpPr>
          <p:spPr bwMode="auto">
            <a:xfrm flipV="1">
              <a:off x="6700654" y="4592524"/>
              <a:ext cx="853415" cy="207806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9" name="Line 118"/>
            <p:cNvSpPr>
              <a:spLocks noChangeShapeType="1"/>
            </p:cNvSpPr>
            <p:nvPr/>
          </p:nvSpPr>
          <p:spPr bwMode="auto">
            <a:xfrm>
              <a:off x="6177253" y="4609386"/>
              <a:ext cx="497007" cy="18820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0" name="Line 80"/>
            <p:cNvSpPr>
              <a:spLocks noChangeShapeType="1"/>
            </p:cNvSpPr>
            <p:nvPr/>
          </p:nvSpPr>
          <p:spPr bwMode="auto">
            <a:xfrm>
              <a:off x="7618427" y="5146324"/>
              <a:ext cx="324000" cy="23040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1" name="Line 80"/>
            <p:cNvSpPr>
              <a:spLocks noChangeShapeType="1"/>
            </p:cNvSpPr>
            <p:nvPr/>
          </p:nvSpPr>
          <p:spPr bwMode="auto">
            <a:xfrm flipV="1">
              <a:off x="7653863" y="4934377"/>
              <a:ext cx="324000" cy="230651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27736" y="4652471"/>
              <a:ext cx="2745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alibri"/>
                </a:rPr>
                <a:t>H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931351" y="5171868"/>
              <a:ext cx="2745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alibri"/>
                </a:rPr>
                <a:t>H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88834" y="3323640"/>
            <a:ext cx="1506505" cy="1475930"/>
            <a:chOff x="4717746" y="2184869"/>
            <a:chExt cx="2106212" cy="1788081"/>
          </a:xfrm>
        </p:grpSpPr>
        <p:grpSp>
          <p:nvGrpSpPr>
            <p:cNvPr id="51" name="Group 73"/>
            <p:cNvGrpSpPr>
              <a:grpSpLocks noChangeAspect="1"/>
            </p:cNvGrpSpPr>
            <p:nvPr/>
          </p:nvGrpSpPr>
          <p:grpSpPr bwMode="auto">
            <a:xfrm>
              <a:off x="5431207" y="3188315"/>
              <a:ext cx="1028046" cy="220874"/>
              <a:chOff x="1065" y="2525"/>
              <a:chExt cx="2583" cy="499"/>
            </a:xfrm>
          </p:grpSpPr>
          <p:sp>
            <p:nvSpPr>
              <p:cNvPr id="68" name="Freeform 74"/>
              <p:cNvSpPr>
                <a:spLocks noChangeAspect="1"/>
              </p:cNvSpPr>
              <p:nvPr/>
            </p:nvSpPr>
            <p:spPr bwMode="auto">
              <a:xfrm>
                <a:off x="1120" y="2610"/>
                <a:ext cx="2480" cy="254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5080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69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1065" y="2576"/>
                <a:ext cx="183" cy="448"/>
              </a:xfrm>
              <a:prstGeom prst="rect">
                <a:avLst/>
              </a:prstGeom>
              <a:solidFill>
                <a:schemeClr val="bg1"/>
              </a:solidFill>
              <a:ln w="508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70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642" y="2525"/>
                <a:ext cx="1006" cy="448"/>
              </a:xfrm>
              <a:prstGeom prst="rect">
                <a:avLst/>
              </a:prstGeom>
              <a:solidFill>
                <a:schemeClr val="bg1"/>
              </a:solidFill>
              <a:ln w="508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52" name="Group 177"/>
            <p:cNvGrpSpPr>
              <a:grpSpLocks noChangeAspect="1"/>
            </p:cNvGrpSpPr>
            <p:nvPr/>
          </p:nvGrpSpPr>
          <p:grpSpPr bwMode="auto">
            <a:xfrm rot="18772318">
              <a:off x="5818160" y="2670104"/>
              <a:ext cx="1235291" cy="264822"/>
              <a:chOff x="1120" y="2492"/>
              <a:chExt cx="2876" cy="646"/>
            </a:xfrm>
          </p:grpSpPr>
          <p:sp>
            <p:nvSpPr>
              <p:cNvPr id="66" name="Freeform 178"/>
              <p:cNvSpPr>
                <a:spLocks noChangeAspect="1"/>
              </p:cNvSpPr>
              <p:nvPr/>
            </p:nvSpPr>
            <p:spPr bwMode="auto">
              <a:xfrm>
                <a:off x="1120" y="2610"/>
                <a:ext cx="2480" cy="254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5080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67" name="Rectangle 180"/>
              <p:cNvSpPr>
                <a:spLocks noChangeAspect="1" noChangeArrowheads="1"/>
              </p:cNvSpPr>
              <p:nvPr/>
            </p:nvSpPr>
            <p:spPr bwMode="auto">
              <a:xfrm rot="142678">
                <a:off x="2356" y="2492"/>
                <a:ext cx="1640" cy="646"/>
              </a:xfrm>
              <a:prstGeom prst="rect">
                <a:avLst/>
              </a:prstGeom>
              <a:solidFill>
                <a:schemeClr val="bg1"/>
              </a:solidFill>
              <a:ln w="508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sp>
          <p:nvSpPr>
            <p:cNvPr id="53" name="Rectangle 75"/>
            <p:cNvSpPr>
              <a:spLocks noChangeAspect="1" noChangeArrowheads="1"/>
            </p:cNvSpPr>
            <p:nvPr/>
          </p:nvSpPr>
          <p:spPr bwMode="auto">
            <a:xfrm>
              <a:off x="6013089" y="3246074"/>
              <a:ext cx="72835" cy="1983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54" name="Line 80"/>
            <p:cNvSpPr>
              <a:spLocks noChangeAspect="1" noChangeShapeType="1"/>
            </p:cNvSpPr>
            <p:nvPr/>
          </p:nvSpPr>
          <p:spPr bwMode="auto">
            <a:xfrm>
              <a:off x="6032591" y="3236529"/>
              <a:ext cx="260381" cy="354242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55" name="Line 77"/>
            <p:cNvSpPr>
              <a:spLocks noChangeAspect="1" noChangeShapeType="1"/>
            </p:cNvSpPr>
            <p:nvPr/>
          </p:nvSpPr>
          <p:spPr bwMode="auto">
            <a:xfrm>
              <a:off x="5179269" y="2814291"/>
              <a:ext cx="327557" cy="446175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56" name="Line 78"/>
            <p:cNvSpPr>
              <a:spLocks noChangeAspect="1" noChangeShapeType="1"/>
            </p:cNvSpPr>
            <p:nvPr/>
          </p:nvSpPr>
          <p:spPr bwMode="auto">
            <a:xfrm flipV="1">
              <a:off x="5179269" y="3260467"/>
              <a:ext cx="327557" cy="446175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572886" y="2812441"/>
              <a:ext cx="26012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Z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812566" y="2657898"/>
              <a:ext cx="26012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Z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812096" y="3312248"/>
              <a:ext cx="2745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alibri"/>
                </a:rPr>
                <a:t>H</a:t>
              </a:r>
            </a:p>
          </p:txBody>
        </p:sp>
        <p:sp>
          <p:nvSpPr>
            <p:cNvPr id="60" name="TextBox 59"/>
            <p:cNvSpPr txBox="1">
              <a:spLocks noChangeArrowheads="1"/>
            </p:cNvSpPr>
            <p:nvPr/>
          </p:nvSpPr>
          <p:spPr bwMode="auto">
            <a:xfrm>
              <a:off x="4766170" y="3562794"/>
              <a:ext cx="616613" cy="41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latin typeface="Calibri" charset="0"/>
                </a:rPr>
                <a:t>e</a:t>
              </a:r>
              <a:r>
                <a:rPr lang="en-US" sz="1600" b="1" dirty="0">
                  <a:solidFill>
                    <a:srgbClr val="0000FF"/>
                  </a:solidFill>
                  <a:latin typeface="Calibri" charset="0"/>
                </a:rPr>
                <a:t>–</a:t>
              </a:r>
              <a:endParaRPr lang="en-US" sz="1600" b="1" baseline="30000" dirty="0">
                <a:solidFill>
                  <a:srgbClr val="0000FF"/>
                </a:solidFill>
                <a:latin typeface="Calibri" charset="0"/>
              </a:endParaRPr>
            </a:p>
          </p:txBody>
        </p:sp>
        <p:sp>
          <p:nvSpPr>
            <p:cNvPr id="61" name="TextBox 60"/>
            <p:cNvSpPr txBox="1">
              <a:spLocks noChangeArrowheads="1"/>
            </p:cNvSpPr>
            <p:nvPr/>
          </p:nvSpPr>
          <p:spPr bwMode="auto">
            <a:xfrm>
              <a:off x="4717746" y="2554491"/>
              <a:ext cx="689450" cy="41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latin typeface="Calibri" charset="0"/>
                </a:rPr>
                <a:t>e</a:t>
              </a:r>
              <a:r>
                <a:rPr lang="en-US" sz="1600" b="1" dirty="0">
                  <a:solidFill>
                    <a:srgbClr val="0000FF"/>
                  </a:solidFill>
                  <a:latin typeface="Calibri" charset="0"/>
                </a:rPr>
                <a:t>+</a:t>
              </a:r>
              <a:endParaRPr lang="en-US" sz="1600" b="1" baseline="30000" dirty="0">
                <a:solidFill>
                  <a:srgbClr val="0000FF"/>
                </a:solidFill>
                <a:latin typeface="Calibri" charset="0"/>
              </a:endParaRPr>
            </a:p>
          </p:txBody>
        </p:sp>
        <p:sp>
          <p:nvSpPr>
            <p:cNvPr id="62" name="Line 80"/>
            <p:cNvSpPr>
              <a:spLocks noChangeShapeType="1"/>
            </p:cNvSpPr>
            <p:nvPr/>
          </p:nvSpPr>
          <p:spPr bwMode="auto">
            <a:xfrm>
              <a:off x="6251827" y="3539337"/>
              <a:ext cx="324000" cy="23040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63" name="Line 80"/>
            <p:cNvSpPr>
              <a:spLocks noChangeShapeType="1"/>
            </p:cNvSpPr>
            <p:nvPr/>
          </p:nvSpPr>
          <p:spPr bwMode="auto">
            <a:xfrm flipV="1">
              <a:off x="6270554" y="3310678"/>
              <a:ext cx="324000" cy="230651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544427" y="3028772"/>
              <a:ext cx="2745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alibri"/>
                </a:rPr>
                <a:t>H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549383" y="3537762"/>
              <a:ext cx="2745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alibri"/>
                </a:rPr>
                <a:t>H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711971" y="3637272"/>
            <a:ext cx="1383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venir Book"/>
              </a:rPr>
              <a:t>tt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 at √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=3TeV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601" y="5223769"/>
            <a:ext cx="6516130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800" dirty="0">
                <a:latin typeface="Avenir Book"/>
              </a:rPr>
              <a:t>Issues not addressed by SM:</a:t>
            </a:r>
            <a:br>
              <a:rPr lang="en-US" sz="1800" dirty="0">
                <a:latin typeface="Avenir Book"/>
              </a:rPr>
            </a:br>
            <a:r>
              <a:rPr lang="en-US" sz="1800" dirty="0">
                <a:latin typeface="Avenir Book"/>
              </a:rPr>
              <a:t>    origin of the weak scale interactions</a:t>
            </a:r>
            <a:br>
              <a:rPr lang="en-US" sz="1800" dirty="0">
                <a:latin typeface="Avenir Book"/>
              </a:rPr>
            </a:br>
            <a:r>
              <a:rPr lang="en-US" sz="1800" dirty="0">
                <a:latin typeface="Avenir Book"/>
              </a:rPr>
              <a:t>    dark matter</a:t>
            </a:r>
            <a:br>
              <a:rPr lang="en-US" sz="1800" dirty="0">
                <a:latin typeface="Avenir Book"/>
              </a:rPr>
            </a:br>
            <a:r>
              <a:rPr lang="en-US" sz="1800" dirty="0">
                <a:latin typeface="Avenir Book"/>
              </a:rPr>
              <a:t>    origin of matter/antimatter asymmetry</a:t>
            </a:r>
          </a:p>
          <a:p>
            <a:pPr>
              <a:spcAft>
                <a:spcPts val="1000"/>
              </a:spcAft>
            </a:pPr>
            <a:r>
              <a:rPr lang="en-US" sz="1800" dirty="0">
                <a:latin typeface="Avenir Book"/>
              </a:rPr>
              <a:t>Many new studies focused on discovery prospects at CLIC</a:t>
            </a:r>
            <a:br>
              <a:rPr lang="en-US" sz="1800" dirty="0">
                <a:latin typeface="Avenir Book"/>
              </a:rPr>
            </a:br>
            <a:r>
              <a:rPr lang="en-US" sz="1800" dirty="0">
                <a:latin typeface="Avenir Book"/>
              </a:rPr>
              <a:t>Exploring the physics landscape as broadly as possible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683738" y="5584224"/>
            <a:ext cx="1195183" cy="14643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Book"/>
              </a:rPr>
              <a:t>The CLIC Potential for New Physics</a:t>
            </a:r>
            <a:r>
              <a:rPr lang="en-GB" sz="1600" dirty="0">
                <a:solidFill>
                  <a:schemeClr val="tx1"/>
                </a:solidFill>
                <a:latin typeface="Avenir Book"/>
              </a:rPr>
              <a:t> </a:t>
            </a:r>
            <a:endParaRPr lang="en-US" sz="1600" dirty="0">
              <a:solidFill>
                <a:schemeClr val="tx1"/>
              </a:solidFill>
              <a:latin typeface="Avenir Book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065980" y="6080733"/>
            <a:ext cx="16245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venir Book"/>
              </a:rPr>
              <a:t>Yellow Report</a:t>
            </a:r>
            <a:br>
              <a:rPr lang="en-GB" sz="1600" dirty="0">
                <a:latin typeface="Avenir Book"/>
              </a:rPr>
            </a:br>
            <a:r>
              <a:rPr lang="en-GB" sz="1600" dirty="0">
                <a:latin typeface="Avenir Book"/>
              </a:rPr>
              <a:t>in preparation</a:t>
            </a:r>
            <a:endParaRPr lang="en-US" sz="1600" dirty="0">
              <a:latin typeface="Avenir Book"/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6645521" y="6207008"/>
            <a:ext cx="496454" cy="404076"/>
          </a:xfrm>
          <a:prstGeom prst="rightArrow">
            <a:avLst/>
          </a:prstGeom>
          <a:solidFill>
            <a:srgbClr val="FCF39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" name="Picture 80" descr="CCcli3_09_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83" y="927150"/>
            <a:ext cx="5682245" cy="3863927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05899" y="1235424"/>
            <a:ext cx="1734018" cy="830997"/>
            <a:chOff x="48174" y="1293149"/>
            <a:chExt cx="1734018" cy="830997"/>
          </a:xfrm>
        </p:grpSpPr>
        <p:sp>
          <p:nvSpPr>
            <p:cNvPr id="21" name="TextBox 20"/>
            <p:cNvSpPr txBox="1"/>
            <p:nvPr/>
          </p:nvSpPr>
          <p:spPr>
            <a:xfrm>
              <a:off x="48174" y="1376600"/>
              <a:ext cx="342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D30000"/>
                  </a:solidFill>
                  <a:latin typeface="Wingdings"/>
                  <a:ea typeface="Wingdings"/>
                  <a:cs typeface="Wingdings"/>
                </a:rPr>
                <a:t></a:t>
              </a:r>
              <a:endParaRPr lang="en-US" sz="2400" dirty="0">
                <a:solidFill>
                  <a:srgbClr val="1C3149"/>
                </a:solidFill>
                <a:latin typeface="Avenir Book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16986" y="1293149"/>
              <a:ext cx="14652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1C3149"/>
                  </a:solidFill>
                  <a:latin typeface="Avenir Book"/>
                </a:rPr>
                <a:t>Precision</a:t>
              </a:r>
              <a:br>
                <a:rPr lang="en-US" sz="2400" dirty="0">
                  <a:solidFill>
                    <a:srgbClr val="1C3149"/>
                  </a:solidFill>
                  <a:latin typeface="Avenir Book"/>
                </a:rPr>
              </a:br>
              <a:r>
                <a:rPr lang="en-US" sz="2400" dirty="0">
                  <a:solidFill>
                    <a:srgbClr val="1C3149"/>
                  </a:solidFill>
                  <a:latin typeface="Avenir Book"/>
                </a:rPr>
                <a:t>Higgs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108050" y="4162078"/>
            <a:ext cx="1734018" cy="830997"/>
            <a:chOff x="48174" y="1293149"/>
            <a:chExt cx="1734018" cy="830997"/>
          </a:xfrm>
        </p:grpSpPr>
        <p:sp>
          <p:nvSpPr>
            <p:cNvPr id="85" name="TextBox 84"/>
            <p:cNvSpPr txBox="1"/>
            <p:nvPr/>
          </p:nvSpPr>
          <p:spPr>
            <a:xfrm>
              <a:off x="48174" y="1376600"/>
              <a:ext cx="342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D30000"/>
                  </a:solidFill>
                  <a:latin typeface="Wingdings"/>
                  <a:ea typeface="Wingdings"/>
                  <a:cs typeface="Wingdings"/>
                </a:rPr>
                <a:t></a:t>
              </a:r>
              <a:endParaRPr lang="en-US" sz="2400" dirty="0">
                <a:solidFill>
                  <a:srgbClr val="1C3149"/>
                </a:solidFill>
                <a:latin typeface="Avenir Book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16986" y="1293149"/>
              <a:ext cx="14652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1C3149"/>
                  </a:solidFill>
                  <a:latin typeface="Avenir Book"/>
                </a:rPr>
                <a:t>Precision</a:t>
              </a:r>
              <a:br>
                <a:rPr lang="en-US" sz="2400" dirty="0">
                  <a:solidFill>
                    <a:srgbClr val="1C3149"/>
                  </a:solidFill>
                  <a:latin typeface="Avenir Book"/>
                </a:rPr>
              </a:br>
              <a:r>
                <a:rPr lang="en-US" sz="2400" dirty="0">
                  <a:solidFill>
                    <a:srgbClr val="1C3149"/>
                  </a:solidFill>
                  <a:latin typeface="Avenir Book"/>
                </a:rPr>
                <a:t>top</a:t>
              </a:r>
            </a:p>
          </p:txBody>
        </p:sp>
      </p:grpSp>
      <p:sp>
        <p:nvSpPr>
          <p:cNvPr id="90" name="Oval 89"/>
          <p:cNvSpPr/>
          <p:nvPr/>
        </p:nvSpPr>
        <p:spPr>
          <a:xfrm>
            <a:off x="76325" y="1134155"/>
            <a:ext cx="1786682" cy="1012941"/>
          </a:xfrm>
          <a:prstGeom prst="ellipse">
            <a:avLst/>
          </a:prstGeom>
          <a:noFill/>
          <a:ln w="25400">
            <a:solidFill>
              <a:srgbClr val="BF21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8048030" y="4055512"/>
            <a:ext cx="1786682" cy="1012941"/>
          </a:xfrm>
          <a:prstGeom prst="ellipse">
            <a:avLst/>
          </a:prstGeom>
          <a:noFill/>
          <a:ln w="25400">
            <a:solidFill>
              <a:srgbClr val="BF21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 descr="ttbar_3tev_event11_woverlay_tight_proces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t="3848" r="7795" b="10458"/>
          <a:stretch/>
        </p:blipFill>
        <p:spPr>
          <a:xfrm>
            <a:off x="7780012" y="945510"/>
            <a:ext cx="2268863" cy="2734313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3827092" y="4935257"/>
            <a:ext cx="4215224" cy="623420"/>
            <a:chOff x="4200596" y="5161539"/>
            <a:chExt cx="4215224" cy="623420"/>
          </a:xfrm>
        </p:grpSpPr>
        <p:grpSp>
          <p:nvGrpSpPr>
            <p:cNvPr id="87" name="Group 86"/>
            <p:cNvGrpSpPr/>
            <p:nvPr/>
          </p:nvGrpSpPr>
          <p:grpSpPr>
            <a:xfrm>
              <a:off x="4416184" y="5229032"/>
              <a:ext cx="3787762" cy="461665"/>
              <a:chOff x="48174" y="1293149"/>
              <a:chExt cx="1485056" cy="461665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48174" y="1376600"/>
                <a:ext cx="3424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D30000"/>
                    </a:solidFill>
                    <a:latin typeface="Wingdings"/>
                    <a:ea typeface="Wingdings"/>
                    <a:cs typeface="Wingdings"/>
                  </a:rPr>
                  <a:t></a:t>
                </a:r>
                <a:endParaRPr lang="en-US" sz="2400" dirty="0">
                  <a:solidFill>
                    <a:srgbClr val="1C3149"/>
                  </a:solidFill>
                  <a:latin typeface="Avenir Book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49521" y="1293149"/>
                <a:ext cx="13837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1C3149"/>
                    </a:solidFill>
                    <a:latin typeface="Avenir Book"/>
                  </a:rPr>
                  <a:t>Beyond Standard Model</a:t>
                </a:r>
              </a:p>
            </p:txBody>
          </p:sp>
        </p:grpSp>
        <p:sp>
          <p:nvSpPr>
            <p:cNvPr id="94" name="Oval 93"/>
            <p:cNvSpPr/>
            <p:nvPr/>
          </p:nvSpPr>
          <p:spPr>
            <a:xfrm>
              <a:off x="4200596" y="5161539"/>
              <a:ext cx="4215224" cy="623420"/>
            </a:xfrm>
            <a:prstGeom prst="ellipse">
              <a:avLst/>
            </a:prstGeom>
            <a:noFill/>
            <a:ln w="25400">
              <a:solidFill>
                <a:srgbClr val="BF212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6" name="Picture 95" descr="CCcli3_09_1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293" y="4408664"/>
            <a:ext cx="1263724" cy="356271"/>
          </a:xfrm>
          <a:prstGeom prst="rect">
            <a:avLst/>
          </a:prstGeom>
        </p:spPr>
      </p:pic>
      <p:pic>
        <p:nvPicPr>
          <p:cNvPr id="97" name="Picture 96" descr="CCcli3_09_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16247" r="94234" b="35404"/>
          <a:stretch/>
        </p:blipFill>
        <p:spPr>
          <a:xfrm>
            <a:off x="2102790" y="945510"/>
            <a:ext cx="337705" cy="3857112"/>
          </a:xfrm>
          <a:prstGeom prst="rect">
            <a:avLst/>
          </a:prstGeom>
        </p:spPr>
      </p:pic>
      <p:sp>
        <p:nvSpPr>
          <p:cNvPr id="98" name="7-Point Star 97"/>
          <p:cNvSpPr/>
          <p:nvPr/>
        </p:nvSpPr>
        <p:spPr>
          <a:xfrm>
            <a:off x="5653451" y="6659071"/>
            <a:ext cx="736600" cy="609600"/>
          </a:xfrm>
          <a:prstGeom prst="star7">
            <a:avLst/>
          </a:prstGeom>
          <a:solidFill>
            <a:srgbClr val="FCF3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61200" rIns="0" rtlCol="0" anchor="ctr"/>
          <a:lstStyle/>
          <a:p>
            <a:pPr algn="ctr"/>
            <a:r>
              <a:rPr lang="en-US" sz="1400" dirty="0">
                <a:solidFill>
                  <a:srgbClr val="BF2121"/>
                </a:solidFill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469126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higgsMI_updatedLambd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9128" y="1454264"/>
            <a:ext cx="5139461" cy="50801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Higgs coupling sensitivity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727635" y="5659593"/>
            <a:ext cx="736600" cy="609600"/>
          </a:xfrm>
          <a:prstGeom prst="star7">
            <a:avLst/>
          </a:prstGeom>
          <a:solidFill>
            <a:srgbClr val="FCF3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61200" rIns="0" rtlCol="0" anchor="ctr"/>
          <a:lstStyle/>
          <a:p>
            <a:pPr algn="ctr"/>
            <a:r>
              <a:rPr lang="en-US" sz="1400" dirty="0">
                <a:solidFill>
                  <a:srgbClr val="BF2121"/>
                </a:solidFill>
              </a:rPr>
              <a:t>New!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27564" y="6499770"/>
            <a:ext cx="36904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venir Book"/>
              </a:rPr>
              <a:t>Based on </a:t>
            </a:r>
            <a:r>
              <a:rPr lang="en-US" sz="1600" dirty="0">
                <a:solidFill>
                  <a:srgbClr val="BF2121"/>
                </a:solidFill>
                <a:latin typeface="Avenir Book"/>
              </a:rPr>
              <a:t>Eur. Phys. J. C 77 475 (2017)</a:t>
            </a:r>
            <a:br>
              <a:rPr lang="en-US" sz="1600" dirty="0">
                <a:solidFill>
                  <a:srgbClr val="BF2121"/>
                </a:solidFill>
                <a:latin typeface="Avenir Book"/>
              </a:rPr>
            </a:br>
            <a:r>
              <a:rPr lang="en-US" sz="1600" dirty="0">
                <a:latin typeface="Avenir Book"/>
              </a:rPr>
              <a:t>updated to new luminosity scenario</a:t>
            </a:r>
          </a:p>
        </p:txBody>
      </p:sp>
      <p:pic>
        <p:nvPicPr>
          <p:cNvPr id="8" name="Picture 7" descr="hcoupling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6" y="1935209"/>
            <a:ext cx="3626341" cy="9304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79261" y="1099196"/>
            <a:ext cx="4275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600" dirty="0">
                <a:solidFill>
                  <a:srgbClr val="E33F28"/>
                </a:solidFill>
                <a:latin typeface="Avenir Heavy"/>
                <a:cs typeface="Avenir Heavy"/>
              </a:rPr>
              <a:t>Each energy stage contributes significantly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0578" y="6016376"/>
            <a:ext cx="83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/>
              </a:rPr>
              <a:t>D</a:t>
            </a:r>
            <a:r>
              <a:rPr lang="en-US" sz="1800" i="1" dirty="0">
                <a:latin typeface="Symbol"/>
              </a:rPr>
              <a:t>l</a:t>
            </a:r>
            <a:r>
              <a:rPr lang="en-US" sz="1800" dirty="0">
                <a:latin typeface="Symbol"/>
              </a:rPr>
              <a:t>/</a:t>
            </a:r>
            <a:r>
              <a:rPr lang="en-US" sz="1800" i="1" dirty="0">
                <a:latin typeface="Symbol"/>
              </a:rPr>
              <a:t>l</a:t>
            </a:r>
            <a:r>
              <a:rPr lang="en-US" sz="1800" dirty="0">
                <a:latin typeface="Symbol"/>
              </a:rPr>
              <a:t> </a:t>
            </a:r>
            <a:r>
              <a:rPr lang="en-US" sz="1800" dirty="0">
                <a:latin typeface="Helvetica"/>
              </a:rPr>
              <a:t>= 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202761" y="5922843"/>
            <a:ext cx="7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+11%</a:t>
            </a:r>
            <a:br>
              <a:rPr lang="en-US" sz="1800" dirty="0"/>
            </a:br>
            <a:r>
              <a:rPr lang="en-US" sz="1800" dirty="0"/>
              <a:t>–7%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60578" y="5926580"/>
            <a:ext cx="1602179" cy="691459"/>
          </a:xfrm>
          <a:prstGeom prst="rect">
            <a:avLst/>
          </a:prstGeom>
          <a:noFill/>
          <a:ln>
            <a:solidFill>
              <a:srgbClr val="C823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32626" y="6205435"/>
            <a:ext cx="1133630" cy="415490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 algn="ctr"/>
            <a:r>
              <a:rPr lang="en-US" sz="1050" dirty="0">
                <a:latin typeface="Helvetica"/>
              </a:rPr>
              <a:t>complementary </a:t>
            </a:r>
            <a:br>
              <a:rPr lang="en-US" sz="1050" dirty="0">
                <a:latin typeface="Helvetica"/>
              </a:rPr>
            </a:br>
            <a:r>
              <a:rPr lang="en-US" sz="1050" dirty="0">
                <a:latin typeface="Helvetica"/>
              </a:rPr>
              <a:t>at 1.5TeV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rot="5400000" flipH="1" flipV="1">
            <a:off x="1073933" y="5884718"/>
            <a:ext cx="274261" cy="1775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66636" y="5898529"/>
            <a:ext cx="684611" cy="338546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1600" i="1" dirty="0" err="1">
                <a:latin typeface="Symbol"/>
              </a:rPr>
              <a:t>l</a:t>
            </a:r>
            <a:r>
              <a:rPr lang="en-US" sz="1600" baseline="-25000" dirty="0" err="1">
                <a:latin typeface="Helvetica"/>
              </a:rPr>
              <a:t>HHH</a:t>
            </a:r>
            <a:endParaRPr lang="en-US" sz="1600" baseline="-25000" dirty="0">
              <a:latin typeface="Helvetica"/>
            </a:endParaRPr>
          </a:p>
        </p:txBody>
      </p:sp>
      <p:grpSp>
        <p:nvGrpSpPr>
          <p:cNvPr id="73" name="Group 142"/>
          <p:cNvGrpSpPr/>
          <p:nvPr/>
        </p:nvGrpSpPr>
        <p:grpSpPr>
          <a:xfrm>
            <a:off x="215329" y="4751387"/>
            <a:ext cx="1520567" cy="1359246"/>
            <a:chOff x="4814592" y="2184869"/>
            <a:chExt cx="2009366" cy="1817421"/>
          </a:xfrm>
        </p:grpSpPr>
        <p:grpSp>
          <p:nvGrpSpPr>
            <p:cNvPr id="74" name="Group 73"/>
            <p:cNvGrpSpPr>
              <a:grpSpLocks noChangeAspect="1"/>
            </p:cNvGrpSpPr>
            <p:nvPr/>
          </p:nvGrpSpPr>
          <p:grpSpPr bwMode="auto">
            <a:xfrm>
              <a:off x="5431207" y="3188315"/>
              <a:ext cx="1028046" cy="220874"/>
              <a:chOff x="1065" y="2525"/>
              <a:chExt cx="2583" cy="499"/>
            </a:xfrm>
          </p:grpSpPr>
          <p:sp>
            <p:nvSpPr>
              <p:cNvPr id="91" name="Freeform 74"/>
              <p:cNvSpPr>
                <a:spLocks noChangeAspect="1"/>
              </p:cNvSpPr>
              <p:nvPr/>
            </p:nvSpPr>
            <p:spPr bwMode="auto">
              <a:xfrm>
                <a:off x="1120" y="2610"/>
                <a:ext cx="2480" cy="254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5080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1065" y="2576"/>
                <a:ext cx="183" cy="448"/>
              </a:xfrm>
              <a:prstGeom prst="rect">
                <a:avLst/>
              </a:prstGeom>
              <a:solidFill>
                <a:schemeClr val="bg1"/>
              </a:solidFill>
              <a:ln w="508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642" y="2525"/>
                <a:ext cx="1006" cy="448"/>
              </a:xfrm>
              <a:prstGeom prst="rect">
                <a:avLst/>
              </a:prstGeom>
              <a:solidFill>
                <a:schemeClr val="bg1"/>
              </a:solidFill>
              <a:ln w="508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75" name="Group 177"/>
            <p:cNvGrpSpPr>
              <a:grpSpLocks noChangeAspect="1"/>
            </p:cNvGrpSpPr>
            <p:nvPr/>
          </p:nvGrpSpPr>
          <p:grpSpPr bwMode="auto">
            <a:xfrm rot="18772318">
              <a:off x="5818160" y="2670104"/>
              <a:ext cx="1235291" cy="264822"/>
              <a:chOff x="1120" y="2492"/>
              <a:chExt cx="2876" cy="646"/>
            </a:xfrm>
          </p:grpSpPr>
          <p:sp>
            <p:nvSpPr>
              <p:cNvPr id="89" name="Freeform 178"/>
              <p:cNvSpPr>
                <a:spLocks noChangeAspect="1"/>
              </p:cNvSpPr>
              <p:nvPr/>
            </p:nvSpPr>
            <p:spPr bwMode="auto">
              <a:xfrm>
                <a:off x="1120" y="2610"/>
                <a:ext cx="2480" cy="254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5080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" name="Rectangle 180"/>
              <p:cNvSpPr>
                <a:spLocks noChangeAspect="1" noChangeArrowheads="1"/>
              </p:cNvSpPr>
              <p:nvPr/>
            </p:nvSpPr>
            <p:spPr bwMode="auto">
              <a:xfrm rot="142678">
                <a:off x="2356" y="2492"/>
                <a:ext cx="1640" cy="646"/>
              </a:xfrm>
              <a:prstGeom prst="rect">
                <a:avLst/>
              </a:prstGeom>
              <a:solidFill>
                <a:schemeClr val="bg1"/>
              </a:solidFill>
              <a:ln w="508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76" name="Rectangle 75"/>
            <p:cNvSpPr>
              <a:spLocks noChangeAspect="1" noChangeArrowheads="1"/>
            </p:cNvSpPr>
            <p:nvPr/>
          </p:nvSpPr>
          <p:spPr bwMode="auto">
            <a:xfrm>
              <a:off x="6013089" y="3246074"/>
              <a:ext cx="72835" cy="1983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7" name="Line 80"/>
            <p:cNvSpPr>
              <a:spLocks noChangeAspect="1" noChangeShapeType="1"/>
            </p:cNvSpPr>
            <p:nvPr/>
          </p:nvSpPr>
          <p:spPr bwMode="auto">
            <a:xfrm>
              <a:off x="6032591" y="3236529"/>
              <a:ext cx="260381" cy="354242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8" name="Line 77"/>
            <p:cNvSpPr>
              <a:spLocks noChangeAspect="1" noChangeShapeType="1"/>
            </p:cNvSpPr>
            <p:nvPr/>
          </p:nvSpPr>
          <p:spPr bwMode="auto">
            <a:xfrm>
              <a:off x="5179269" y="2814291"/>
              <a:ext cx="327557" cy="446175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9" name="Line 78"/>
            <p:cNvSpPr>
              <a:spLocks noChangeAspect="1" noChangeShapeType="1"/>
            </p:cNvSpPr>
            <p:nvPr/>
          </p:nvSpPr>
          <p:spPr bwMode="auto">
            <a:xfrm flipV="1">
              <a:off x="5179269" y="3260467"/>
              <a:ext cx="327557" cy="446175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653589" y="2819584"/>
              <a:ext cx="260124" cy="3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/>
                </a:rPr>
                <a:t>Z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893270" y="2665039"/>
              <a:ext cx="260124" cy="3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/>
                </a:rPr>
                <a:t>Z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908941" y="3312248"/>
              <a:ext cx="274574" cy="3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  <a:latin typeface="Calibri"/>
                </a:rPr>
                <a:t>H</a:t>
              </a:r>
            </a:p>
          </p:txBody>
        </p:sp>
        <p:sp>
          <p:nvSpPr>
            <p:cNvPr id="83" name="TextBox 82"/>
            <p:cNvSpPr txBox="1">
              <a:spLocks noChangeArrowheads="1"/>
            </p:cNvSpPr>
            <p:nvPr/>
          </p:nvSpPr>
          <p:spPr bwMode="auto">
            <a:xfrm>
              <a:off x="4814593" y="3590768"/>
              <a:ext cx="616614" cy="41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latin typeface="Calibri" charset="0"/>
                </a:rPr>
                <a:t>e</a:t>
              </a:r>
              <a:r>
                <a:rPr lang="en-US" sz="1400" b="1" dirty="0">
                  <a:solidFill>
                    <a:srgbClr val="0000FF"/>
                  </a:solidFill>
                  <a:latin typeface="Calibri" charset="0"/>
                </a:rPr>
                <a:t>–</a:t>
              </a:r>
              <a:endParaRPr lang="en-US" sz="1400" b="1" baseline="30000" dirty="0">
                <a:solidFill>
                  <a:srgbClr val="0000FF"/>
                </a:solidFill>
                <a:latin typeface="Calibri" charset="0"/>
              </a:endParaRPr>
            </a:p>
          </p:txBody>
        </p:sp>
        <p:sp>
          <p:nvSpPr>
            <p:cNvPr id="84" name="TextBox 83"/>
            <p:cNvSpPr txBox="1">
              <a:spLocks noChangeArrowheads="1"/>
            </p:cNvSpPr>
            <p:nvPr/>
          </p:nvSpPr>
          <p:spPr bwMode="auto">
            <a:xfrm>
              <a:off x="4814592" y="2463725"/>
              <a:ext cx="472658" cy="366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latin typeface="Calibri" charset="0"/>
                </a:rPr>
                <a:t>e</a:t>
              </a:r>
              <a:r>
                <a:rPr lang="en-US" sz="1400" b="1" dirty="0">
                  <a:solidFill>
                    <a:srgbClr val="0000FF"/>
                  </a:solidFill>
                  <a:latin typeface="Calibri" charset="0"/>
                </a:rPr>
                <a:t>+</a:t>
              </a:r>
              <a:endParaRPr lang="en-US" sz="1400" b="1" baseline="30000" dirty="0">
                <a:solidFill>
                  <a:srgbClr val="0000FF"/>
                </a:solidFill>
                <a:latin typeface="Calibri" charset="0"/>
              </a:endParaRPr>
            </a:p>
          </p:txBody>
        </p:sp>
        <p:sp>
          <p:nvSpPr>
            <p:cNvPr id="85" name="Line 80"/>
            <p:cNvSpPr>
              <a:spLocks noChangeShapeType="1"/>
            </p:cNvSpPr>
            <p:nvPr/>
          </p:nvSpPr>
          <p:spPr bwMode="auto">
            <a:xfrm>
              <a:off x="6251827" y="3554464"/>
              <a:ext cx="324000" cy="23040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6" name="Line 80"/>
            <p:cNvSpPr>
              <a:spLocks noChangeShapeType="1"/>
            </p:cNvSpPr>
            <p:nvPr/>
          </p:nvSpPr>
          <p:spPr bwMode="auto">
            <a:xfrm flipV="1">
              <a:off x="6270554" y="3310678"/>
              <a:ext cx="324000" cy="230651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544428" y="3028772"/>
              <a:ext cx="274574" cy="3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  <a:latin typeface="Calibri"/>
                </a:rPr>
                <a:t>H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49384" y="3537762"/>
              <a:ext cx="274574" cy="3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  <a:latin typeface="Calibri"/>
                </a:rPr>
                <a:t>H</a:t>
              </a:r>
            </a:p>
          </p:txBody>
        </p:sp>
      </p:grpSp>
      <p:grpSp>
        <p:nvGrpSpPr>
          <p:cNvPr id="94" name="Group 89"/>
          <p:cNvGrpSpPr/>
          <p:nvPr/>
        </p:nvGrpSpPr>
        <p:grpSpPr>
          <a:xfrm>
            <a:off x="1688617" y="4858229"/>
            <a:ext cx="1420788" cy="1338901"/>
            <a:chOff x="5874144" y="4260761"/>
            <a:chExt cx="2331782" cy="1734439"/>
          </a:xfrm>
        </p:grpSpPr>
        <p:sp>
          <p:nvSpPr>
            <p:cNvPr id="95" name="TextBox 12"/>
            <p:cNvSpPr txBox="1">
              <a:spLocks noChangeArrowheads="1"/>
            </p:cNvSpPr>
            <p:nvPr/>
          </p:nvSpPr>
          <p:spPr bwMode="auto">
            <a:xfrm>
              <a:off x="7326051" y="4757923"/>
              <a:ext cx="364423" cy="34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  <a:latin typeface="Calibri" charset="0"/>
                </a:rPr>
                <a:t>H</a:t>
              </a:r>
            </a:p>
          </p:txBody>
        </p:sp>
        <p:sp>
          <p:nvSpPr>
            <p:cNvPr id="96" name="TextBox 18"/>
            <p:cNvSpPr txBox="1">
              <a:spLocks noChangeArrowheads="1"/>
            </p:cNvSpPr>
            <p:nvPr/>
          </p:nvSpPr>
          <p:spPr bwMode="auto">
            <a:xfrm>
              <a:off x="7480750" y="5648415"/>
              <a:ext cx="486425" cy="34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latin typeface="Symbol"/>
                </a:rPr>
                <a:t>n</a:t>
              </a:r>
              <a:endParaRPr lang="en-US" sz="1400" b="1" baseline="30000" dirty="0">
                <a:solidFill>
                  <a:srgbClr val="0000FF"/>
                </a:solidFill>
                <a:latin typeface="Symbol"/>
              </a:endParaRPr>
            </a:p>
          </p:txBody>
        </p:sp>
        <p:sp>
          <p:nvSpPr>
            <p:cNvPr id="97" name="TextBox 19"/>
            <p:cNvSpPr txBox="1">
              <a:spLocks noChangeArrowheads="1"/>
            </p:cNvSpPr>
            <p:nvPr/>
          </p:nvSpPr>
          <p:spPr bwMode="auto">
            <a:xfrm>
              <a:off x="7527490" y="4312743"/>
              <a:ext cx="439685" cy="34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latin typeface="Symbol"/>
                </a:rPr>
                <a:t>n</a:t>
              </a:r>
              <a:endParaRPr lang="en-US" sz="1400" b="1" baseline="30000" dirty="0">
                <a:solidFill>
                  <a:srgbClr val="0000FF"/>
                </a:solidFill>
                <a:latin typeface="Symbol"/>
              </a:endParaRPr>
            </a:p>
          </p:txBody>
        </p:sp>
        <p:grpSp>
          <p:nvGrpSpPr>
            <p:cNvPr id="98" name="Group 191"/>
            <p:cNvGrpSpPr>
              <a:grpSpLocks/>
            </p:cNvGrpSpPr>
            <p:nvPr/>
          </p:nvGrpSpPr>
          <p:grpSpPr bwMode="auto">
            <a:xfrm rot="10800000">
              <a:off x="6276827" y="4592555"/>
              <a:ext cx="1405479" cy="552883"/>
              <a:chOff x="1759093" y="5868789"/>
              <a:chExt cx="1461045" cy="608211"/>
            </a:xfrm>
          </p:grpSpPr>
          <p:grpSp>
            <p:nvGrpSpPr>
              <p:cNvPr id="115" name="Group 177"/>
              <p:cNvGrpSpPr>
                <a:grpSpLocks noChangeAspect="1"/>
              </p:cNvGrpSpPr>
              <p:nvPr/>
            </p:nvGrpSpPr>
            <p:grpSpPr bwMode="auto">
              <a:xfrm rot="-9102782">
                <a:off x="1759093" y="5868789"/>
                <a:ext cx="1461045" cy="262397"/>
                <a:chOff x="1107" y="2556"/>
                <a:chExt cx="2570" cy="448"/>
              </a:xfrm>
            </p:grpSpPr>
            <p:sp>
              <p:nvSpPr>
                <p:cNvPr id="117" name="Freeform 178"/>
                <p:cNvSpPr>
                  <a:spLocks noChangeAspect="1"/>
                </p:cNvSpPr>
                <p:nvPr/>
              </p:nvSpPr>
              <p:spPr bwMode="auto">
                <a:xfrm>
                  <a:off x="1107" y="2652"/>
                  <a:ext cx="2480" cy="254"/>
                </a:xfrm>
                <a:custGeom>
                  <a:avLst/>
                  <a:gdLst>
                    <a:gd name="T0" fmla="*/ 0 w 2304"/>
                    <a:gd name="T1" fmla="*/ 192 h 192"/>
                    <a:gd name="T2" fmla="*/ 192 w 2304"/>
                    <a:gd name="T3" fmla="*/ 0 h 192"/>
                    <a:gd name="T4" fmla="*/ 384 w 2304"/>
                    <a:gd name="T5" fmla="*/ 192 h 192"/>
                    <a:gd name="T6" fmla="*/ 576 w 2304"/>
                    <a:gd name="T7" fmla="*/ 0 h 192"/>
                    <a:gd name="T8" fmla="*/ 768 w 2304"/>
                    <a:gd name="T9" fmla="*/ 192 h 192"/>
                    <a:gd name="T10" fmla="*/ 960 w 2304"/>
                    <a:gd name="T11" fmla="*/ 0 h 192"/>
                    <a:gd name="T12" fmla="*/ 1152 w 2304"/>
                    <a:gd name="T13" fmla="*/ 192 h 192"/>
                    <a:gd name="T14" fmla="*/ 1344 w 2304"/>
                    <a:gd name="T15" fmla="*/ 0 h 192"/>
                    <a:gd name="T16" fmla="*/ 1536 w 2304"/>
                    <a:gd name="T17" fmla="*/ 192 h 192"/>
                    <a:gd name="T18" fmla="*/ 1728 w 2304"/>
                    <a:gd name="T19" fmla="*/ 0 h 192"/>
                    <a:gd name="T20" fmla="*/ 1920 w 2304"/>
                    <a:gd name="T21" fmla="*/ 192 h 192"/>
                    <a:gd name="T22" fmla="*/ 2112 w 2304"/>
                    <a:gd name="T23" fmla="*/ 0 h 192"/>
                    <a:gd name="T24" fmla="*/ 2304 w 2304"/>
                    <a:gd name="T25" fmla="*/ 192 h 19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304"/>
                    <a:gd name="T40" fmla="*/ 0 h 192"/>
                    <a:gd name="T41" fmla="*/ 2304 w 2304"/>
                    <a:gd name="T42" fmla="*/ 192 h 19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304" h="192">
                      <a:moveTo>
                        <a:pt x="0" y="192"/>
                      </a:moveTo>
                      <a:cubicBezTo>
                        <a:pt x="64" y="96"/>
                        <a:pt x="128" y="0"/>
                        <a:pt x="192" y="0"/>
                      </a:cubicBezTo>
                      <a:cubicBezTo>
                        <a:pt x="256" y="0"/>
                        <a:pt x="320" y="192"/>
                        <a:pt x="384" y="192"/>
                      </a:cubicBezTo>
                      <a:cubicBezTo>
                        <a:pt x="448" y="192"/>
                        <a:pt x="512" y="0"/>
                        <a:pt x="576" y="0"/>
                      </a:cubicBezTo>
                      <a:cubicBezTo>
                        <a:pt x="640" y="0"/>
                        <a:pt x="704" y="192"/>
                        <a:pt x="768" y="192"/>
                      </a:cubicBezTo>
                      <a:cubicBezTo>
                        <a:pt x="832" y="192"/>
                        <a:pt x="896" y="0"/>
                        <a:pt x="960" y="0"/>
                      </a:cubicBezTo>
                      <a:cubicBezTo>
                        <a:pt x="1024" y="0"/>
                        <a:pt x="1088" y="192"/>
                        <a:pt x="1152" y="192"/>
                      </a:cubicBezTo>
                      <a:cubicBezTo>
                        <a:pt x="1216" y="192"/>
                        <a:pt x="1280" y="0"/>
                        <a:pt x="1344" y="0"/>
                      </a:cubicBezTo>
                      <a:cubicBezTo>
                        <a:pt x="1408" y="0"/>
                        <a:pt x="1472" y="192"/>
                        <a:pt x="1536" y="192"/>
                      </a:cubicBezTo>
                      <a:cubicBezTo>
                        <a:pt x="1600" y="192"/>
                        <a:pt x="1664" y="0"/>
                        <a:pt x="1728" y="0"/>
                      </a:cubicBezTo>
                      <a:cubicBezTo>
                        <a:pt x="1792" y="0"/>
                        <a:pt x="1856" y="192"/>
                        <a:pt x="1920" y="192"/>
                      </a:cubicBezTo>
                      <a:cubicBezTo>
                        <a:pt x="1984" y="192"/>
                        <a:pt x="2048" y="0"/>
                        <a:pt x="2112" y="0"/>
                      </a:cubicBezTo>
                      <a:cubicBezTo>
                        <a:pt x="2176" y="0"/>
                        <a:pt x="2272" y="160"/>
                        <a:pt x="2304" y="192"/>
                      </a:cubicBezTo>
                    </a:path>
                  </a:pathLst>
                </a:cu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18" name="Rectangle 180"/>
                <p:cNvSpPr>
                  <a:spLocks noChangeAspect="1" noChangeArrowheads="1"/>
                </p:cNvSpPr>
                <p:nvPr/>
              </p:nvSpPr>
              <p:spPr bwMode="auto">
                <a:xfrm>
                  <a:off x="2787" y="2556"/>
                  <a:ext cx="890" cy="448"/>
                </a:xfrm>
                <a:prstGeom prst="rect">
                  <a:avLst/>
                </a:prstGeom>
                <a:solidFill>
                  <a:schemeClr val="bg1"/>
                </a:solidFill>
                <a:ln w="508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</p:grpSp>
          <p:sp>
            <p:nvSpPr>
              <p:cNvPr id="116" name="Rectangle 42"/>
              <p:cNvSpPr>
                <a:spLocks noChangeArrowheads="1"/>
              </p:cNvSpPr>
              <p:nvPr/>
            </p:nvSpPr>
            <p:spPr bwMode="auto">
              <a:xfrm>
                <a:off x="2819400" y="6019800"/>
                <a:ext cx="381000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400" dirty="0">
                  <a:latin typeface="Times" charset="0"/>
                </a:endParaRPr>
              </a:p>
            </p:txBody>
          </p:sp>
        </p:grpSp>
        <p:grpSp>
          <p:nvGrpSpPr>
            <p:cNvPr id="99" name="Group 73"/>
            <p:cNvGrpSpPr>
              <a:grpSpLocks noChangeAspect="1"/>
            </p:cNvGrpSpPr>
            <p:nvPr/>
          </p:nvGrpSpPr>
          <p:grpSpPr bwMode="auto">
            <a:xfrm rot="8797638">
              <a:off x="5874144" y="5354470"/>
              <a:ext cx="1382892" cy="363213"/>
              <a:chOff x="1120" y="2525"/>
              <a:chExt cx="2528" cy="682"/>
            </a:xfrm>
          </p:grpSpPr>
          <p:sp>
            <p:nvSpPr>
              <p:cNvPr id="113" name="Freeform 74"/>
              <p:cNvSpPr>
                <a:spLocks noChangeAspect="1"/>
              </p:cNvSpPr>
              <p:nvPr/>
            </p:nvSpPr>
            <p:spPr bwMode="auto">
              <a:xfrm>
                <a:off x="1120" y="2610"/>
                <a:ext cx="2480" cy="254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04"/>
                  <a:gd name="T40" fmla="*/ 0 h 192"/>
                  <a:gd name="T41" fmla="*/ 2304 w 2304"/>
                  <a:gd name="T42" fmla="*/ 192 h 1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4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117" y="2525"/>
                <a:ext cx="1531" cy="682"/>
              </a:xfrm>
              <a:prstGeom prst="rect">
                <a:avLst/>
              </a:prstGeom>
              <a:solidFill>
                <a:schemeClr val="bg1"/>
              </a:solidFill>
              <a:ln w="508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100" name="Line 80"/>
            <p:cNvSpPr>
              <a:spLocks noChangeShapeType="1"/>
            </p:cNvSpPr>
            <p:nvPr/>
          </p:nvSpPr>
          <p:spPr bwMode="auto">
            <a:xfrm rot="10800000">
              <a:off x="7170865" y="5163383"/>
              <a:ext cx="439812" cy="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1" name="TextBox 25"/>
            <p:cNvSpPr txBox="1">
              <a:spLocks noChangeArrowheads="1"/>
            </p:cNvSpPr>
            <p:nvPr/>
          </p:nvSpPr>
          <p:spPr bwMode="auto">
            <a:xfrm>
              <a:off x="6979938" y="4661282"/>
              <a:ext cx="301068" cy="34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 charset="0"/>
                </a:rPr>
                <a:t>W</a:t>
              </a:r>
              <a:endParaRPr lang="en-US" sz="1400" b="1" baseline="3000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102" name="TextBox 26"/>
            <p:cNvSpPr txBox="1">
              <a:spLocks noChangeArrowheads="1"/>
            </p:cNvSpPr>
            <p:nvPr/>
          </p:nvSpPr>
          <p:spPr bwMode="auto">
            <a:xfrm>
              <a:off x="6967530" y="5302071"/>
              <a:ext cx="301068" cy="34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 charset="0"/>
                </a:rPr>
                <a:t>W</a:t>
              </a:r>
              <a:endParaRPr lang="en-US" sz="1400" b="1" baseline="3000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103" name="Line 119"/>
            <p:cNvSpPr>
              <a:spLocks noChangeShapeType="1"/>
            </p:cNvSpPr>
            <p:nvPr/>
          </p:nvSpPr>
          <p:spPr bwMode="auto">
            <a:xfrm flipV="1">
              <a:off x="6250090" y="5570310"/>
              <a:ext cx="497488" cy="14737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4" name="Line 119"/>
            <p:cNvSpPr>
              <a:spLocks noChangeShapeType="1"/>
            </p:cNvSpPr>
            <p:nvPr/>
          </p:nvSpPr>
          <p:spPr bwMode="auto">
            <a:xfrm>
              <a:off x="6747578" y="5570310"/>
              <a:ext cx="779913" cy="26180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5" name="TextBox 104"/>
            <p:cNvSpPr txBox="1">
              <a:spLocks noChangeArrowheads="1"/>
            </p:cNvSpPr>
            <p:nvPr/>
          </p:nvSpPr>
          <p:spPr bwMode="auto">
            <a:xfrm>
              <a:off x="5907569" y="5579143"/>
              <a:ext cx="604402" cy="34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latin typeface="Calibri" charset="0"/>
                </a:rPr>
                <a:t>e</a:t>
              </a:r>
              <a:r>
                <a:rPr lang="en-US" sz="1400" b="1" dirty="0">
                  <a:solidFill>
                    <a:srgbClr val="0000FF"/>
                  </a:solidFill>
                  <a:latin typeface="Calibri" charset="0"/>
                </a:rPr>
                <a:t>–</a:t>
              </a:r>
              <a:endParaRPr lang="en-US" sz="1400" b="1" baseline="30000" dirty="0">
                <a:solidFill>
                  <a:srgbClr val="0000FF"/>
                </a:solidFill>
                <a:latin typeface="Calibri" charset="0"/>
              </a:endParaRPr>
            </a:p>
          </p:txBody>
        </p:sp>
        <p:sp>
          <p:nvSpPr>
            <p:cNvPr id="106" name="TextBox 105"/>
            <p:cNvSpPr txBox="1">
              <a:spLocks noChangeArrowheads="1"/>
            </p:cNvSpPr>
            <p:nvPr/>
          </p:nvSpPr>
          <p:spPr bwMode="auto">
            <a:xfrm>
              <a:off x="5914508" y="4260761"/>
              <a:ext cx="597464" cy="34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latin typeface="Calibri" charset="0"/>
                </a:rPr>
                <a:t>e</a:t>
              </a:r>
              <a:r>
                <a:rPr lang="en-US" sz="1400" b="1" dirty="0">
                  <a:solidFill>
                    <a:srgbClr val="0000FF"/>
                  </a:solidFill>
                  <a:latin typeface="Calibri" charset="0"/>
                </a:rPr>
                <a:t>+</a:t>
              </a:r>
              <a:endParaRPr lang="en-US" sz="1400" b="1" baseline="30000" dirty="0">
                <a:solidFill>
                  <a:srgbClr val="0000FF"/>
                </a:solidFill>
                <a:latin typeface="Calibri" charset="0"/>
              </a:endParaRPr>
            </a:p>
          </p:txBody>
        </p:sp>
        <p:sp>
          <p:nvSpPr>
            <p:cNvPr id="107" name="Line 118"/>
            <p:cNvSpPr>
              <a:spLocks noChangeShapeType="1"/>
            </p:cNvSpPr>
            <p:nvPr/>
          </p:nvSpPr>
          <p:spPr bwMode="auto">
            <a:xfrm flipV="1">
              <a:off x="6700654" y="4592524"/>
              <a:ext cx="853415" cy="207806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8" name="Line 118"/>
            <p:cNvSpPr>
              <a:spLocks noChangeShapeType="1"/>
            </p:cNvSpPr>
            <p:nvPr/>
          </p:nvSpPr>
          <p:spPr bwMode="auto">
            <a:xfrm>
              <a:off x="6177253" y="4609386"/>
              <a:ext cx="497007" cy="18820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9" name="Line 80"/>
            <p:cNvSpPr>
              <a:spLocks noChangeShapeType="1"/>
            </p:cNvSpPr>
            <p:nvPr/>
          </p:nvSpPr>
          <p:spPr bwMode="auto">
            <a:xfrm>
              <a:off x="7618427" y="5146324"/>
              <a:ext cx="324000" cy="23040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0" name="Line 80"/>
            <p:cNvSpPr>
              <a:spLocks noChangeShapeType="1"/>
            </p:cNvSpPr>
            <p:nvPr/>
          </p:nvSpPr>
          <p:spPr bwMode="auto">
            <a:xfrm flipV="1">
              <a:off x="7653863" y="4934377"/>
              <a:ext cx="324000" cy="230651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927736" y="4652471"/>
              <a:ext cx="274574" cy="346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  <a:latin typeface="Calibri"/>
                </a:rPr>
                <a:t>H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931352" y="5171868"/>
              <a:ext cx="274574" cy="346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  <a:latin typeface="Calibri"/>
                </a:rPr>
                <a:t>H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1820425" y="6222825"/>
            <a:ext cx="942553" cy="430879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 algn="ctr"/>
            <a:r>
              <a:rPr lang="en-US" sz="1050" dirty="0">
                <a:latin typeface="Helvetica"/>
              </a:rPr>
              <a:t>dominates </a:t>
            </a:r>
          </a:p>
          <a:p>
            <a:pPr algn="ctr"/>
            <a:r>
              <a:rPr lang="en-US" sz="1050" dirty="0">
                <a:latin typeface="Helvetica"/>
              </a:rPr>
              <a:t>at higher √</a:t>
            </a:r>
            <a:r>
              <a:rPr lang="en-US" sz="1050" i="1" dirty="0" err="1">
                <a:latin typeface="Helvetica"/>
              </a:rPr>
              <a:t>s</a:t>
            </a:r>
            <a:endParaRPr lang="en-US" sz="1050" i="1" dirty="0">
              <a:latin typeface="Helvetica"/>
            </a:endParaRPr>
          </a:p>
        </p:txBody>
      </p:sp>
      <p:cxnSp>
        <p:nvCxnSpPr>
          <p:cNvPr id="120" name="Straight Arrow Connector 119"/>
          <p:cNvCxnSpPr/>
          <p:nvPr/>
        </p:nvCxnSpPr>
        <p:spPr>
          <a:xfrm flipH="1" flipV="1">
            <a:off x="2726836" y="5643196"/>
            <a:ext cx="114174" cy="305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748650" y="5797159"/>
            <a:ext cx="564902" cy="307768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1400" i="1" dirty="0" err="1">
                <a:latin typeface="Symbol"/>
              </a:rPr>
              <a:t>l</a:t>
            </a:r>
            <a:r>
              <a:rPr lang="en-US" sz="1400" baseline="-25000" dirty="0" err="1">
                <a:latin typeface="Helvetica"/>
              </a:rPr>
              <a:t>HHH</a:t>
            </a:r>
            <a:endParaRPr lang="en-US" sz="1400" baseline="-25000" dirty="0">
              <a:latin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65" y="1049190"/>
            <a:ext cx="4976099" cy="324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600" dirty="0">
                <a:latin typeface="Avenir Book"/>
              </a:rPr>
              <a:t>Full GEANT-based simulation studies including beam backgrounds of many channels at all 3 stages</a:t>
            </a:r>
            <a:br>
              <a:rPr lang="en-US" sz="1600" dirty="0">
                <a:latin typeface="Avenir Book"/>
              </a:rPr>
            </a:br>
            <a:r>
              <a:rPr lang="en-US" sz="1600" dirty="0">
                <a:latin typeface="Avenir Book"/>
              </a:rPr>
              <a:t>–&gt; global fit including correlations;</a:t>
            </a:r>
          </a:p>
          <a:p>
            <a:pPr>
              <a:spcAft>
                <a:spcPts val="900"/>
              </a:spcAft>
            </a:pPr>
            <a:endParaRPr lang="en-US" sz="1600" dirty="0">
              <a:latin typeface="Avenir Book"/>
            </a:endParaRPr>
          </a:p>
          <a:p>
            <a:pPr>
              <a:spcAft>
                <a:spcPts val="900"/>
              </a:spcAft>
            </a:pPr>
            <a:endParaRPr lang="en-US" sz="1600" dirty="0">
              <a:latin typeface="Avenir Book"/>
            </a:endParaRPr>
          </a:p>
          <a:p>
            <a:pPr>
              <a:spcAft>
                <a:spcPts val="900"/>
              </a:spcAft>
            </a:pPr>
            <a:endParaRPr lang="en-US" sz="1600" dirty="0">
              <a:latin typeface="Avenir Book"/>
            </a:endParaRPr>
          </a:p>
          <a:p>
            <a:pPr>
              <a:spcAft>
                <a:spcPts val="900"/>
              </a:spcAft>
            </a:pPr>
            <a:r>
              <a:rPr lang="en-US" sz="1600" dirty="0">
                <a:latin typeface="Avenir Book"/>
              </a:rPr>
              <a:t>Precision &lt;1% for most couplings</a:t>
            </a:r>
          </a:p>
          <a:p>
            <a:pPr>
              <a:spcAft>
                <a:spcPts val="900"/>
              </a:spcAft>
            </a:pPr>
            <a:r>
              <a:rPr lang="en-US" sz="1600" dirty="0">
                <a:latin typeface="Avenir Book"/>
              </a:rPr>
              <a:t>c/b/W/Z/g couplings significantly more precise </a:t>
            </a:r>
            <a:br>
              <a:rPr lang="en-US" sz="1600" dirty="0">
                <a:latin typeface="Avenir Book"/>
              </a:rPr>
            </a:br>
            <a:r>
              <a:rPr lang="en-US" sz="1600" dirty="0">
                <a:latin typeface="Avenir Book"/>
              </a:rPr>
              <a:t>than HL-LHC even after 380GeV stage</a:t>
            </a:r>
          </a:p>
          <a:p>
            <a:pPr>
              <a:spcAft>
                <a:spcPts val="900"/>
              </a:spcAft>
            </a:pPr>
            <a:r>
              <a:rPr lang="en-US" sz="1600" i="1" dirty="0">
                <a:latin typeface="Symbol"/>
              </a:rPr>
              <a:t>G</a:t>
            </a:r>
            <a:r>
              <a:rPr lang="en-US" sz="1600" baseline="-25000" dirty="0">
                <a:latin typeface="Avenir Book"/>
              </a:rPr>
              <a:t>H</a:t>
            </a:r>
            <a:r>
              <a:rPr lang="en-US" sz="1600" dirty="0">
                <a:latin typeface="Avenir Book"/>
              </a:rPr>
              <a:t> is extracted with 4.7 – 2.5% precision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8828" y="5040192"/>
            <a:ext cx="1344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</a:rPr>
              <a:t>Using </a:t>
            </a:r>
            <a:r>
              <a:rPr lang="en-US" sz="1600" i="1" dirty="0">
                <a:latin typeface="Avenir Book"/>
              </a:rPr>
              <a:t>M</a:t>
            </a:r>
            <a:r>
              <a:rPr lang="en-US" sz="1600" dirty="0">
                <a:latin typeface="Avenir Book"/>
              </a:rPr>
              <a:t>(HH) </a:t>
            </a:r>
            <a:br>
              <a:rPr lang="en-US" sz="1600" dirty="0">
                <a:latin typeface="Avenir Book"/>
              </a:rPr>
            </a:br>
            <a:r>
              <a:rPr lang="en-US" sz="1600" dirty="0">
                <a:latin typeface="Avenir Book"/>
              </a:rPr>
              <a:t>differential </a:t>
            </a:r>
            <a:br>
              <a:rPr lang="en-US" sz="1600" dirty="0">
                <a:latin typeface="Avenir Book"/>
              </a:rPr>
            </a:br>
            <a:r>
              <a:rPr lang="en-US" sz="1600" dirty="0">
                <a:latin typeface="Avenir Book"/>
              </a:rPr>
              <a:t>distribution:</a:t>
            </a:r>
          </a:p>
        </p:txBody>
      </p:sp>
      <p:sp>
        <p:nvSpPr>
          <p:cNvPr id="16" name="7-Point Star 15"/>
          <p:cNvSpPr/>
          <p:nvPr/>
        </p:nvSpPr>
        <p:spPr>
          <a:xfrm>
            <a:off x="3000528" y="6303505"/>
            <a:ext cx="736600" cy="609600"/>
          </a:xfrm>
          <a:prstGeom prst="star7">
            <a:avLst/>
          </a:prstGeom>
          <a:solidFill>
            <a:srgbClr val="FCF3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61200" rIns="0" rtlCol="0" anchor="ctr"/>
          <a:lstStyle/>
          <a:p>
            <a:pPr algn="ctr"/>
            <a:r>
              <a:rPr lang="en-US" sz="1400" dirty="0">
                <a:solidFill>
                  <a:srgbClr val="BF2121"/>
                </a:solidFill>
              </a:rPr>
              <a:t>New!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233009" y="2239325"/>
            <a:ext cx="3231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400" dirty="0">
                <a:latin typeface="Avenir Book"/>
              </a:rPr>
              <a:t>no assumptions on additional Higgs decays – unique to lepton colliders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5888183" y="2308595"/>
            <a:ext cx="1570182" cy="0"/>
          </a:xfrm>
          <a:prstGeom prst="line">
            <a:avLst/>
          </a:prstGeom>
          <a:ln>
            <a:solidFill>
              <a:srgbClr val="BF21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604372" y="4540903"/>
            <a:ext cx="4224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600" dirty="0">
                <a:latin typeface="Avenir Book"/>
              </a:rPr>
              <a:t>Higgs self-coupling requires high energy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4845" y="4475952"/>
            <a:ext cx="4818486" cy="2531871"/>
          </a:xfrm>
          <a:prstGeom prst="rect">
            <a:avLst/>
          </a:prstGeom>
          <a:noFill/>
          <a:ln>
            <a:solidFill>
              <a:srgbClr val="C823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 rot="1476195">
            <a:off x="921316" y="3043154"/>
            <a:ext cx="33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600" dirty="0">
                <a:latin typeface="Avenir Book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2184353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3448" y="4088490"/>
            <a:ext cx="3312524" cy="2909160"/>
            <a:chOff x="153448" y="3981538"/>
            <a:chExt cx="3312524" cy="290916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" r="4893" b="7036"/>
            <a:stretch/>
          </p:blipFill>
          <p:spPr>
            <a:xfrm>
              <a:off x="153448" y="3981538"/>
              <a:ext cx="3312524" cy="288242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021010" y="6688211"/>
              <a:ext cx="281767" cy="202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60" y="151948"/>
            <a:ext cx="8667155" cy="826520"/>
          </a:xfrm>
        </p:spPr>
        <p:txBody>
          <a:bodyPr/>
          <a:lstStyle/>
          <a:p>
            <a:r>
              <a:rPr lang="en-US" sz="4000" dirty="0"/>
              <a:t>Top physics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00204" y="4222180"/>
            <a:ext cx="2567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venir Book"/>
              </a:rPr>
              <a:t>Hadronic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 decays of high-energy top quarks do not lead to 3 separated jets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 –&gt;  identify substructure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00204" y="3921392"/>
            <a:ext cx="2358611" cy="369332"/>
            <a:chOff x="5971213" y="4019930"/>
            <a:chExt cx="2358611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5971213" y="4019930"/>
              <a:ext cx="2358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latin typeface="Avenir Book"/>
                </a:rPr>
                <a:t>e</a:t>
              </a:r>
              <a:r>
                <a:rPr lang="en-US" sz="1800" baseline="30000" dirty="0" err="1">
                  <a:latin typeface="Avenir Book"/>
                </a:rPr>
                <a:t>+</a:t>
              </a:r>
              <a:r>
                <a:rPr lang="en-US" sz="1800" dirty="0" err="1">
                  <a:latin typeface="Avenir Book"/>
                </a:rPr>
                <a:t>e</a:t>
              </a:r>
              <a:r>
                <a:rPr lang="en-US" sz="1800" baseline="30000" dirty="0">
                  <a:latin typeface="Avenir Book"/>
                </a:rPr>
                <a:t>–</a:t>
              </a:r>
              <a:r>
                <a:rPr lang="en-US" sz="1800" dirty="0">
                  <a:latin typeface="Avenir Book"/>
                </a:rPr>
                <a:t> -&gt; </a:t>
              </a:r>
              <a:r>
                <a:rPr lang="en-US" sz="1800" dirty="0" err="1">
                  <a:latin typeface="Avenir Book"/>
                </a:rPr>
                <a:t>tt</a:t>
              </a:r>
              <a:r>
                <a:rPr lang="en-US" sz="1800" dirty="0">
                  <a:latin typeface="Avenir Book"/>
                </a:rPr>
                <a:t> -&gt; </a:t>
              </a:r>
              <a:r>
                <a:rPr lang="en-US" sz="1800" dirty="0" err="1">
                  <a:latin typeface="Avenir Book"/>
                </a:rPr>
                <a:t>qqqqbb</a:t>
              </a:r>
              <a:endParaRPr lang="en-US" sz="1800" dirty="0">
                <a:latin typeface="Avenir Book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8086895" y="4121867"/>
              <a:ext cx="815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807868" y="4134912"/>
              <a:ext cx="815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525719" y="4135942"/>
              <a:ext cx="815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29302" y="4121470"/>
              <a:ext cx="815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Screen Shot 2017-02-23 at 09.47.24.png"/>
          <p:cNvPicPr>
            <a:picLocks noChangeAspect="1"/>
          </p:cNvPicPr>
          <p:nvPr/>
        </p:nvPicPr>
        <p:blipFill>
          <a:blip r:embed="rId3">
            <a:extLst/>
          </a:blip>
          <a:srcRect r="8420" b="8926"/>
          <a:stretch>
            <a:fillRect/>
          </a:stretch>
        </p:blipFill>
        <p:spPr>
          <a:xfrm>
            <a:off x="7136419" y="1436851"/>
            <a:ext cx="2637826" cy="254979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/>
          <p:cNvSpPr txBox="1"/>
          <p:nvPr/>
        </p:nvSpPr>
        <p:spPr>
          <a:xfrm>
            <a:off x="7400204" y="1029967"/>
            <a:ext cx="2221281" cy="593999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r>
              <a:rPr lang="en-US" sz="1600" dirty="0">
                <a:latin typeface="Avenir Book"/>
              </a:rPr>
              <a:t>First study of boosted top production in </a:t>
            </a:r>
            <a:r>
              <a:rPr lang="en-US" sz="1600" dirty="0" err="1">
                <a:latin typeface="Avenir Book"/>
              </a:rPr>
              <a:t>e</a:t>
            </a:r>
            <a:r>
              <a:rPr lang="en-US" sz="1600" baseline="30000" dirty="0" err="1">
                <a:latin typeface="Avenir Book"/>
              </a:rPr>
              <a:t>+</a:t>
            </a:r>
            <a:r>
              <a:rPr lang="en-US" sz="1600" dirty="0" err="1">
                <a:latin typeface="Avenir Book"/>
              </a:rPr>
              <a:t>e</a:t>
            </a:r>
            <a:r>
              <a:rPr lang="en-US" sz="1600" baseline="30000" dirty="0">
                <a:latin typeface="Avenir Book"/>
              </a:rPr>
              <a:t>–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94365" y="1056119"/>
            <a:ext cx="2526199" cy="2907995"/>
          </a:xfrm>
          <a:prstGeom prst="rect">
            <a:avLst/>
          </a:prstGeom>
          <a:noFill/>
          <a:ln>
            <a:solidFill>
              <a:srgbClr val="C823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" y="910096"/>
            <a:ext cx="3671495" cy="31081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76866" y="3705278"/>
            <a:ext cx="3151470" cy="2363714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r>
              <a:rPr lang="en-US" sz="105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 </a:t>
            </a:r>
            <a:r>
              <a:rPr lang="en-US" sz="1800" dirty="0">
                <a:latin typeface="Avenir Book"/>
              </a:rPr>
              <a:t>FCNC decays</a:t>
            </a:r>
            <a:br>
              <a:rPr lang="en-US" sz="1800" dirty="0">
                <a:latin typeface="Helvetica"/>
              </a:rPr>
            </a:br>
            <a:r>
              <a:rPr lang="en-US" sz="105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 </a:t>
            </a:r>
            <a:r>
              <a:rPr lang="en-US" sz="1800" dirty="0">
                <a:latin typeface="Avenir Book"/>
              </a:rPr>
              <a:t>CP properties of </a:t>
            </a:r>
            <a:r>
              <a:rPr lang="en-US" sz="1800" dirty="0" err="1">
                <a:latin typeface="Avenir Book"/>
              </a:rPr>
              <a:t>ttH</a:t>
            </a:r>
            <a:br>
              <a:rPr lang="en-US" sz="1800" dirty="0">
                <a:latin typeface="Avenir Book"/>
              </a:rPr>
            </a:br>
            <a:r>
              <a:rPr lang="en-US" sz="105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 </a:t>
            </a:r>
            <a:r>
              <a:rPr lang="en-US" sz="1800" dirty="0">
                <a:latin typeface="Avenir Book"/>
              </a:rPr>
              <a:t>cross-section and </a:t>
            </a:r>
            <a:r>
              <a:rPr lang="en-US" sz="1800" i="1" dirty="0">
                <a:latin typeface="Avenir Book"/>
              </a:rPr>
              <a:t>A</a:t>
            </a:r>
            <a:r>
              <a:rPr lang="en-US" sz="1800" baseline="-25000" dirty="0">
                <a:latin typeface="Avenir Book"/>
              </a:rPr>
              <a:t>FB</a:t>
            </a:r>
            <a:br>
              <a:rPr lang="en-US" sz="1800" dirty="0">
                <a:latin typeface="Avenir Book"/>
              </a:rPr>
            </a:br>
            <a:r>
              <a:rPr lang="en-US" sz="1800" dirty="0">
                <a:latin typeface="Helvetica"/>
              </a:rPr>
              <a:t> </a:t>
            </a:r>
            <a:r>
              <a:rPr lang="en-US" sz="1800" dirty="0">
                <a:latin typeface="Avenir Book"/>
              </a:rPr>
              <a:t> -&gt; resolved, semi-resolved, </a:t>
            </a:r>
            <a:br>
              <a:rPr lang="en-US" sz="1800" dirty="0">
                <a:latin typeface="Avenir Book"/>
              </a:rPr>
            </a:br>
            <a:r>
              <a:rPr lang="en-US" sz="1800" dirty="0">
                <a:latin typeface="Avenir Book"/>
              </a:rPr>
              <a:t>       boosted</a:t>
            </a:r>
          </a:p>
          <a:p>
            <a:br>
              <a:rPr lang="en-US" sz="105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</a:br>
            <a:br>
              <a:rPr lang="en-US" sz="105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</a:br>
            <a:r>
              <a:rPr lang="en-US" sz="105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 </a:t>
            </a:r>
            <a:r>
              <a:rPr lang="en-US" sz="1800" dirty="0">
                <a:latin typeface="Avenir Book"/>
              </a:rPr>
              <a:t>couplings to Z and </a:t>
            </a:r>
            <a:r>
              <a:rPr lang="en-US" sz="1800" dirty="0">
                <a:latin typeface="Symbol"/>
              </a:rPr>
              <a:t>g</a:t>
            </a:r>
            <a:br>
              <a:rPr lang="en-US" sz="1800" dirty="0">
                <a:latin typeface="Symbol"/>
              </a:rPr>
            </a:br>
            <a:r>
              <a:rPr lang="en-US" sz="105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 </a:t>
            </a:r>
            <a:r>
              <a:rPr lang="en-US" sz="1800" dirty="0">
                <a:latin typeface="Avenir Book"/>
              </a:rPr>
              <a:t>EFT interpretation</a:t>
            </a:r>
            <a:endParaRPr lang="en-US" sz="1800" dirty="0">
              <a:latin typeface="Symbo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85186" y="2980181"/>
            <a:ext cx="3105045" cy="655554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r>
              <a:rPr lang="en-US" sz="11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 </a:t>
            </a:r>
            <a:r>
              <a:rPr lang="en-US" sz="1800" dirty="0">
                <a:latin typeface="Avenir Book"/>
              </a:rPr>
              <a:t>observe 1S  ‘bound </a:t>
            </a:r>
            <a:br>
              <a:rPr lang="en-US" sz="1800" dirty="0">
                <a:latin typeface="Avenir Book"/>
              </a:rPr>
            </a:br>
            <a:r>
              <a:rPr lang="en-US" sz="1800" dirty="0">
                <a:latin typeface="Avenir Book"/>
              </a:rPr>
              <a:t>state’, </a:t>
            </a:r>
            <a:r>
              <a:rPr lang="en-US" sz="1800" dirty="0" err="1">
                <a:latin typeface="Symbol"/>
              </a:rPr>
              <a:t>D</a:t>
            </a:r>
            <a:r>
              <a:rPr lang="en-US" sz="1800" i="1" dirty="0" err="1">
                <a:latin typeface="Avenir Book"/>
              </a:rPr>
              <a:t>m</a:t>
            </a:r>
            <a:r>
              <a:rPr lang="en-US" sz="1800" baseline="-25000" dirty="0" err="1">
                <a:latin typeface="Avenir Book"/>
              </a:rPr>
              <a:t>t</a:t>
            </a:r>
            <a:r>
              <a:rPr lang="en-US" sz="1800" dirty="0">
                <a:latin typeface="Avenir Book"/>
              </a:rPr>
              <a:t> ~ 50 MeV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81905" y="1064265"/>
            <a:ext cx="3361750" cy="1209552"/>
          </a:xfrm>
          <a:prstGeom prst="rect">
            <a:avLst/>
          </a:prstGeom>
          <a:solidFill>
            <a:srgbClr val="EAE7FF"/>
          </a:solidFill>
        </p:spPr>
        <p:txBody>
          <a:bodyPr wrap="square" lIns="100574" tIns="50287" rIns="100574" bIns="50287">
            <a:spAutoFit/>
          </a:bodyPr>
          <a:lstStyle/>
          <a:p>
            <a:pPr>
              <a:spcAft>
                <a:spcPts val="440"/>
              </a:spcAft>
            </a:pPr>
            <a:r>
              <a:rPr lang="en-US" sz="11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sz="18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1800" dirty="0">
                <a:latin typeface="Avenir Book"/>
              </a:rPr>
              <a:t>Intending threshold scan around 350 </a:t>
            </a:r>
            <a:r>
              <a:rPr lang="en-US" sz="1800" dirty="0" err="1">
                <a:latin typeface="Avenir Book"/>
              </a:rPr>
              <a:t>GeV</a:t>
            </a:r>
            <a:r>
              <a:rPr lang="en-US" sz="1800" dirty="0">
                <a:latin typeface="Avenir Book"/>
              </a:rPr>
              <a:t> (10 points, </a:t>
            </a:r>
            <a:br>
              <a:rPr lang="en-US" sz="1800" dirty="0">
                <a:latin typeface="Avenir Book"/>
              </a:rPr>
            </a:br>
            <a:r>
              <a:rPr lang="en-US" sz="1800" dirty="0">
                <a:latin typeface="Avenir Book"/>
              </a:rPr>
              <a:t>~1 year) as well as main initial- stage baseline √s=380GeV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81905" y="2324617"/>
            <a:ext cx="2752075" cy="655554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r>
              <a:rPr lang="en-US" sz="11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 </a:t>
            </a:r>
            <a:r>
              <a:rPr lang="en-US" sz="1800" dirty="0">
                <a:latin typeface="Avenir Book"/>
              </a:rPr>
              <a:t>sensitive to top mass, width and couplings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77631" y="3492498"/>
            <a:ext cx="104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venir Book"/>
              </a:rPr>
              <a:t>√s=3TeV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12635" y="6196661"/>
            <a:ext cx="39252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BF2121"/>
                </a:solidFill>
                <a:latin typeface="Avenir Book"/>
              </a:rPr>
              <a:t>–&gt; initial and high-energy stages </a:t>
            </a:r>
            <a:br>
              <a:rPr lang="en-US" sz="1600" b="1" dirty="0">
                <a:solidFill>
                  <a:srgbClr val="BF2121"/>
                </a:solidFill>
                <a:latin typeface="Avenir Book"/>
              </a:rPr>
            </a:br>
            <a:r>
              <a:rPr lang="en-US" sz="1600" b="1" dirty="0">
                <a:solidFill>
                  <a:srgbClr val="BF2121"/>
                </a:solidFill>
                <a:latin typeface="Avenir Book"/>
              </a:rPr>
              <a:t>are very complementary</a:t>
            </a:r>
          </a:p>
          <a:p>
            <a:pPr>
              <a:spcAft>
                <a:spcPts val="600"/>
              </a:spcAft>
            </a:pPr>
            <a:r>
              <a:rPr lang="en-US" sz="1600" b="1" dirty="0" err="1">
                <a:solidFill>
                  <a:srgbClr val="BF2121"/>
                </a:solidFill>
                <a:latin typeface="Avenir Book"/>
              </a:rPr>
              <a:t>Polarisation</a:t>
            </a:r>
            <a:r>
              <a:rPr lang="en-US" sz="1600" b="1" dirty="0">
                <a:solidFill>
                  <a:srgbClr val="BF2121"/>
                </a:solidFill>
                <a:latin typeface="Avenir Book"/>
              </a:rPr>
              <a:t> provides new observables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00143" y="5461144"/>
            <a:ext cx="2695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BF2121"/>
                </a:solidFill>
                <a:latin typeface="Avenir Book"/>
              </a:rPr>
              <a:t>arXiv</a:t>
            </a:r>
            <a:r>
              <a:rPr lang="en-US" sz="1800" dirty="0">
                <a:solidFill>
                  <a:srgbClr val="BF2121"/>
                </a:solidFill>
                <a:latin typeface="Avenir Book"/>
              </a:rPr>
              <a:t> 1807.02441: </a:t>
            </a:r>
            <a:br>
              <a:rPr lang="en-US" sz="1800" dirty="0">
                <a:solidFill>
                  <a:srgbClr val="BF2121"/>
                </a:solidFill>
                <a:latin typeface="Avenir Book"/>
              </a:rPr>
            </a:br>
            <a:r>
              <a:rPr lang="en-US" sz="1800" dirty="0">
                <a:solidFill>
                  <a:srgbClr val="BF2121"/>
                </a:solidFill>
                <a:latin typeface="Avenir Book"/>
              </a:rPr>
              <a:t>Top-quark physics at the CLIC electron–positron linear collider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19314" y="6553738"/>
            <a:ext cx="197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/>
              </a:rPr>
              <a:t>in journal review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76866" y="3713834"/>
            <a:ext cx="3053074" cy="1596873"/>
          </a:xfrm>
          <a:prstGeom prst="rect">
            <a:avLst/>
          </a:prstGeom>
          <a:noFill/>
          <a:ln>
            <a:solidFill>
              <a:srgbClr val="C823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300759" y="3964114"/>
            <a:ext cx="2526199" cy="1335284"/>
          </a:xfrm>
          <a:prstGeom prst="rect">
            <a:avLst/>
          </a:prstGeom>
          <a:noFill/>
          <a:ln>
            <a:solidFill>
              <a:srgbClr val="C823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676866" y="5310707"/>
            <a:ext cx="3053074" cy="796605"/>
          </a:xfrm>
          <a:prstGeom prst="rect">
            <a:avLst/>
          </a:prstGeom>
          <a:noFill/>
          <a:ln>
            <a:solidFill>
              <a:srgbClr val="C823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11355" y="6835270"/>
            <a:ext cx="741250" cy="307777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/>
              <a:t>sin</a:t>
            </a:r>
            <a:r>
              <a:rPr lang="en-US" baseline="30000" dirty="0"/>
              <a:t>2</a:t>
            </a:r>
            <a:r>
              <a:rPr lang="en-US" dirty="0">
                <a:latin typeface="Symbol"/>
              </a:rPr>
              <a:t>f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-278185" y="4401990"/>
            <a:ext cx="898169" cy="307777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latin typeface="Symbol"/>
              </a:rPr>
              <a:t>D</a:t>
            </a:r>
            <a:r>
              <a:rPr lang="en-US" dirty="0"/>
              <a:t>sin</a:t>
            </a:r>
            <a:r>
              <a:rPr lang="en-US" baseline="30000" dirty="0"/>
              <a:t>2</a:t>
            </a:r>
            <a:r>
              <a:rPr lang="en-US" dirty="0">
                <a:latin typeface="Symbol"/>
              </a:rPr>
              <a:t>f</a:t>
            </a:r>
          </a:p>
        </p:txBody>
      </p:sp>
      <p:sp>
        <p:nvSpPr>
          <p:cNvPr id="42" name="Right Arrow 41"/>
          <p:cNvSpPr/>
          <p:nvPr/>
        </p:nvSpPr>
        <p:spPr>
          <a:xfrm rot="5400000">
            <a:off x="4979851" y="4703303"/>
            <a:ext cx="347192" cy="1168490"/>
          </a:xfrm>
          <a:prstGeom prst="rightArrow">
            <a:avLst>
              <a:gd name="adj1" fmla="val 50000"/>
              <a:gd name="adj2" fmla="val 63301"/>
            </a:avLst>
          </a:prstGeom>
          <a:solidFill>
            <a:srgbClr val="BF605E"/>
          </a:solidFill>
          <a:ln>
            <a:solidFill>
              <a:srgbClr val="BF21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7-Point Star 43"/>
          <p:cNvSpPr/>
          <p:nvPr/>
        </p:nvSpPr>
        <p:spPr>
          <a:xfrm>
            <a:off x="690860" y="4662093"/>
            <a:ext cx="736600" cy="609600"/>
          </a:xfrm>
          <a:prstGeom prst="star7">
            <a:avLst/>
          </a:prstGeom>
          <a:solidFill>
            <a:srgbClr val="FCF3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61200" rIns="0" rtlCol="0" anchor="ctr"/>
          <a:lstStyle/>
          <a:p>
            <a:pPr algn="ctr"/>
            <a:r>
              <a:rPr lang="en-US" sz="1400" dirty="0">
                <a:solidFill>
                  <a:srgbClr val="BF2121"/>
                </a:solidFill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2897129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 Accelerator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394" y="1314452"/>
            <a:ext cx="8040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 </a:t>
            </a:r>
            <a:r>
              <a:rPr lang="en-US" dirty="0">
                <a:latin typeface="Avenir Book"/>
              </a:rPr>
              <a:t>Key technologies have been demonstrated</a:t>
            </a:r>
            <a:br>
              <a:rPr lang="en-US" dirty="0">
                <a:latin typeface="Avenir Book"/>
              </a:rPr>
            </a:br>
            <a:r>
              <a:rPr lang="en-US" sz="14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 </a:t>
            </a:r>
            <a:r>
              <a:rPr lang="en-US" dirty="0">
                <a:latin typeface="Avenir Book"/>
              </a:rPr>
              <a:t>CLIC is now a mature project, ready to be built </a:t>
            </a:r>
          </a:p>
        </p:txBody>
      </p:sp>
      <p:pic>
        <p:nvPicPr>
          <p:cNvPr id="10" name="xband_2_photobyMatteoVolp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7955" y="2377784"/>
            <a:ext cx="3411158" cy="2115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ctf3_highres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2" y="2377784"/>
            <a:ext cx="6084559" cy="4563419"/>
          </a:xfrm>
          <a:prstGeom prst="rect">
            <a:avLst/>
          </a:prstGeom>
        </p:spPr>
      </p:pic>
      <p:pic>
        <p:nvPicPr>
          <p:cNvPr id="12" name="Picture 11" descr="CLIC_map_CLIC380_zoom_wtext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15607" r="13411" b="24234"/>
          <a:stretch/>
        </p:blipFill>
        <p:spPr>
          <a:xfrm>
            <a:off x="6457955" y="4591236"/>
            <a:ext cx="3411158" cy="23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09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60" y="151948"/>
            <a:ext cx="8667155" cy="826520"/>
          </a:xfrm>
        </p:spPr>
        <p:txBody>
          <a:bodyPr/>
          <a:lstStyle/>
          <a:p>
            <a:r>
              <a:rPr lang="en-US" sz="4000" dirty="0"/>
              <a:t>Key accelerator challenges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448EFC28-2AC9-9846-9FE5-1BA17C47D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15" y="1730326"/>
            <a:ext cx="9144000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400" b="0" dirty="0">
                <a:solidFill>
                  <a:prstClr val="black"/>
                </a:solidFill>
                <a:latin typeface="Avenir Roman" panose="02000503020000020003" pitchFamily="2" charset="0"/>
              </a:rPr>
              <a:t>High-current drive beam bunched at 12 GHz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sz="2400" b="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400" b="0" dirty="0">
                <a:solidFill>
                  <a:prstClr val="black"/>
                </a:solidFill>
                <a:latin typeface="Avenir Roman" panose="02000503020000020003" pitchFamily="2" charset="0"/>
              </a:rPr>
              <a:t>Power transfer + main-beam acceleration</a:t>
            </a:r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endParaRPr lang="en-GB" altLang="en-US" sz="2400" b="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400" b="0" dirty="0">
                <a:solidFill>
                  <a:prstClr val="black"/>
                </a:solidFill>
                <a:latin typeface="Avenir Roman" panose="02000503020000020003" pitchFamily="2" charset="0"/>
              </a:rPr>
              <a:t>100 MV/m high gradient in main-beam cavities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sz="2400" b="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400" b="0" dirty="0">
                <a:solidFill>
                  <a:prstClr val="black"/>
                </a:solidFill>
                <a:latin typeface="Avenir Roman" panose="02000503020000020003" pitchFamily="2" charset="0"/>
              </a:rPr>
              <a:t>Produce, transport, and collide low-emittance beams</a:t>
            </a:r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endParaRPr lang="en-GB" altLang="en-US" sz="2400" b="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400" b="0" dirty="0">
                <a:solidFill>
                  <a:prstClr val="black"/>
                </a:solidFill>
                <a:latin typeface="Avenir Roman" panose="02000503020000020003" pitchFamily="2" charset="0"/>
              </a:rPr>
              <a:t>System integration, alignment and stability, engineering, cost, power … </a:t>
            </a:r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endParaRPr lang="en-GB" altLang="en-US" sz="2800" b="0" dirty="0">
              <a:solidFill>
                <a:prstClr val="black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894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>
            <a:extLst>
              <a:ext uri="{FF2B5EF4-FFF2-40B4-BE49-F238E27FC236}">
                <a16:creationId xmlns:a16="http://schemas.microsoft.com/office/drawing/2014/main" id="{612A1EA0-1FE7-F944-A315-A474699C6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515665"/>
            <a:ext cx="10048875" cy="574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00"/>
              </a:buClr>
            </a:pPr>
            <a:endParaRPr lang="en-GB" altLang="en-US" sz="3077">
              <a:solidFill>
                <a:srgbClr val="000000"/>
              </a:solidFill>
            </a:endParaRPr>
          </a:p>
        </p:txBody>
      </p:sp>
      <p:pic>
        <p:nvPicPr>
          <p:cNvPr id="257029" name="Picture 1">
            <a:extLst>
              <a:ext uri="{FF2B5EF4-FFF2-40B4-BE49-F238E27FC236}">
                <a16:creationId xmlns:a16="http://schemas.microsoft.com/office/drawing/2014/main" id="{CEC6B685-F824-A849-81A7-A8F9412B3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1" y="970349"/>
            <a:ext cx="9295209" cy="618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05F3ED-BC38-9248-AE12-B5D02881A64E}"/>
              </a:ext>
            </a:extLst>
          </p:cNvPr>
          <p:cNvSpPr txBox="1">
            <a:spLocks/>
          </p:cNvSpPr>
          <p:nvPr/>
        </p:nvSpPr>
        <p:spPr>
          <a:xfrm>
            <a:off x="690860" y="222288"/>
            <a:ext cx="8667155" cy="826520"/>
          </a:xfrm>
          <a:prstGeom prst="rect">
            <a:avLst/>
          </a:prstGeom>
        </p:spPr>
        <p:txBody>
          <a:bodyPr/>
          <a:lstStyle>
            <a:lvl1pPr algn="ctr" defTabSz="7542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4000" dirty="0"/>
              <a:t>CLIC Test Facility (CTF3)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C77FF2A-9FA6-784F-8B41-43E481BCB106}"/>
              </a:ext>
            </a:extLst>
          </p:cNvPr>
          <p:cNvSpPr txBox="1">
            <a:spLocks/>
          </p:cNvSpPr>
          <p:nvPr/>
        </p:nvSpPr>
        <p:spPr>
          <a:xfrm>
            <a:off x="7797928" y="7258098"/>
            <a:ext cx="2260997" cy="4021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1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64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45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27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691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973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555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EF62AA5-A9F9-344C-9738-C68EB5A8EDFF}" type="slidenum">
              <a:rPr lang="en-US" sz="1300" smtClean="0">
                <a:solidFill>
                  <a:schemeClr val="bg1"/>
                </a:solidFill>
                <a:latin typeface="Avenir Roman" panose="02000503020000020003" pitchFamily="2" charset="0"/>
              </a:rPr>
              <a:pPr algn="r"/>
              <a:t>18</a:t>
            </a:fld>
            <a:endParaRPr lang="en-US" sz="13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807D25C-BD79-164C-9B99-52C48545F115}"/>
              </a:ext>
            </a:extLst>
          </p:cNvPr>
          <p:cNvSpPr txBox="1">
            <a:spLocks/>
          </p:cNvSpPr>
          <p:nvPr/>
        </p:nvSpPr>
        <p:spPr>
          <a:xfrm>
            <a:off x="17585" y="7275021"/>
            <a:ext cx="2260997" cy="4021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1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64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45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27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691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973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555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>
                <a:solidFill>
                  <a:schemeClr val="bg1"/>
                </a:solidFill>
                <a:latin typeface="Avenir Roman" panose="02000503020000020003" pitchFamily="2" charset="0"/>
              </a:rPr>
              <a:t>Uppsala - May 2019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2587697-9E8D-ED4D-8AEF-101DBF1A093E}"/>
              </a:ext>
            </a:extLst>
          </p:cNvPr>
          <p:cNvSpPr txBox="1">
            <a:spLocks/>
          </p:cNvSpPr>
          <p:nvPr/>
        </p:nvSpPr>
        <p:spPr>
          <a:xfrm>
            <a:off x="3235942" y="7271525"/>
            <a:ext cx="3576991" cy="4021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1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64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45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27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691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973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555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chemeClr val="bg1"/>
                </a:solidFill>
                <a:latin typeface="Avenir Roman" panose="02000503020000020003" pitchFamily="2" charset="0"/>
              </a:rPr>
              <a:t>Andrea Latina</a:t>
            </a:r>
          </a:p>
        </p:txBody>
      </p:sp>
    </p:spTree>
    <p:extLst>
      <p:ext uri="{BB962C8B-B14F-4D97-AF65-F5344CB8AC3E}">
        <p14:creationId xmlns:p14="http://schemas.microsoft.com/office/powerpoint/2010/main" val="85800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TF3-Overall-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5" y="4806662"/>
            <a:ext cx="2419264" cy="18170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Accelerator challenges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8718" t="66126"/>
          <a:stretch/>
        </p:blipFill>
        <p:spPr>
          <a:xfrm>
            <a:off x="6464656" y="4999898"/>
            <a:ext cx="3597586" cy="22019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4230" y="1406655"/>
            <a:ext cx="2793527" cy="291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sz="180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Key challenges: </a:t>
            </a:r>
            <a:endParaRPr lang="en-GB" altLang="en-US" dirty="0">
              <a:solidFill>
                <a:prstClr val="black"/>
              </a:solidFill>
              <a:latin typeface="Avenir Book"/>
              <a:ea typeface="Calibri" charset="0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dirty="0">
              <a:solidFill>
                <a:prstClr val="black"/>
              </a:solidFill>
              <a:latin typeface="Avenir Book"/>
              <a:ea typeface="Calibri" charset="0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dirty="0">
                <a:solidFill>
                  <a:srgbClr val="E33F28"/>
                </a:solidFill>
                <a:latin typeface="Avenir Heavy"/>
                <a:ea typeface="Calibri" charset="0"/>
                <a:cs typeface="Avenir Book"/>
              </a:rPr>
              <a:t>High-current drive beam bunched at 12 GHz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Power transfer + </a:t>
            </a:r>
            <a:b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</a:b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main-beam acceleration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~100 MV/m gradient in main-beam cavities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Low emittance generation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Alignment &amp; stability</a:t>
            </a: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dirty="0">
                <a:solidFill>
                  <a:prstClr val="black"/>
                </a:solidFill>
                <a:latin typeface="Avenir Book"/>
                <a:cs typeface="Avenir Book"/>
                <a:sym typeface="Wingdings" panose="05000000000000000000" pitchFamily="2" charset="2"/>
              </a:rPr>
              <a:t>     </a:t>
            </a: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1649" y="2610471"/>
            <a:ext cx="183722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E33F28"/>
                </a:solidFill>
                <a:latin typeface="Avenir Book"/>
              </a:rPr>
              <a:t>Drive beam </a:t>
            </a:r>
            <a:br>
              <a:rPr lang="en-US" sz="1800" dirty="0">
                <a:solidFill>
                  <a:srgbClr val="E33F28"/>
                </a:solidFill>
                <a:latin typeface="Avenir Book"/>
              </a:rPr>
            </a:br>
            <a:r>
              <a:rPr lang="en-US" sz="1800" dirty="0">
                <a:solidFill>
                  <a:srgbClr val="E33F28"/>
                </a:solidFill>
                <a:latin typeface="Avenir Book"/>
              </a:rPr>
              <a:t>arrival time </a:t>
            </a:r>
          </a:p>
          <a:p>
            <a:r>
              <a:rPr lang="en-US" sz="1800" dirty="0" err="1">
                <a:solidFill>
                  <a:srgbClr val="E33F28"/>
                </a:solidFill>
                <a:latin typeface="Avenir Book"/>
              </a:rPr>
              <a:t>stabilised</a:t>
            </a:r>
            <a:r>
              <a:rPr lang="en-US" sz="1800" dirty="0">
                <a:solidFill>
                  <a:srgbClr val="E33F28"/>
                </a:solidFill>
                <a:latin typeface="Avenir Book"/>
              </a:rPr>
              <a:t> </a:t>
            </a:r>
          </a:p>
          <a:p>
            <a:r>
              <a:rPr lang="en-US" sz="1800" dirty="0">
                <a:solidFill>
                  <a:srgbClr val="E33F28"/>
                </a:solidFill>
                <a:latin typeface="Avenir Book"/>
              </a:rPr>
              <a:t>to CLIC specification of 50fs: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3174" y="3810084"/>
            <a:ext cx="645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33F28"/>
                </a:solidFill>
                <a:latin typeface="Avenir Book"/>
              </a:rPr>
              <a:t>28A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353073" y="4331464"/>
            <a:ext cx="444855" cy="0"/>
          </a:xfrm>
          <a:prstGeom prst="straightConnector1">
            <a:avLst/>
          </a:prstGeom>
          <a:ln w="38100" cmpd="sng">
            <a:solidFill>
              <a:srgbClr val="E33F28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350934" y="4384938"/>
            <a:ext cx="1" cy="596248"/>
          </a:xfrm>
          <a:prstGeom prst="straightConnector1">
            <a:avLst/>
          </a:prstGeom>
          <a:ln w="38100" cmpd="sng">
            <a:solidFill>
              <a:srgbClr val="E33F28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30922" y="965089"/>
            <a:ext cx="6331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Drive beam quality:</a:t>
            </a:r>
            <a:br>
              <a:rPr lang="en-US" dirty="0">
                <a:latin typeface="Avenir Book"/>
              </a:rPr>
            </a:br>
            <a:r>
              <a:rPr lang="en-US" dirty="0">
                <a:latin typeface="Avenir Book"/>
              </a:rPr>
              <a:t>Produced high-current drive beam bunched at 12GHz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84064" y="4656577"/>
            <a:ext cx="2148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</a:rPr>
              <a:t>Current in combiner 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3794" y="5516139"/>
            <a:ext cx="391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/>
              </a:rPr>
              <a:t>Examples of measurements from CLIC Test Facility, CTF3, at CERN.  </a:t>
            </a:r>
            <a:br>
              <a:rPr lang="en-US" sz="1600" dirty="0">
                <a:latin typeface="Avenir Book"/>
              </a:rPr>
            </a:br>
            <a:br>
              <a:rPr lang="en-US" sz="800" dirty="0">
                <a:latin typeface="Avenir Book"/>
              </a:rPr>
            </a:br>
            <a:r>
              <a:rPr lang="en-US" sz="1600" dirty="0">
                <a:latin typeface="Avenir Book"/>
              </a:rPr>
              <a:t>CTF3 now the ‘CERN Linear Electron Accelerator for Research’ facility, CLEAR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480AE3D0-FAA8-C44A-B1D7-36B7AFEF5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44" y="1758083"/>
            <a:ext cx="44958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E1F99145-4F56-1242-BD7B-B055FE160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276" y="2734395"/>
            <a:ext cx="6928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n-GB" altLang="en-US" sz="1400" b="0" dirty="0">
                <a:solidFill>
                  <a:srgbClr val="FF0000"/>
                </a:solidFill>
              </a:rPr>
              <a:t>3 GHz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CA7D1634-7BAE-9C41-A2F0-EEF979957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44" y="3221758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n-GB" altLang="en-US" sz="1400" b="0">
                <a:solidFill>
                  <a:srgbClr val="FF0000"/>
                </a:solidFill>
              </a:rPr>
              <a:t>x2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EBEDB377-57ED-0844-8F53-185EDC8AA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94" y="3786908"/>
            <a:ext cx="3738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n-GB" altLang="en-US" sz="1400" b="0" dirty="0">
                <a:solidFill>
                  <a:srgbClr val="FF0000"/>
                </a:solidFill>
              </a:rPr>
              <a:t>x3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3F7C814E-6128-8140-A81F-941709A74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144" y="4064721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n-GB" altLang="en-US" sz="1400" b="0">
                <a:solidFill>
                  <a:srgbClr val="FF0000"/>
                </a:solidFill>
              </a:rPr>
              <a:t>12 GHz</a:t>
            </a:r>
          </a:p>
        </p:txBody>
      </p:sp>
    </p:spTree>
    <p:extLst>
      <p:ext uri="{BB962C8B-B14F-4D97-AF65-F5344CB8AC3E}">
        <p14:creationId xmlns:p14="http://schemas.microsoft.com/office/powerpoint/2010/main" val="407761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6" name="Picture 15" descr="CLICdet_expt_area_3D_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12462" r="5719" b="11363"/>
          <a:stretch/>
        </p:blipFill>
        <p:spPr>
          <a:xfrm>
            <a:off x="5699250" y="1747328"/>
            <a:ext cx="4175853" cy="2788322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277668" y="2269478"/>
            <a:ext cx="5258247" cy="2069985"/>
          </a:xfrm>
          <a:prstGeom prst="rect">
            <a:avLst/>
          </a:prstGeom>
        </p:spPr>
        <p:txBody>
          <a:bodyPr vert="horz" lIns="91433" tIns="45716" rIns="91433" bIns="45716" rtlCol="0" anchor="ctr">
            <a:normAutofit fontScale="60000" lnSpcReduction="20000"/>
          </a:bodyPr>
          <a:lstStyle/>
          <a:p>
            <a:pPr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600" dirty="0">
                <a:solidFill>
                  <a:srgbClr val="BF2121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sz="26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4400" dirty="0">
                <a:solidFill>
                  <a:srgbClr val="1C3149"/>
                </a:solidFill>
                <a:latin typeface="Helvetica Light"/>
                <a:ea typeface="+mj-ea"/>
                <a:cs typeface="+mj-cs"/>
              </a:rPr>
              <a:t>Project overview</a:t>
            </a:r>
          </a:p>
          <a:p>
            <a:pPr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600" dirty="0">
                <a:solidFill>
                  <a:srgbClr val="BF2121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sz="26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4400" dirty="0">
                <a:solidFill>
                  <a:srgbClr val="1C3149"/>
                </a:solidFill>
                <a:latin typeface="Helvetica Light"/>
              </a:rPr>
              <a:t>Physics reach</a:t>
            </a:r>
            <a:r>
              <a:rPr lang="en-US" sz="26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</a:p>
          <a:p>
            <a:pPr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600" dirty="0">
                <a:solidFill>
                  <a:srgbClr val="BF2121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sz="26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4400" dirty="0">
                <a:solidFill>
                  <a:srgbClr val="1C3149"/>
                </a:solidFill>
                <a:latin typeface="Helvetica Light"/>
              </a:rPr>
              <a:t>Accelerator technologies</a:t>
            </a:r>
            <a:endParaRPr lang="en-US" sz="4400" dirty="0">
              <a:solidFill>
                <a:srgbClr val="1C3149"/>
              </a:solidFill>
              <a:latin typeface="Helvetica"/>
              <a:ea typeface="+mj-ea"/>
              <a:cs typeface="+mj-cs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700" dirty="0">
                <a:solidFill>
                  <a:srgbClr val="BF2121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sz="27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4400" dirty="0">
                <a:solidFill>
                  <a:srgbClr val="1C3149"/>
                </a:solidFill>
                <a:latin typeface="Helvetica Light"/>
              </a:rPr>
              <a:t>Outlook</a:t>
            </a:r>
            <a:endParaRPr lang="en-US" sz="4400" dirty="0">
              <a:solidFill>
                <a:srgbClr val="1C3149"/>
              </a:solidFill>
              <a:latin typeface="Helvetica Ligh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1000"/>
              </a:spcAft>
              <a:defRPr/>
            </a:pPr>
            <a:endParaRPr lang="en-US" sz="3000" dirty="0">
              <a:solidFill>
                <a:srgbClr val="1C3149"/>
              </a:solidFill>
              <a:latin typeface="Helvetica"/>
              <a:ea typeface="+mj-ea"/>
              <a:cs typeface="+mj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1" y="1675647"/>
            <a:ext cx="10080000" cy="108000"/>
          </a:xfrm>
          <a:prstGeom prst="rect">
            <a:avLst/>
          </a:prstGeom>
          <a:solidFill>
            <a:srgbClr val="E33F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-18425" y="5895574"/>
            <a:ext cx="10080000" cy="108000"/>
          </a:xfrm>
          <a:prstGeom prst="rect">
            <a:avLst/>
          </a:prstGeom>
          <a:solidFill>
            <a:srgbClr val="E33F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1" y="1650247"/>
            <a:ext cx="10080000" cy="36000"/>
          </a:xfrm>
          <a:prstGeom prst="rect">
            <a:avLst/>
          </a:prstGeom>
          <a:solidFill>
            <a:srgbClr val="2252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8425" y="6003574"/>
            <a:ext cx="10080000" cy="36000"/>
          </a:xfrm>
          <a:prstGeom prst="rect">
            <a:avLst/>
          </a:prstGeom>
          <a:solidFill>
            <a:srgbClr val="2252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8471" t="45763" r="7566" b="7391"/>
          <a:stretch/>
        </p:blipFill>
        <p:spPr>
          <a:xfrm>
            <a:off x="6832732" y="4535650"/>
            <a:ext cx="2347287" cy="1346555"/>
          </a:xfrm>
          <a:prstGeom prst="rect">
            <a:avLst/>
          </a:prstGeom>
        </p:spPr>
      </p:pic>
      <p:pic>
        <p:nvPicPr>
          <p:cNvPr id="22" name="clictd.png" descr="clict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31415" y="4535650"/>
            <a:ext cx="1368153" cy="1359924"/>
          </a:xfrm>
          <a:prstGeom prst="rect">
            <a:avLst/>
          </a:prstGeom>
          <a:ln w="3175">
            <a:miter lim="400000"/>
          </a:ln>
        </p:spPr>
      </p:pic>
      <p:pic>
        <p:nvPicPr>
          <p:cNvPr id="23" name="Picture 3" descr="\\CERN\dfs\Workspaces\w\Wuensch\Talks\2011\LC school 2011\from others\DSC04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25579" y="4241153"/>
            <a:ext cx="2408859" cy="87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2853501" y="6897203"/>
            <a:ext cx="4848087" cy="534973"/>
          </a:xfrm>
          <a:prstGeom prst="rect">
            <a:avLst/>
          </a:prstGeom>
        </p:spPr>
        <p:txBody>
          <a:bodyPr lIns="100564" tIns="50282" rIns="100564" bIns="50282">
            <a:normAutofit/>
          </a:bodyPr>
          <a:lstStyle>
            <a:lvl1pPr marL="0" indent="0" algn="ctr" defTabSz="754228" rtl="0" eaLnBrk="1" latinLnBrk="0" hangingPunct="1">
              <a:lnSpc>
                <a:spcPct val="90000"/>
              </a:lnSpc>
              <a:spcBef>
                <a:spcPts val="825"/>
              </a:spcBef>
              <a:buFont typeface="Arial"/>
              <a:buNone/>
              <a:defRPr sz="2000" b="0" i="0" kern="1200" baseline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377115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4228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1343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459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129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244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360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5475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on behalf of the CLIC and </a:t>
            </a:r>
            <a:r>
              <a:rPr lang="en-US" sz="1600" dirty="0" err="1"/>
              <a:t>CLICdp</a:t>
            </a:r>
            <a:r>
              <a:rPr lang="en-US" sz="1600" dirty="0"/>
              <a:t> Collaborations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18464" y="4626551"/>
            <a:ext cx="3490717" cy="1117148"/>
          </a:xfrm>
          <a:prstGeom prst="rect">
            <a:avLst/>
          </a:prstGeom>
          <a:noFill/>
        </p:spPr>
        <p:txBody>
          <a:bodyPr wrap="square" lIns="100500" tIns="50252" rIns="100500" bIns="50252" rtlCol="0">
            <a:spAutoFit/>
          </a:bodyPr>
          <a:lstStyle/>
          <a:p>
            <a:pPr algn="r"/>
            <a:r>
              <a:rPr lang="en-US" sz="22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Compact Linear Collider</a:t>
            </a:r>
            <a:br>
              <a:rPr lang="en-US" sz="22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baseline="300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2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baseline="300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2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collisions up to 3TeV</a:t>
            </a:r>
            <a:br>
              <a:rPr lang="en-US" sz="22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22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clic.cern</a:t>
            </a:r>
            <a:r>
              <a:rPr lang="en-US" sz="22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5D8485CA-8188-8D4D-8F3B-87514A3C8DC2}"/>
              </a:ext>
            </a:extLst>
          </p:cNvPr>
          <p:cNvSpPr txBox="1">
            <a:spLocks/>
          </p:cNvSpPr>
          <p:nvPr/>
        </p:nvSpPr>
        <p:spPr>
          <a:xfrm>
            <a:off x="1246615" y="6610115"/>
            <a:ext cx="7612676" cy="534973"/>
          </a:xfrm>
          <a:prstGeom prst="rect">
            <a:avLst/>
          </a:prstGeom>
        </p:spPr>
        <p:txBody>
          <a:bodyPr lIns="100564" tIns="50282" rIns="100564" bIns="50282">
            <a:normAutofit fontScale="92500" lnSpcReduction="20000"/>
          </a:bodyPr>
          <a:lstStyle>
            <a:lvl1pPr marL="0" indent="0" algn="ctr" defTabSz="754228" rtl="0" eaLnBrk="1" latinLnBrk="0" hangingPunct="1">
              <a:lnSpc>
                <a:spcPct val="90000"/>
              </a:lnSpc>
              <a:spcBef>
                <a:spcPts val="825"/>
              </a:spcBef>
              <a:buFont typeface="Arial"/>
              <a:buNone/>
              <a:defRPr sz="2000" b="0" i="0" kern="1200" baseline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377115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4228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1343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459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129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244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360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5475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Andrea Latina, CERN</a:t>
            </a:r>
            <a:br>
              <a:rPr lang="en-US"/>
            </a:br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AC95A9D-4B24-6044-BA26-9692AE36001E}"/>
              </a:ext>
            </a:extLst>
          </p:cNvPr>
          <p:cNvSpPr txBox="1">
            <a:spLocks/>
          </p:cNvSpPr>
          <p:nvPr/>
        </p:nvSpPr>
        <p:spPr>
          <a:xfrm>
            <a:off x="1905000" y="6139628"/>
            <a:ext cx="6273800" cy="528383"/>
          </a:xfrm>
          <a:prstGeom prst="rect">
            <a:avLst/>
          </a:prstGeom>
        </p:spPr>
        <p:txBody>
          <a:bodyPr lIns="100564" tIns="50282" rIns="100564" bIns="50282"/>
          <a:lstStyle>
            <a:lvl1pPr marL="0" indent="0" algn="ctr" defTabSz="754228" rtl="0" eaLnBrk="1" latinLnBrk="0" hangingPunct="1">
              <a:lnSpc>
                <a:spcPct val="90000"/>
              </a:lnSpc>
              <a:spcBef>
                <a:spcPts val="825"/>
              </a:spcBef>
              <a:buFont typeface="Arial"/>
              <a:buNone/>
              <a:defRPr sz="2200" b="0" i="0" kern="1200" baseline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377115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4228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1343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459" indent="0" algn="ctr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129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244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360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5475" indent="-188558" algn="l" defTabSz="754228" rtl="0" eaLnBrk="1" latinLnBrk="0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Uppsala University – May 9, 2019</a:t>
            </a:r>
            <a:endParaRPr lang="en-US" dirty="0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F8C32ED3-6314-8B4A-84AD-9D9263EB5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340"/>
            <a:ext cx="7913615" cy="1642426"/>
          </a:xfrm>
        </p:spPr>
        <p:txBody>
          <a:bodyPr>
            <a:noAutofit/>
          </a:bodyPr>
          <a:lstStyle/>
          <a:p>
            <a:pPr algn="l"/>
            <a:r>
              <a:rPr lang="en-US" sz="5400" dirty="0"/>
              <a:t>The CLIC Study</a:t>
            </a:r>
            <a:br>
              <a:rPr lang="en-US" sz="5400" dirty="0"/>
            </a:br>
            <a:r>
              <a:rPr lang="en-US" sz="5400" dirty="0"/>
              <a:t>Compact Linear Collider</a:t>
            </a:r>
          </a:p>
        </p:txBody>
      </p:sp>
    </p:spTree>
    <p:extLst>
      <p:ext uri="{BB962C8B-B14F-4D97-AF65-F5344CB8AC3E}">
        <p14:creationId xmlns:p14="http://schemas.microsoft.com/office/powerpoint/2010/main" val="2293903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Accelerator challenges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9" t="70427" r="55434"/>
          <a:stretch/>
        </p:blipFill>
        <p:spPr>
          <a:xfrm>
            <a:off x="2161378" y="4438415"/>
            <a:ext cx="4054417" cy="25875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34" t="14384" r="6218" b="68336"/>
          <a:stretch/>
        </p:blipFill>
        <p:spPr>
          <a:xfrm>
            <a:off x="7098037" y="1390345"/>
            <a:ext cx="2178872" cy="117644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/>
          <p:cNvGrpSpPr/>
          <p:nvPr/>
        </p:nvGrpSpPr>
        <p:grpSpPr>
          <a:xfrm>
            <a:off x="6269266" y="2727694"/>
            <a:ext cx="3733148" cy="4353072"/>
            <a:chOff x="-2263376" y="1738407"/>
            <a:chExt cx="3733148" cy="43530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799" t="40766"/>
            <a:stretch/>
          </p:blipFill>
          <p:spPr>
            <a:xfrm>
              <a:off x="-2263376" y="2058782"/>
              <a:ext cx="3733148" cy="40326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TextBox 8"/>
            <p:cNvSpPr txBox="1"/>
            <p:nvPr/>
          </p:nvSpPr>
          <p:spPr>
            <a:xfrm>
              <a:off x="-1554502" y="1738407"/>
              <a:ext cx="2437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/>
                </a:rPr>
                <a:t>31MeV = 145MV/m</a:t>
              </a:r>
            </a:p>
          </p:txBody>
        </p:sp>
      </p:grp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4230" y="1406655"/>
            <a:ext cx="2793527" cy="283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sz="180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Key challenges: 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br>
              <a:rPr lang="en-GB" altLang="en-US" sz="1800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</a:b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High-current drive beam bunched at 12 GHz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srgbClr val="E33F28"/>
                </a:solidFill>
                <a:latin typeface="Avenir Heavy"/>
                <a:ea typeface="Calibri" charset="0"/>
                <a:cs typeface="Avenir Book"/>
              </a:rPr>
              <a:t>Power transfer + </a:t>
            </a:r>
            <a:br>
              <a:rPr lang="en-GB" altLang="en-US" b="0" dirty="0">
                <a:solidFill>
                  <a:srgbClr val="E33F28"/>
                </a:solidFill>
                <a:latin typeface="Avenir Heavy"/>
                <a:ea typeface="Calibri" charset="0"/>
                <a:cs typeface="Avenir Book"/>
              </a:rPr>
            </a:br>
            <a:r>
              <a:rPr lang="en-GB" altLang="en-US" b="0" dirty="0">
                <a:solidFill>
                  <a:srgbClr val="E33F28"/>
                </a:solidFill>
                <a:latin typeface="Avenir Heavy"/>
                <a:ea typeface="Calibri" charset="0"/>
                <a:cs typeface="Avenir Book"/>
              </a:rPr>
              <a:t>main-beam acceleration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~100 MV/m gradient in main-beam cavities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Low emittance generation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Alignment &amp; stability</a:t>
            </a: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dirty="0">
                <a:solidFill>
                  <a:prstClr val="black"/>
                </a:solidFill>
                <a:latin typeface="Avenir Book"/>
                <a:cs typeface="Avenir Book"/>
                <a:sym typeface="Wingdings" panose="05000000000000000000" pitchFamily="2" charset="2"/>
              </a:rPr>
              <a:t>     </a:t>
            </a: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0819" y="975906"/>
            <a:ext cx="4235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Demonstrated 2-beam acceleration</a:t>
            </a:r>
          </a:p>
        </p:txBody>
      </p:sp>
      <p:pic>
        <p:nvPicPr>
          <p:cNvPr id="15" name="Picture 14" descr="ctf3_highres-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" b="1261"/>
          <a:stretch/>
        </p:blipFill>
        <p:spPr>
          <a:xfrm>
            <a:off x="2709142" y="1473500"/>
            <a:ext cx="3588329" cy="26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0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Accelerator challenges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98" t="70517" r="63637"/>
          <a:stretch/>
        </p:blipFill>
        <p:spPr>
          <a:xfrm>
            <a:off x="3136300" y="5339778"/>
            <a:ext cx="2956464" cy="18388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8243" t="81549" r="21155"/>
          <a:stretch/>
        </p:blipFill>
        <p:spPr>
          <a:xfrm>
            <a:off x="6399599" y="5922343"/>
            <a:ext cx="3635909" cy="12431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3164"/>
            <a:ext cx="3136300" cy="322476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4230" y="1406655"/>
            <a:ext cx="2793527" cy="243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sz="180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Key challenges: </a:t>
            </a:r>
            <a:br>
              <a:rPr lang="en-GB" altLang="en-US" sz="180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</a:br>
            <a:endParaRPr lang="en-GB" altLang="en-US" sz="1800" dirty="0">
              <a:solidFill>
                <a:prstClr val="black"/>
              </a:solidFill>
              <a:latin typeface="Avenir Book"/>
              <a:ea typeface="Calibri" charset="0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High-current drive beam bunched at 12 GHz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Power transfer + </a:t>
            </a:r>
            <a:b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</a:b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main-beam acceleration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srgbClr val="E33F28"/>
                </a:solidFill>
                <a:latin typeface="Avenir Heavy"/>
                <a:ea typeface="Calibri" charset="0"/>
                <a:cs typeface="Avenir Book"/>
              </a:rPr>
              <a:t>~100 MV/m gradient in main-beam cavities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Low emittance generation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cs typeface="Avenir Book"/>
              </a:rPr>
              <a:t>Alignment &amp; Stability</a:t>
            </a:r>
            <a:endParaRPr lang="en-GB" altLang="en-US" dirty="0">
              <a:solidFill>
                <a:srgbClr val="E33F28"/>
              </a:solidFill>
              <a:latin typeface="Avenir Heavy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dirty="0">
                <a:solidFill>
                  <a:prstClr val="black"/>
                </a:solidFill>
                <a:latin typeface="Avenir Book"/>
                <a:cs typeface="Avenir Book"/>
                <a:sym typeface="Wingdings" panose="05000000000000000000" pitchFamily="2" charset="2"/>
              </a:rPr>
              <a:t>     </a:t>
            </a: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pic>
        <p:nvPicPr>
          <p:cNvPr id="12" name="Picture 11" descr="SummaryPlot_08_10_2018_edit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" t="6226" r="8891" b="2790"/>
          <a:stretch/>
        </p:blipFill>
        <p:spPr>
          <a:xfrm>
            <a:off x="3521363" y="1312768"/>
            <a:ext cx="5530273" cy="4059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94" y="975906"/>
            <a:ext cx="9048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X-band performance: achieved 100MV/m gradient in main-beam RF cavities</a:t>
            </a:r>
          </a:p>
        </p:txBody>
      </p:sp>
    </p:spTree>
    <p:extLst>
      <p:ext uri="{BB962C8B-B14F-4D97-AF65-F5344CB8AC3E}">
        <p14:creationId xmlns:p14="http://schemas.microsoft.com/office/powerpoint/2010/main" val="3599950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78" y="151948"/>
            <a:ext cx="8667155" cy="826520"/>
          </a:xfrm>
        </p:spPr>
        <p:txBody>
          <a:bodyPr/>
          <a:lstStyle/>
          <a:p>
            <a:r>
              <a:rPr lang="en-US" sz="3600" dirty="0"/>
              <a:t>Accelerator challenges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6802" y="1656639"/>
            <a:ext cx="1721617" cy="226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418" y="3921183"/>
            <a:ext cx="2297516" cy="1764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772" y="5724015"/>
            <a:ext cx="2301162" cy="1530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836127" y="1019365"/>
            <a:ext cx="4691339" cy="344124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  <a:buNone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The CLIC strategy: 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Align components (10</a:t>
            </a:r>
            <a:r>
              <a:rPr lang="en-US" sz="1600" dirty="0">
                <a:latin typeface="Avenir Book"/>
                <a:ea typeface="Lucida Grande"/>
                <a:cs typeface="Avenir Book"/>
                <a:sym typeface="Symbol" charset="0"/>
              </a:rPr>
              <a:t>μ</a:t>
            </a:r>
            <a:r>
              <a:rPr lang="en-US" sz="1600" dirty="0">
                <a:latin typeface="Avenir Book"/>
                <a:cs typeface="Avenir Book"/>
                <a:sym typeface="Symbol" charset="0"/>
              </a:rPr>
              <a:t>m over 200m) 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Control/damp vibrations </a:t>
            </a:r>
            <a:br>
              <a:rPr lang="en-US" sz="1600" dirty="0">
                <a:latin typeface="Avenir Book"/>
                <a:cs typeface="Avenir Book"/>
                <a:sym typeface="Symbol" charset="0"/>
              </a:rPr>
            </a:br>
            <a:r>
              <a:rPr lang="en-US" sz="1600" dirty="0">
                <a:latin typeface="Avenir Book"/>
                <a:cs typeface="Avenir Book"/>
                <a:sym typeface="Symbol" charset="0"/>
              </a:rPr>
              <a:t>(from ground to accelerator)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Measure beams well </a:t>
            </a:r>
            <a:br>
              <a:rPr lang="en-US" sz="1600" dirty="0">
                <a:latin typeface="Avenir Book"/>
                <a:cs typeface="Avenir Book"/>
                <a:sym typeface="Symbol" charset="0"/>
              </a:rPr>
            </a:br>
            <a:r>
              <a:rPr lang="en-US" sz="1600" dirty="0">
                <a:latin typeface="Avenir Book"/>
                <a:cs typeface="Avenir Book"/>
                <a:sym typeface="Symbol" charset="0"/>
              </a:rPr>
              <a:t>– allow to steer beam and optimize positions 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Algorithms for measurements, beam </a:t>
            </a:r>
            <a:br>
              <a:rPr lang="en-US" sz="1600" dirty="0">
                <a:latin typeface="Avenir Book"/>
                <a:cs typeface="Avenir Book"/>
                <a:sym typeface="Symbol" charset="0"/>
              </a:rPr>
            </a:br>
            <a:r>
              <a:rPr lang="en-US" sz="1600" dirty="0">
                <a:latin typeface="Avenir Book"/>
                <a:cs typeface="Avenir Book"/>
                <a:sym typeface="Symbol" charset="0"/>
              </a:rPr>
              <a:t>and component optimization, feedbacks 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Tests in existing accelerators of equipment </a:t>
            </a:r>
            <a:br>
              <a:rPr lang="en-US" sz="1600" dirty="0">
                <a:latin typeface="Avenir Book"/>
                <a:cs typeface="Avenir Book"/>
                <a:sym typeface="Symbol" charset="0"/>
              </a:rPr>
            </a:br>
            <a:r>
              <a:rPr lang="en-US" sz="1600" dirty="0">
                <a:latin typeface="Avenir Book"/>
                <a:cs typeface="Avenir Book"/>
                <a:sym typeface="Symbol" charset="0"/>
              </a:rPr>
              <a:t>and algorithms (FACET at Stanford,  </a:t>
            </a:r>
            <a:br>
              <a:rPr lang="en-US" sz="1600" dirty="0">
                <a:latin typeface="Avenir Book"/>
                <a:cs typeface="Avenir Book"/>
                <a:sym typeface="Symbol" charset="0"/>
              </a:rPr>
            </a:br>
            <a:r>
              <a:rPr lang="en-US" sz="1600" dirty="0">
                <a:latin typeface="Avenir Book"/>
                <a:cs typeface="Avenir Book"/>
                <a:sym typeface="Symbol" charset="0"/>
              </a:rPr>
              <a:t>ATF2 at KEK, CTF3, Light-sources) </a:t>
            </a:r>
          </a:p>
          <a:p>
            <a:pPr>
              <a:spcBef>
                <a:spcPts val="600"/>
              </a:spcBef>
              <a:buNone/>
              <a:defRPr/>
            </a:pPr>
            <a:endParaRPr lang="en-US" sz="1200" dirty="0">
              <a:latin typeface="Avenir Book"/>
              <a:cs typeface="Avenir Book"/>
              <a:sym typeface="Symbol" charset="0"/>
            </a:endParaRPr>
          </a:p>
        </p:txBody>
      </p:sp>
      <p:pic>
        <p:nvPicPr>
          <p:cNvPr id="6" name="Picture 76" descr="2008-12-04 - TT1 3.0 - 01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578" y="1363"/>
            <a:ext cx="2285356" cy="171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04230" y="1406655"/>
            <a:ext cx="2793527" cy="243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sz="180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Key challenges: </a:t>
            </a:r>
            <a:br>
              <a:rPr lang="en-GB" altLang="en-US" sz="180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</a:br>
            <a:endParaRPr lang="en-GB" altLang="en-US" sz="1800" dirty="0">
              <a:solidFill>
                <a:prstClr val="black"/>
              </a:solidFill>
              <a:latin typeface="Avenir Book"/>
              <a:ea typeface="Calibri" charset="0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High-current drive beam bunched at 12 GHz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Power transfer + </a:t>
            </a:r>
            <a:b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</a:b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main-beam acceleration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latin typeface="Avenir Book"/>
                <a:ea typeface="Calibri" charset="0"/>
                <a:cs typeface="Avenir Book"/>
              </a:rPr>
              <a:t>~100 MV/m gradient in main-beam cavities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srgbClr val="E33F28"/>
                </a:solidFill>
                <a:latin typeface="Avenir Heavy"/>
                <a:ea typeface="Calibri" charset="0"/>
                <a:cs typeface="Avenir Heavy"/>
              </a:rPr>
              <a:t>Low emittance generation</a:t>
            </a:r>
            <a:endParaRPr lang="en-GB" altLang="en-US" dirty="0">
              <a:solidFill>
                <a:srgbClr val="E33F28"/>
              </a:solidFill>
              <a:latin typeface="Avenir Heavy"/>
              <a:cs typeface="Avenir Heavy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dirty="0">
                <a:solidFill>
                  <a:prstClr val="black"/>
                </a:solidFill>
                <a:latin typeface="Avenir Book"/>
                <a:cs typeface="Avenir Book"/>
                <a:sym typeface="Wingdings" panose="05000000000000000000" pitchFamily="2" charset="2"/>
              </a:rPr>
              <a:t>     </a:t>
            </a: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pic>
        <p:nvPicPr>
          <p:cNvPr id="15" name="Picture 14" descr="PastedGraphic-2.pdf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2229" r="1549" b="3010"/>
          <a:stretch/>
        </p:blipFill>
        <p:spPr>
          <a:xfrm>
            <a:off x="936614" y="3980230"/>
            <a:ext cx="5359586" cy="324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20149" y="4017177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2008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703" y="6575650"/>
            <a:ext cx="14595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CLIC </a:t>
            </a:r>
            <a:r>
              <a:rPr lang="en-US" sz="1300" dirty="0" err="1"/>
              <a:t>emittance</a:t>
            </a:r>
            <a:r>
              <a:rPr lang="en-US" sz="1300" dirty="0"/>
              <a:t> at damping rings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1873" y="949168"/>
            <a:ext cx="165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Nano-beams</a:t>
            </a:r>
          </a:p>
        </p:txBody>
      </p:sp>
    </p:spTree>
    <p:extLst>
      <p:ext uri="{BB962C8B-B14F-4D97-AF65-F5344CB8AC3E}">
        <p14:creationId xmlns:p14="http://schemas.microsoft.com/office/powerpoint/2010/main" val="3637111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78" y="151948"/>
            <a:ext cx="8667155" cy="826520"/>
          </a:xfrm>
        </p:spPr>
        <p:txBody>
          <a:bodyPr/>
          <a:lstStyle/>
          <a:p>
            <a:r>
              <a:rPr lang="en-US" sz="3600" dirty="0"/>
              <a:t>Accelerator challenges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6802" y="1656639"/>
            <a:ext cx="1721617" cy="226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418" y="3921183"/>
            <a:ext cx="2297516" cy="1764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772" y="5724015"/>
            <a:ext cx="2301162" cy="1530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astedGraphic-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1828" r="1550" b="2598"/>
          <a:stretch/>
        </p:blipFill>
        <p:spPr>
          <a:xfrm>
            <a:off x="955095" y="3957140"/>
            <a:ext cx="5352650" cy="327125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836127" y="1019365"/>
            <a:ext cx="4691339" cy="344124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  <a:buNone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The CLIC strategy: 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Align components (10</a:t>
            </a:r>
            <a:r>
              <a:rPr lang="en-US" sz="1600" dirty="0">
                <a:latin typeface="Avenir Book"/>
                <a:ea typeface="Lucida Grande"/>
                <a:cs typeface="Avenir Book"/>
                <a:sym typeface="Symbol" charset="0"/>
              </a:rPr>
              <a:t>μ</a:t>
            </a:r>
            <a:r>
              <a:rPr lang="en-US" sz="1600" dirty="0">
                <a:latin typeface="Avenir Book"/>
                <a:cs typeface="Avenir Book"/>
                <a:sym typeface="Symbol" charset="0"/>
              </a:rPr>
              <a:t>m over 200m) 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Control/damp vibrations </a:t>
            </a:r>
            <a:br>
              <a:rPr lang="en-US" sz="1600" dirty="0">
                <a:latin typeface="Avenir Book"/>
                <a:cs typeface="Avenir Book"/>
                <a:sym typeface="Symbol" charset="0"/>
              </a:rPr>
            </a:br>
            <a:r>
              <a:rPr lang="en-US" sz="1600" dirty="0">
                <a:latin typeface="Avenir Book"/>
                <a:cs typeface="Avenir Book"/>
                <a:sym typeface="Symbol" charset="0"/>
              </a:rPr>
              <a:t>(from ground to accelerator)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Measure beams well </a:t>
            </a:r>
            <a:br>
              <a:rPr lang="en-US" sz="1600" dirty="0">
                <a:latin typeface="Avenir Book"/>
                <a:cs typeface="Avenir Book"/>
                <a:sym typeface="Symbol" charset="0"/>
              </a:rPr>
            </a:br>
            <a:r>
              <a:rPr lang="en-US" sz="1600" dirty="0">
                <a:latin typeface="Avenir Book"/>
                <a:cs typeface="Avenir Book"/>
                <a:sym typeface="Symbol" charset="0"/>
              </a:rPr>
              <a:t>– allow to steer beam and optimize positions 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Algorithms for measurements, beam </a:t>
            </a:r>
            <a:br>
              <a:rPr lang="en-US" sz="1600" dirty="0">
                <a:latin typeface="Avenir Book"/>
                <a:cs typeface="Avenir Book"/>
                <a:sym typeface="Symbol" charset="0"/>
              </a:rPr>
            </a:br>
            <a:r>
              <a:rPr lang="en-US" sz="1600" dirty="0">
                <a:latin typeface="Avenir Book"/>
                <a:cs typeface="Avenir Book"/>
                <a:sym typeface="Symbol" charset="0"/>
              </a:rPr>
              <a:t>and component optimization, feedbacks 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600" dirty="0">
                <a:latin typeface="Avenir Book"/>
                <a:cs typeface="Avenir Book"/>
                <a:sym typeface="Symbol" charset="0"/>
              </a:rPr>
              <a:t>Tests in existing accelerators of equipment </a:t>
            </a:r>
            <a:br>
              <a:rPr lang="en-US" sz="1600" dirty="0">
                <a:latin typeface="Avenir Book"/>
                <a:cs typeface="Avenir Book"/>
                <a:sym typeface="Symbol" charset="0"/>
              </a:rPr>
            </a:br>
            <a:r>
              <a:rPr lang="en-US" sz="1600" dirty="0">
                <a:latin typeface="Avenir Book"/>
                <a:cs typeface="Avenir Book"/>
                <a:sym typeface="Symbol" charset="0"/>
              </a:rPr>
              <a:t>and algorithms (FACET at Stanford,  </a:t>
            </a:r>
            <a:br>
              <a:rPr lang="en-US" sz="1600" dirty="0">
                <a:latin typeface="Avenir Book"/>
                <a:cs typeface="Avenir Book"/>
                <a:sym typeface="Symbol" charset="0"/>
              </a:rPr>
            </a:br>
            <a:r>
              <a:rPr lang="en-US" sz="1600" dirty="0">
                <a:latin typeface="Avenir Book"/>
                <a:cs typeface="Avenir Book"/>
                <a:sym typeface="Symbol" charset="0"/>
              </a:rPr>
              <a:t>ATF2 at KEK, CTF3, Light-sources) </a:t>
            </a:r>
          </a:p>
          <a:p>
            <a:pPr>
              <a:spcBef>
                <a:spcPts val="600"/>
              </a:spcBef>
              <a:buNone/>
              <a:defRPr/>
            </a:pPr>
            <a:endParaRPr lang="en-US" sz="1200" dirty="0">
              <a:latin typeface="Avenir Book"/>
              <a:cs typeface="Avenir Book"/>
              <a:sym typeface="Symbol" charset="0"/>
            </a:endParaRPr>
          </a:p>
        </p:txBody>
      </p:sp>
      <p:pic>
        <p:nvPicPr>
          <p:cNvPr id="6" name="Picture 76" descr="2008-12-04 - TT1 3.0 - 01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578" y="1363"/>
            <a:ext cx="2285356" cy="171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820149" y="4017177"/>
            <a:ext cx="755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2016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04230" y="1406655"/>
            <a:ext cx="2793527" cy="243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sz="180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Key challenges: </a:t>
            </a:r>
            <a:br>
              <a:rPr lang="en-GB" altLang="en-US" sz="180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</a:br>
            <a:endParaRPr lang="en-GB" altLang="en-US" sz="1800" dirty="0">
              <a:solidFill>
                <a:prstClr val="black"/>
              </a:solidFill>
              <a:latin typeface="Avenir Book"/>
              <a:ea typeface="Calibri" charset="0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High-current drive beam bunched at 12 GHz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Power transfer + </a:t>
            </a:r>
            <a:b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</a:br>
            <a:r>
              <a:rPr lang="en-GB" altLang="en-US" b="0" dirty="0">
                <a:solidFill>
                  <a:prstClr val="black"/>
                </a:solidFill>
                <a:latin typeface="Avenir Book"/>
                <a:ea typeface="Calibri" charset="0"/>
                <a:cs typeface="Avenir Book"/>
              </a:rPr>
              <a:t>main-beam acceleration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latin typeface="Avenir Book"/>
                <a:ea typeface="Calibri" charset="0"/>
                <a:cs typeface="Avenir Book"/>
              </a:rPr>
              <a:t>~100 MV/m gradient in main-beam cavities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b="0" dirty="0">
                <a:solidFill>
                  <a:srgbClr val="E33F28"/>
                </a:solidFill>
                <a:latin typeface="Avenir Heavy"/>
                <a:ea typeface="Calibri" charset="0"/>
                <a:cs typeface="Avenir Heavy"/>
              </a:rPr>
              <a:t>Low emittance generation</a:t>
            </a:r>
            <a:endParaRPr lang="en-GB" altLang="en-US" dirty="0">
              <a:solidFill>
                <a:srgbClr val="E33F28"/>
              </a:solidFill>
              <a:latin typeface="Avenir Heavy"/>
              <a:cs typeface="Avenir Heavy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dirty="0">
                <a:solidFill>
                  <a:prstClr val="black"/>
                </a:solidFill>
                <a:latin typeface="Avenir Book"/>
                <a:cs typeface="Avenir Book"/>
                <a:sym typeface="Wingdings" panose="05000000000000000000" pitchFamily="2" charset="2"/>
              </a:rPr>
              <a:t>     </a:t>
            </a:r>
            <a:endParaRPr lang="en-GB" altLang="en-US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703" y="6575650"/>
            <a:ext cx="14595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CLIC </a:t>
            </a:r>
            <a:r>
              <a:rPr lang="en-US" sz="1300" dirty="0" err="1"/>
              <a:t>emittance</a:t>
            </a:r>
            <a:r>
              <a:rPr lang="en-US" sz="1300" dirty="0"/>
              <a:t> at damping rings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1873" y="949168"/>
            <a:ext cx="165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Nano-beams</a:t>
            </a:r>
          </a:p>
        </p:txBody>
      </p:sp>
    </p:spTree>
    <p:extLst>
      <p:ext uri="{BB962C8B-B14F-4D97-AF65-F5344CB8AC3E}">
        <p14:creationId xmlns:p14="http://schemas.microsoft.com/office/powerpoint/2010/main" val="4122833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C812C6-6C06-F543-8A1F-835D3AA49E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F40D57-8F43-CE4A-A93C-CDFD7A2938D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C0E6FA-E0DD-7445-8459-601511844D4E}"/>
              </a:ext>
            </a:extLst>
          </p:cNvPr>
          <p:cNvSpPr txBox="1">
            <a:spLocks/>
          </p:cNvSpPr>
          <p:nvPr/>
        </p:nvSpPr>
        <p:spPr>
          <a:xfrm>
            <a:off x="6553200" y="66081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1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64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45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27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691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973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555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1D6AF9-1F0E-2547-B7C2-EBD1501318D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7223AD-B0C4-024A-A4E1-33C44890E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21" y="984215"/>
            <a:ext cx="8345481" cy="239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14FE91-0FD8-0F46-910E-938FA96E1EC2}"/>
              </a:ext>
            </a:extLst>
          </p:cNvPr>
          <p:cNvCxnSpPr/>
          <p:nvPr/>
        </p:nvCxnSpPr>
        <p:spPr>
          <a:xfrm flipV="1">
            <a:off x="6153150" y="3041626"/>
            <a:ext cx="1767797" cy="406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C938A5-5EDB-AB4A-8FDF-B9232D4B2FC4}"/>
              </a:ext>
            </a:extLst>
          </p:cNvPr>
          <p:cNvCxnSpPr/>
          <p:nvPr/>
        </p:nvCxnSpPr>
        <p:spPr>
          <a:xfrm flipV="1">
            <a:off x="3477286" y="3041626"/>
            <a:ext cx="2631414" cy="748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C4FE2C-E44F-024A-9FD6-80C94ACBF7BE}"/>
              </a:ext>
            </a:extLst>
          </p:cNvPr>
          <p:cNvCxnSpPr/>
          <p:nvPr/>
        </p:nvCxnSpPr>
        <p:spPr>
          <a:xfrm flipV="1">
            <a:off x="3581400" y="2994993"/>
            <a:ext cx="802618" cy="748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6D21F1-BCCC-7648-BEFD-EEA59C54068F}"/>
              </a:ext>
            </a:extLst>
          </p:cNvPr>
          <p:cNvCxnSpPr/>
          <p:nvPr/>
        </p:nvCxnSpPr>
        <p:spPr>
          <a:xfrm flipH="1" flipV="1">
            <a:off x="2387602" y="3041622"/>
            <a:ext cx="1089684" cy="74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own Arrow 9">
            <a:extLst>
              <a:ext uri="{FF2B5EF4-FFF2-40B4-BE49-F238E27FC236}">
                <a16:creationId xmlns:a16="http://schemas.microsoft.com/office/drawing/2014/main" id="{D65916AD-DCB8-3746-9D9F-6F59E33506B4}"/>
              </a:ext>
            </a:extLst>
          </p:cNvPr>
          <p:cNvSpPr/>
          <p:nvPr/>
        </p:nvSpPr>
        <p:spPr>
          <a:xfrm>
            <a:off x="5334000" y="4061793"/>
            <a:ext cx="267606" cy="711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Bent-Up Arrow 10">
            <a:extLst>
              <a:ext uri="{FF2B5EF4-FFF2-40B4-BE49-F238E27FC236}">
                <a16:creationId xmlns:a16="http://schemas.microsoft.com/office/drawing/2014/main" id="{1699F9AF-9462-E84F-9F10-38895036ED33}"/>
              </a:ext>
            </a:extLst>
          </p:cNvPr>
          <p:cNvSpPr/>
          <p:nvPr/>
        </p:nvSpPr>
        <p:spPr>
          <a:xfrm flipH="1">
            <a:off x="2895600" y="4290393"/>
            <a:ext cx="1295208" cy="731520"/>
          </a:xfrm>
          <a:prstGeom prst="bentUpArrow">
            <a:avLst>
              <a:gd name="adj1" fmla="val 18056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E4C848-D0C5-E648-BE97-B6ED128E7D33}"/>
              </a:ext>
            </a:extLst>
          </p:cNvPr>
          <p:cNvCxnSpPr/>
          <p:nvPr/>
        </p:nvCxnSpPr>
        <p:spPr>
          <a:xfrm>
            <a:off x="7920947" y="1596271"/>
            <a:ext cx="101600" cy="1026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7" descr="Vertical_L2.JPG">
            <a:extLst>
              <a:ext uri="{FF2B5EF4-FFF2-40B4-BE49-F238E27FC236}">
                <a16:creationId xmlns:a16="http://schemas.microsoft.com/office/drawing/2014/main" id="{046146A6-FF02-C14F-B27D-5F1A9F1F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2850" y="3909393"/>
            <a:ext cx="2851150" cy="18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B8ED75-28BC-224D-83E1-4629C0E5540C}"/>
              </a:ext>
            </a:extLst>
          </p:cNvPr>
          <p:cNvSpPr/>
          <p:nvPr/>
        </p:nvSpPr>
        <p:spPr>
          <a:xfrm>
            <a:off x="6324600" y="5204793"/>
            <a:ext cx="3075131" cy="646331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PACMAN, Marie Curie Action: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 vertical RMS error of 11</a:t>
            </a:r>
            <a:r>
              <a:rPr lang="el-GR" sz="1200" dirty="0">
                <a:latin typeface="+mn-lt"/>
              </a:rPr>
              <a:t>μ</a:t>
            </a:r>
            <a:r>
              <a:rPr lang="en-US" sz="1200" dirty="0">
                <a:latin typeface="+mn-lt"/>
              </a:rPr>
              <a:t>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i.e. accuracy is approx. 13.5</a:t>
            </a:r>
            <a:r>
              <a:rPr lang="el-GR" sz="1200" dirty="0">
                <a:latin typeface="+mn-lt"/>
              </a:rPr>
              <a:t>μ</a:t>
            </a:r>
            <a:r>
              <a:rPr lang="en-US" sz="1200" dirty="0">
                <a:latin typeface="+mn-lt"/>
              </a:rPr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7E322A-5345-B141-9C14-62AF81E410E1}"/>
              </a:ext>
            </a:extLst>
          </p:cNvPr>
          <p:cNvSpPr txBox="1"/>
          <p:nvPr/>
        </p:nvSpPr>
        <p:spPr>
          <a:xfrm>
            <a:off x="4343400" y="4823794"/>
            <a:ext cx="1693719" cy="4633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2) Beam-based alignment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1B4FA-0E84-8740-883D-2AFB68A79CEA}"/>
              </a:ext>
            </a:extLst>
          </p:cNvPr>
          <p:cNvSpPr txBox="1"/>
          <p:nvPr/>
        </p:nvSpPr>
        <p:spPr>
          <a:xfrm>
            <a:off x="7340600" y="922660"/>
            <a:ext cx="1612901" cy="46166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+mn-lt"/>
              </a:rPr>
              <a:t>Stabilise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quadrupole</a:t>
            </a:r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O(1nm) @ 1Hz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5B89E0-9B24-B14C-BF41-4BAA630F2BAE}"/>
              </a:ext>
            </a:extLst>
          </p:cNvPr>
          <p:cNvSpPr txBox="1"/>
          <p:nvPr/>
        </p:nvSpPr>
        <p:spPr>
          <a:xfrm>
            <a:off x="4965699" y="3448016"/>
            <a:ext cx="284127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1) Pre-align </a:t>
            </a:r>
            <a:r>
              <a:rPr lang="en-US" sz="1200" dirty="0" err="1">
                <a:latin typeface="+mn-lt"/>
              </a:rPr>
              <a:t>BPMs+quads</a:t>
            </a:r>
            <a:endParaRPr lang="en-US" sz="1200" dirty="0">
              <a:latin typeface="+mn-lt"/>
            </a:endParaRPr>
          </a:p>
          <a:p>
            <a:pPr marL="342900" indent="-342900"/>
            <a:r>
              <a:rPr lang="en-US" sz="1200" dirty="0">
                <a:latin typeface="+mn-lt"/>
              </a:rPr>
              <a:t>accuracy O(10μm) over about 200m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5F18D1-0D73-454D-BEAF-2C33CD7E4139}"/>
              </a:ext>
            </a:extLst>
          </p:cNvPr>
          <p:cNvSpPr txBox="1"/>
          <p:nvPr/>
        </p:nvSpPr>
        <p:spPr>
          <a:xfrm>
            <a:off x="2166671" y="3789884"/>
            <a:ext cx="262123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3) Use wake-field monitors accuracy O(3.5μm) – CTF3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5BFF25C-1032-6949-A9F4-4BD3C739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23" y="5966793"/>
            <a:ext cx="155642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Image 16">
            <a:extLst>
              <a:ext uri="{FF2B5EF4-FFF2-40B4-BE49-F238E27FC236}">
                <a16:creationId xmlns:a16="http://schemas.microsoft.com/office/drawing/2014/main" id="{C00993A9-ED2E-974A-B32E-2CADD0023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23593"/>
            <a:ext cx="1372504" cy="11400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D474805-7BA8-EA46-9EBF-43D3C60C3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605" y="5890593"/>
            <a:ext cx="153339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82B205-5EAC-6343-8867-D37FF4726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385903"/>
            <a:ext cx="4038600" cy="27238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34C7A1-4278-EA48-B597-81C7B229DC78}"/>
              </a:ext>
            </a:extLst>
          </p:cNvPr>
          <p:cNvSpPr txBox="1"/>
          <p:nvPr/>
        </p:nvSpPr>
        <p:spPr>
          <a:xfrm>
            <a:off x="609600" y="436659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FACET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06A96B-FC4C-2D45-94E9-4D8CC5BDC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4423838"/>
            <a:ext cx="3886200" cy="2685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B58437-A3C3-5044-82EF-64EB5CA819E5}"/>
              </a:ext>
            </a:extLst>
          </p:cNvPr>
          <p:cNvSpPr txBox="1"/>
          <p:nvPr/>
        </p:nvSpPr>
        <p:spPr>
          <a:xfrm>
            <a:off x="1752600" y="451899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FERMI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D9F2453-4A35-B94F-A733-11EF31E748A3}"/>
              </a:ext>
            </a:extLst>
          </p:cNvPr>
          <p:cNvSpPr txBox="1">
            <a:spLocks/>
          </p:cNvSpPr>
          <p:nvPr/>
        </p:nvSpPr>
        <p:spPr>
          <a:xfrm>
            <a:off x="690860" y="236356"/>
            <a:ext cx="8667155" cy="826520"/>
          </a:xfrm>
          <a:prstGeom prst="rect">
            <a:avLst/>
          </a:prstGeom>
        </p:spPr>
        <p:txBody>
          <a:bodyPr/>
          <a:lstStyle>
            <a:lvl1pPr algn="ctr" defTabSz="7542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3600" dirty="0"/>
              <a:t>Low emittance transport</a:t>
            </a:r>
          </a:p>
        </p:txBody>
      </p:sp>
    </p:spTree>
    <p:extLst>
      <p:ext uri="{BB962C8B-B14F-4D97-AF65-F5344CB8AC3E}">
        <p14:creationId xmlns:p14="http://schemas.microsoft.com/office/powerpoint/2010/main" val="37269272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  <p:bldP spid="25" grpId="0"/>
      <p:bldP spid="2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BDDFF5-AA79-4D46-9618-DBEBAB1BC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F40D57-8F43-CE4A-A93C-CDFD7A2938D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3" name="Picture 2" descr="p1.pdf">
            <a:extLst>
              <a:ext uri="{FF2B5EF4-FFF2-40B4-BE49-F238E27FC236}">
                <a16:creationId xmlns:a16="http://schemas.microsoft.com/office/drawing/2014/main" id="{711DB031-CB0B-044E-A92E-6E90AA07C9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2" t="4860" r="6232" b="12697"/>
          <a:stretch/>
        </p:blipFill>
        <p:spPr>
          <a:xfrm>
            <a:off x="305438" y="1005174"/>
            <a:ext cx="9315461" cy="61662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A7CD16-B1B6-2E4A-9D71-65D3E2605CFD}"/>
              </a:ext>
            </a:extLst>
          </p:cNvPr>
          <p:cNvSpPr txBox="1">
            <a:spLocks/>
          </p:cNvSpPr>
          <p:nvPr/>
        </p:nvSpPr>
        <p:spPr>
          <a:xfrm>
            <a:off x="690860" y="236356"/>
            <a:ext cx="8667155" cy="826520"/>
          </a:xfrm>
          <a:prstGeom prst="rect">
            <a:avLst/>
          </a:prstGeom>
        </p:spPr>
        <p:txBody>
          <a:bodyPr/>
          <a:lstStyle>
            <a:lvl1pPr algn="ctr" defTabSz="7542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3600" dirty="0"/>
              <a:t>Final focus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A3F676-A741-A94F-B797-030F6DCFEED2}"/>
              </a:ext>
            </a:extLst>
          </p:cNvPr>
          <p:cNvSpPr txBox="1"/>
          <p:nvPr/>
        </p:nvSpPr>
        <p:spPr>
          <a:xfrm>
            <a:off x="7922573" y="1062876"/>
            <a:ext cx="20117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ATF2 @ KEK</a:t>
            </a:r>
          </a:p>
        </p:txBody>
      </p:sp>
    </p:spTree>
    <p:extLst>
      <p:ext uri="{BB962C8B-B14F-4D97-AF65-F5344CB8AC3E}">
        <p14:creationId xmlns:p14="http://schemas.microsoft.com/office/powerpoint/2010/main" val="158205203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0140" y="1259981"/>
            <a:ext cx="5941853" cy="2312368"/>
            <a:chOff x="3336636" y="2048281"/>
            <a:chExt cx="6731372" cy="2892986"/>
          </a:xfrm>
        </p:grpSpPr>
        <p:pic>
          <p:nvPicPr>
            <p:cNvPr id="8" name="Picture 7" descr="industrialisation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78" t="22032" r="6875" b="29575"/>
            <a:stretch/>
          </p:blipFill>
          <p:spPr>
            <a:xfrm>
              <a:off x="3463636" y="2048281"/>
              <a:ext cx="6604372" cy="289298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336636" y="4768091"/>
              <a:ext cx="2493819" cy="173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Towards </a:t>
            </a:r>
            <a:r>
              <a:rPr lang="en-US" sz="3600" dirty="0" err="1"/>
              <a:t>industrialisation</a:t>
            </a:r>
            <a:endParaRPr lang="en-US" sz="3600" dirty="0"/>
          </a:p>
        </p:txBody>
      </p:sp>
      <p:pic>
        <p:nvPicPr>
          <p:cNvPr id="10" name="Picture 9" descr="industrialisation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8904" y="4445245"/>
            <a:ext cx="3100959" cy="2455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1245"/>
          <a:stretch/>
        </p:blipFill>
        <p:spPr>
          <a:xfrm>
            <a:off x="6985001" y="4931916"/>
            <a:ext cx="2808485" cy="2083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8524"/>
          <a:stretch/>
        </p:blipFill>
        <p:spPr>
          <a:xfrm>
            <a:off x="128901" y="3873331"/>
            <a:ext cx="1856917" cy="30278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24802" y="1692002"/>
            <a:ext cx="40894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latin typeface="Avenir Book"/>
                <a:cs typeface="Avenir Book"/>
              </a:rPr>
              <a:t>Investigating paths to </a:t>
            </a:r>
            <a:r>
              <a:rPr lang="en-US" sz="1800" dirty="0" err="1">
                <a:latin typeface="Avenir Book"/>
                <a:cs typeface="Avenir Book"/>
              </a:rPr>
              <a:t>industrialisation</a:t>
            </a:r>
            <a:endParaRPr lang="en-US" sz="1800" dirty="0">
              <a:latin typeface="Avenir Book"/>
              <a:cs typeface="Avenir Book"/>
            </a:endParaRPr>
          </a:p>
          <a:p>
            <a:pPr>
              <a:spcAft>
                <a:spcPts val="1200"/>
              </a:spcAft>
            </a:pPr>
            <a:r>
              <a:rPr lang="en-US" sz="1800" dirty="0">
                <a:latin typeface="Avenir Book"/>
                <a:cs typeface="Avenir Book"/>
              </a:rPr>
              <a:t>Baseline manufacturing technique:</a:t>
            </a:r>
            <a:br>
              <a:rPr lang="en-US" sz="1800" dirty="0">
                <a:latin typeface="Avenir Book"/>
                <a:cs typeface="Avenir Book"/>
              </a:rPr>
            </a:br>
            <a:r>
              <a:rPr lang="en-US" sz="1800" dirty="0">
                <a:latin typeface="Avenir Book"/>
                <a:cs typeface="Avenir Book"/>
              </a:rPr>
              <a:t>    bonding and brazing 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latin typeface="Avenir Book"/>
                <a:cs typeface="Avenir Book"/>
              </a:rPr>
              <a:t>Alternatives: </a:t>
            </a:r>
            <a:br>
              <a:rPr lang="en-US" sz="1800" dirty="0">
                <a:latin typeface="Avenir Book"/>
                <a:cs typeface="Avenir Book"/>
              </a:rPr>
            </a:br>
            <a:r>
              <a:rPr lang="en-US" sz="1800" dirty="0">
                <a:latin typeface="Avenir Book"/>
                <a:cs typeface="Avenir Book"/>
              </a:rPr>
              <a:t>    brazing as for </a:t>
            </a:r>
            <a:r>
              <a:rPr lang="en-US" sz="1800" dirty="0" err="1">
                <a:latin typeface="Avenir Book"/>
                <a:cs typeface="Avenir Book"/>
              </a:rPr>
              <a:t>SwissFEL</a:t>
            </a:r>
            <a:br>
              <a:rPr lang="en-US" sz="1800" dirty="0">
                <a:latin typeface="Avenir Book"/>
                <a:cs typeface="Avenir Book"/>
              </a:rPr>
            </a:br>
            <a:r>
              <a:rPr lang="en-US" sz="1800" dirty="0">
                <a:latin typeface="Avenir Book"/>
                <a:cs typeface="Avenir Book"/>
              </a:rPr>
              <a:t>    machining halves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51649" y="4087444"/>
            <a:ext cx="355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venir Book"/>
                <a:cs typeface="Avenir Book"/>
              </a:rPr>
              <a:t>Target is structures that are </a:t>
            </a:r>
            <a:br>
              <a:rPr lang="en-US" sz="1800" dirty="0">
                <a:latin typeface="Avenir Book"/>
                <a:cs typeface="Avenir Book"/>
              </a:rPr>
            </a:br>
            <a:r>
              <a:rPr lang="en-US" sz="1800" dirty="0">
                <a:latin typeface="Avenir Book"/>
                <a:cs typeface="Avenir Book"/>
              </a:rPr>
              <a:t>low-cost &amp; easy-to-manufacture</a:t>
            </a:r>
          </a:p>
        </p:txBody>
      </p:sp>
    </p:spTree>
    <p:extLst>
      <p:ext uri="{BB962C8B-B14F-4D97-AF65-F5344CB8AC3E}">
        <p14:creationId xmlns:p14="http://schemas.microsoft.com/office/powerpoint/2010/main" val="247482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SwissFEL</a:t>
            </a:r>
            <a:r>
              <a:rPr lang="en-US" sz="3600" dirty="0"/>
              <a:t> – C-band </a:t>
            </a:r>
            <a:r>
              <a:rPr lang="en-US" sz="3600" dirty="0" err="1"/>
              <a:t>linac</a:t>
            </a:r>
            <a:endParaRPr lang="en-US" sz="36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9"/>
          <a:stretch>
            <a:fillRect/>
          </a:stretch>
        </p:blipFill>
        <p:spPr bwMode="auto">
          <a:xfrm>
            <a:off x="122734" y="1820202"/>
            <a:ext cx="35925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15" y="3755364"/>
            <a:ext cx="5588000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47" y="5017427"/>
            <a:ext cx="931863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TUPSO43f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4" y="5042826"/>
            <a:ext cx="16192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172350" y="1451332"/>
            <a:ext cx="5281165" cy="202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b="0" dirty="0">
                <a:latin typeface="Avenir Book" charset="0"/>
                <a:ea typeface="Avenir Book" charset="0"/>
                <a:cs typeface="Avenir Book" charset="0"/>
              </a:rPr>
              <a:t>104 x 2m-long C-band structures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r>
              <a:rPr lang="en-GB" altLang="en-US" sz="2000" b="0" dirty="0">
                <a:latin typeface="Avenir Book" charset="0"/>
                <a:ea typeface="Avenir Book" charset="0"/>
                <a:cs typeface="Avenir Book" charset="0"/>
              </a:rPr>
              <a:t>        (beam </a:t>
            </a:r>
            <a:r>
              <a:rPr lang="en-GB" altLang="en-US" sz="2000" b="0" dirty="0">
                <a:latin typeface="Avenir Book" charset="0"/>
                <a:ea typeface="Avenir Book" charset="0"/>
                <a:cs typeface="Avenir Book" charset="0"/>
                <a:sym typeface="Wingdings" panose="05000000000000000000" pitchFamily="2" charset="2"/>
              </a:rPr>
              <a:t> 6 GeV @ 100 Hz)</a:t>
            </a:r>
            <a:r>
              <a:rPr lang="en-GB" altLang="en-US" sz="2000" b="0" dirty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b="0" dirty="0">
                <a:latin typeface="Avenir Book" charset="0"/>
                <a:ea typeface="Avenir Book" charset="0"/>
                <a:cs typeface="Avenir Book" charset="0"/>
              </a:rPr>
              <a:t>Similar </a:t>
            </a:r>
            <a:r>
              <a:rPr lang="en-US" sz="2000" dirty="0">
                <a:latin typeface="Avenir Book"/>
                <a:ea typeface="Lucida Grande"/>
                <a:cs typeface="Avenir Book"/>
                <a:sym typeface="Symbol" charset="0"/>
              </a:rPr>
              <a:t>μ</a:t>
            </a:r>
            <a:r>
              <a:rPr lang="en-GB" altLang="en-US" sz="2000" b="0" dirty="0">
                <a:latin typeface="Avenir Book" charset="0"/>
                <a:ea typeface="Avenir Book" charset="0"/>
                <a:cs typeface="Avenir Book" charset="0"/>
              </a:rPr>
              <a:t>m-level tolerances</a:t>
            </a:r>
          </a:p>
          <a:p>
            <a:pPr marL="342900" indent="-3429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b="0" dirty="0">
                <a:latin typeface="Avenir Book" charset="0"/>
                <a:ea typeface="Avenir Book" charset="0"/>
                <a:cs typeface="Avenir Book" charset="0"/>
              </a:rPr>
              <a:t>Length ~ 800 CLIC structures</a:t>
            </a:r>
          </a:p>
          <a:p>
            <a:pPr marL="342900" indent="-3429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b="0" dirty="0">
                <a:latin typeface="Avenir Book" charset="0"/>
                <a:ea typeface="Avenir Book" charset="0"/>
                <a:cs typeface="Avenir Book" charset="0"/>
              </a:rPr>
              <a:t>Being commissioned </a:t>
            </a: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sz="24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sz="2400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Clr>
                <a:prstClr val="black"/>
              </a:buClr>
              <a:defRPr/>
            </a:pPr>
            <a:endParaRPr lang="en-GB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60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86" y="3271578"/>
            <a:ext cx="3066174" cy="25444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Power</a:t>
            </a:r>
          </a:p>
        </p:txBody>
      </p:sp>
      <p:pic>
        <p:nvPicPr>
          <p:cNvPr id="7" name="Picture 6" descr="clicPrelimPowerEst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8" r="56877"/>
          <a:stretch/>
        </p:blipFill>
        <p:spPr>
          <a:xfrm>
            <a:off x="6575871" y="949653"/>
            <a:ext cx="3409507" cy="54806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4944" y="1043236"/>
            <a:ext cx="6308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/>
              </a:rPr>
              <a:t>Preliminary power consumption for 380GeV CLIC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9339" y="5080579"/>
            <a:ext cx="21221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Experimental area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Cooling &amp; ventilation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Safety systems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Machine control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   &amp; operational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   infrastructure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8731" y="2572539"/>
            <a:ext cx="1666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2121"/>
                </a:solidFill>
                <a:latin typeface="Avenir Heavy"/>
                <a:cs typeface="Avenir Heavy"/>
              </a:rPr>
              <a:t>Included so far: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0159" y="5661164"/>
            <a:ext cx="1187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+~20–30%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75870" y="6437954"/>
            <a:ext cx="3409507" cy="26161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( Klystron-based option: 142 MW + ~20-30% )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4927760" y="5097518"/>
            <a:ext cx="262500" cy="1518194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1264" y="6793147"/>
            <a:ext cx="8845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Final power estimate will be &lt; 200MW   (compared with 252MW in 2016)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282" y="1490109"/>
            <a:ext cx="5988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/>
              </a:rPr>
              <a:t>Being updated for changes in design parameters, and using operating (not specification) values for RF power sources and magnet power supplies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3707" y="2880195"/>
            <a:ext cx="3557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Vacuum systems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RF and RF power systems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Magnet &amp; magnet powering systems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Beam instrumentation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Active alignment and stabilization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    in ML and BDS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/>
              </a:rPr>
              <a:t>Electricity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4021" y="4769212"/>
            <a:ext cx="1449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2121"/>
                </a:solidFill>
                <a:latin typeface="Avenir Heavy"/>
                <a:cs typeface="Avenir Heavy"/>
              </a:rPr>
              <a:t>To be added: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59" y="5741951"/>
            <a:ext cx="28963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venir Book"/>
              </a:rPr>
              <a:t>Total energy use will be updated once power consumption complete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361" y="4167751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Book"/>
              </a:rPr>
              <a:t>2016 estimate</a:t>
            </a:r>
          </a:p>
        </p:txBody>
      </p:sp>
      <p:sp>
        <p:nvSpPr>
          <p:cNvPr id="22" name="TextBox 21"/>
          <p:cNvSpPr txBox="1"/>
          <p:nvPr/>
        </p:nvSpPr>
        <p:spPr>
          <a:xfrm rot="1234606">
            <a:off x="4079494" y="6876643"/>
            <a:ext cx="355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~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61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27600" y="5207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>
          <a:xfrm>
            <a:off x="690860" y="263358"/>
            <a:ext cx="8667155" cy="826520"/>
          </a:xfrm>
        </p:spPr>
        <p:txBody>
          <a:bodyPr/>
          <a:lstStyle/>
          <a:p>
            <a:r>
              <a:rPr lang="en-US" sz="3600" dirty="0"/>
              <a:t>380 </a:t>
            </a:r>
            <a:r>
              <a:rPr lang="en-US" sz="3600" dirty="0" err="1"/>
              <a:t>GeV</a:t>
            </a:r>
            <a:r>
              <a:rPr lang="en-US" sz="3600" dirty="0"/>
              <a:t> Klystron option</a:t>
            </a:r>
          </a:p>
        </p:txBody>
      </p:sp>
      <p:pic>
        <p:nvPicPr>
          <p:cNvPr id="7" name="Picture 6" descr="380klystr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t="39486" r="10342" b="15175"/>
          <a:stretch/>
        </p:blipFill>
        <p:spPr>
          <a:xfrm>
            <a:off x="64814" y="1965200"/>
            <a:ext cx="9917226" cy="40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2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0865" y="2196924"/>
            <a:ext cx="4424480" cy="717039"/>
          </a:xfrm>
          <a:prstGeom prst="rect">
            <a:avLst/>
          </a:prstGeom>
          <a:noFill/>
        </p:spPr>
        <p:txBody>
          <a:bodyPr wrap="square" lIns="100500" tIns="50252" rIns="100500" bIns="50252" rtlCol="0">
            <a:spAutoFit/>
          </a:bodyPr>
          <a:lstStyle/>
          <a:p>
            <a:pPr algn="ctr"/>
            <a:r>
              <a:rPr lang="en-US" b="1" dirty="0">
                <a:solidFill>
                  <a:srgbClr val="BF2121"/>
                </a:solidFill>
                <a:latin typeface="Avenir Book"/>
              </a:rPr>
              <a:t>CLIC detector and physics (</a:t>
            </a:r>
            <a:r>
              <a:rPr lang="en-US" b="1" dirty="0" err="1">
                <a:solidFill>
                  <a:srgbClr val="BF2121"/>
                </a:solidFill>
                <a:latin typeface="Avenir Book"/>
              </a:rPr>
              <a:t>CLICdp</a:t>
            </a:r>
            <a:r>
              <a:rPr lang="en-US" b="1" dirty="0">
                <a:solidFill>
                  <a:srgbClr val="BF2121"/>
                </a:solidFill>
                <a:latin typeface="Avenir Book"/>
              </a:rPr>
              <a:t>)</a:t>
            </a: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venir Book"/>
              </a:rPr>
              <a:t>30 institutes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/>
              </a:rPr>
              <a:t>from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venir Book"/>
              </a:rPr>
              <a:t> 18 countries</a:t>
            </a:r>
            <a:endParaRPr lang="en-US" sz="2200" b="1" dirty="0">
              <a:solidFill>
                <a:srgbClr val="FF6600"/>
              </a:solidFill>
              <a:latin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5587" y="1551772"/>
            <a:ext cx="5011972" cy="655483"/>
          </a:xfrm>
          <a:prstGeom prst="rect">
            <a:avLst/>
          </a:prstGeom>
          <a:noFill/>
        </p:spPr>
        <p:txBody>
          <a:bodyPr wrap="none" lIns="100500" tIns="50252" rIns="100500" bIns="50252" rtlCol="0">
            <a:spAutoFit/>
          </a:bodyPr>
          <a:lstStyle/>
          <a:p>
            <a:pPr marL="314073" indent="-314073">
              <a:buFont typeface="Arial"/>
              <a:buChar char="•"/>
            </a:pPr>
            <a:r>
              <a:rPr lang="en-US" sz="1800" dirty="0">
                <a:solidFill>
                  <a:srgbClr val="BF2121"/>
                </a:solidFill>
                <a:latin typeface="Avenir Book"/>
              </a:rPr>
              <a:t>CLIC physics</a:t>
            </a:r>
            <a:r>
              <a:rPr lang="en-US" sz="1800" dirty="0">
                <a:latin typeface="Avenir Book"/>
              </a:rPr>
              <a:t> prospects &amp; simulation studies</a:t>
            </a:r>
          </a:p>
          <a:p>
            <a:pPr marL="314073" indent="-314073">
              <a:buFont typeface="Arial"/>
              <a:buChar char="•"/>
            </a:pPr>
            <a:r>
              <a:rPr lang="en-US" sz="1800" dirty="0">
                <a:solidFill>
                  <a:srgbClr val="BF2121"/>
                </a:solidFill>
                <a:latin typeface="Avenir Book"/>
              </a:rPr>
              <a:t>Detector</a:t>
            </a:r>
            <a:r>
              <a:rPr lang="en-US" sz="1800" dirty="0">
                <a:latin typeface="Avenir Book"/>
              </a:rPr>
              <a:t> optimization + R&amp;D for CLIC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Collaborations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493" y="2194791"/>
            <a:ext cx="4256698" cy="717039"/>
          </a:xfrm>
          <a:prstGeom prst="rect">
            <a:avLst/>
          </a:prstGeom>
          <a:noFill/>
        </p:spPr>
        <p:txBody>
          <a:bodyPr wrap="square" lIns="100500" tIns="50252" rIns="100500" bIns="50252" rtlCol="0">
            <a:spAutoFit/>
          </a:bodyPr>
          <a:lstStyle/>
          <a:p>
            <a:pPr algn="ctr"/>
            <a:r>
              <a:rPr lang="en-US" b="1" dirty="0">
                <a:solidFill>
                  <a:srgbClr val="BF2121"/>
                </a:solidFill>
                <a:latin typeface="Avenir Book"/>
              </a:rPr>
              <a:t>CLIC accelerator collaboration</a:t>
            </a: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venir Book"/>
              </a:rPr>
              <a:t>~60 institutes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/>
              </a:rPr>
              <a:t>from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venir Book"/>
              </a:rPr>
              <a:t> 28 countries</a:t>
            </a:r>
            <a:endParaRPr lang="en-US" sz="2200" b="1" dirty="0">
              <a:solidFill>
                <a:srgbClr val="FF6600"/>
              </a:solidFill>
              <a:latin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5411" y="921104"/>
            <a:ext cx="2622541" cy="440040"/>
          </a:xfrm>
          <a:prstGeom prst="rect">
            <a:avLst/>
          </a:prstGeom>
          <a:noFill/>
        </p:spPr>
        <p:txBody>
          <a:bodyPr wrap="square" lIns="100500" tIns="50252" rIns="100500" bIns="50252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6600"/>
                </a:solidFill>
                <a:latin typeface="Avenir Book"/>
              </a:rPr>
              <a:t>http://</a:t>
            </a:r>
            <a:r>
              <a:rPr lang="en-US" sz="2200" b="1" dirty="0" err="1">
                <a:solidFill>
                  <a:srgbClr val="FF6600"/>
                </a:solidFill>
                <a:latin typeface="Avenir Book"/>
              </a:rPr>
              <a:t>clic.cern</a:t>
            </a:r>
            <a:r>
              <a:rPr lang="en-US" sz="2200" b="1" dirty="0">
                <a:solidFill>
                  <a:srgbClr val="FF6600"/>
                </a:solidFill>
                <a:latin typeface="Avenir Book"/>
              </a:rPr>
              <a:t>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36" y="1556659"/>
            <a:ext cx="4986324" cy="655483"/>
          </a:xfrm>
          <a:prstGeom prst="rect">
            <a:avLst/>
          </a:prstGeom>
          <a:noFill/>
        </p:spPr>
        <p:txBody>
          <a:bodyPr wrap="none" lIns="100500" tIns="50252" rIns="100500" bIns="50252" rtlCol="0">
            <a:spAutoFit/>
          </a:bodyPr>
          <a:lstStyle/>
          <a:p>
            <a:pPr marL="314073" indent="-314073">
              <a:buFont typeface="Arial"/>
              <a:buChar char="•"/>
            </a:pPr>
            <a:r>
              <a:rPr lang="en-US" sz="1800" dirty="0">
                <a:solidFill>
                  <a:srgbClr val="BF2121"/>
                </a:solidFill>
                <a:latin typeface="Avenir Book"/>
              </a:rPr>
              <a:t>CLIC accelerator </a:t>
            </a:r>
            <a:r>
              <a:rPr lang="en-US" sz="1800" dirty="0">
                <a:latin typeface="Avenir Book"/>
              </a:rPr>
              <a:t>design and development</a:t>
            </a:r>
          </a:p>
          <a:p>
            <a:pPr marL="314073" indent="-314073">
              <a:buFont typeface="Arial"/>
              <a:buChar char="•"/>
            </a:pPr>
            <a:r>
              <a:rPr lang="en-US" sz="1800" dirty="0">
                <a:latin typeface="Avenir Book"/>
              </a:rPr>
              <a:t>(Construction and operation of CTF3)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840"/>
          <a:stretch/>
        </p:blipFill>
        <p:spPr>
          <a:xfrm>
            <a:off x="6040" y="3197050"/>
            <a:ext cx="10042835" cy="40066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945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3900" y="1176666"/>
            <a:ext cx="2790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venir Book"/>
              </a:rPr>
              <a:t>Machine has been bottom-up re-costed in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3244" y="2218554"/>
            <a:ext cx="285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venir Book"/>
              </a:rPr>
              <a:t>Cost </a:t>
            </a:r>
            <a:r>
              <a:rPr lang="en-GB" altLang="en-US" sz="1800" dirty="0">
                <a:latin typeface="Avenir Book" charset="0"/>
                <a:ea typeface="Avenir Book" charset="0"/>
                <a:cs typeface="Avenir Book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Avenir Book"/>
              </a:rPr>
              <a:t>~5.9 BCHF</a:t>
            </a:r>
            <a:br>
              <a:rPr lang="en-US" sz="1800" dirty="0">
                <a:latin typeface="Avenir Book"/>
              </a:rPr>
            </a:br>
            <a:r>
              <a:rPr lang="en-US" sz="1800" dirty="0">
                <a:latin typeface="Avenir Book"/>
              </a:rPr>
              <a:t>for initial stage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</a:rPr>
              <a:t>(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</a:rPr>
              <a:t>Finalised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</a:rPr>
              <a:t> for ESU)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333B4-2C65-654D-912C-09B59A62E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43" y="1011904"/>
            <a:ext cx="6216650" cy="4973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00E32A-93E2-8446-BD57-165307B9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836" y="3280026"/>
            <a:ext cx="3380740" cy="2654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7EEEF8-D6AD-0244-92AC-5A0C6B32A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456" y="5881046"/>
            <a:ext cx="1743364" cy="12815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E843FD-DEBB-554F-8846-287C19FC894F}"/>
              </a:ext>
            </a:extLst>
          </p:cNvPr>
          <p:cNvSpPr txBox="1"/>
          <p:nvPr/>
        </p:nvSpPr>
        <p:spPr>
          <a:xfrm>
            <a:off x="1120307" y="6643409"/>
            <a:ext cx="180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venir Book"/>
              </a:rPr>
              <a:t>Project Implementation Plan 2018</a:t>
            </a:r>
          </a:p>
        </p:txBody>
      </p:sp>
      <p:pic>
        <p:nvPicPr>
          <p:cNvPr id="16" name="Picture 15" descr="clicPipCoverDraft_small.jpg">
            <a:extLst>
              <a:ext uri="{FF2B5EF4-FFF2-40B4-BE49-F238E27FC236}">
                <a16:creationId xmlns:a16="http://schemas.microsoft.com/office/drawing/2014/main" id="{27CD86F7-10C7-B944-84C5-830C306A0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D1C81E"/>
              </a:clrFrom>
              <a:clrTo>
                <a:srgbClr val="D1C81E">
                  <a:alpha val="0"/>
                </a:srgbClr>
              </a:clrTo>
            </a:clrChange>
            <a:duotone>
              <a:prstClr val="black"/>
              <a:srgbClr val="FEE52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2" y="6049645"/>
            <a:ext cx="748695" cy="1055429"/>
          </a:xfrm>
          <a:prstGeom prst="rect">
            <a:avLst/>
          </a:prstGeom>
          <a:solidFill>
            <a:srgbClr val="FFFF00">
              <a:alpha val="11000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BAF8F2-1628-1C4B-B834-8D3B16005AA1}"/>
              </a:ext>
            </a:extLst>
          </p:cNvPr>
          <p:cNvSpPr txBox="1"/>
          <p:nvPr/>
        </p:nvSpPr>
        <p:spPr>
          <a:xfrm>
            <a:off x="1219846" y="6049645"/>
            <a:ext cx="2831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Roman" panose="02000503020000020003" pitchFamily="2" charset="0"/>
              </a:rPr>
              <a:t>Maintenance cost 116 MCHF per year.</a:t>
            </a:r>
          </a:p>
        </p:txBody>
      </p:sp>
    </p:spTree>
    <p:extLst>
      <p:ext uri="{BB962C8B-B14F-4D97-AF65-F5344CB8AC3E}">
        <p14:creationId xmlns:p14="http://schemas.microsoft.com/office/powerpoint/2010/main" val="3597579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Schedule</a:t>
            </a:r>
          </a:p>
        </p:txBody>
      </p:sp>
      <p:pic>
        <p:nvPicPr>
          <p:cNvPr id="7" name="Picture 6" descr="Figure6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6" y="1677667"/>
            <a:ext cx="4384636" cy="4712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1685" y="969781"/>
            <a:ext cx="4667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Updated schedule: </a:t>
            </a:r>
            <a:br>
              <a:rPr lang="en-US" dirty="0">
                <a:latin typeface="Avenir Book"/>
              </a:rPr>
            </a:br>
            <a:r>
              <a:rPr lang="en-US" dirty="0">
                <a:latin typeface="Avenir Book"/>
              </a:rPr>
              <a:t>Construction + commissioning:  7 years</a:t>
            </a:r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"/>
          <a:stretch/>
        </p:blipFill>
        <p:spPr bwMode="auto">
          <a:xfrm>
            <a:off x="17586" y="6366530"/>
            <a:ext cx="4771914" cy="84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30539" y="2713078"/>
            <a:ext cx="535523" cy="4355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860"/>
              </a:spcAf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</a:t>
            </a:r>
          </a:p>
          <a:p>
            <a:pPr>
              <a:spcAft>
                <a:spcPts val="3860"/>
              </a:spcAf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</a:t>
            </a:r>
          </a:p>
          <a:p>
            <a:pPr>
              <a:spcAft>
                <a:spcPts val="3860"/>
              </a:spcAf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</a:t>
            </a:r>
          </a:p>
          <a:p>
            <a:pPr>
              <a:spcAft>
                <a:spcPts val="3860"/>
              </a:spcAf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</a:t>
            </a:r>
          </a:p>
          <a:p>
            <a:pPr>
              <a:spcAft>
                <a:spcPts val="3860"/>
              </a:spcAf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</a:t>
            </a:r>
          </a:p>
          <a:p>
            <a:pPr>
              <a:spcAft>
                <a:spcPts val="3860"/>
              </a:spcAf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</a:t>
            </a:r>
          </a:p>
          <a:p>
            <a:pPr>
              <a:spcAft>
                <a:spcPts val="3860"/>
              </a:spcAf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</a:t>
            </a: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r="26658"/>
          <a:stretch/>
        </p:blipFill>
        <p:spPr>
          <a:xfrm>
            <a:off x="4962528" y="978468"/>
            <a:ext cx="5109436" cy="62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99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Schedule</a:t>
            </a:r>
          </a:p>
        </p:txBody>
      </p:sp>
      <p:pic>
        <p:nvPicPr>
          <p:cNvPr id="7" name="Picture 6" descr="Figure6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6" y="1677667"/>
            <a:ext cx="4384636" cy="4712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1685" y="969781"/>
            <a:ext cx="9741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Updated schedule: </a:t>
            </a:r>
            <a:br>
              <a:rPr lang="en-US" dirty="0">
                <a:latin typeface="Avenir Book"/>
              </a:rPr>
            </a:br>
            <a:r>
              <a:rPr lang="en-US" dirty="0">
                <a:latin typeface="Avenir Book"/>
              </a:rPr>
              <a:t>Construction + commissioning:  7 years, followed by 25–30 year physics </a:t>
            </a:r>
            <a:r>
              <a:rPr lang="en-US" dirty="0" err="1">
                <a:latin typeface="Avenir Book"/>
              </a:rPr>
              <a:t>programme</a:t>
            </a:r>
            <a:endParaRPr lang="en-US" dirty="0">
              <a:latin typeface="Avenir Book"/>
            </a:endParaRPr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"/>
          <a:stretch/>
        </p:blipFill>
        <p:spPr bwMode="auto">
          <a:xfrm>
            <a:off x="17586" y="6366530"/>
            <a:ext cx="4771914" cy="84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lotIntegratedLumi_updatedJune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78" y="2127164"/>
            <a:ext cx="5090419" cy="42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1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CLIC roadmap</a:t>
            </a:r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id="{11D86FB1-7C72-114C-AD50-CA408BFDC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" y="854248"/>
            <a:ext cx="9136380" cy="636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B73A4-AF8C-3E47-AEC6-1340A5A7D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11" y="4909852"/>
            <a:ext cx="8969053" cy="22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Next phase</a:t>
            </a: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"/>
          <a:stretch/>
        </p:blipFill>
        <p:spPr bwMode="auto">
          <a:xfrm>
            <a:off x="1339693" y="5723887"/>
            <a:ext cx="7764789" cy="138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licNextPhaseTab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15646" r="20452" b="14537"/>
          <a:stretch/>
        </p:blipFill>
        <p:spPr>
          <a:xfrm>
            <a:off x="4688304" y="1590878"/>
            <a:ext cx="5351868" cy="41062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062" y="1455546"/>
            <a:ext cx="54672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/>
                <a:cs typeface="Avenir Book"/>
              </a:rPr>
              <a:t>2020–2025 Preparation Phase:</a:t>
            </a:r>
          </a:p>
          <a:p>
            <a:endParaRPr lang="en-US" sz="2400" dirty="0">
              <a:latin typeface="Avenir Book"/>
              <a:cs typeface="Avenir Book"/>
            </a:endParaRPr>
          </a:p>
          <a:p>
            <a:r>
              <a:rPr lang="en-US" sz="1800" dirty="0" err="1">
                <a:latin typeface="Avenir Book"/>
                <a:cs typeface="Avenir Book"/>
              </a:rPr>
              <a:t>Finalisation</a:t>
            </a:r>
            <a:r>
              <a:rPr lang="en-US" sz="1800" dirty="0">
                <a:latin typeface="Avenir Book"/>
                <a:cs typeface="Avenir Book"/>
              </a:rPr>
              <a:t> of implementation parameters</a:t>
            </a:r>
            <a:br>
              <a:rPr lang="en-US" sz="1800" dirty="0">
                <a:latin typeface="Avenir Book"/>
                <a:cs typeface="Avenir Book"/>
              </a:rPr>
            </a:br>
            <a:r>
              <a:rPr lang="en-US" sz="1800" dirty="0">
                <a:latin typeface="Avenir Book"/>
                <a:cs typeface="Avenir Book"/>
              </a:rPr>
              <a:t>Preparation for industrial procurement</a:t>
            </a:r>
            <a:br>
              <a:rPr lang="en-US" sz="1800" dirty="0">
                <a:latin typeface="Avenir Book"/>
                <a:cs typeface="Avenir Book"/>
              </a:rPr>
            </a:br>
            <a:r>
              <a:rPr lang="en-US" sz="1800" dirty="0">
                <a:latin typeface="Avenir Book"/>
                <a:cs typeface="Avenir Book"/>
              </a:rPr>
              <a:t>Drive Beam Facility &amp; other system verifications</a:t>
            </a:r>
            <a:br>
              <a:rPr lang="en-US" sz="1800" dirty="0">
                <a:latin typeface="Avenir Book"/>
                <a:cs typeface="Avenir Book"/>
              </a:rPr>
            </a:br>
            <a:r>
              <a:rPr lang="en-US" sz="1800" dirty="0">
                <a:latin typeface="Avenir Book"/>
                <a:cs typeface="Avenir Book"/>
              </a:rPr>
              <a:t>Technical Proposal of the experiment</a:t>
            </a:r>
            <a:br>
              <a:rPr lang="en-US" sz="1800" dirty="0">
                <a:latin typeface="Avenir Book"/>
                <a:cs typeface="Avenir Book"/>
              </a:rPr>
            </a:br>
            <a:r>
              <a:rPr lang="en-US" sz="1800" dirty="0">
                <a:latin typeface="Avenir Book"/>
                <a:cs typeface="Avenir Book"/>
              </a:rPr>
              <a:t>Site </a:t>
            </a:r>
            <a:r>
              <a:rPr lang="en-US" sz="1800" dirty="0" err="1">
                <a:latin typeface="Avenir Book"/>
                <a:cs typeface="Avenir Book"/>
              </a:rPr>
              <a:t>authorisation</a:t>
            </a:r>
            <a:r>
              <a:rPr lang="en-US" sz="1800" dirty="0">
                <a:latin typeface="Avenir Book"/>
                <a:cs typeface="Avenir Book"/>
              </a:rPr>
              <a:t> </a:t>
            </a:r>
          </a:p>
          <a:p>
            <a:endParaRPr lang="en-US" sz="2400" dirty="0">
              <a:latin typeface="Avenir Book"/>
              <a:cs typeface="Avenir Book"/>
            </a:endParaRPr>
          </a:p>
          <a:p>
            <a:endParaRPr lang="en-US" sz="2400" dirty="0">
              <a:latin typeface="Avenir Book"/>
              <a:cs typeface="Avenir Book"/>
            </a:endParaRPr>
          </a:p>
          <a:p>
            <a:r>
              <a:rPr lang="en-US" sz="2400" dirty="0">
                <a:latin typeface="Avenir Book"/>
                <a:cs typeface="Avenir Book"/>
              </a:rPr>
              <a:t>2026  Construction start</a:t>
            </a:r>
          </a:p>
        </p:txBody>
      </p:sp>
    </p:spTree>
    <p:extLst>
      <p:ext uri="{BB962C8B-B14F-4D97-AF65-F5344CB8AC3E}">
        <p14:creationId xmlns:p14="http://schemas.microsoft.com/office/powerpoint/2010/main" val="2086861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CLIC technology applications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2855" y="6818639"/>
            <a:ext cx="674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Avenir Book"/>
              </a:rPr>
              <a:t>EoI</a:t>
            </a:r>
            <a:r>
              <a:rPr lang="en-US" sz="1800" dirty="0">
                <a:latin typeface="Avenir Book"/>
              </a:rPr>
              <a:t> to SPSC, autumn 2018:  </a:t>
            </a:r>
            <a:r>
              <a:rPr lang="en-US" sz="1800" dirty="0">
                <a:latin typeface="Avenir Book"/>
                <a:hlinkClick r:id="rId2"/>
              </a:rPr>
              <a:t>https://cds.cern.ch/record/2640784</a:t>
            </a:r>
            <a:r>
              <a:rPr lang="en-US" sz="1800" dirty="0">
                <a:latin typeface="Avenir Book"/>
              </a:rPr>
              <a:t> </a:t>
            </a:r>
          </a:p>
        </p:txBody>
      </p:sp>
      <p:pic>
        <p:nvPicPr>
          <p:cNvPr id="18" name="Picture 17" descr="espsSchemati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5" t="29907" r="26571" b="13473"/>
          <a:stretch/>
        </p:blipFill>
        <p:spPr>
          <a:xfrm>
            <a:off x="4851061" y="4217637"/>
            <a:ext cx="4038937" cy="2653013"/>
          </a:xfrm>
          <a:prstGeom prst="rect">
            <a:avLst/>
          </a:prstGeom>
        </p:spPr>
      </p:pic>
      <p:pic>
        <p:nvPicPr>
          <p:cNvPr id="19" name="Picture 18" descr="espsSchemati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6" t="24416" r="1464" b="31509"/>
          <a:stretch/>
        </p:blipFill>
        <p:spPr>
          <a:xfrm>
            <a:off x="8760205" y="4433285"/>
            <a:ext cx="1231861" cy="1559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40" y="4042435"/>
            <a:ext cx="4856567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Electron accelerator implementation at CERN</a:t>
            </a:r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223838" indent="-223838" algn="just">
              <a:buFont typeface="Arial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X-band</a:t>
            </a:r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based 70m LINAC to ~3.5 GeV in TT4-5 </a:t>
            </a:r>
          </a:p>
          <a:p>
            <a:pPr marL="214313" indent="-214313" algn="just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Fill the SPS in 1-2s (bunches 5ns apart) via TT60</a:t>
            </a:r>
          </a:p>
          <a:p>
            <a:pPr marL="214313" indent="-214313" algn="just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Accelerate to ~16 GeV in the SPS </a:t>
            </a:r>
          </a:p>
          <a:p>
            <a:pPr marL="214313" indent="-214313" algn="just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Slow extraction to experiment in 10s as part of the SPS super-cycle</a:t>
            </a:r>
          </a:p>
          <a:p>
            <a:pPr marL="214313" indent="-214313" algn="just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Experiment(s) considered by bringing beam back on </a:t>
            </a:r>
            <a:r>
              <a:rPr lang="en-US" sz="1600" dirty="0" err="1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Meyrin</a:t>
            </a:r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site using TT10 </a:t>
            </a:r>
          </a:p>
          <a:p>
            <a:br>
              <a:rPr lang="en-US" sz="8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–&gt; Potential experiment e.g. LDMX</a:t>
            </a:r>
            <a:b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Would fulfil many of CLIC accelerator next steps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1001558"/>
            <a:ext cx="4174184" cy="25879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718" y="965035"/>
            <a:ext cx="3149260" cy="31661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41752" y="2290014"/>
            <a:ext cx="318548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Book"/>
              </a:rPr>
              <a:t>INFN </a:t>
            </a:r>
            <a:r>
              <a:rPr lang="en-US" sz="1200" dirty="0" err="1">
                <a:latin typeface="Avenir Book"/>
              </a:rPr>
              <a:t>Frascati</a:t>
            </a:r>
            <a:r>
              <a:rPr lang="en-US" sz="1200" dirty="0">
                <a:latin typeface="Avenir Book"/>
              </a:rPr>
              <a:t> advanced acceleration facility</a:t>
            </a:r>
            <a:br>
              <a:rPr lang="en-US" sz="1200" dirty="0">
                <a:latin typeface="Avenir Book"/>
              </a:rPr>
            </a:br>
            <a:r>
              <a:rPr lang="en-US" sz="1200" dirty="0" err="1">
                <a:latin typeface="Avenir Book"/>
              </a:rPr>
              <a:t>EuPRAXIA@SPARC_LAB</a:t>
            </a:r>
            <a:endParaRPr lang="en-US" sz="1200" dirty="0">
              <a:latin typeface="Avenir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44067" y="3738764"/>
            <a:ext cx="241604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Book"/>
              </a:rPr>
              <a:t>Eindhoven University led</a:t>
            </a:r>
            <a:br>
              <a:rPr lang="en-US" sz="1200" dirty="0">
                <a:latin typeface="Avenir Book"/>
              </a:rPr>
            </a:br>
            <a:r>
              <a:rPr lang="en-US" sz="1200" dirty="0">
                <a:latin typeface="Avenir Book"/>
              </a:rPr>
              <a:t>SMART*LIGHT Compton Source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16535" y="1008494"/>
            <a:ext cx="2692258" cy="21236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CLIC technology</a:t>
            </a:r>
            <a:r>
              <a:rPr lang="en-US" sz="1600" dirty="0">
                <a:latin typeface="Avenir Book"/>
                <a:cs typeface="Avenir Book"/>
              </a:rPr>
              <a:t> for different applications:</a:t>
            </a:r>
          </a:p>
          <a:p>
            <a:pPr marL="380990" indent="-380990">
              <a:buFont typeface="Arial"/>
              <a:buChar char="•"/>
            </a:pPr>
            <a:endParaRPr lang="en-US" sz="1400" b="1" dirty="0">
              <a:latin typeface="Avenir Book"/>
              <a:cs typeface="Avenir Book"/>
            </a:endParaRPr>
          </a:p>
          <a:p>
            <a:pPr marL="380990" indent="-380990">
              <a:buFont typeface="Arial"/>
              <a:buChar char="•"/>
            </a:pPr>
            <a:r>
              <a:rPr lang="en-US" sz="1400" b="1" dirty="0" err="1">
                <a:latin typeface="Avenir Book"/>
                <a:cs typeface="Avenir Book"/>
              </a:rPr>
              <a:t>CompactLight</a:t>
            </a:r>
            <a:r>
              <a:rPr lang="en-US" sz="1400" dirty="0">
                <a:latin typeface="Avenir Book"/>
                <a:cs typeface="Avenir Book"/>
              </a:rPr>
              <a:t>: EU co-funded FEL design study</a:t>
            </a:r>
          </a:p>
          <a:p>
            <a:pPr marL="380990" indent="-380990">
              <a:buFont typeface="Arial"/>
              <a:buChar char="•"/>
            </a:pPr>
            <a:endParaRPr lang="en-US" sz="1400" b="1" dirty="0">
              <a:latin typeface="Avenir Book"/>
              <a:cs typeface="Avenir Book"/>
            </a:endParaRPr>
          </a:p>
          <a:p>
            <a:pPr marL="380990" indent="-380990">
              <a:buFont typeface="Arial"/>
              <a:buChar char="•"/>
            </a:pPr>
            <a:r>
              <a:rPr lang="en-US" sz="1400" b="1" dirty="0">
                <a:latin typeface="Avenir Book"/>
                <a:cs typeface="Avenir Book"/>
              </a:rPr>
              <a:t>SPARC</a:t>
            </a:r>
            <a:r>
              <a:rPr lang="en-US" sz="1400" dirty="0">
                <a:latin typeface="Avenir Book"/>
                <a:cs typeface="Avenir Book"/>
              </a:rPr>
              <a:t> at INFN-LNF</a:t>
            </a:r>
          </a:p>
          <a:p>
            <a:pPr marL="380990" indent="-38099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380990" indent="-380990">
              <a:buFont typeface="Arial"/>
              <a:buChar char="•"/>
            </a:pPr>
            <a:r>
              <a:rPr lang="en-US" sz="1400" dirty="0">
                <a:latin typeface="Avenir Book"/>
                <a:cs typeface="Avenir Book"/>
              </a:rPr>
              <a:t>Medical applications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40366" y="3521229"/>
            <a:ext cx="1159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venir Book"/>
              </a:rPr>
              <a:t>CompactLight</a:t>
            </a:r>
            <a:endParaRPr lang="en-US" sz="1200" dirty="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1864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CLEAR</a:t>
            </a:r>
          </a:p>
        </p:txBody>
      </p:sp>
      <p:pic>
        <p:nvPicPr>
          <p:cNvPr id="6" name="Picture 5" descr="clear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685"/>
          <a:stretch/>
        </p:blipFill>
        <p:spPr>
          <a:xfrm>
            <a:off x="-1378" y="1262047"/>
            <a:ext cx="6594263" cy="1185496"/>
          </a:xfrm>
          <a:prstGeom prst="rect">
            <a:avLst/>
          </a:prstGeom>
        </p:spPr>
      </p:pic>
      <p:pic>
        <p:nvPicPr>
          <p:cNvPr id="7" name="Picture 6" descr="clear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5" t="28188" r="6875" b="12068"/>
          <a:stretch/>
        </p:blipFill>
        <p:spPr>
          <a:xfrm>
            <a:off x="5247732" y="2574538"/>
            <a:ext cx="4801143" cy="43640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215" y="3420870"/>
            <a:ext cx="50684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Avenir Heavy"/>
                <a:cs typeface="Avenir Heavy"/>
              </a:rPr>
              <a:t>Main activities: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E33F28"/>
                </a:solidFill>
                <a:latin typeface="Avenir Book"/>
                <a:cs typeface="Avenir Book"/>
              </a:rPr>
              <a:t>CLIC</a:t>
            </a:r>
            <a:r>
              <a:rPr lang="en-US" sz="1600" dirty="0">
                <a:latin typeface="Avenir Book"/>
                <a:cs typeface="Avenir Book"/>
              </a:rPr>
              <a:t> &amp; high-gradient X-band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E33F28"/>
                </a:solidFill>
                <a:latin typeface="Avenir Book"/>
                <a:cs typeface="Avenir Book"/>
              </a:rPr>
              <a:t>Instrumentation</a:t>
            </a:r>
            <a:r>
              <a:rPr lang="en-US" sz="1600" dirty="0">
                <a:latin typeface="Avenir Book"/>
                <a:cs typeface="Avenir Book"/>
              </a:rPr>
              <a:t> R&amp;D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E33F28"/>
                </a:solidFill>
                <a:latin typeface="Avenir Book"/>
                <a:cs typeface="Avenir Book"/>
              </a:rPr>
              <a:t>VESPER</a:t>
            </a:r>
            <a:r>
              <a:rPr lang="en-US" sz="1600" dirty="0">
                <a:latin typeface="Avenir Book"/>
                <a:cs typeface="Avenir Book"/>
              </a:rPr>
              <a:t> irradiation test station</a:t>
            </a:r>
            <a:br>
              <a:rPr lang="en-US" sz="1600" dirty="0">
                <a:latin typeface="Avenir Book"/>
                <a:cs typeface="Avenir Book"/>
              </a:rPr>
            </a:br>
            <a:r>
              <a:rPr lang="en-US" sz="1600" dirty="0">
                <a:latin typeface="Avenir Book"/>
                <a:cs typeface="Avenir Book"/>
              </a:rPr>
              <a:t>  Electronic components for space applications </a:t>
            </a:r>
            <a:br>
              <a:rPr lang="en-US" sz="1600" dirty="0">
                <a:latin typeface="Avenir Book"/>
                <a:cs typeface="Avenir Book"/>
              </a:rPr>
            </a:br>
            <a:r>
              <a:rPr lang="en-US" sz="1600" dirty="0">
                <a:latin typeface="Avenir Book"/>
                <a:cs typeface="Avenir Book"/>
              </a:rPr>
              <a:t>     (with ESA)</a:t>
            </a:r>
            <a:br>
              <a:rPr lang="en-US" sz="1600" dirty="0">
                <a:latin typeface="Avenir Book"/>
                <a:cs typeface="Avenir Book"/>
              </a:rPr>
            </a:br>
            <a:r>
              <a:rPr lang="en-US" sz="1600" dirty="0">
                <a:latin typeface="Avenir Book"/>
                <a:cs typeface="Avenir Book"/>
              </a:rPr>
              <a:t>  Medical applications (VHEE)</a:t>
            </a:r>
            <a:br>
              <a:rPr lang="en-US" sz="1600" dirty="0">
                <a:latin typeface="Avenir Book"/>
                <a:cs typeface="Avenir Book"/>
              </a:rPr>
            </a:br>
            <a:r>
              <a:rPr lang="en-US" sz="1600" dirty="0">
                <a:latin typeface="Avenir Book"/>
                <a:cs typeface="Avenir Book"/>
              </a:rPr>
              <a:t>  Electronic components for accelerators </a:t>
            </a:r>
            <a:br>
              <a:rPr lang="en-US" sz="1600" dirty="0">
                <a:latin typeface="Avenir Book"/>
                <a:cs typeface="Avenir Book"/>
              </a:rPr>
            </a:br>
            <a:r>
              <a:rPr lang="en-US" sz="1600" dirty="0">
                <a:latin typeface="Avenir Book"/>
                <a:cs typeface="Avenir Book"/>
              </a:rPr>
              <a:t>     and detectors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Avenir Book"/>
                <a:cs typeface="Avenir Book"/>
              </a:rPr>
              <a:t>Novel techniques: plasma focusing and acceleration, THz radiation, dielectric structures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215" y="6671703"/>
            <a:ext cx="4999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Heavy"/>
                <a:cs typeface="Avenir Heavy"/>
              </a:rPr>
              <a:t>Open to proposals for user experiments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4339" y="1558577"/>
            <a:ext cx="3236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80–220 MeV electrons</a:t>
            </a:r>
            <a:br>
              <a:rPr lang="en-US" dirty="0">
                <a:latin typeface="Avenir Book"/>
                <a:cs typeface="Avenir Book"/>
              </a:rPr>
            </a:br>
            <a:r>
              <a:rPr lang="en-US" dirty="0">
                <a:latin typeface="Avenir Book"/>
                <a:cs typeface="Avenir Book"/>
              </a:rPr>
              <a:t>Bunch charge 0.01–1.5 </a:t>
            </a:r>
            <a:r>
              <a:rPr lang="en-US" dirty="0" err="1">
                <a:latin typeface="Avenir Book"/>
                <a:cs typeface="Avenir Book"/>
              </a:rPr>
              <a:t>nC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314" y="2312643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CALIFES </a:t>
            </a:r>
            <a:r>
              <a:rPr lang="en-US" sz="1400" dirty="0" err="1">
                <a:latin typeface="Avenir Book"/>
                <a:cs typeface="Avenir Book"/>
              </a:rPr>
              <a:t>beamline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215" y="2820678"/>
            <a:ext cx="506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latin typeface="Avenir Book"/>
                <a:cs typeface="Avenir Book"/>
              </a:rPr>
              <a:t>CLEAR started with beam in August 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1373" y="778413"/>
            <a:ext cx="5575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CERN Linear Electron Accelerator for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490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341" y="1310532"/>
            <a:ext cx="968283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sz="14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2200" dirty="0">
                <a:latin typeface="Helvetica"/>
              </a:rPr>
              <a:t>CLIC is now a mature project, ready to be built</a:t>
            </a:r>
          </a:p>
          <a:p>
            <a:endParaRPr lang="en-US" sz="1200" dirty="0">
              <a:latin typeface="Helvetica"/>
            </a:endParaRPr>
          </a:p>
          <a:p>
            <a:r>
              <a:rPr lang="en-US" sz="16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sz="14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2200" dirty="0">
                <a:latin typeface="Helvetica"/>
              </a:rPr>
              <a:t>The main accelerator technologies have been demonstrated</a:t>
            </a:r>
          </a:p>
          <a:p>
            <a:br>
              <a:rPr lang="en-US" sz="12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</a:br>
            <a:r>
              <a:rPr lang="en-US" sz="16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sz="14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2200" dirty="0">
                <a:latin typeface="Helvetica"/>
              </a:rPr>
              <a:t>The physics case is broad and profound</a:t>
            </a:r>
          </a:p>
          <a:p>
            <a:br>
              <a:rPr lang="en-US" sz="12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</a:br>
            <a:r>
              <a:rPr lang="en-US" sz="16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sz="14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2200" dirty="0">
                <a:latin typeface="Helvetica"/>
              </a:rPr>
              <a:t>The detector concept and detector technologies R&amp;D are advanced</a:t>
            </a:r>
          </a:p>
          <a:p>
            <a:endParaRPr lang="en-US" sz="1200" dirty="0">
              <a:latin typeface="Helvetica"/>
            </a:endParaRPr>
          </a:p>
          <a:p>
            <a:r>
              <a:rPr lang="en-US" sz="16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sz="1400" dirty="0">
                <a:solidFill>
                  <a:srgbClr val="D3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2200" dirty="0">
                <a:latin typeface="Helvetica"/>
              </a:rPr>
              <a:t>The full project status is presented in a series of Yellow Reports</a:t>
            </a:r>
          </a:p>
          <a:p>
            <a:endParaRPr lang="en-US" sz="1200" dirty="0">
              <a:latin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843" y="6451361"/>
            <a:ext cx="9721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</a:rPr>
              <a:t>Thanks to all who provided material, including:  Steinar </a:t>
            </a:r>
            <a:r>
              <a:rPr lang="en-US" sz="1400" dirty="0" err="1">
                <a:latin typeface="Helvetica"/>
              </a:rPr>
              <a:t>Stapnes</a:t>
            </a:r>
            <a:r>
              <a:rPr lang="en-US" sz="1400" dirty="0">
                <a:latin typeface="Helvetica"/>
              </a:rPr>
              <a:t>, Phil Burrows, Daniel Schulte, </a:t>
            </a:r>
            <a:br>
              <a:rPr lang="en-US" sz="1400" dirty="0">
                <a:latin typeface="Helvetica"/>
              </a:rPr>
            </a:br>
            <a:r>
              <a:rPr lang="en-US" sz="1400" dirty="0">
                <a:latin typeface="Helvetica"/>
              </a:rPr>
              <a:t>Walter </a:t>
            </a:r>
            <a:r>
              <a:rPr lang="en-US" sz="1400" dirty="0" err="1">
                <a:latin typeface="Helvetica"/>
              </a:rPr>
              <a:t>Wuensch</a:t>
            </a:r>
            <a:r>
              <a:rPr lang="en-US" sz="1400" dirty="0">
                <a:latin typeface="Helvetica"/>
              </a:rPr>
              <a:t>, Aidan Robson, Lucie </a:t>
            </a:r>
            <a:r>
              <a:rPr lang="en-US" sz="1400" dirty="0" err="1">
                <a:latin typeface="Helvetica"/>
              </a:rPr>
              <a:t>Linssen</a:t>
            </a:r>
            <a:r>
              <a:rPr lang="en-US" sz="1400" dirty="0">
                <a:latin typeface="Helvetica"/>
              </a:rPr>
              <a:t>, Andrea </a:t>
            </a:r>
            <a:r>
              <a:rPr lang="en-US" sz="1400" dirty="0" err="1">
                <a:latin typeface="Helvetica"/>
              </a:rPr>
              <a:t>Wulzer</a:t>
            </a:r>
            <a:r>
              <a:rPr lang="en-US" sz="1400" dirty="0">
                <a:latin typeface="Helvetica"/>
              </a:rPr>
              <a:t>, Roberto </a:t>
            </a:r>
            <a:r>
              <a:rPr lang="en-US" sz="1400" dirty="0" err="1">
                <a:latin typeface="Helvetica"/>
              </a:rPr>
              <a:t>Franceschini</a:t>
            </a:r>
            <a:r>
              <a:rPr lang="en-US" sz="1400" dirty="0">
                <a:latin typeface="Helvetica"/>
              </a:rPr>
              <a:t>, Jorge de Blas, Philipp </a:t>
            </a:r>
            <a:r>
              <a:rPr lang="en-US" sz="1400" dirty="0" err="1">
                <a:latin typeface="Helvetica"/>
              </a:rPr>
              <a:t>Roloff</a:t>
            </a:r>
            <a:endParaRPr lang="en-US" sz="14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80211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>
            <a:extLst>
              <a:ext uri="{FF2B5EF4-FFF2-40B4-BE49-F238E27FC236}">
                <a16:creationId xmlns:a16="http://schemas.microsoft.com/office/drawing/2014/main" id="{E3A41C1F-6CA3-524C-8D75-ED08F4DF6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6" y="762000"/>
            <a:ext cx="8571202" cy="619332"/>
          </a:xfrm>
        </p:spPr>
        <p:txBody>
          <a:bodyPr/>
          <a:lstStyle/>
          <a:p>
            <a:r>
              <a:rPr lang="en-US" altLang="en-US" b="1">
                <a:solidFill>
                  <a:srgbClr val="C00000"/>
                </a:solidFill>
              </a:rPr>
              <a:t>CLIC workshop January 2019  </a:t>
            </a:r>
          </a:p>
        </p:txBody>
      </p:sp>
      <p:pic>
        <p:nvPicPr>
          <p:cNvPr id="151555" name="Picture 5">
            <a:extLst>
              <a:ext uri="{FF2B5EF4-FFF2-40B4-BE49-F238E27FC236}">
                <a16:creationId xmlns:a16="http://schemas.microsoft.com/office/drawing/2014/main" id="{57691BD0-BA60-5145-AD5F-4D01341D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81" y="2185591"/>
            <a:ext cx="10252993" cy="39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Title 1">
            <a:extLst>
              <a:ext uri="{FF2B5EF4-FFF2-40B4-BE49-F238E27FC236}">
                <a16:creationId xmlns:a16="http://schemas.microsoft.com/office/drawing/2014/main" id="{B1990ED5-C79E-5A4E-9B39-510B378CA278}"/>
              </a:ext>
            </a:extLst>
          </p:cNvPr>
          <p:cNvSpPr txBox="1">
            <a:spLocks/>
          </p:cNvSpPr>
          <p:nvPr/>
        </p:nvSpPr>
        <p:spPr bwMode="auto">
          <a:xfrm>
            <a:off x="669925" y="6513934"/>
            <a:ext cx="8571202" cy="619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0376" tIns="50191" rIns="100376" bIns="50191" anchor="ctr"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956"/>
              <a:t>215 participants </a:t>
            </a:r>
          </a:p>
        </p:txBody>
      </p:sp>
    </p:spTree>
    <p:extLst>
      <p:ext uri="{BB962C8B-B14F-4D97-AF65-F5344CB8AC3E}">
        <p14:creationId xmlns:p14="http://schemas.microsoft.com/office/powerpoint/2010/main" val="125834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</a:t>
            </a:r>
          </a:p>
        </p:txBody>
      </p:sp>
      <p:pic>
        <p:nvPicPr>
          <p:cNvPr id="8" name="Picture 7" descr="CLIC_map_CLIC380_CLIC1500_CLIC3000_wtext_fromWeb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7"/>
          <a:stretch/>
        </p:blipFill>
        <p:spPr>
          <a:xfrm>
            <a:off x="0" y="-1"/>
            <a:ext cx="10048875" cy="7255001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"/>
          <a:stretch/>
        </p:blipFill>
        <p:spPr bwMode="auto">
          <a:xfrm>
            <a:off x="3343604" y="6049587"/>
            <a:ext cx="6712483" cy="119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7A7778-8123-3341-9B3F-3DFA5E0C0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6082146" y="70486"/>
            <a:ext cx="3869643" cy="33783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1EF876-49FB-D044-995C-12FE90BC2AFE}"/>
              </a:ext>
            </a:extLst>
          </p:cNvPr>
          <p:cNvSpPr/>
          <p:nvPr/>
        </p:nvSpPr>
        <p:spPr>
          <a:xfrm>
            <a:off x="6157869" y="151948"/>
            <a:ext cx="108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5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60" y="151948"/>
            <a:ext cx="8667155" cy="826520"/>
          </a:xfrm>
        </p:spPr>
        <p:txBody>
          <a:bodyPr/>
          <a:lstStyle/>
          <a:p>
            <a:r>
              <a:rPr lang="en-US" sz="3600" dirty="0"/>
              <a:t>Luminosity vs Energy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A5B402-7330-7141-9717-6E6A2D146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" y="1910529"/>
            <a:ext cx="9148616" cy="45720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8C958C-F6D3-E44F-85E2-6291B7C51E37}"/>
              </a:ext>
            </a:extLst>
          </p:cNvPr>
          <p:cNvSpPr txBox="1"/>
          <p:nvPr/>
        </p:nvSpPr>
        <p:spPr>
          <a:xfrm>
            <a:off x="3909390" y="6576759"/>
            <a:ext cx="3499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mass energy [GeV]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4F6BE3-C808-F446-9F09-9B8B6240C59E}"/>
              </a:ext>
            </a:extLst>
          </p:cNvPr>
          <p:cNvSpPr txBox="1"/>
          <p:nvPr/>
        </p:nvSpPr>
        <p:spPr>
          <a:xfrm rot="16200000">
            <a:off x="-1651546" y="3673797"/>
            <a:ext cx="3957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Total luminosity [10</a:t>
            </a:r>
            <a:r>
              <a:rPr lang="en-US" sz="2200" baseline="30000" dirty="0"/>
              <a:t>34</a:t>
            </a:r>
            <a:r>
              <a:rPr lang="en-US" sz="2200" dirty="0"/>
              <a:t> cm</a:t>
            </a:r>
            <a:r>
              <a:rPr lang="en-US" sz="2200" baseline="30000" dirty="0"/>
              <a:t>-2</a:t>
            </a:r>
            <a:r>
              <a:rPr lang="en-US" sz="2200" dirty="0"/>
              <a:t>s</a:t>
            </a:r>
            <a:r>
              <a:rPr lang="en-US" sz="2200" baseline="30000" dirty="0"/>
              <a:t>-1</a:t>
            </a:r>
            <a:r>
              <a:rPr lang="en-US" sz="2200" dirty="0"/>
              <a:t>]</a:t>
            </a:r>
            <a:endParaRPr lang="en-GB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0EE585-F1C1-4949-B69E-6032AAE384AE}"/>
              </a:ext>
            </a:extLst>
          </p:cNvPr>
          <p:cNvSpPr txBox="1"/>
          <p:nvPr/>
        </p:nvSpPr>
        <p:spPr>
          <a:xfrm>
            <a:off x="5499865" y="1209934"/>
            <a:ext cx="4386675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Blondel</a:t>
            </a:r>
            <a:r>
              <a:rPr lang="en-US" sz="1200" dirty="0"/>
              <a:t>, F. Zimmermann, arXiv:1112.2518 (2011).</a:t>
            </a:r>
          </a:p>
          <a:p>
            <a:r>
              <a:rPr lang="en-GB" sz="1200" dirty="0"/>
              <a:t>A. </a:t>
            </a:r>
            <a:r>
              <a:rPr lang="en-GB" sz="1200" dirty="0" err="1"/>
              <a:t>Blondel</a:t>
            </a:r>
            <a:r>
              <a:rPr lang="en-GB" sz="1200" dirty="0"/>
              <a:t> et al., arXiv:1208.0504 (2012).</a:t>
            </a:r>
          </a:p>
          <a:p>
            <a:r>
              <a:rPr lang="en-GB" sz="1200" dirty="0"/>
              <a:t>A. Bogomyagkov, E. Levichev, and D. Shatilov, </a:t>
            </a:r>
            <a:r>
              <a:rPr lang="en-GB" sz="1200" i="1" dirty="0"/>
              <a:t>Beam-beam effects investigation and parameters optimization for a circular  </a:t>
            </a:r>
            <a:r>
              <a:rPr lang="en-GB" sz="1200" i="1" dirty="0" err="1"/>
              <a:t>e</a:t>
            </a:r>
            <a:r>
              <a:rPr lang="en-GB" sz="1200" i="1" baseline="30000" dirty="0" err="1"/>
              <a:t>+</a:t>
            </a:r>
            <a:r>
              <a:rPr lang="en-GB" sz="1200" i="1" dirty="0" err="1"/>
              <a:t>e</a:t>
            </a:r>
            <a:r>
              <a:rPr lang="en-GB" sz="1200" i="1" baseline="30000" dirty="0"/>
              <a:t>−</a:t>
            </a:r>
            <a:r>
              <a:rPr lang="en-GB" sz="1200" i="1" dirty="0"/>
              <a:t> collider at very high energies</a:t>
            </a:r>
            <a:r>
              <a:rPr lang="en-GB" sz="1200" dirty="0"/>
              <a:t>, </a:t>
            </a:r>
            <a:r>
              <a:rPr lang="en-GB" sz="1200" b="1" dirty="0"/>
              <a:t>Phys. Rev. ST </a:t>
            </a:r>
            <a:r>
              <a:rPr lang="en-GB" sz="1200" b="1" dirty="0" err="1"/>
              <a:t>Accel</a:t>
            </a:r>
            <a:r>
              <a:rPr lang="en-GB" sz="1200" b="1" dirty="0"/>
              <a:t>. Beams 1</a:t>
            </a:r>
            <a:r>
              <a:rPr lang="en-GB" sz="1200" dirty="0"/>
              <a:t>7, 041004 (2014).</a:t>
            </a:r>
          </a:p>
          <a:p>
            <a:r>
              <a:rPr lang="en-GB" sz="1200" dirty="0"/>
              <a:t>K. Ohmi, N. </a:t>
            </a:r>
            <a:r>
              <a:rPr lang="en-GB" sz="1200" dirty="0" err="1"/>
              <a:t>Kuroo</a:t>
            </a:r>
            <a:r>
              <a:rPr lang="en-GB" sz="1200" dirty="0"/>
              <a:t>, K. Oide, D. Zhou, and F. Zimmermann, </a:t>
            </a:r>
            <a:r>
              <a:rPr lang="en-GB" sz="1200" i="1" dirty="0"/>
              <a:t>Coherent Beam-Beam Instability in Collisions with a Large Crossing Angle</a:t>
            </a:r>
            <a:r>
              <a:rPr lang="en-GB" sz="1200" dirty="0"/>
              <a:t>, </a:t>
            </a:r>
            <a:r>
              <a:rPr lang="en-GB" sz="1200" b="1" dirty="0"/>
              <a:t>Phys. Rev. Lett. 119</a:t>
            </a:r>
            <a:r>
              <a:rPr lang="en-GB" sz="1200" dirty="0"/>
              <a:t>, 134801 (2017).</a:t>
            </a:r>
          </a:p>
          <a:p>
            <a:r>
              <a:rPr lang="en-US" sz="1200" dirty="0"/>
              <a:t>D. Shatilov, </a:t>
            </a:r>
            <a:r>
              <a:rPr lang="en-US" sz="1200" i="1" dirty="0"/>
              <a:t>FCC-</a:t>
            </a:r>
            <a:r>
              <a:rPr lang="en-US" sz="1200" i="1" dirty="0" err="1"/>
              <a:t>ee</a:t>
            </a:r>
            <a:r>
              <a:rPr lang="en-US" sz="1200" i="1" dirty="0"/>
              <a:t> Parameters Optimization</a:t>
            </a:r>
            <a:r>
              <a:rPr lang="en-US" sz="1200" dirty="0"/>
              <a:t>, ICFA Beam Dynamics Newsletter #72 (2017)</a:t>
            </a:r>
            <a:r>
              <a:rPr lang="en-GB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0776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>
            <a:extLst>
              <a:ext uri="{FF2B5EF4-FFF2-40B4-BE49-F238E27FC236}">
                <a16:creationId xmlns:a16="http://schemas.microsoft.com/office/drawing/2014/main" id="{977C9A9E-2C9A-3C4A-882E-3253DC073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65" y="798637"/>
            <a:ext cx="8667155" cy="617587"/>
          </a:xfrm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</a:rPr>
              <a:t>CLIC European Strategy Inputs </a:t>
            </a:r>
          </a:p>
        </p:txBody>
      </p:sp>
      <p:pic>
        <p:nvPicPr>
          <p:cNvPr id="154627" name="Picture 3">
            <a:extLst>
              <a:ext uri="{FF2B5EF4-FFF2-40B4-BE49-F238E27FC236}">
                <a16:creationId xmlns:a16="http://schemas.microsoft.com/office/drawing/2014/main" id="{BD156F4A-22AF-E24C-BC9F-C99D9458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8682"/>
            <a:ext cx="3412430" cy="242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2">
            <a:extLst>
              <a:ext uri="{FF2B5EF4-FFF2-40B4-BE49-F238E27FC236}">
                <a16:creationId xmlns:a16="http://schemas.microsoft.com/office/drawing/2014/main" id="{90152C32-B0F7-134D-8AB3-ADDAA6D67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73" y="2583358"/>
            <a:ext cx="6174126" cy="242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5">
            <a:extLst>
              <a:ext uri="{FF2B5EF4-FFF2-40B4-BE49-F238E27FC236}">
                <a16:creationId xmlns:a16="http://schemas.microsoft.com/office/drawing/2014/main" id="{D16A9D79-D678-6545-8425-4DB6BB993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609" y="2681056"/>
            <a:ext cx="1273555" cy="192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0" name="TextBox 7">
            <a:extLst>
              <a:ext uri="{FF2B5EF4-FFF2-40B4-BE49-F238E27FC236}">
                <a16:creationId xmlns:a16="http://schemas.microsoft.com/office/drawing/2014/main" id="{44863126-7BEB-0943-9600-5065F3B84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84" y="5870178"/>
            <a:ext cx="8792766" cy="54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208" tIns="37606" rIns="75208" bIns="37606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3077">
                <a:latin typeface="Avenir Book" panose="02000503020000020003" pitchFamily="2" charset="0"/>
                <a:hlinkClick r:id="rId6"/>
              </a:rPr>
              <a:t>http://clic.cern/european-strategy</a:t>
            </a:r>
            <a:r>
              <a:rPr lang="en-US" altLang="en-US" sz="3077">
                <a:latin typeface="Avenir Book" panose="02000503020000020003" pitchFamily="2" charset="0"/>
              </a:rPr>
              <a:t> </a:t>
            </a:r>
          </a:p>
        </p:txBody>
      </p:sp>
      <p:sp useBgFill="1">
        <p:nvSpPr>
          <p:cNvPr id="154631" name="TextBox 1">
            <a:extLst>
              <a:ext uri="{FF2B5EF4-FFF2-40B4-BE49-F238E27FC236}">
                <a16:creationId xmlns:a16="http://schemas.microsoft.com/office/drawing/2014/main" id="{63EC9F94-DE8D-6D4E-94D7-1B5BE055D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721" y="4628025"/>
            <a:ext cx="1507331" cy="430631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n-GB" altLang="en-US" sz="1099"/>
              <a:t>Submitted to CREB</a:t>
            </a:r>
          </a:p>
          <a:p>
            <a:endParaRPr lang="en-GB" altLang="en-US" sz="1099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A8730-E5AF-6B45-8345-A3E8689FFC6B}"/>
              </a:ext>
            </a:extLst>
          </p:cNvPr>
          <p:cNvSpPr txBox="1"/>
          <p:nvPr/>
        </p:nvSpPr>
        <p:spPr>
          <a:xfrm>
            <a:off x="152401" y="6797198"/>
            <a:ext cx="542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Reports on design, technology, and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95031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>
            <a:extLst>
              <a:ext uri="{FF2B5EF4-FFF2-40B4-BE49-F238E27FC236}">
                <a16:creationId xmlns:a16="http://schemas.microsoft.com/office/drawing/2014/main" id="{878EAB16-01BB-BB48-8318-3F9D6B52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79" y="594519"/>
            <a:ext cx="8667155" cy="619332"/>
          </a:xfrm>
        </p:spPr>
        <p:txBody>
          <a:bodyPr/>
          <a:lstStyle/>
          <a:p>
            <a:r>
              <a:rPr lang="en-US" altLang="en-US" b="1">
                <a:solidFill>
                  <a:srgbClr val="C00000"/>
                </a:solidFill>
              </a:rPr>
              <a:t>CLIC European Strategy Inputs </a:t>
            </a:r>
          </a:p>
        </p:txBody>
      </p:sp>
      <p:pic>
        <p:nvPicPr>
          <p:cNvPr id="153603" name="Picture 1">
            <a:extLst>
              <a:ext uri="{FF2B5EF4-FFF2-40B4-BE49-F238E27FC236}">
                <a16:creationId xmlns:a16="http://schemas.microsoft.com/office/drawing/2014/main" id="{F8E54BA3-3031-254E-924C-1644D2824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9926" r="18333" b="12666"/>
          <a:stretch>
            <a:fillRect/>
          </a:stretch>
        </p:blipFill>
        <p:spPr bwMode="auto">
          <a:xfrm>
            <a:off x="233776" y="1515665"/>
            <a:ext cx="9762761" cy="59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37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ED9000D4-A0B5-1145-975A-0E1A00E74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" y="2146850"/>
            <a:ext cx="9991291" cy="510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60" y="151948"/>
            <a:ext cx="8667155" cy="826520"/>
          </a:xfrm>
        </p:spPr>
        <p:txBody>
          <a:bodyPr/>
          <a:lstStyle/>
          <a:p>
            <a:r>
              <a:rPr lang="en-US" sz="3600" dirty="0"/>
              <a:t>CLIC layout and power generation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867" y="978468"/>
            <a:ext cx="6454383" cy="1111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7405" y="2260620"/>
            <a:ext cx="14303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/>
              </a:rPr>
              <a:t>Baseline electron </a:t>
            </a:r>
            <a:r>
              <a:rPr lang="en-US" sz="1200" dirty="0" err="1">
                <a:latin typeface="Avenir Book"/>
              </a:rPr>
              <a:t>polarisation</a:t>
            </a:r>
            <a:r>
              <a:rPr lang="en-US" sz="1200" dirty="0">
                <a:latin typeface="Avenir Book"/>
              </a:rPr>
              <a:t> ±80%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448" y="2164776"/>
            <a:ext cx="3265939" cy="1722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FFEC9-A4A4-E043-96ED-167C6F0B6BBB}"/>
              </a:ext>
            </a:extLst>
          </p:cNvPr>
          <p:cNvSpPr txBox="1"/>
          <p:nvPr/>
        </p:nvSpPr>
        <p:spPr>
          <a:xfrm>
            <a:off x="238541" y="1457742"/>
            <a:ext cx="2582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380 GeV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c.o.m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energy</a:t>
            </a:r>
          </a:p>
        </p:txBody>
      </p:sp>
    </p:spTree>
    <p:extLst>
      <p:ext uri="{BB962C8B-B14F-4D97-AF65-F5344CB8AC3E}">
        <p14:creationId xmlns:p14="http://schemas.microsoft.com/office/powerpoint/2010/main" val="334231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1EEC33-48EE-AF40-A2FF-D341F1D83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822180"/>
            <a:ext cx="10015792" cy="51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Uppsala - May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Andrea Latina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CLIC layout – final stage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C2A66-80CA-7448-A477-08CECADEDE8C}"/>
              </a:ext>
            </a:extLst>
          </p:cNvPr>
          <p:cNvSpPr txBox="1"/>
          <p:nvPr/>
        </p:nvSpPr>
        <p:spPr>
          <a:xfrm>
            <a:off x="308319" y="6637821"/>
            <a:ext cx="14303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/>
              </a:rPr>
              <a:t>Baseline electron </a:t>
            </a:r>
            <a:r>
              <a:rPr lang="en-US" sz="1200" dirty="0" err="1">
                <a:latin typeface="Avenir Book"/>
              </a:rPr>
              <a:t>polarisation</a:t>
            </a:r>
            <a:r>
              <a:rPr lang="en-US" sz="1200" dirty="0">
                <a:latin typeface="Avenir Book"/>
              </a:rPr>
              <a:t> ±80%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7CCD8-74AF-CB4B-9995-40B53BECA835}"/>
              </a:ext>
            </a:extLst>
          </p:cNvPr>
          <p:cNvSpPr txBox="1"/>
          <p:nvPr/>
        </p:nvSpPr>
        <p:spPr>
          <a:xfrm>
            <a:off x="238541" y="1219206"/>
            <a:ext cx="2264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c.o.m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energy</a:t>
            </a:r>
          </a:p>
        </p:txBody>
      </p:sp>
    </p:spTree>
    <p:extLst>
      <p:ext uri="{BB962C8B-B14F-4D97-AF65-F5344CB8AC3E}">
        <p14:creationId xmlns:p14="http://schemas.microsoft.com/office/powerpoint/2010/main" val="40705573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_standard_4_3" id="{6D8468D9-50C7-3F47-9256-F17E30C2A8F2}" vid="{1CFEAB2C-AEC4-F347-B945-17AC24F6750B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_standard_4_3" id="{6D8468D9-50C7-3F47-9256-F17E30C2A8F2}" vid="{2272F3B6-CDA9-4649-879E-361B2F226C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32028</TotalTime>
  <Words>1524</Words>
  <Application>Microsoft Macintosh PowerPoint</Application>
  <PresentationFormat>Custom</PresentationFormat>
  <Paragraphs>445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ヒラギノ角ゴ Pro W3</vt:lpstr>
      <vt:lpstr>Arial</vt:lpstr>
      <vt:lpstr>Avenir Book</vt:lpstr>
      <vt:lpstr>Avenir Heavy</vt:lpstr>
      <vt:lpstr>Avenir Roman</vt:lpstr>
      <vt:lpstr>Calibri</vt:lpstr>
      <vt:lpstr>Helvetica</vt:lpstr>
      <vt:lpstr>Helvetica Light</vt:lpstr>
      <vt:lpstr>Lucida Grande</vt:lpstr>
      <vt:lpstr>Symbol</vt:lpstr>
      <vt:lpstr>Times</vt:lpstr>
      <vt:lpstr>Wingdings</vt:lpstr>
      <vt:lpstr>1_Office Theme</vt:lpstr>
      <vt:lpstr>5_Office Theme</vt:lpstr>
      <vt:lpstr>The CLIC Study Compact Linear Collider</vt:lpstr>
      <vt:lpstr>The CLIC Study Compact Linear Collider</vt:lpstr>
      <vt:lpstr>Collaborations</vt:lpstr>
      <vt:lpstr>CLIC</vt:lpstr>
      <vt:lpstr>Luminosity vs Energy</vt:lpstr>
      <vt:lpstr>CLIC European Strategy Inputs </vt:lpstr>
      <vt:lpstr>CLIC European Strategy Inputs </vt:lpstr>
      <vt:lpstr>CLIC layout and power generation</vt:lpstr>
      <vt:lpstr>CLIC layout – final stage</vt:lpstr>
      <vt:lpstr>PowerPoint Presentation</vt:lpstr>
      <vt:lpstr>PowerPoint Presentation</vt:lpstr>
      <vt:lpstr>Luminosity staging baseline</vt:lpstr>
      <vt:lpstr>CLIC Physics</vt:lpstr>
      <vt:lpstr>Higgs coupling sensitivity</vt:lpstr>
      <vt:lpstr>Top physics</vt:lpstr>
      <vt:lpstr>CLIC Accelerator</vt:lpstr>
      <vt:lpstr>Key accelerator challenges</vt:lpstr>
      <vt:lpstr>PowerPoint Presentation</vt:lpstr>
      <vt:lpstr>Accelerator challenges</vt:lpstr>
      <vt:lpstr>Accelerator challenges</vt:lpstr>
      <vt:lpstr>Accelerator challenges</vt:lpstr>
      <vt:lpstr>Accelerator challenges</vt:lpstr>
      <vt:lpstr>Accelerator challenges</vt:lpstr>
      <vt:lpstr>PowerPoint Presentation</vt:lpstr>
      <vt:lpstr>PowerPoint Presentation</vt:lpstr>
      <vt:lpstr>Towards industrialisation</vt:lpstr>
      <vt:lpstr>SwissFEL – C-band linac</vt:lpstr>
      <vt:lpstr>Power</vt:lpstr>
      <vt:lpstr>380 GeV Klystron option</vt:lpstr>
      <vt:lpstr>Cost</vt:lpstr>
      <vt:lpstr>Schedule</vt:lpstr>
      <vt:lpstr>Schedule</vt:lpstr>
      <vt:lpstr>CLIC roadmap</vt:lpstr>
      <vt:lpstr>Next phase</vt:lpstr>
      <vt:lpstr>CLIC technology applications</vt:lpstr>
      <vt:lpstr>CLEAR</vt:lpstr>
      <vt:lpstr>Summary</vt:lpstr>
      <vt:lpstr>CLIC workshop January 2019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Rickard Strom</dc:creator>
  <cp:lastModifiedBy>Andrea Latina</cp:lastModifiedBy>
  <cp:revision>568</cp:revision>
  <cp:lastPrinted>2018-11-16T10:25:54Z</cp:lastPrinted>
  <dcterms:created xsi:type="dcterms:W3CDTF">2018-01-26T19:32:33Z</dcterms:created>
  <dcterms:modified xsi:type="dcterms:W3CDTF">2019-05-10T07:51:58Z</dcterms:modified>
</cp:coreProperties>
</file>