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726" r:id="rId2"/>
    <p:sldMasterId id="2147483651" r:id="rId3"/>
    <p:sldMasterId id="2147483652" r:id="rId4"/>
    <p:sldMasterId id="2147483653" r:id="rId5"/>
    <p:sldMasterId id="2147483650" r:id="rId6"/>
    <p:sldMasterId id="2147483654" r:id="rId7"/>
    <p:sldMasterId id="2147483722" r:id="rId8"/>
    <p:sldMasterId id="2147483724" r:id="rId9"/>
  </p:sldMasterIdLst>
  <p:notesMasterIdLst>
    <p:notesMasterId r:id="rId24"/>
  </p:notesMasterIdLst>
  <p:handoutMasterIdLst>
    <p:handoutMasterId r:id="rId25"/>
  </p:handoutMasterIdLst>
  <p:sldIdLst>
    <p:sldId id="278" r:id="rId10"/>
    <p:sldId id="256" r:id="rId11"/>
    <p:sldId id="342" r:id="rId12"/>
    <p:sldId id="341" r:id="rId13"/>
    <p:sldId id="295" r:id="rId14"/>
    <p:sldId id="277" r:id="rId15"/>
    <p:sldId id="263" r:id="rId16"/>
    <p:sldId id="264" r:id="rId17"/>
    <p:sldId id="337" r:id="rId18"/>
    <p:sldId id="345" r:id="rId19"/>
    <p:sldId id="344" r:id="rId20"/>
    <p:sldId id="343" r:id="rId21"/>
    <p:sldId id="346" r:id="rId22"/>
    <p:sldId id="281" r:id="rId23"/>
  </p:sldIdLst>
  <p:sldSz cx="9144000" cy="6858000" type="screen4x3"/>
  <p:notesSz cx="6797675" cy="9928225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00"/>
    <a:srgbClr val="E53138"/>
    <a:srgbClr val="0057A2"/>
    <a:srgbClr val="C3BF00"/>
    <a:srgbClr val="2FA32C"/>
    <a:srgbClr val="036291"/>
    <a:srgbClr val="FF0000"/>
    <a:srgbClr val="004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/>
  </p:normalViewPr>
  <p:slideViewPr>
    <p:cSldViewPr>
      <p:cViewPr varScale="1">
        <p:scale>
          <a:sx n="96" d="100"/>
          <a:sy n="96" d="100"/>
        </p:scale>
        <p:origin x="15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44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69D14-4C46-42BC-A284-76B364223C9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F52D60F-E9FD-498F-9519-A7A2EFC83068}">
      <dgm:prSet phldrT="[Text]"/>
      <dgm:spPr/>
      <dgm:t>
        <a:bodyPr/>
        <a:lstStyle/>
        <a:p>
          <a:r>
            <a:rPr lang="sv-SE" dirty="0"/>
            <a:t>Uppsala Universitet</a:t>
          </a:r>
        </a:p>
      </dgm:t>
    </dgm:pt>
    <dgm:pt modelId="{614D57A9-6044-4206-A5FF-40A218029A03}" type="parTrans" cxnId="{EECFC777-743B-4EA0-84C7-1B76D2C9242A}">
      <dgm:prSet/>
      <dgm:spPr/>
      <dgm:t>
        <a:bodyPr/>
        <a:lstStyle/>
        <a:p>
          <a:endParaRPr lang="sv-SE"/>
        </a:p>
      </dgm:t>
    </dgm:pt>
    <dgm:pt modelId="{9C653EC7-ACEF-479B-805C-1C27F1153494}" type="sibTrans" cxnId="{EECFC777-743B-4EA0-84C7-1B76D2C9242A}">
      <dgm:prSet/>
      <dgm:spPr/>
      <dgm:t>
        <a:bodyPr/>
        <a:lstStyle/>
        <a:p>
          <a:endParaRPr lang="sv-SE"/>
        </a:p>
      </dgm:t>
    </dgm:pt>
    <dgm:pt modelId="{BFFBB2F0-DF6A-47F9-AEE8-9166C9216155}">
      <dgm:prSet phldrT="[Text]"/>
      <dgm:spPr/>
      <dgm:t>
        <a:bodyPr/>
        <a:lstStyle/>
        <a:p>
          <a:r>
            <a:rPr lang="sv-SE" dirty="0"/>
            <a:t>RFR Solutions (</a:t>
          </a:r>
          <a:r>
            <a:rPr lang="sv-SE" dirty="0" err="1"/>
            <a:t>Vinnova</a:t>
          </a:r>
          <a:r>
            <a:rPr lang="sv-SE" dirty="0"/>
            <a:t>)</a:t>
          </a:r>
        </a:p>
      </dgm:t>
    </dgm:pt>
    <dgm:pt modelId="{9106AE15-741F-4956-9F39-AA35B7A96DC3}" type="parTrans" cxnId="{753EFE0B-C71E-49EE-AF75-DF7752D33261}">
      <dgm:prSet/>
      <dgm:spPr/>
      <dgm:t>
        <a:bodyPr/>
        <a:lstStyle/>
        <a:p>
          <a:endParaRPr lang="sv-SE"/>
        </a:p>
      </dgm:t>
    </dgm:pt>
    <dgm:pt modelId="{C00DD8DE-2AAE-41CE-8CE5-82A07119DDE7}" type="sibTrans" cxnId="{753EFE0B-C71E-49EE-AF75-DF7752D33261}">
      <dgm:prSet/>
      <dgm:spPr/>
      <dgm:t>
        <a:bodyPr/>
        <a:lstStyle/>
        <a:p>
          <a:endParaRPr lang="sv-SE"/>
        </a:p>
      </dgm:t>
    </dgm:pt>
    <dgm:pt modelId="{AFA8B62D-A255-4D8A-ADAE-97A65D123BF1}">
      <dgm:prSet phldrT="[Text]"/>
      <dgm:spPr/>
      <dgm:t>
        <a:bodyPr/>
        <a:lstStyle/>
        <a:p>
          <a:r>
            <a:rPr lang="sv-SE" dirty="0"/>
            <a:t>CERN</a:t>
          </a:r>
        </a:p>
      </dgm:t>
    </dgm:pt>
    <dgm:pt modelId="{B43C9E7E-5ED6-474E-B9E3-1A31A8CFC2F7}" type="parTrans" cxnId="{ED3E5B53-29F0-4E7C-9047-9E01B4928D03}">
      <dgm:prSet/>
      <dgm:spPr/>
      <dgm:t>
        <a:bodyPr/>
        <a:lstStyle/>
        <a:p>
          <a:endParaRPr lang="sv-SE"/>
        </a:p>
      </dgm:t>
    </dgm:pt>
    <dgm:pt modelId="{64919655-CE94-4581-A835-1D4704FE3AF1}" type="sibTrans" cxnId="{ED3E5B53-29F0-4E7C-9047-9E01B4928D03}">
      <dgm:prSet/>
      <dgm:spPr/>
      <dgm:t>
        <a:bodyPr/>
        <a:lstStyle/>
        <a:p>
          <a:endParaRPr lang="sv-SE"/>
        </a:p>
      </dgm:t>
    </dgm:pt>
    <dgm:pt modelId="{7E2353A6-58D8-4CCF-B06A-15D5BC71CEEC}" type="pres">
      <dgm:prSet presAssocID="{5AF69D14-4C46-42BC-A284-76B364223C9D}" presName="compositeShape" presStyleCnt="0">
        <dgm:presLayoutVars>
          <dgm:chMax val="7"/>
          <dgm:dir/>
          <dgm:resizeHandles val="exact"/>
        </dgm:presLayoutVars>
      </dgm:prSet>
      <dgm:spPr/>
    </dgm:pt>
    <dgm:pt modelId="{472E7739-EACA-4FA9-A964-E457FB7467D5}" type="pres">
      <dgm:prSet presAssocID="{7F52D60F-E9FD-498F-9519-A7A2EFC83068}" presName="circ1" presStyleLbl="vennNode1" presStyleIdx="0" presStyleCnt="3"/>
      <dgm:spPr/>
    </dgm:pt>
    <dgm:pt modelId="{E3D0A739-66C5-470C-8F8B-95D4250BF151}" type="pres">
      <dgm:prSet presAssocID="{7F52D60F-E9FD-498F-9519-A7A2EFC830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2EC737-C533-4FC9-AA50-011DF817CA74}" type="pres">
      <dgm:prSet presAssocID="{BFFBB2F0-DF6A-47F9-AEE8-9166C9216155}" presName="circ2" presStyleLbl="vennNode1" presStyleIdx="1" presStyleCnt="3"/>
      <dgm:spPr/>
    </dgm:pt>
    <dgm:pt modelId="{A3D3A1E6-0B8C-41EC-BCE9-23B749CC6215}" type="pres">
      <dgm:prSet presAssocID="{BFFBB2F0-DF6A-47F9-AEE8-9166C92161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223E70-8B79-46E7-A267-327857EE9274}" type="pres">
      <dgm:prSet presAssocID="{AFA8B62D-A255-4D8A-ADAE-97A65D123BF1}" presName="circ3" presStyleLbl="vennNode1" presStyleIdx="2" presStyleCnt="3"/>
      <dgm:spPr/>
    </dgm:pt>
    <dgm:pt modelId="{F125CC9F-789B-444F-B701-28243557405C}" type="pres">
      <dgm:prSet presAssocID="{AFA8B62D-A255-4D8A-ADAE-97A65D123BF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08E8505-BD3A-468B-90C9-A106EE5959AB}" type="presOf" srcId="{BFFBB2F0-DF6A-47F9-AEE8-9166C9216155}" destId="{A3D3A1E6-0B8C-41EC-BCE9-23B749CC6215}" srcOrd="1" destOrd="0" presId="urn:microsoft.com/office/officeart/2005/8/layout/venn1"/>
    <dgm:cxn modelId="{753EFE0B-C71E-49EE-AF75-DF7752D33261}" srcId="{5AF69D14-4C46-42BC-A284-76B364223C9D}" destId="{BFFBB2F0-DF6A-47F9-AEE8-9166C9216155}" srcOrd="1" destOrd="0" parTransId="{9106AE15-741F-4956-9F39-AA35B7A96DC3}" sibTransId="{C00DD8DE-2AAE-41CE-8CE5-82A07119DDE7}"/>
    <dgm:cxn modelId="{C4B9A822-04CF-42EB-B21F-0E8E4DCF7EBF}" type="presOf" srcId="{5AF69D14-4C46-42BC-A284-76B364223C9D}" destId="{7E2353A6-58D8-4CCF-B06A-15D5BC71CEEC}" srcOrd="0" destOrd="0" presId="urn:microsoft.com/office/officeart/2005/8/layout/venn1"/>
    <dgm:cxn modelId="{DC5D1B5B-9401-4331-BDF7-EAF3CC79C37F}" type="presOf" srcId="{BFFBB2F0-DF6A-47F9-AEE8-9166C9216155}" destId="{E62EC737-C533-4FC9-AA50-011DF817CA74}" srcOrd="0" destOrd="0" presId="urn:microsoft.com/office/officeart/2005/8/layout/venn1"/>
    <dgm:cxn modelId="{ED3E5B53-29F0-4E7C-9047-9E01B4928D03}" srcId="{5AF69D14-4C46-42BC-A284-76B364223C9D}" destId="{AFA8B62D-A255-4D8A-ADAE-97A65D123BF1}" srcOrd="2" destOrd="0" parTransId="{B43C9E7E-5ED6-474E-B9E3-1A31A8CFC2F7}" sibTransId="{64919655-CE94-4581-A835-1D4704FE3AF1}"/>
    <dgm:cxn modelId="{01208357-D6F9-4071-B596-BEF52F43FF2F}" type="presOf" srcId="{7F52D60F-E9FD-498F-9519-A7A2EFC83068}" destId="{472E7739-EACA-4FA9-A964-E457FB7467D5}" srcOrd="0" destOrd="0" presId="urn:microsoft.com/office/officeart/2005/8/layout/venn1"/>
    <dgm:cxn modelId="{EECFC777-743B-4EA0-84C7-1B76D2C9242A}" srcId="{5AF69D14-4C46-42BC-A284-76B364223C9D}" destId="{7F52D60F-E9FD-498F-9519-A7A2EFC83068}" srcOrd="0" destOrd="0" parTransId="{614D57A9-6044-4206-A5FF-40A218029A03}" sibTransId="{9C653EC7-ACEF-479B-805C-1C27F1153494}"/>
    <dgm:cxn modelId="{25AE917B-8C10-42AE-BF54-E2265275B4E8}" type="presOf" srcId="{AFA8B62D-A255-4D8A-ADAE-97A65D123BF1}" destId="{CB223E70-8B79-46E7-A267-327857EE9274}" srcOrd="0" destOrd="0" presId="urn:microsoft.com/office/officeart/2005/8/layout/venn1"/>
    <dgm:cxn modelId="{BC312399-9652-40A9-B9A5-5D4FE72D72C9}" type="presOf" srcId="{7F52D60F-E9FD-498F-9519-A7A2EFC83068}" destId="{E3D0A739-66C5-470C-8F8B-95D4250BF151}" srcOrd="1" destOrd="0" presId="urn:microsoft.com/office/officeart/2005/8/layout/venn1"/>
    <dgm:cxn modelId="{390F2C99-C265-404C-9E29-1E8D7BF5ED1E}" type="presOf" srcId="{AFA8B62D-A255-4D8A-ADAE-97A65D123BF1}" destId="{F125CC9F-789B-444F-B701-28243557405C}" srcOrd="1" destOrd="0" presId="urn:microsoft.com/office/officeart/2005/8/layout/venn1"/>
    <dgm:cxn modelId="{45577F5F-2946-4616-9A8B-6B2E904357F1}" type="presParOf" srcId="{7E2353A6-58D8-4CCF-B06A-15D5BC71CEEC}" destId="{472E7739-EACA-4FA9-A964-E457FB7467D5}" srcOrd="0" destOrd="0" presId="urn:microsoft.com/office/officeart/2005/8/layout/venn1"/>
    <dgm:cxn modelId="{D3048432-CDEF-4F69-A8EC-20B1B22BA555}" type="presParOf" srcId="{7E2353A6-58D8-4CCF-B06A-15D5BC71CEEC}" destId="{E3D0A739-66C5-470C-8F8B-95D4250BF151}" srcOrd="1" destOrd="0" presId="urn:microsoft.com/office/officeart/2005/8/layout/venn1"/>
    <dgm:cxn modelId="{A0630A74-0E1C-471C-B481-0B5EBE4C383B}" type="presParOf" srcId="{7E2353A6-58D8-4CCF-B06A-15D5BC71CEEC}" destId="{E62EC737-C533-4FC9-AA50-011DF817CA74}" srcOrd="2" destOrd="0" presId="urn:microsoft.com/office/officeart/2005/8/layout/venn1"/>
    <dgm:cxn modelId="{9B211C1F-914A-4804-98B1-BE71C6953864}" type="presParOf" srcId="{7E2353A6-58D8-4CCF-B06A-15D5BC71CEEC}" destId="{A3D3A1E6-0B8C-41EC-BCE9-23B749CC6215}" srcOrd="3" destOrd="0" presId="urn:microsoft.com/office/officeart/2005/8/layout/venn1"/>
    <dgm:cxn modelId="{591BC0D9-78E2-42F0-9C2C-774C7B4BD1EA}" type="presParOf" srcId="{7E2353A6-58D8-4CCF-B06A-15D5BC71CEEC}" destId="{CB223E70-8B79-46E7-A267-327857EE9274}" srcOrd="4" destOrd="0" presId="urn:microsoft.com/office/officeart/2005/8/layout/venn1"/>
    <dgm:cxn modelId="{B2AA19AA-941D-46EB-B61E-7AC2C217A8BD}" type="presParOf" srcId="{7E2353A6-58D8-4CCF-B06A-15D5BC71CEEC}" destId="{F125CC9F-789B-444F-B701-28243557405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E7739-EACA-4FA9-A964-E457FB7467D5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dirty="0"/>
            <a:t>Uppsala Universitet</a:t>
          </a:r>
        </a:p>
      </dsp:txBody>
      <dsp:txXfrm>
        <a:off x="2153920" y="477519"/>
        <a:ext cx="1788160" cy="1097280"/>
      </dsp:txXfrm>
    </dsp:sp>
    <dsp:sp modelId="{E62EC737-C533-4FC9-AA50-011DF817CA74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dirty="0"/>
            <a:t>RFR Solutions (</a:t>
          </a:r>
          <a:r>
            <a:rPr lang="sv-SE" sz="2700" kern="1200" dirty="0" err="1"/>
            <a:t>Vinnova</a:t>
          </a:r>
          <a:r>
            <a:rPr lang="sv-SE" sz="2700" kern="1200" dirty="0"/>
            <a:t>)</a:t>
          </a:r>
        </a:p>
      </dsp:txBody>
      <dsp:txXfrm>
        <a:off x="3454400" y="2204720"/>
        <a:ext cx="1463040" cy="1341120"/>
      </dsp:txXfrm>
    </dsp:sp>
    <dsp:sp modelId="{CB223E70-8B79-46E7-A267-327857EE9274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dirty="0"/>
            <a:t>CERN</a:t>
          </a:r>
        </a:p>
      </dsp:txBody>
      <dsp:txXfrm>
        <a:off x="1178560" y="2204720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8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8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DBCC758-F30F-486E-9BF4-F260EC117D78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2265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79" rIns="95559" bIns="4777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00A5BB8-B3AB-411F-99DA-AFBF18F1ED8B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3712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Arial" pitchFamily="34" charset="0"/>
            </a:endParaRPr>
          </a:p>
        </p:txBody>
      </p:sp>
      <p:sp>
        <p:nvSpPr>
          <p:cNvPr id="30723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8075D-5565-4466-AEFC-12FF0F5A6C2E}" type="slidenum">
              <a:rPr lang="sv-SE"/>
              <a:pPr/>
              <a:t>1</a:t>
            </a:fld>
            <a:endParaRPr lang="sv-S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Arial" pitchFamily="34" charset="0"/>
            </a:endParaRPr>
          </a:p>
          <a:p>
            <a:endParaRPr lang="sv-SE">
              <a:latin typeface="Arial" pitchFamily="34" charset="0"/>
            </a:endParaRPr>
          </a:p>
        </p:txBody>
      </p:sp>
      <p:sp>
        <p:nvSpPr>
          <p:cNvPr id="47107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B6E14-4E36-4580-9D0B-0332A288FE78}" type="slidenum">
              <a:rPr lang="sv-SE">
                <a:solidFill>
                  <a:prstClr val="black"/>
                </a:solidFill>
              </a:rPr>
              <a:pPr/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61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Arial" pitchFamily="34" charset="0"/>
            </a:endParaRPr>
          </a:p>
        </p:txBody>
      </p:sp>
      <p:sp>
        <p:nvSpPr>
          <p:cNvPr id="30723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8075D-5565-4466-AEFC-12FF0F5A6C2E}" type="slidenum">
              <a:rPr lang="sv-SE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402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Arial" pitchFamily="34" charset="0"/>
            </a:endParaRPr>
          </a:p>
        </p:txBody>
      </p:sp>
      <p:sp>
        <p:nvSpPr>
          <p:cNvPr id="30723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8075D-5565-4466-AEFC-12FF0F5A6C2E}" type="slidenum">
              <a:rPr lang="sv-SE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3310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Arial" pitchFamily="34" charset="0"/>
            </a:endParaRPr>
          </a:p>
        </p:txBody>
      </p:sp>
      <p:sp>
        <p:nvSpPr>
          <p:cNvPr id="30723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8075D-5565-4466-AEFC-12FF0F5A6C2E}" type="slidenum">
              <a:rPr lang="sv-SE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327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Arial" pitchFamily="34" charset="0"/>
            </a:endParaRPr>
          </a:p>
        </p:txBody>
      </p:sp>
      <p:sp>
        <p:nvSpPr>
          <p:cNvPr id="65539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B4963-0DFA-4245-82FA-0A07C0026F8A}" type="slidenum">
              <a:rPr lang="sv-SE"/>
              <a:pPr/>
              <a:t>14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519784-18B2-404C-B711-5B72CDC97DDB}" type="slidenum">
              <a:rPr lang="sv-SE"/>
              <a:pPr/>
              <a:t>2</a:t>
            </a:fld>
            <a:endParaRPr lang="sv-SE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4014D-AE60-4319-BDB1-4D81C6164375}" type="slidenum">
              <a:rPr lang="sv-SE"/>
              <a:pPr/>
              <a:t>3</a:t>
            </a:fld>
            <a:endParaRPr lang="sv-S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42F29-DA15-4E60-9221-99D4FF6642B5}" type="slidenum">
              <a:rPr lang="sv-SE"/>
              <a:pPr/>
              <a:t>4</a:t>
            </a:fld>
            <a:endParaRPr lang="sv-SE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AE4F4-BFC0-4187-B571-390EC5BA7634}" type="slidenum">
              <a:rPr lang="sv-SE"/>
              <a:pPr/>
              <a:t>5</a:t>
            </a:fld>
            <a:endParaRPr lang="sv-SE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Arial" pitchFamily="34" charset="0"/>
            </a:endParaRPr>
          </a:p>
          <a:p>
            <a:endParaRPr lang="sv-SE">
              <a:latin typeface="Arial" pitchFamily="34" charset="0"/>
            </a:endParaRPr>
          </a:p>
        </p:txBody>
      </p:sp>
      <p:sp>
        <p:nvSpPr>
          <p:cNvPr id="47107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B6E14-4E36-4580-9D0B-0332A288FE78}" type="slidenum">
              <a:rPr lang="sv-SE"/>
              <a:pPr/>
              <a:t>6</a:t>
            </a:fld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1C901-7A51-4512-91B5-152F7C22274F}" type="slidenum">
              <a:rPr lang="sv-SE"/>
              <a:pPr/>
              <a:t>7</a:t>
            </a:fld>
            <a:endParaRPr lang="sv-SE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</a:endParaRPr>
          </a:p>
          <a:p>
            <a:pPr eaLnBrk="1" hangingPunct="1"/>
            <a:endParaRPr lang="sv-SE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E1E5C4-C855-4008-AB77-90007EC97BF1}" type="slidenum">
              <a:rPr lang="sv-SE"/>
              <a:pPr/>
              <a:t>8</a:t>
            </a:fld>
            <a:endParaRPr lang="sv-SE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Arial" pitchFamily="34" charset="0"/>
            </a:endParaRPr>
          </a:p>
          <a:p>
            <a:endParaRPr lang="sv-SE">
              <a:latin typeface="Arial" pitchFamily="34" charset="0"/>
            </a:endParaRPr>
          </a:p>
        </p:txBody>
      </p:sp>
      <p:sp>
        <p:nvSpPr>
          <p:cNvPr id="47107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B6E14-4E36-4580-9D0B-0332A288FE78}" type="slidenum">
              <a:rPr lang="sv-SE">
                <a:solidFill>
                  <a:prstClr val="black"/>
                </a:solidFill>
              </a:rPr>
              <a:pPr/>
              <a:t>9</a:t>
            </a:fld>
            <a:endParaRPr lang="sv-S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6E3557-BF29-4759-A837-6E3C996BFC8E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35E57-FD09-4403-BA84-2E6D155F9D2F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8E0BEF-6F1D-4CFE-9AC9-B6FF82FF98DE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4B074-229B-42DE-81A6-8B3A87678D14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03F02E-294B-496F-8D00-6D650F404ED0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203F6-8E64-43AE-BDCC-72B7165A4CF5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49C07-67F6-4A6B-80E7-E9AE4321E311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CB720-D871-4981-B8EA-974562D16E75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6B0A51-D69E-4A6F-9170-DF10D3B049F4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68379-A6F9-4673-BC95-F4FA2B482192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0A73E6-4CCE-44B5-AFB6-C5613235A27F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7FAB2-38D2-40EA-87B4-76A9495C9F69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996AC7-5FD2-4183-9F65-AEFDF4975BE1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2FEA7-645A-49B4-9108-BFC9238FBB33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2F7D3-B17F-477E-8098-50FC417C1684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FEACA-8932-4201-ABDF-A0684C32846C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034599-02EF-4758-9C71-745C83949E82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3FFD9-E2B8-4BEC-A6D1-1D9069D8E830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62A037-6E27-4F86-9BA2-63DF549E3C31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5133E-9037-4069-A794-54A80B19CE91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84EAB-6DF7-4E62-9F47-E32D6642ED2D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2768F-402D-40EA-9B0E-3009258C36D6}" type="slidenum">
              <a:rPr lang="sv-SE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125" y="1592263"/>
            <a:ext cx="6207125" cy="6413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439863" y="2492375"/>
            <a:ext cx="7308850" cy="206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125" y="1592263"/>
            <a:ext cx="6207125" cy="6413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125" y="1592263"/>
            <a:ext cx="6207125" cy="6413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125" y="1592263"/>
            <a:ext cx="6207125" cy="6413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439863" y="2492375"/>
            <a:ext cx="7308850" cy="2060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439863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70488" y="2492375"/>
            <a:ext cx="3578225" cy="206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1463" y="1592263"/>
            <a:ext cx="2127250" cy="29606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38125" y="1592263"/>
            <a:ext cx="6230938" cy="2960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ktangel 4"/>
          <p:cNvSpPr>
            <a:spLocks noChangeArrowheads="1"/>
          </p:cNvSpPr>
          <p:nvPr userDrawn="1"/>
        </p:nvSpPr>
        <p:spPr bwMode="auto">
          <a:xfrm>
            <a:off x="3175" y="941388"/>
            <a:ext cx="9144000" cy="5943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29" name="Bildobjekt 1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8AD35C8-D355-4A01-8F26-AD8B985E63B9}" type="datetime1">
              <a:rPr lang="sv-SE"/>
              <a:pPr/>
              <a:t>2019-05-07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DDC97BD-89DB-4DD7-9AEB-9D018146C306}" type="slidenum">
              <a:rPr lang="sv-SE"/>
              <a:pPr/>
              <a:t>‹#›</a:t>
            </a:fld>
            <a:endParaRPr lang="sv-SE"/>
          </a:p>
        </p:txBody>
      </p:sp>
      <p:pic>
        <p:nvPicPr>
          <p:cNvPr id="2053" name="Bildobjekt 1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>
            <a:spLocks noChangeArrowheads="1"/>
          </p:cNvSpPr>
          <p:nvPr userDrawn="1"/>
        </p:nvSpPr>
        <p:spPr bwMode="auto">
          <a:xfrm>
            <a:off x="3175" y="941388"/>
            <a:ext cx="9144000" cy="594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>
            <a:spLocks noChangeArrowheads="1"/>
          </p:cNvSpPr>
          <p:nvPr userDrawn="1"/>
        </p:nvSpPr>
        <p:spPr bwMode="auto">
          <a:xfrm>
            <a:off x="0" y="914400"/>
            <a:ext cx="9144000" cy="6781800"/>
          </a:xfrm>
          <a:prstGeom prst="rect">
            <a:avLst/>
          </a:prstGeom>
          <a:solidFill>
            <a:srgbClr val="C3BF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4339" name="Bildobjekt 6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/>
          <p:cNvSpPr>
            <a:spLocks noChangeArrowheads="1"/>
          </p:cNvSpPr>
          <p:nvPr userDrawn="1"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rgbClr val="0057A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5365" name="Bildobjekt 7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/>
          <p:cNvSpPr>
            <a:spLocks noChangeArrowheads="1"/>
          </p:cNvSpPr>
          <p:nvPr userDrawn="1"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rgbClr val="E53138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9" name="Bildobjekt 7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ektangel 7"/>
          <p:cNvSpPr>
            <a:spLocks noChangeArrowheads="1"/>
          </p:cNvSpPr>
          <p:nvPr userDrawn="1"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rgbClr val="2FA32C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3" name="Bildobjekt 6" descr="RFR Solutions logotyp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11138"/>
            <a:ext cx="31321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/>
          <p:cNvSpPr>
            <a:spLocks noChangeArrowheads="1"/>
          </p:cNvSpPr>
          <p:nvPr userDrawn="1"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rgbClr val="00ABA4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sv-S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8437" name="Bildobjekt 8" descr="MalmbergLogo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76200"/>
            <a:ext cx="938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Bildobjekt 5" descr="devis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757988" y="228600"/>
            <a:ext cx="200501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9460" name="Bildobjekt 6" descr="Malmberg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"/>
            <a:ext cx="938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Bildobjekt 5" descr="devi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57988" y="228600"/>
            <a:ext cx="200501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1592263"/>
            <a:ext cx="620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2492375"/>
            <a:ext cx="730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0484" name="Bildobjekt 6" descr="Malmberg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"/>
            <a:ext cx="938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Bildobjekt 5" descr="devis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57988" y="228600"/>
            <a:ext cx="200501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900"/>
        </a:lnSpc>
        <a:spcBef>
          <a:spcPts val="600"/>
        </a:spcBef>
        <a:spcAft>
          <a:spcPts val="600"/>
        </a:spcAft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lnSpc>
          <a:spcPts val="22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Char char="•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4588" indent="-228600" algn="l" rtl="0" eaLnBrk="0" fontAlgn="base" hangingPunct="0">
        <a:lnSpc>
          <a:spcPts val="19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lnSpc>
          <a:spcPts val="17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–"/>
        <a:defRPr sz="1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pitchFamily="34" charset="0"/>
        <a:buChar char="»"/>
        <a:defRPr sz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lnSpc>
          <a:spcPts val="1400"/>
        </a:lnSpc>
        <a:spcBef>
          <a:spcPts val="600"/>
        </a:spcBef>
        <a:spcAft>
          <a:spcPts val="600"/>
        </a:spcAft>
        <a:buClr>
          <a:schemeClr val="accent2"/>
        </a:buClr>
        <a:buSzPct val="105000"/>
        <a:buFont typeface="Arial" charset="0"/>
        <a:buChar char="»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SMARTEAM://_STFILE_C:/SMARTEAMProd_Tmp/jdequair/CAD001251819.CATProduct%25VERS_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15616" y="3429000"/>
            <a:ext cx="684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</a:t>
            </a:r>
            <a:r>
              <a:rPr lang="sv-SE" sz="3600" b="1" dirty="0"/>
              <a:t>CRYO and RF for Big Science 8th </a:t>
            </a:r>
            <a:r>
              <a:rPr lang="sv-SE" sz="3600" b="1" dirty="0" err="1"/>
              <a:t>of</a:t>
            </a:r>
            <a:r>
              <a:rPr lang="sv-SE" sz="3600" b="1" dirty="0"/>
              <a:t> May 2019</a:t>
            </a:r>
            <a:endParaRPr lang="sv-SE" sz="3600" b="1" dirty="0">
              <a:solidFill>
                <a:srgbClr val="000000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40152" y="2997200"/>
            <a:ext cx="2952328" cy="266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CERN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ESS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MaxLab4  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82480" y="1524000"/>
            <a:ext cx="3810000" cy="12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chemeClr val="bg1"/>
                </a:solidFill>
              </a:rPr>
              <a:t>Big Science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DCBC49E-B60F-42EF-93AD-39225A1D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9218" y="913673"/>
            <a:ext cx="6800248" cy="60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5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51731" y="1052736"/>
            <a:ext cx="684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Project </a:t>
            </a:r>
            <a:r>
              <a:rPr lang="sv-SE" sz="3600" dirty="0" err="1">
                <a:solidFill>
                  <a:srgbClr val="000000"/>
                </a:solidFill>
              </a:rPr>
              <a:t>Model</a:t>
            </a:r>
            <a:r>
              <a:rPr lang="sv-SE" sz="3600" dirty="0">
                <a:solidFill>
                  <a:srgbClr val="000000"/>
                </a:solidFill>
              </a:rPr>
              <a:t> ”Cold Box”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DD3CC0C-E0DC-47CE-808E-24A6C51DE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651136"/>
              </p:ext>
            </p:extLst>
          </p:nvPr>
        </p:nvGraphicFramePr>
        <p:xfrm>
          <a:off x="1524000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9316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9512" y="980728"/>
            <a:ext cx="88569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3600" dirty="0"/>
              <a:t>New High Luminosity magnets</a:t>
            </a:r>
            <a:br>
              <a:rPr lang="en-GB" sz="3600" dirty="0"/>
            </a:br>
            <a:r>
              <a:rPr lang="en-GB" sz="3600" dirty="0"/>
              <a:t>Cold powering with superconducting links</a:t>
            </a:r>
            <a:endParaRPr lang="sv-SE" sz="3600" dirty="0"/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8ACE91D-92A5-4885-8C7D-60D057AB332B}"/>
              </a:ext>
            </a:extLst>
          </p:cNvPr>
          <p:cNvGrpSpPr/>
          <p:nvPr/>
        </p:nvGrpSpPr>
        <p:grpSpPr>
          <a:xfrm>
            <a:off x="-1" y="2276872"/>
            <a:ext cx="9144001" cy="4617917"/>
            <a:chOff x="2267744" y="1780442"/>
            <a:chExt cx="6876256" cy="3358967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5B391F0C-E2E5-4F4C-82D3-B7B4886E4D0B}"/>
                </a:ext>
              </a:extLst>
            </p:cNvPr>
            <p:cNvGrpSpPr/>
            <p:nvPr/>
          </p:nvGrpSpPr>
          <p:grpSpPr>
            <a:xfrm>
              <a:off x="2267744" y="1780442"/>
              <a:ext cx="6876256" cy="3358967"/>
              <a:chOff x="2267744" y="1780442"/>
              <a:chExt cx="6876256" cy="3358967"/>
            </a:xfrm>
          </p:grpSpPr>
          <p:grpSp>
            <p:nvGrpSpPr>
              <p:cNvPr id="6" name="Group 7">
                <a:extLst>
                  <a:ext uri="{FF2B5EF4-FFF2-40B4-BE49-F238E27FC236}">
                    <a16:creationId xmlns:a16="http://schemas.microsoft.com/office/drawing/2014/main" id="{FAF9BA61-C00D-4C02-B8CE-DB5DFE9386FD}"/>
                  </a:ext>
                </a:extLst>
              </p:cNvPr>
              <p:cNvGrpSpPr/>
              <p:nvPr/>
            </p:nvGrpSpPr>
            <p:grpSpPr>
              <a:xfrm>
                <a:off x="2267744" y="1780442"/>
                <a:ext cx="6876256" cy="3358967"/>
                <a:chOff x="0" y="2387879"/>
                <a:chExt cx="9144000" cy="4466732"/>
              </a:xfrm>
            </p:grpSpPr>
            <p:pic>
              <p:nvPicPr>
                <p:cNvPr id="10" name="Picture 11">
                  <a:extLst>
                    <a:ext uri="{FF2B5EF4-FFF2-40B4-BE49-F238E27FC236}">
                      <a16:creationId xmlns:a16="http://schemas.microsoft.com/office/drawing/2014/main" id="{AEFA35AD-8F66-48FA-A8CE-B3773BCF0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436"/>
                <a:stretch/>
              </p:blipFill>
              <p:spPr>
                <a:xfrm>
                  <a:off x="0" y="2387879"/>
                  <a:ext cx="9144000" cy="4466732"/>
                </a:xfrm>
                <a:prstGeom prst="rect">
                  <a:avLst/>
                </a:prstGeom>
              </p:spPr>
            </p:pic>
            <p:grpSp>
              <p:nvGrpSpPr>
                <p:cNvPr id="11" name="Group 12">
                  <a:extLst>
                    <a:ext uri="{FF2B5EF4-FFF2-40B4-BE49-F238E27FC236}">
                      <a16:creationId xmlns:a16="http://schemas.microsoft.com/office/drawing/2014/main" id="{3DA1EA89-75C0-4887-B327-B4AFEC475567}"/>
                    </a:ext>
                  </a:extLst>
                </p:cNvPr>
                <p:cNvGrpSpPr/>
                <p:nvPr/>
              </p:nvGrpSpPr>
              <p:grpSpPr>
                <a:xfrm>
                  <a:off x="732" y="3302617"/>
                  <a:ext cx="7391759" cy="3151508"/>
                  <a:chOff x="2348914" y="4223252"/>
                  <a:chExt cx="5493402" cy="2342135"/>
                </a:xfrm>
              </p:grpSpPr>
              <p:grpSp>
                <p:nvGrpSpPr>
                  <p:cNvPr id="12" name="Group 13">
                    <a:extLst>
                      <a:ext uri="{FF2B5EF4-FFF2-40B4-BE49-F238E27FC236}">
                        <a16:creationId xmlns:a16="http://schemas.microsoft.com/office/drawing/2014/main" id="{42B38B8E-939B-48D9-AC82-636025EB1E73}"/>
                      </a:ext>
                    </a:extLst>
                  </p:cNvPr>
                  <p:cNvGrpSpPr/>
                  <p:nvPr/>
                </p:nvGrpSpPr>
                <p:grpSpPr>
                  <a:xfrm>
                    <a:off x="3721502" y="5170674"/>
                    <a:ext cx="4120814" cy="1394713"/>
                    <a:chOff x="4905306" y="4494853"/>
                    <a:chExt cx="5537504" cy="1874199"/>
                  </a:xfrm>
                </p:grpSpPr>
                <p:sp>
                  <p:nvSpPr>
                    <p:cNvPr id="17" name="TextBox 18">
                      <a:extLst>
                        <a:ext uri="{FF2B5EF4-FFF2-40B4-BE49-F238E27FC236}">
                          <a16:creationId xmlns:a16="http://schemas.microsoft.com/office/drawing/2014/main" id="{4C6CF836-9A0C-4772-8C3F-C4D5F449BE04}"/>
                        </a:ext>
                      </a:extLst>
                    </p:cNvPr>
                    <p:cNvSpPr txBox="1"/>
                    <p:nvPr/>
                  </p:nvSpPr>
                  <p:spPr>
                    <a:xfrm rot="21022299">
                      <a:off x="6686888" y="5858170"/>
                      <a:ext cx="379729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D1</a:t>
                      </a:r>
                    </a:p>
                  </p:txBody>
                </p:sp>
                <p:sp>
                  <p:nvSpPr>
                    <p:cNvPr id="18" name="TextBox 19">
                      <a:extLst>
                        <a:ext uri="{FF2B5EF4-FFF2-40B4-BE49-F238E27FC236}">
                          <a16:creationId xmlns:a16="http://schemas.microsoft.com/office/drawing/2014/main" id="{5807F27B-975D-437E-A748-BA6D7D4E0022}"/>
                        </a:ext>
                      </a:extLst>
                    </p:cNvPr>
                    <p:cNvSpPr txBox="1"/>
                    <p:nvPr/>
                  </p:nvSpPr>
                  <p:spPr>
                    <a:xfrm rot="20947841">
                      <a:off x="7223000" y="5724756"/>
                      <a:ext cx="397339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CP</a:t>
                      </a:r>
                    </a:p>
                  </p:txBody>
                </p:sp>
                <p:sp>
                  <p:nvSpPr>
                    <p:cNvPr id="19" name="TextBox 20">
                      <a:extLst>
                        <a:ext uri="{FF2B5EF4-FFF2-40B4-BE49-F238E27FC236}">
                          <a16:creationId xmlns:a16="http://schemas.microsoft.com/office/drawing/2014/main" id="{450C56A1-1A3C-41E4-8471-F3E37F63DE17}"/>
                        </a:ext>
                      </a:extLst>
                    </p:cNvPr>
                    <p:cNvSpPr txBox="1"/>
                    <p:nvPr/>
                  </p:nvSpPr>
                  <p:spPr>
                    <a:xfrm rot="20988596">
                      <a:off x="7989742" y="5565933"/>
                      <a:ext cx="389334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Q3</a:t>
                      </a:r>
                    </a:p>
                  </p:txBody>
                </p:sp>
                <p:sp>
                  <p:nvSpPr>
                    <p:cNvPr id="20" name="TextBox 21">
                      <a:extLst>
                        <a:ext uri="{FF2B5EF4-FFF2-40B4-BE49-F238E27FC236}">
                          <a16:creationId xmlns:a16="http://schemas.microsoft.com/office/drawing/2014/main" id="{71985885-BDEE-4E48-AD3F-EEBDF2F90B0F}"/>
                        </a:ext>
                      </a:extLst>
                    </p:cNvPr>
                    <p:cNvSpPr txBox="1"/>
                    <p:nvPr/>
                  </p:nvSpPr>
                  <p:spPr>
                    <a:xfrm rot="20956418">
                      <a:off x="8706810" y="5402950"/>
                      <a:ext cx="483787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Q2b</a:t>
                      </a:r>
                    </a:p>
                  </p:txBody>
                </p:sp>
                <p:sp>
                  <p:nvSpPr>
                    <p:cNvPr id="21" name="TextBox 22">
                      <a:extLst>
                        <a:ext uri="{FF2B5EF4-FFF2-40B4-BE49-F238E27FC236}">
                          <a16:creationId xmlns:a16="http://schemas.microsoft.com/office/drawing/2014/main" id="{264ABD1B-6F9F-4A02-BFD7-76D128E22BCE}"/>
                        </a:ext>
                      </a:extLst>
                    </p:cNvPr>
                    <p:cNvSpPr txBox="1"/>
                    <p:nvPr/>
                  </p:nvSpPr>
                  <p:spPr>
                    <a:xfrm rot="20821435">
                      <a:off x="9374920" y="5250610"/>
                      <a:ext cx="474181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Q2a</a:t>
                      </a:r>
                    </a:p>
                  </p:txBody>
                </p:sp>
                <p:sp>
                  <p:nvSpPr>
                    <p:cNvPr id="22" name="TextBox 23">
                      <a:extLst>
                        <a:ext uri="{FF2B5EF4-FFF2-40B4-BE49-F238E27FC236}">
                          <a16:creationId xmlns:a16="http://schemas.microsoft.com/office/drawing/2014/main" id="{087F6DAA-32DB-417C-8E12-01B06BF2A9A8}"/>
                        </a:ext>
                      </a:extLst>
                    </p:cNvPr>
                    <p:cNvSpPr txBox="1"/>
                    <p:nvPr/>
                  </p:nvSpPr>
                  <p:spPr>
                    <a:xfrm rot="21053899">
                      <a:off x="10053476" y="5127299"/>
                      <a:ext cx="389334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/>
                        <a:t>Q1</a:t>
                      </a:r>
                    </a:p>
                  </p:txBody>
                </p:sp>
                <p:sp>
                  <p:nvSpPr>
                    <p:cNvPr id="23" name="TextBox 24">
                      <a:extLst>
                        <a:ext uri="{FF2B5EF4-FFF2-40B4-BE49-F238E27FC236}">
                          <a16:creationId xmlns:a16="http://schemas.microsoft.com/office/drawing/2014/main" id="{CC9A75F3-88E8-4C46-91C2-80671510E7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5306" y="5712750"/>
                      <a:ext cx="517405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DFM</a:t>
                      </a:r>
                    </a:p>
                  </p:txBody>
                </p:sp>
                <p:cxnSp>
                  <p:nvCxnSpPr>
                    <p:cNvPr id="24" name="Straight Connector 25">
                      <a:extLst>
                        <a:ext uri="{FF2B5EF4-FFF2-40B4-BE49-F238E27FC236}">
                          <a16:creationId xmlns:a16="http://schemas.microsoft.com/office/drawing/2014/main" id="{502B0E2D-87BA-4212-88BD-29F717268A15}"/>
                        </a:ext>
                      </a:extLst>
                    </p:cNvPr>
                    <p:cNvCxnSpPr>
                      <a:stCxn id="23" idx="2"/>
                    </p:cNvCxnSpPr>
                    <p:nvPr/>
                  </p:nvCxnSpPr>
                  <p:spPr>
                    <a:xfrm>
                      <a:off x="5164009" y="5980325"/>
                      <a:ext cx="252542" cy="38872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TextBox 26">
                      <a:extLst>
                        <a:ext uri="{FF2B5EF4-FFF2-40B4-BE49-F238E27FC236}">
                          <a16:creationId xmlns:a16="http://schemas.microsoft.com/office/drawing/2014/main" id="{0C0F5103-5961-4BFC-86F1-D5E0017662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6327" y="5370943"/>
                      <a:ext cx="801759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DFX</a:t>
                      </a:r>
                    </a:p>
                  </p:txBody>
                </p:sp>
                <p:cxnSp>
                  <p:nvCxnSpPr>
                    <p:cNvPr id="26" name="Straight Connector 27">
                      <a:extLst>
                        <a:ext uri="{FF2B5EF4-FFF2-40B4-BE49-F238E27FC236}">
                          <a16:creationId xmlns:a16="http://schemas.microsoft.com/office/drawing/2014/main" id="{4768D5DD-3868-43FF-81EE-5E39CB2EFFBA}"/>
                        </a:ext>
                      </a:extLst>
                    </p:cNvPr>
                    <p:cNvCxnSpPr>
                      <a:stCxn id="25" idx="2"/>
                      <a:endCxn id="8" idx="0"/>
                    </p:cNvCxnSpPr>
                    <p:nvPr/>
                  </p:nvCxnSpPr>
                  <p:spPr>
                    <a:xfrm flipH="1">
                      <a:off x="6306413" y="5638518"/>
                      <a:ext cx="10793" cy="458859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TextBox 28">
                      <a:extLst>
                        <a:ext uri="{FF2B5EF4-FFF2-40B4-BE49-F238E27FC236}">
                          <a16:creationId xmlns:a16="http://schemas.microsoft.com/office/drawing/2014/main" id="{71386576-0D61-49CC-855D-F01E781038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43621" y="4494853"/>
                      <a:ext cx="1080915" cy="2675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b="1" dirty="0" err="1">
                          <a:solidFill>
                            <a:schemeClr val="accent2"/>
                          </a:solidFill>
                        </a:rPr>
                        <a:t>SCLink</a:t>
                      </a: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 DSH</a:t>
                      </a:r>
                    </a:p>
                  </p:txBody>
                </p:sp>
                <p:cxnSp>
                  <p:nvCxnSpPr>
                    <p:cNvPr id="28" name="Straight Connector 29">
                      <a:extLst>
                        <a:ext uri="{FF2B5EF4-FFF2-40B4-BE49-F238E27FC236}">
                          <a16:creationId xmlns:a16="http://schemas.microsoft.com/office/drawing/2014/main" id="{A4A9A61C-0825-4923-8652-874FFA65689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543621" y="4799741"/>
                      <a:ext cx="288961" cy="186130"/>
                    </a:xfrm>
                    <a:prstGeom prst="line">
                      <a:avLst/>
                    </a:prstGeom>
                    <a:ln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" name="Oval 14">
                    <a:extLst>
                      <a:ext uri="{FF2B5EF4-FFF2-40B4-BE49-F238E27FC236}">
                        <a16:creationId xmlns:a16="http://schemas.microsoft.com/office/drawing/2014/main" id="{FA88F35E-C695-4425-B268-7E85D5F78234}"/>
                      </a:ext>
                    </a:extLst>
                  </p:cNvPr>
                  <p:cNvSpPr/>
                  <p:nvPr/>
                </p:nvSpPr>
                <p:spPr>
                  <a:xfrm>
                    <a:off x="5243987" y="4450080"/>
                    <a:ext cx="657948" cy="627017"/>
                  </a:xfrm>
                  <a:prstGeom prst="ellipse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al 15">
                    <a:extLst>
                      <a:ext uri="{FF2B5EF4-FFF2-40B4-BE49-F238E27FC236}">
                        <a16:creationId xmlns:a16="http://schemas.microsoft.com/office/drawing/2014/main" id="{94C85A9B-FA11-4D52-B275-B9A71C760D54}"/>
                      </a:ext>
                    </a:extLst>
                  </p:cNvPr>
                  <p:cNvSpPr/>
                  <p:nvPr/>
                </p:nvSpPr>
                <p:spPr>
                  <a:xfrm>
                    <a:off x="2348914" y="4770543"/>
                    <a:ext cx="657948" cy="627017"/>
                  </a:xfrm>
                  <a:prstGeom prst="ellipse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TextBox 16">
                    <a:extLst>
                      <a:ext uri="{FF2B5EF4-FFF2-40B4-BE49-F238E27FC236}">
                        <a16:creationId xmlns:a16="http://schemas.microsoft.com/office/drawing/2014/main" id="{321B31A6-3973-4245-9879-5AD30D795029}"/>
                      </a:ext>
                    </a:extLst>
                  </p:cNvPr>
                  <p:cNvSpPr txBox="1"/>
                  <p:nvPr/>
                </p:nvSpPr>
                <p:spPr>
                  <a:xfrm>
                    <a:off x="5539179" y="4223252"/>
                    <a:ext cx="448174" cy="1991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200" b="1"/>
                    </a:lvl1pPr>
                  </a:lstStyle>
                  <a:p>
                    <a:r>
                      <a:rPr lang="en-GB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DFHX</a:t>
                    </a:r>
                  </a:p>
                </p:txBody>
              </p:sp>
              <p:sp>
                <p:nvSpPr>
                  <p:cNvPr id="16" name="TextBox 17">
                    <a:extLst>
                      <a:ext uri="{FF2B5EF4-FFF2-40B4-BE49-F238E27FC236}">
                        <a16:creationId xmlns:a16="http://schemas.microsoft.com/office/drawing/2014/main" id="{3523D2C0-1620-493A-82EA-30FAE5D8E59F}"/>
                      </a:ext>
                    </a:extLst>
                  </p:cNvPr>
                  <p:cNvSpPr txBox="1"/>
                  <p:nvPr/>
                </p:nvSpPr>
                <p:spPr>
                  <a:xfrm>
                    <a:off x="2677888" y="4583204"/>
                    <a:ext cx="467235" cy="1991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200" b="1"/>
                    </a:lvl1pPr>
                  </a:lstStyle>
                  <a:p>
                    <a:r>
                      <a:rPr lang="en-GB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DFHM</a:t>
                    </a:r>
                  </a:p>
                </p:txBody>
              </p:sp>
            </p:grpSp>
          </p:grpSp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DC5C0937-1B94-4603-B213-02175A44A379}"/>
                  </a:ext>
                </a:extLst>
              </p:cNvPr>
              <p:cNvSpPr/>
              <p:nvPr/>
            </p:nvSpPr>
            <p:spPr>
              <a:xfrm rot="20868910">
                <a:off x="3964228" y="4797965"/>
                <a:ext cx="247975" cy="107760"/>
              </a:xfrm>
              <a:prstGeom prst="roundRect">
                <a:avLst/>
              </a:prstGeom>
              <a:solidFill>
                <a:srgbClr val="92D05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ounded Rectangle 9">
                <a:extLst>
                  <a:ext uri="{FF2B5EF4-FFF2-40B4-BE49-F238E27FC236}">
                    <a16:creationId xmlns:a16="http://schemas.microsoft.com/office/drawing/2014/main" id="{C24B29A6-5A3B-4364-9BAA-83898580FF52}"/>
                  </a:ext>
                </a:extLst>
              </p:cNvPr>
              <p:cNvSpPr/>
              <p:nvPr/>
            </p:nvSpPr>
            <p:spPr>
              <a:xfrm rot="20880900">
                <a:off x="4626467" y="4632294"/>
                <a:ext cx="198659" cy="126743"/>
              </a:xfrm>
              <a:prstGeom prst="roundRect">
                <a:avLst/>
              </a:prstGeom>
              <a:solidFill>
                <a:srgbClr val="FFFF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 10">
                <a:extLst>
                  <a:ext uri="{FF2B5EF4-FFF2-40B4-BE49-F238E27FC236}">
                    <a16:creationId xmlns:a16="http://schemas.microsoft.com/office/drawing/2014/main" id="{75832883-F96C-4E50-A413-7CE8ECC952FB}"/>
                  </a:ext>
                </a:extLst>
              </p:cNvPr>
              <p:cNvSpPr/>
              <p:nvPr/>
            </p:nvSpPr>
            <p:spPr>
              <a:xfrm>
                <a:off x="3468133" y="3070556"/>
                <a:ext cx="1964927" cy="1681638"/>
              </a:xfrm>
              <a:custGeom>
                <a:avLst/>
                <a:gdLst>
                  <a:gd name="connsiteX0" fmla="*/ 1964927 w 1964927"/>
                  <a:gd name="connsiteY0" fmla="*/ 76504 h 1681638"/>
                  <a:gd name="connsiteX1" fmla="*/ 1865867 w 1964927"/>
                  <a:gd name="connsiteY1" fmla="*/ 61264 h 1681638"/>
                  <a:gd name="connsiteX2" fmla="*/ 1782047 w 1964927"/>
                  <a:gd name="connsiteY2" fmla="*/ 304 h 1681638"/>
                  <a:gd name="connsiteX3" fmla="*/ 1507727 w 1964927"/>
                  <a:gd name="connsiteY3" fmla="*/ 38404 h 1681638"/>
                  <a:gd name="connsiteX4" fmla="*/ 1195307 w 1964927"/>
                  <a:gd name="connsiteY4" fmla="*/ 53644 h 1681638"/>
                  <a:gd name="connsiteX5" fmla="*/ 745727 w 1964927"/>
                  <a:gd name="connsiteY5" fmla="*/ 122224 h 1681638"/>
                  <a:gd name="connsiteX6" fmla="*/ 341867 w 1964927"/>
                  <a:gd name="connsiteY6" fmla="*/ 145084 h 1681638"/>
                  <a:gd name="connsiteX7" fmla="*/ 44687 w 1964927"/>
                  <a:gd name="connsiteY7" fmla="*/ 190804 h 1681638"/>
                  <a:gd name="connsiteX8" fmla="*/ 6587 w 1964927"/>
                  <a:gd name="connsiteY8" fmla="*/ 259384 h 1681638"/>
                  <a:gd name="connsiteX9" fmla="*/ 98027 w 1964927"/>
                  <a:gd name="connsiteY9" fmla="*/ 327964 h 1681638"/>
                  <a:gd name="connsiteX10" fmla="*/ 151367 w 1964927"/>
                  <a:gd name="connsiteY10" fmla="*/ 449884 h 1681638"/>
                  <a:gd name="connsiteX11" fmla="*/ 296147 w 1964927"/>
                  <a:gd name="connsiteY11" fmla="*/ 503224 h 1681638"/>
                  <a:gd name="connsiteX12" fmla="*/ 395207 w 1964927"/>
                  <a:gd name="connsiteY12" fmla="*/ 670864 h 1681638"/>
                  <a:gd name="connsiteX13" fmla="*/ 593327 w 1964927"/>
                  <a:gd name="connsiteY13" fmla="*/ 686104 h 1681638"/>
                  <a:gd name="connsiteX14" fmla="*/ 646667 w 1964927"/>
                  <a:gd name="connsiteY14" fmla="*/ 876604 h 1681638"/>
                  <a:gd name="connsiteX15" fmla="*/ 799067 w 1964927"/>
                  <a:gd name="connsiteY15" fmla="*/ 868984 h 1681638"/>
                  <a:gd name="connsiteX16" fmla="*/ 860027 w 1964927"/>
                  <a:gd name="connsiteY16" fmla="*/ 990904 h 1681638"/>
                  <a:gd name="connsiteX17" fmla="*/ 882887 w 1964927"/>
                  <a:gd name="connsiteY17" fmla="*/ 1227124 h 1681638"/>
                  <a:gd name="connsiteX18" fmla="*/ 905747 w 1964927"/>
                  <a:gd name="connsiteY18" fmla="*/ 1554784 h 1681638"/>
                  <a:gd name="connsiteX19" fmla="*/ 981947 w 1964927"/>
                  <a:gd name="connsiteY19" fmla="*/ 1676704 h 1681638"/>
                  <a:gd name="connsiteX20" fmla="*/ 1157207 w 1964927"/>
                  <a:gd name="connsiteY20" fmla="*/ 1646224 h 168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4927" h="1681638">
                    <a:moveTo>
                      <a:pt x="1964927" y="76504"/>
                    </a:moveTo>
                    <a:cubicBezTo>
                      <a:pt x="1930637" y="75234"/>
                      <a:pt x="1896347" y="73964"/>
                      <a:pt x="1865867" y="61264"/>
                    </a:cubicBezTo>
                    <a:cubicBezTo>
                      <a:pt x="1835387" y="48564"/>
                      <a:pt x="1841737" y="4114"/>
                      <a:pt x="1782047" y="304"/>
                    </a:cubicBezTo>
                    <a:cubicBezTo>
                      <a:pt x="1722357" y="-3506"/>
                      <a:pt x="1605517" y="29514"/>
                      <a:pt x="1507727" y="38404"/>
                    </a:cubicBezTo>
                    <a:cubicBezTo>
                      <a:pt x="1409937" y="47294"/>
                      <a:pt x="1322307" y="39674"/>
                      <a:pt x="1195307" y="53644"/>
                    </a:cubicBezTo>
                    <a:cubicBezTo>
                      <a:pt x="1068307" y="67614"/>
                      <a:pt x="887967" y="106984"/>
                      <a:pt x="745727" y="122224"/>
                    </a:cubicBezTo>
                    <a:cubicBezTo>
                      <a:pt x="603487" y="137464"/>
                      <a:pt x="458707" y="133654"/>
                      <a:pt x="341867" y="145084"/>
                    </a:cubicBezTo>
                    <a:cubicBezTo>
                      <a:pt x="225027" y="156514"/>
                      <a:pt x="100567" y="171754"/>
                      <a:pt x="44687" y="190804"/>
                    </a:cubicBezTo>
                    <a:cubicBezTo>
                      <a:pt x="-11193" y="209854"/>
                      <a:pt x="-2303" y="236524"/>
                      <a:pt x="6587" y="259384"/>
                    </a:cubicBezTo>
                    <a:cubicBezTo>
                      <a:pt x="15477" y="282244"/>
                      <a:pt x="73897" y="296214"/>
                      <a:pt x="98027" y="327964"/>
                    </a:cubicBezTo>
                    <a:cubicBezTo>
                      <a:pt x="122157" y="359714"/>
                      <a:pt x="118347" y="420674"/>
                      <a:pt x="151367" y="449884"/>
                    </a:cubicBezTo>
                    <a:cubicBezTo>
                      <a:pt x="184387" y="479094"/>
                      <a:pt x="255507" y="466394"/>
                      <a:pt x="296147" y="503224"/>
                    </a:cubicBezTo>
                    <a:cubicBezTo>
                      <a:pt x="336787" y="540054"/>
                      <a:pt x="345677" y="640384"/>
                      <a:pt x="395207" y="670864"/>
                    </a:cubicBezTo>
                    <a:cubicBezTo>
                      <a:pt x="444737" y="701344"/>
                      <a:pt x="551417" y="651814"/>
                      <a:pt x="593327" y="686104"/>
                    </a:cubicBezTo>
                    <a:cubicBezTo>
                      <a:pt x="635237" y="720394"/>
                      <a:pt x="612377" y="846124"/>
                      <a:pt x="646667" y="876604"/>
                    </a:cubicBezTo>
                    <a:cubicBezTo>
                      <a:pt x="680957" y="907084"/>
                      <a:pt x="763507" y="849934"/>
                      <a:pt x="799067" y="868984"/>
                    </a:cubicBezTo>
                    <a:cubicBezTo>
                      <a:pt x="834627" y="888034"/>
                      <a:pt x="846057" y="931214"/>
                      <a:pt x="860027" y="990904"/>
                    </a:cubicBezTo>
                    <a:cubicBezTo>
                      <a:pt x="873997" y="1050594"/>
                      <a:pt x="875267" y="1133144"/>
                      <a:pt x="882887" y="1227124"/>
                    </a:cubicBezTo>
                    <a:cubicBezTo>
                      <a:pt x="890507" y="1321104"/>
                      <a:pt x="889237" y="1479854"/>
                      <a:pt x="905747" y="1554784"/>
                    </a:cubicBezTo>
                    <a:cubicBezTo>
                      <a:pt x="922257" y="1629714"/>
                      <a:pt x="940037" y="1661464"/>
                      <a:pt x="981947" y="1676704"/>
                    </a:cubicBezTo>
                    <a:cubicBezTo>
                      <a:pt x="1023857" y="1691944"/>
                      <a:pt x="1090532" y="1669084"/>
                      <a:pt x="1157207" y="1646224"/>
                    </a:cubicBezTo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F7056DAC-D952-43AD-9B91-764E78A481C1}"/>
                </a:ext>
              </a:extLst>
            </p:cNvPr>
            <p:cNvSpPr txBox="1"/>
            <p:nvPr/>
          </p:nvSpPr>
          <p:spPr>
            <a:xfrm rot="21053899">
              <a:off x="8336317" y="3810633"/>
              <a:ext cx="248565" cy="201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9512" y="980728"/>
            <a:ext cx="88569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3600" dirty="0" err="1">
                <a:solidFill>
                  <a:srgbClr val="000000"/>
                </a:solidFill>
              </a:rPr>
              <a:t>DFHx</a:t>
            </a:r>
            <a:r>
              <a:rPr lang="en-GB" sz="3600" dirty="0">
                <a:solidFill>
                  <a:srgbClr val="000000"/>
                </a:solidFill>
              </a:rPr>
              <a:t> box – conceptual design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GB" sz="1600" dirty="0">
                <a:solidFill>
                  <a:srgbClr val="000000"/>
                </a:solidFill>
              </a:rPr>
              <a:t>Electrical layout - </a:t>
            </a:r>
            <a:r>
              <a:rPr lang="sv-SE" sz="1400" dirty="0" err="1"/>
              <a:t>Superconductors</a:t>
            </a:r>
            <a:r>
              <a:rPr lang="sv-SE" sz="1400" dirty="0"/>
              <a:t>, </a:t>
            </a:r>
            <a:r>
              <a:rPr lang="sv-SE" sz="1400" dirty="0" err="1"/>
              <a:t>circuits</a:t>
            </a:r>
            <a:endParaRPr lang="sv-SE" sz="1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1400" dirty="0" err="1"/>
              <a:t>Cryogenic</a:t>
            </a:r>
            <a:r>
              <a:rPr lang="sv-SE" sz="1400" dirty="0"/>
              <a:t> layout - Helium fluids layout, </a:t>
            </a:r>
            <a:r>
              <a:rPr lang="sv-SE" sz="1400" dirty="0" err="1"/>
              <a:t>dynamic</a:t>
            </a:r>
            <a:endParaRPr lang="sv-SE" sz="1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1400" dirty="0"/>
              <a:t>Integration - Tunnel </a:t>
            </a:r>
            <a:r>
              <a:rPr lang="sv-SE" sz="1400" dirty="0" err="1"/>
              <a:t>allocation</a:t>
            </a:r>
            <a:endParaRPr lang="sv-SE" sz="1400" dirty="0"/>
          </a:p>
        </p:txBody>
      </p:sp>
      <p:graphicFrame>
        <p:nvGraphicFramePr>
          <p:cNvPr id="59" name="Object 1">
            <a:extLst>
              <a:ext uri="{FF2B5EF4-FFF2-40B4-BE49-F238E27FC236}">
                <a16:creationId xmlns:a16="http://schemas.microsoft.com/office/drawing/2014/main" id="{F6516887-E1C0-4C7A-AB1B-4EC5504D24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839497"/>
              </p:ext>
            </p:extLst>
          </p:nvPr>
        </p:nvGraphicFramePr>
        <p:xfrm>
          <a:off x="0" y="2852936"/>
          <a:ext cx="9144000" cy="410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roduct" r:id="rId4" imgW="6182640" imgH="1787400" progId="CATIA.Product">
                  <p:link updateAutomatic="1"/>
                </p:oleObj>
              </mc:Choice>
              <mc:Fallback>
                <p:oleObj name="Product" r:id="rId4" imgW="6182640" imgH="1787400" progId="CATIA.Product">
                  <p:link updateAutomatic="1"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852936"/>
                        <a:ext cx="9144000" cy="410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229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ChangeArrowheads="1"/>
          </p:cNvSpPr>
          <p:nvPr/>
        </p:nvSpPr>
        <p:spPr bwMode="auto">
          <a:xfrm>
            <a:off x="2308225" y="3548063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rgbClr val="000000"/>
                </a:solidFill>
              </a:rPr>
              <a:t>Thank</a:t>
            </a:r>
            <a:r>
              <a:rPr lang="sv-SE" sz="3600" dirty="0">
                <a:solidFill>
                  <a:srgbClr val="000000"/>
                </a:solidFill>
              </a:rPr>
              <a:t> </a:t>
            </a:r>
            <a:r>
              <a:rPr lang="sv-SE" sz="3600" dirty="0" err="1">
                <a:solidFill>
                  <a:srgbClr val="000000"/>
                </a:solidFill>
              </a:rPr>
              <a:t>you</a:t>
            </a:r>
            <a:r>
              <a:rPr lang="sv-SE" sz="3600" dirty="0">
                <a:solidFill>
                  <a:srgbClr val="000000"/>
                </a:solidFill>
              </a:rPr>
              <a:t> for </a:t>
            </a:r>
            <a:r>
              <a:rPr lang="sv-SE" sz="3600" dirty="0" err="1">
                <a:solidFill>
                  <a:srgbClr val="000000"/>
                </a:solidFill>
              </a:rPr>
              <a:t>your</a:t>
            </a:r>
            <a:r>
              <a:rPr lang="sv-SE" sz="3600" dirty="0">
                <a:solidFill>
                  <a:srgbClr val="000000"/>
                </a:solidFill>
              </a:rPr>
              <a:t> attention!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rgbClr val="000000"/>
                </a:solidFill>
              </a:rPr>
              <a:t>www.rfrsolutions.se</a:t>
            </a:r>
            <a:endParaRPr lang="sv-SE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2209800" y="1524000"/>
            <a:ext cx="6248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875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800" dirty="0">
                <a:solidFill>
                  <a:schemeClr val="bg1"/>
                </a:solidFill>
              </a:rPr>
              <a:t>Ren energi, rent vatten och ett ständigt fokus på att ta vara på vår värld och dess resurser. </a:t>
            </a:r>
          </a:p>
          <a:p>
            <a:pPr>
              <a:lnSpc>
                <a:spcPts val="2875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800" dirty="0">
                <a:solidFill>
                  <a:schemeClr val="bg1"/>
                </a:solidFill>
              </a:rPr>
              <a:t>Det är kärnan i vår verksamhet. </a:t>
            </a:r>
          </a:p>
        </p:txBody>
      </p:sp>
      <p:pic>
        <p:nvPicPr>
          <p:cNvPr id="31746" name="Bildobjekt 1" descr="RSM_110412_3_03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>
            <a:spLocks noChangeArrowheads="1"/>
          </p:cNvSpPr>
          <p:nvPr/>
        </p:nvSpPr>
        <p:spPr bwMode="auto">
          <a:xfrm>
            <a:off x="3203848" y="1052736"/>
            <a:ext cx="57607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RFR Solutions develops and manufactures first-rate stainless steel solutions for customers with high demands.</a:t>
            </a:r>
          </a:p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We call it </a:t>
            </a:r>
            <a:r>
              <a:rPr lang="en-US" sz="2400" dirty="0">
                <a:solidFill>
                  <a:srgbClr val="FF66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stainless steel excellence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Bildobjekt 1" descr="RSM_110412_1_0212.jpg"/>
          <p:cNvPicPr>
            <a:picLocks noChangeAspect="1"/>
          </p:cNvPicPr>
          <p:nvPr/>
        </p:nvPicPr>
        <p:blipFill>
          <a:blip r:embed="rId3"/>
          <a:srcRect l="15862" t="626" r="25281" b="-2466"/>
          <a:stretch>
            <a:fillRect/>
          </a:stretch>
        </p:blipFill>
        <p:spPr bwMode="auto">
          <a:xfrm>
            <a:off x="-973138" y="966788"/>
            <a:ext cx="5454651" cy="64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644008" y="1196752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200" dirty="0">
                <a:solidFill>
                  <a:srgbClr val="000000"/>
                </a:solidFill>
              </a:rPr>
              <a:t>RFR Solutions in short</a:t>
            </a:r>
          </a:p>
        </p:txBody>
      </p:sp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4656031" y="2132856"/>
            <a:ext cx="43924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 offer a complete production set-up in combination with module supply mainly to the Nordic market</a:t>
            </a:r>
          </a:p>
          <a:p>
            <a:pPr marL="180975" indent="-180975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10,000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facility in </a:t>
            </a:r>
            <a:r>
              <a:rPr lang="en-US" dirty="0" err="1">
                <a:solidFill>
                  <a:srgbClr val="000000"/>
                </a:solidFill>
              </a:rPr>
              <a:t>Landskrona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sv-SE" dirty="0"/>
              <a:t>representative </a:t>
            </a:r>
            <a:r>
              <a:rPr lang="sv-SE" dirty="0" err="1"/>
              <a:t>office</a:t>
            </a:r>
            <a:r>
              <a:rPr lang="sv-SE" dirty="0"/>
              <a:t> at </a:t>
            </a:r>
            <a:r>
              <a:rPr lang="sv-SE" dirty="0" err="1"/>
              <a:t>Medicon</a:t>
            </a:r>
            <a:r>
              <a:rPr lang="sv-SE" dirty="0"/>
              <a:t> </a:t>
            </a:r>
            <a:r>
              <a:rPr lang="sv-SE" dirty="0" err="1"/>
              <a:t>Village</a:t>
            </a:r>
            <a:r>
              <a:rPr lang="sv-SE" dirty="0"/>
              <a:t> in Lund (Sweden)</a:t>
            </a: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400 tons yearly turn-over of stainless steel</a:t>
            </a:r>
          </a:p>
          <a:p>
            <a:pPr marL="180975" indent="-180975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Turnover 7 MEUR with 45 employees</a:t>
            </a:r>
          </a:p>
          <a:p>
            <a:pPr marL="180975" indent="-180975"/>
            <a:endParaRPr lang="en-US" sz="1600" dirty="0">
              <a:solidFill>
                <a:srgbClr val="000000"/>
              </a:solidFill>
            </a:endParaRPr>
          </a:p>
          <a:p>
            <a:pPr algn="r"/>
            <a:endParaRPr lang="sv-SE" sz="1600" dirty="0">
              <a:solidFill>
                <a:srgbClr val="000000"/>
              </a:solidFill>
            </a:endParaRPr>
          </a:p>
          <a:p>
            <a:pPr algn="r"/>
            <a:endParaRPr lang="sv-SE" sz="1600" dirty="0">
              <a:solidFill>
                <a:srgbClr val="000000"/>
              </a:solidFill>
            </a:endParaRPr>
          </a:p>
          <a:p>
            <a:pPr algn="r"/>
            <a:endParaRPr lang="sv-SE" sz="1600" dirty="0">
              <a:solidFill>
                <a:srgbClr val="000000"/>
              </a:solidFill>
            </a:endParaRPr>
          </a:p>
          <a:p>
            <a:pPr algn="r" eaLnBrk="0" hangingPunct="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</a:pPr>
            <a:endParaRPr lang="sv-SE" sz="1600" dirty="0">
              <a:solidFill>
                <a:srgbClr val="000000"/>
              </a:solidFill>
            </a:endParaRPr>
          </a:p>
          <a:p>
            <a:pPr algn="r" eaLnBrk="0" hangingPunct="0">
              <a:lnSpc>
                <a:spcPct val="150000"/>
              </a:lnSpc>
              <a:spcBef>
                <a:spcPct val="20000"/>
              </a:spcBef>
              <a:buClr>
                <a:schemeClr val="bg1"/>
              </a:buClr>
            </a:pP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5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RSM_110412_3_00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9"/>
          <a:stretch/>
        </p:blipFill>
        <p:spPr>
          <a:xfrm>
            <a:off x="-36512" y="952500"/>
            <a:ext cx="4464496" cy="1900436"/>
          </a:xfrm>
          <a:prstGeom prst="rect">
            <a:avLst/>
          </a:prstGeom>
        </p:spPr>
      </p:pic>
      <p:pic>
        <p:nvPicPr>
          <p:cNvPr id="54273" name="Bildobjekt 2" descr="RSM_110412_2_01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2636838"/>
            <a:ext cx="44227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4591048" y="1124744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200" dirty="0" err="1">
                <a:solidFill>
                  <a:srgbClr val="000000"/>
                </a:solidFill>
              </a:rPr>
              <a:t>Our</a:t>
            </a:r>
            <a:r>
              <a:rPr lang="sv-SE" sz="3200" dirty="0">
                <a:solidFill>
                  <a:srgbClr val="000000"/>
                </a:solidFill>
              </a:rPr>
              <a:t> focus is on </a:t>
            </a:r>
            <a:r>
              <a:rPr lang="sv-SE" sz="3200" dirty="0" err="1">
                <a:solidFill>
                  <a:srgbClr val="000000"/>
                </a:solidFill>
              </a:rPr>
              <a:t>stainless</a:t>
            </a:r>
            <a:r>
              <a:rPr lang="sv-SE" sz="3200" dirty="0">
                <a:solidFill>
                  <a:srgbClr val="000000"/>
                </a:solidFill>
              </a:rPr>
              <a:t> </a:t>
            </a:r>
            <a:r>
              <a:rPr lang="sv-SE" sz="3200" dirty="0" err="1">
                <a:solidFill>
                  <a:srgbClr val="000000"/>
                </a:solidFill>
              </a:rPr>
              <a:t>steel</a:t>
            </a:r>
            <a:r>
              <a:rPr lang="sv-SE" sz="3200" dirty="0">
                <a:solidFill>
                  <a:srgbClr val="000000"/>
                </a:solidFill>
              </a:rPr>
              <a:t> solutions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4275" name="Rectangle 8"/>
          <p:cNvSpPr txBox="1">
            <a:spLocks noChangeArrowheads="1"/>
          </p:cNvSpPr>
          <p:nvPr/>
        </p:nvSpPr>
        <p:spPr bwMode="auto">
          <a:xfrm>
            <a:off x="4859336" y="2276872"/>
            <a:ext cx="3959225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 believe in partnership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Brand promise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Stainless steel excellence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Values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Together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Constantly on track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Always better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Development/Cooperation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Luleå</a:t>
            </a:r>
            <a:r>
              <a:rPr lang="en-US" sz="1600" dirty="0">
                <a:solidFill>
                  <a:srgbClr val="000000"/>
                </a:solidFill>
              </a:rPr>
              <a:t> University (laser)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Lund University (machining)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Uppsala University (</a:t>
            </a:r>
            <a:r>
              <a:rPr lang="en-US" sz="1600" dirty="0" err="1">
                <a:solidFill>
                  <a:srgbClr val="000000"/>
                </a:solidFill>
              </a:rPr>
              <a:t>cryo</a:t>
            </a:r>
            <a:r>
              <a:rPr lang="en-US" sz="1600" dirty="0">
                <a:solidFill>
                  <a:srgbClr val="000000"/>
                </a:solidFill>
              </a:rPr>
              <a:t> technic)</a:t>
            </a:r>
          </a:p>
        </p:txBody>
      </p:sp>
      <p:pic>
        <p:nvPicPr>
          <p:cNvPr id="54277" name="Bildobjekt 3" descr="RSM_110412_5_0102.jpg"/>
          <p:cNvPicPr>
            <a:picLocks noChangeAspect="1"/>
          </p:cNvPicPr>
          <p:nvPr/>
        </p:nvPicPr>
        <p:blipFill>
          <a:blip r:embed="rId5"/>
          <a:srcRect t="21310" b="21819"/>
          <a:stretch>
            <a:fillRect/>
          </a:stretch>
        </p:blipFill>
        <p:spPr bwMode="auto">
          <a:xfrm>
            <a:off x="-36513" y="5211763"/>
            <a:ext cx="4464051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20671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3851275" y="1524000"/>
            <a:ext cx="49879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rgbClr val="000000"/>
                </a:solidFill>
              </a:rPr>
              <a:t>Why</a:t>
            </a:r>
            <a:r>
              <a:rPr lang="sv-SE" sz="3600" dirty="0">
                <a:solidFill>
                  <a:srgbClr val="000000"/>
                </a:solidFill>
              </a:rPr>
              <a:t> RFR Solutions?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9938" name="textruta 5"/>
          <p:cNvSpPr txBox="1">
            <a:spLocks noChangeArrowheads="1"/>
          </p:cNvSpPr>
          <p:nvPr/>
        </p:nvSpPr>
        <p:spPr bwMode="auto">
          <a:xfrm>
            <a:off x="4355976" y="2204864"/>
            <a:ext cx="46805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Complete partner from prototype to production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Project management, design support, production reviews and material expertise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Turnkey projects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3D and CAM infrastructure (RFR Solutions 4.0)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Delivery and quality precision </a:t>
            </a:r>
          </a:p>
        </p:txBody>
      </p:sp>
      <p:sp>
        <p:nvSpPr>
          <p:cNvPr id="39940" name="textruta 4"/>
          <p:cNvSpPr txBox="1">
            <a:spLocks noChangeArrowheads="1"/>
          </p:cNvSpPr>
          <p:nvPr/>
        </p:nvSpPr>
        <p:spPr bwMode="auto">
          <a:xfrm>
            <a:off x="467544" y="1628800"/>
            <a:ext cx="3600400" cy="170816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ISO 9001:2015 certified since 2009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ISO 3834-2:2005 certified since 2011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Achilles </a:t>
            </a:r>
            <a:r>
              <a:rPr lang="en-US" sz="1400" dirty="0" err="1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Sellicha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 certified since 2012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SS-EN ISO 9606-1:2017 certified welders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ISO 14000 adaptation in progress (2019)</a:t>
            </a:r>
          </a:p>
        </p:txBody>
      </p:sp>
      <p:cxnSp>
        <p:nvCxnSpPr>
          <p:cNvPr id="11" name="Rak pil 10"/>
          <p:cNvCxnSpPr/>
          <p:nvPr/>
        </p:nvCxnSpPr>
        <p:spPr>
          <a:xfrm>
            <a:off x="395536" y="5733256"/>
            <a:ext cx="6048672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ktangel med rundade hörn 11"/>
          <p:cNvSpPr/>
          <p:nvPr/>
        </p:nvSpPr>
        <p:spPr>
          <a:xfrm>
            <a:off x="683568" y="5085184"/>
            <a:ext cx="1584176" cy="1224136"/>
          </a:xfrm>
          <a:prstGeom prst="roundRect">
            <a:avLst/>
          </a:prstGeom>
          <a:solidFill>
            <a:srgbClr val="FF72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med rundade hörn 12"/>
          <p:cNvSpPr/>
          <p:nvPr/>
        </p:nvSpPr>
        <p:spPr>
          <a:xfrm>
            <a:off x="2483768" y="5085184"/>
            <a:ext cx="1584176" cy="1224136"/>
          </a:xfrm>
          <a:prstGeom prst="roundRect">
            <a:avLst/>
          </a:prstGeom>
          <a:solidFill>
            <a:srgbClr val="FF72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med rundade hörn 13"/>
          <p:cNvSpPr/>
          <p:nvPr/>
        </p:nvSpPr>
        <p:spPr>
          <a:xfrm>
            <a:off x="4283968" y="5085184"/>
            <a:ext cx="1584176" cy="1224136"/>
          </a:xfrm>
          <a:prstGeom prst="roundRect">
            <a:avLst/>
          </a:prstGeom>
          <a:solidFill>
            <a:srgbClr val="FF72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/>
          <p:cNvSpPr txBox="1"/>
          <p:nvPr/>
        </p:nvSpPr>
        <p:spPr>
          <a:xfrm>
            <a:off x="683568" y="551723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DESIGN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2555776" y="551723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MANUFACTURING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4283968" y="533256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/>
              <a:t>ASSEMBLY, TEST </a:t>
            </a:r>
            <a:r>
              <a:rPr lang="sv-SE" sz="1200" dirty="0"/>
              <a:t>&amp; SITE INSTALLATIONS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ChangeArrowheads="1"/>
          </p:cNvSpPr>
          <p:nvPr/>
        </p:nvSpPr>
        <p:spPr bwMode="auto">
          <a:xfrm>
            <a:off x="5369817" y="3068638"/>
            <a:ext cx="35226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 err="1">
                <a:solidFill>
                  <a:schemeClr val="bg1"/>
                </a:solidFill>
              </a:rPr>
              <a:t>Packaging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 err="1">
                <a:solidFill>
                  <a:schemeClr val="bg1"/>
                </a:solidFill>
              </a:rPr>
              <a:t>Processing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6300192" y="1600200"/>
            <a:ext cx="25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chemeClr val="bg1"/>
                </a:solidFill>
              </a:rPr>
              <a:t>Food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3" name="Bildobjekt 2" descr="iStock_000014123533Large _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18110"/>
          <a:stretch/>
        </p:blipFill>
        <p:spPr>
          <a:xfrm>
            <a:off x="-139700" y="908720"/>
            <a:ext cx="4644876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/>
          <p:cNvSpPr>
            <a:spLocks noChangeArrowheads="1"/>
          </p:cNvSpPr>
          <p:nvPr/>
        </p:nvSpPr>
        <p:spPr bwMode="auto">
          <a:xfrm>
            <a:off x="5993432" y="3068639"/>
            <a:ext cx="2899048" cy="15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 err="1">
                <a:solidFill>
                  <a:schemeClr val="bg1"/>
                </a:solidFill>
              </a:rPr>
              <a:t>Water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treatment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>
                <a:solidFill>
                  <a:schemeClr val="bg1"/>
                </a:solidFill>
              </a:rPr>
              <a:t>Air </a:t>
            </a:r>
            <a:r>
              <a:rPr lang="sv-SE" sz="2000" dirty="0" err="1">
                <a:solidFill>
                  <a:schemeClr val="bg1"/>
                </a:solidFill>
              </a:rPr>
              <a:t>purification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>
                <a:solidFill>
                  <a:schemeClr val="bg1"/>
                </a:solidFill>
              </a:rPr>
              <a:t>Swimmingpools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  <a:cs typeface="Arial" pitchFamily="34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  <a:cs typeface="Arial" pitchFamily="34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5082480" y="1596008"/>
            <a:ext cx="3810000" cy="104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chemeClr val="bg1"/>
                </a:solidFill>
              </a:rPr>
              <a:t>Greentech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2" name="Bildobjekt 1" descr="iStock_000018092434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0" y="908720"/>
            <a:ext cx="45773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/>
          <p:cNvSpPr>
            <a:spLocks noChangeArrowheads="1"/>
          </p:cNvSpPr>
          <p:nvPr/>
        </p:nvSpPr>
        <p:spPr bwMode="auto">
          <a:xfrm>
            <a:off x="6732240" y="3069332"/>
            <a:ext cx="2160240" cy="129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 err="1">
                <a:solidFill>
                  <a:schemeClr val="bg1"/>
                </a:solidFill>
              </a:rPr>
              <a:t>Pharma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2000" dirty="0">
                <a:solidFill>
                  <a:schemeClr val="bg1"/>
                </a:solidFill>
              </a:rPr>
              <a:t>Biotech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4724400" y="1556792"/>
            <a:ext cx="4240213" cy="111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 err="1">
                <a:solidFill>
                  <a:schemeClr val="bg1"/>
                </a:solidFill>
              </a:rPr>
              <a:t>Medtech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50179" name="Bildobjekt 1" descr="iStock_000007406735Small.jpg"/>
          <p:cNvPicPr>
            <a:picLocks noChangeAspect="1"/>
          </p:cNvPicPr>
          <p:nvPr/>
        </p:nvPicPr>
        <p:blipFill>
          <a:blip r:embed="rId3"/>
          <a:srcRect l="9393" t="1651" r="134" b="-1651"/>
          <a:stretch>
            <a:fillRect/>
          </a:stretch>
        </p:blipFill>
        <p:spPr bwMode="auto">
          <a:xfrm>
            <a:off x="-252413" y="908050"/>
            <a:ext cx="4752405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1" descr="iStock_000015753012Large_låg.jpg"/>
          <p:cNvPicPr>
            <a:picLocks noChangeAspect="1"/>
          </p:cNvPicPr>
          <p:nvPr/>
        </p:nvPicPr>
        <p:blipFill>
          <a:blip r:embed="rId3"/>
          <a:srcRect l="34225" r="7150"/>
          <a:stretch>
            <a:fillRect/>
          </a:stretch>
        </p:blipFill>
        <p:spPr bwMode="auto">
          <a:xfrm>
            <a:off x="-900113" y="908050"/>
            <a:ext cx="5359401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40152" y="2997200"/>
            <a:ext cx="2952328" cy="266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Oil and gas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Biogas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Nuclear power industry  </a:t>
            </a:r>
            <a:endParaRPr lang="sv-SE" sz="20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82480" y="1524000"/>
            <a:ext cx="3810000" cy="12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sv-SE" sz="3600" dirty="0">
                <a:solidFill>
                  <a:schemeClr val="bg1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63592157"/>
      </p:ext>
    </p:extLst>
  </p:cSld>
  <p:clrMapOvr>
    <a:masterClrMapping/>
  </p:clrMapOvr>
</p:sld>
</file>

<file path=ppt/theme/theme1.xml><?xml version="1.0" encoding="utf-8"?>
<a:theme xmlns:a="http://schemas.openxmlformats.org/drawingml/2006/main" name="1_Malmberg_PPT_ Mall_070829">
  <a:themeElements>
    <a:clrScheme name="1_Malmberg_PPT_ Mall_07082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almberg_PPT_ Mall_07082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Malmberg_PPT_ Mall_07082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lmberg_PPT_ Mall_07082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lmberg_PPT_ Mall_07082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lmberg_PPT_ Mall_07082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lmberg_PPT_ Mall_07082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lmberg_PPT_ Mall_07082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lmberg_PPT_ Mall_07082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tion1">
  <a:themeElements>
    <a:clrScheme name="3_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esentation1">
  <a:themeElements>
    <a:clrScheme name="4_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almberg_PPT_ Mall_070829">
  <a:themeElements>
    <a:clrScheme name="Malmberg_PPT_ Mall_07082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lmberg_PPT_ Mall_07082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lmberg_PPT_ Mall_07082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esentation1">
  <a:themeElements>
    <a:clrScheme name="5_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resentation1">
  <a:themeElements>
    <a:clrScheme name="3_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almberg_PPT_ Mall_070829">
  <a:themeElements>
    <a:clrScheme name="Malmberg_PPT_ Mall_07082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lmberg_PPT_ Mall_07082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lmberg_PPT_ Mall_07082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mberg_PPT_ Mall_07082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mberg_PPT_ Mall_07082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11302</TotalTime>
  <Words>330</Words>
  <Application>Microsoft Office PowerPoint</Application>
  <PresentationFormat>Bildspel på skärmen (4:3)</PresentationFormat>
  <Paragraphs>111</Paragraphs>
  <Slides>14</Slides>
  <Notes>14</Notes>
  <HiddenSlides>0</HiddenSlides>
  <MMClips>0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9</vt:i4>
      </vt:variant>
      <vt:variant>
        <vt:lpstr>Länkar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6" baseType="lpstr">
      <vt:lpstr>Arial</vt:lpstr>
      <vt:lpstr>Calibri</vt:lpstr>
      <vt:lpstr>1_Malmberg_PPT_ Mall_070829</vt:lpstr>
      <vt:lpstr>Office-tema</vt:lpstr>
      <vt:lpstr>2_Presentation1</vt:lpstr>
      <vt:lpstr>3_Presentation1</vt:lpstr>
      <vt:lpstr>4_Presentation1</vt:lpstr>
      <vt:lpstr>Malmberg_PPT_ Mall_070829</vt:lpstr>
      <vt:lpstr>5_Presentation1</vt:lpstr>
      <vt:lpstr>6_Presentation1</vt:lpstr>
      <vt:lpstr>2_Malmberg_PPT_ Mall_070829</vt:lpstr>
      <vt:lpstr>SMARTEAM://_STFILE_C:/SMARTEAMProd_Tmp/jdequair/CAD001251819.CATProduct%25VERS_1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Tilo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Fredrik Håkansson</dc:creator>
  <cp:lastModifiedBy>Mats Orup</cp:lastModifiedBy>
  <cp:revision>364</cp:revision>
  <cp:lastPrinted>2015-09-21T13:14:11Z</cp:lastPrinted>
  <dcterms:created xsi:type="dcterms:W3CDTF">2011-03-30T10:55:26Z</dcterms:created>
  <dcterms:modified xsi:type="dcterms:W3CDTF">2019-05-07T16:17:18Z</dcterms:modified>
</cp:coreProperties>
</file>