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5"/>
  </p:sldMasterIdLst>
  <p:notesMasterIdLst>
    <p:notesMasterId r:id="rId31"/>
  </p:notesMasterIdLst>
  <p:handoutMasterIdLst>
    <p:handoutMasterId r:id="rId32"/>
  </p:handoutMasterIdLst>
  <p:sldIdLst>
    <p:sldId id="323" r:id="rId6"/>
    <p:sldId id="325" r:id="rId7"/>
    <p:sldId id="326" r:id="rId8"/>
    <p:sldId id="329" r:id="rId9"/>
    <p:sldId id="579" r:id="rId10"/>
    <p:sldId id="331" r:id="rId11"/>
    <p:sldId id="546" r:id="rId12"/>
    <p:sldId id="547" r:id="rId13"/>
    <p:sldId id="561" r:id="rId14"/>
    <p:sldId id="562" r:id="rId15"/>
    <p:sldId id="563" r:id="rId16"/>
    <p:sldId id="565" r:id="rId17"/>
    <p:sldId id="315" r:id="rId18"/>
    <p:sldId id="314" r:id="rId19"/>
    <p:sldId id="580" r:id="rId20"/>
    <p:sldId id="317" r:id="rId21"/>
    <p:sldId id="581" r:id="rId22"/>
    <p:sldId id="541" r:id="rId23"/>
    <p:sldId id="368" r:id="rId24"/>
    <p:sldId id="367" r:id="rId25"/>
    <p:sldId id="366" r:id="rId26"/>
    <p:sldId id="256" r:id="rId27"/>
    <p:sldId id="257" r:id="rId28"/>
    <p:sldId id="582" r:id="rId29"/>
    <p:sldId id="583"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6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00"/>
    <a:srgbClr val="EF969A"/>
    <a:srgbClr val="372044"/>
    <a:srgbClr val="0F3C52"/>
    <a:srgbClr val="BEBD00"/>
    <a:srgbClr val="11A0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79" autoAdjust="0"/>
    <p:restoredTop sz="84005" autoAdjust="0"/>
  </p:normalViewPr>
  <p:slideViewPr>
    <p:cSldViewPr snapToGrid="0" snapToObjects="1">
      <p:cViewPr varScale="1">
        <p:scale>
          <a:sx n="70" d="100"/>
          <a:sy n="70" d="100"/>
        </p:scale>
        <p:origin x="1432" y="56"/>
      </p:cViewPr>
      <p:guideLst>
        <p:guide orient="horz" pos="1620"/>
        <p:guide pos="2880"/>
        <p:guide orient="horz" pos="1654"/>
      </p:guideLst>
    </p:cSldViewPr>
  </p:slideViewPr>
  <p:outlineViewPr>
    <p:cViewPr>
      <p:scale>
        <a:sx n="33" d="100"/>
        <a:sy n="33" d="100"/>
      </p:scale>
      <p:origin x="0" y="11832"/>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1"/>
            <c:bubble3D val="0"/>
            <c:spPr>
              <a:solidFill>
                <a:schemeClr val="accent1">
                  <a:lumMod val="50000"/>
                </a:schemeClr>
              </a:solidFill>
            </c:spPr>
            <c:extLst>
              <c:ext xmlns:c16="http://schemas.microsoft.com/office/drawing/2014/chart" uri="{C3380CC4-5D6E-409C-BE32-E72D297353CC}">
                <c16:uniqueId val="{00000001-3EF5-C349-BD43-7F805D09827A}"/>
              </c:ext>
            </c:extLst>
          </c:dPt>
          <c:dPt>
            <c:idx val="2"/>
            <c:bubble3D val="0"/>
            <c:spPr>
              <a:solidFill>
                <a:srgbClr val="EF969A"/>
              </a:solidFill>
            </c:spPr>
            <c:extLst>
              <c:ext xmlns:c16="http://schemas.microsoft.com/office/drawing/2014/chart" uri="{C3380CC4-5D6E-409C-BE32-E72D297353CC}">
                <c16:uniqueId val="{00000003-3EF5-C349-BD43-7F805D09827A}"/>
              </c:ext>
            </c:extLst>
          </c:dPt>
          <c:cat>
            <c:strRef>
              <c:f>Sheet1!$A$2:$A$5</c:f>
              <c:strCache>
                <c:ptCount val="4"/>
                <c:pt idx="0">
                  <c:v>Business Revenue</c:v>
                </c:pt>
                <c:pt idx="1">
                  <c:v>Public financiers</c:v>
                </c:pt>
                <c:pt idx="2">
                  <c:v>Government funds</c:v>
                </c:pt>
                <c:pt idx="3">
                  <c:v>EU funds</c:v>
                </c:pt>
              </c:strCache>
            </c:strRef>
          </c:cat>
          <c:val>
            <c:numRef>
              <c:f>Sheet1!$B$2:$B$5</c:f>
              <c:numCache>
                <c:formatCode>0%</c:formatCode>
                <c:ptCount val="4"/>
                <c:pt idx="0">
                  <c:v>0.51</c:v>
                </c:pt>
                <c:pt idx="1">
                  <c:v>0.22</c:v>
                </c:pt>
                <c:pt idx="2">
                  <c:v>0.22</c:v>
                </c:pt>
                <c:pt idx="3">
                  <c:v>0.05</c:v>
                </c:pt>
              </c:numCache>
            </c:numRef>
          </c:val>
          <c:extLst>
            <c:ext xmlns:c16="http://schemas.microsoft.com/office/drawing/2014/chart" uri="{C3380CC4-5D6E-409C-BE32-E72D297353CC}">
              <c16:uniqueId val="{00000000-4DDA-B24F-9E4A-C51BB59CA6EA}"/>
            </c:ext>
          </c:extLst>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0"/>
          <c:y val="0.91953602573871818"/>
          <c:w val="1"/>
          <c:h val="5.8958597917195835E-2"/>
        </c:manualLayout>
      </c:layout>
      <c:overlay val="0"/>
    </c:legend>
    <c:plotVisOnly val="1"/>
    <c:dispBlanksAs val="gap"/>
    <c:showDLblsOverMax val="0"/>
  </c:chart>
  <c:txPr>
    <a:bodyPr/>
    <a:lstStyle/>
    <a:p>
      <a:pPr>
        <a:defRPr sz="800">
          <a:latin typeface="Roboto Mono"/>
          <a:cs typeface="Roboto Mono"/>
        </a:defRPr>
      </a:pPr>
      <a:endParaRPr lang="sv-SE"/>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813834-C992-874A-999B-F34948573571}" type="datetimeFigureOut">
              <a:rPr lang="en-US" smtClean="0"/>
              <a:t>5/8/2019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5CF82C-9912-8E4D-BE02-601DCFABFDC6}" type="slidenum">
              <a:rPr lang="en-US" smtClean="0"/>
              <a:t>‹#›</a:t>
            </a:fld>
            <a:endParaRPr lang="en-US"/>
          </a:p>
        </p:txBody>
      </p:sp>
    </p:spTree>
    <p:extLst>
      <p:ext uri="{BB962C8B-B14F-4D97-AF65-F5344CB8AC3E}">
        <p14:creationId xmlns:p14="http://schemas.microsoft.com/office/powerpoint/2010/main" val="16647419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7CB8CD-03A1-B843-8A46-D4867E69E605}" type="datetimeFigureOut">
              <a:rPr lang="en-US" smtClean="0"/>
              <a:t>5/8/2019</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F982C5-7E37-5C4D-97D7-010A44D02F0B}" type="slidenum">
              <a:rPr lang="sv-SE" smtClean="0"/>
              <a:t>‹#›</a:t>
            </a:fld>
            <a:endParaRPr lang="sv-SE"/>
          </a:p>
        </p:txBody>
      </p:sp>
    </p:spTree>
    <p:extLst>
      <p:ext uri="{BB962C8B-B14F-4D97-AF65-F5344CB8AC3E}">
        <p14:creationId xmlns:p14="http://schemas.microsoft.com/office/powerpoint/2010/main" val="6430781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[Titelsida]</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[Du byter bakgrundsfärg genom att högerklicka på bakgrunden och välja </a:t>
            </a:r>
            <a:r>
              <a:rPr lang="sv-SE" b="1" dirty="0"/>
              <a:t>Formatera bakgrund</a:t>
            </a:r>
            <a:r>
              <a:rPr lang="is-IS" dirty="0"/>
              <a:t>.</a:t>
            </a:r>
            <a:r>
              <a:rPr lang="sv-SE" dirty="0"/>
              <a:t>]</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[Byt rubriknivå genom att markera</a:t>
            </a:r>
            <a:r>
              <a:rPr lang="sv-SE" baseline="0" dirty="0"/>
              <a:t> ett ord i stycket och klicka </a:t>
            </a:r>
            <a:r>
              <a:rPr lang="sv-SE" b="1" baseline="0" dirty="0"/>
              <a:t>TAB</a:t>
            </a:r>
            <a:r>
              <a:rPr lang="sv-SE" baseline="0" dirty="0"/>
              <a:t>(Mindre) eller </a:t>
            </a:r>
            <a:r>
              <a:rPr lang="sv-SE" b="1" baseline="0" dirty="0"/>
              <a:t>SHIFT + TAB</a:t>
            </a:r>
            <a:r>
              <a:rPr lang="sv-SE" baseline="0" dirty="0"/>
              <a:t>(Större).</a:t>
            </a:r>
            <a:r>
              <a:rPr lang="sv-SE" dirty="0"/>
              <a:t>]</a:t>
            </a:r>
          </a:p>
        </p:txBody>
      </p:sp>
      <p:sp>
        <p:nvSpPr>
          <p:cNvPr id="4" name="Slide Number Placeholder 3"/>
          <p:cNvSpPr>
            <a:spLocks noGrp="1"/>
          </p:cNvSpPr>
          <p:nvPr>
            <p:ph type="sldNum" sz="quarter" idx="10"/>
          </p:nvPr>
        </p:nvSpPr>
        <p:spPr/>
        <p:txBody>
          <a:bodyPr/>
          <a:lstStyle/>
          <a:p>
            <a:fld id="{27F982C5-7E37-5C4D-97D7-010A44D02F0B}" type="slidenum">
              <a:rPr lang="sv-SE" smtClean="0"/>
              <a:t>1</a:t>
            </a:fld>
            <a:endParaRPr lang="sv-SE"/>
          </a:p>
        </p:txBody>
      </p:sp>
    </p:spTree>
    <p:extLst>
      <p:ext uri="{BB962C8B-B14F-4D97-AF65-F5344CB8AC3E}">
        <p14:creationId xmlns:p14="http://schemas.microsoft.com/office/powerpoint/2010/main" val="125775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F982C5-7E37-5C4D-97D7-010A44D02F0B}" type="slidenum">
              <a:rPr lang="sv-SE" smtClean="0"/>
              <a:t>10</a:t>
            </a:fld>
            <a:endParaRPr lang="sv-SE"/>
          </a:p>
        </p:txBody>
      </p:sp>
    </p:spTree>
    <p:extLst>
      <p:ext uri="{BB962C8B-B14F-4D97-AF65-F5344CB8AC3E}">
        <p14:creationId xmlns:p14="http://schemas.microsoft.com/office/powerpoint/2010/main" val="103438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11</a:t>
            </a:fld>
            <a:endParaRPr lang="sv-SE"/>
          </a:p>
        </p:txBody>
      </p:sp>
    </p:spTree>
    <p:extLst>
      <p:ext uri="{BB962C8B-B14F-4D97-AF65-F5344CB8AC3E}">
        <p14:creationId xmlns:p14="http://schemas.microsoft.com/office/powerpoint/2010/main" val="1036833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complexity of the vehicles on our roads – equipped with radar, cameras, and sensors – is growing rapidly. The disruptive testing of automotive electronics is therefore increasingly important and a prerequisite for transitioning to future autonomous vehicles, which must be able to communicate wirelessly with one another. To meet the new needs of the automotive industry, we have invested in a new testing facility in </a:t>
            </a:r>
            <a:r>
              <a:rPr lang="en-US" sz="1200" b="0" i="0" u="none" strike="noStrike" kern="1200" baseline="0" dirty="0" err="1">
                <a:solidFill>
                  <a:schemeClr val="tx1"/>
                </a:solidFill>
                <a:latin typeface="+mn-lt"/>
                <a:ea typeface="+mn-ea"/>
                <a:cs typeface="+mn-cs"/>
              </a:rPr>
              <a:t>Borås</a:t>
            </a:r>
            <a:r>
              <a:rPr lang="en-US" sz="1200" b="0" i="0" u="none" strike="noStrike" kern="1200" baseline="0" dirty="0">
                <a:solidFill>
                  <a:schemeClr val="tx1"/>
                </a:solidFill>
                <a:latin typeface="+mn-lt"/>
                <a:ea typeface="+mn-ea"/>
                <a:cs typeface="+mn-cs"/>
              </a:rPr>
              <a:t> called </a:t>
            </a:r>
            <a:r>
              <a:rPr lang="en-US" sz="1200" b="0" i="0" u="none" strike="noStrike" kern="1200" baseline="0" dirty="0" err="1">
                <a:solidFill>
                  <a:schemeClr val="tx1"/>
                </a:solidFill>
                <a:latin typeface="+mn-lt"/>
                <a:ea typeface="+mn-ea"/>
                <a:cs typeface="+mn-cs"/>
              </a:rPr>
              <a:t>Awitar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Awitar</a:t>
            </a:r>
            <a:r>
              <a:rPr lang="en-US" sz="1200" b="0" i="0" u="none" strike="noStrike" kern="1200" baseline="0" dirty="0">
                <a:solidFill>
                  <a:schemeClr val="tx1"/>
                </a:solidFill>
                <a:latin typeface="+mn-lt"/>
                <a:ea typeface="+mn-ea"/>
                <a:cs typeface="+mn-cs"/>
              </a:rPr>
              <a:t> is an acronym of Auto-motive Wireless Test and Research Facility, and has been developed in close cooperation with the Swedish automotive industry. The new test facility for future vehicles is unique in its capacity and flexibility. </a:t>
            </a:r>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12</a:t>
            </a:fld>
            <a:endParaRPr lang="sv-SE"/>
          </a:p>
        </p:txBody>
      </p:sp>
    </p:spTree>
    <p:extLst>
      <p:ext uri="{BB962C8B-B14F-4D97-AF65-F5344CB8AC3E}">
        <p14:creationId xmlns:p14="http://schemas.microsoft.com/office/powerpoint/2010/main" val="159166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15</a:t>
            </a:fld>
            <a:endParaRPr lang="sv-SE"/>
          </a:p>
        </p:txBody>
      </p:sp>
    </p:spTree>
    <p:extLst>
      <p:ext uri="{BB962C8B-B14F-4D97-AF65-F5344CB8AC3E}">
        <p14:creationId xmlns:p14="http://schemas.microsoft.com/office/powerpoint/2010/main" val="3405463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19</a:t>
            </a:fld>
            <a:endParaRPr lang="sv-SE"/>
          </a:p>
        </p:txBody>
      </p:sp>
    </p:spTree>
    <p:extLst>
      <p:ext uri="{BB962C8B-B14F-4D97-AF65-F5344CB8AC3E}">
        <p14:creationId xmlns:p14="http://schemas.microsoft.com/office/powerpoint/2010/main" val="349496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21</a:t>
            </a:fld>
            <a:endParaRPr lang="sv-SE"/>
          </a:p>
        </p:txBody>
      </p:sp>
    </p:spTree>
    <p:extLst>
      <p:ext uri="{BB962C8B-B14F-4D97-AF65-F5344CB8AC3E}">
        <p14:creationId xmlns:p14="http://schemas.microsoft.com/office/powerpoint/2010/main" val="230548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22</a:t>
            </a:fld>
            <a:endParaRPr lang="sv-SE"/>
          </a:p>
        </p:txBody>
      </p:sp>
    </p:spTree>
    <p:extLst>
      <p:ext uri="{BB962C8B-B14F-4D97-AF65-F5344CB8AC3E}">
        <p14:creationId xmlns:p14="http://schemas.microsoft.com/office/powerpoint/2010/main" val="1377899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23</a:t>
            </a:fld>
            <a:endParaRPr lang="sv-SE"/>
          </a:p>
        </p:txBody>
      </p:sp>
    </p:spTree>
    <p:extLst>
      <p:ext uri="{BB962C8B-B14F-4D97-AF65-F5344CB8AC3E}">
        <p14:creationId xmlns:p14="http://schemas.microsoft.com/office/powerpoint/2010/main" val="1651139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7F982C5-7E37-5C4D-97D7-010A44D02F0B}" type="slidenum">
              <a:rPr lang="sv-SE" smtClean="0"/>
              <a:t>24</a:t>
            </a:fld>
            <a:endParaRPr lang="sv-SE"/>
          </a:p>
        </p:txBody>
      </p:sp>
    </p:spTree>
    <p:extLst>
      <p:ext uri="{BB962C8B-B14F-4D97-AF65-F5344CB8AC3E}">
        <p14:creationId xmlns:p14="http://schemas.microsoft.com/office/powerpoint/2010/main" val="50056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[Citatsida]</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[Du byter bakgrundsfärg genom att högerklicka på bakgrunden och välja </a:t>
            </a:r>
            <a:r>
              <a:rPr lang="sv-SE" b="1" dirty="0"/>
              <a:t>Formatera bakgrund</a:t>
            </a:r>
            <a:r>
              <a:rPr lang="is-IS" dirty="0"/>
              <a:t>.</a:t>
            </a:r>
            <a:r>
              <a:rPr lang="sv-SE" dirty="0"/>
              <a:t>]</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[Byt rubriknivå genom att markera</a:t>
            </a:r>
            <a:r>
              <a:rPr lang="sv-SE" baseline="0" dirty="0"/>
              <a:t> ett ord i stycket och klicka </a:t>
            </a:r>
            <a:r>
              <a:rPr lang="sv-SE" b="1" baseline="0" dirty="0"/>
              <a:t>TAB</a:t>
            </a:r>
            <a:r>
              <a:rPr lang="sv-SE" baseline="0" dirty="0"/>
              <a:t>(Mindre) eller </a:t>
            </a:r>
            <a:r>
              <a:rPr lang="sv-SE" b="1" baseline="0" dirty="0"/>
              <a:t>SHIFT + TAB</a:t>
            </a:r>
            <a:r>
              <a:rPr lang="sv-SE" baseline="0" dirty="0"/>
              <a:t>(Större).</a:t>
            </a:r>
            <a:r>
              <a:rPr lang="sv-SE" dirty="0"/>
              <a:t>]</a:t>
            </a:r>
          </a:p>
          <a:p>
            <a:endParaRPr lang="sv-SE" dirty="0"/>
          </a:p>
          <a:p>
            <a:endParaRPr lang="sv-SE" dirty="0"/>
          </a:p>
          <a:p>
            <a:endParaRPr lang="sv-SE" dirty="0"/>
          </a:p>
        </p:txBody>
      </p:sp>
      <p:sp>
        <p:nvSpPr>
          <p:cNvPr id="4" name="Slide Number Placeholder 3"/>
          <p:cNvSpPr>
            <a:spLocks noGrp="1"/>
          </p:cNvSpPr>
          <p:nvPr>
            <p:ph type="sldNum" sz="quarter" idx="10"/>
          </p:nvPr>
        </p:nvSpPr>
        <p:spPr/>
        <p:txBody>
          <a:bodyPr/>
          <a:lstStyle/>
          <a:p>
            <a:fld id="{27F982C5-7E37-5C4D-97D7-010A44D02F0B}" type="slidenum">
              <a:rPr lang="sv-SE" smtClean="0"/>
              <a:t>2</a:t>
            </a:fld>
            <a:endParaRPr lang="sv-SE"/>
          </a:p>
        </p:txBody>
      </p:sp>
    </p:spTree>
    <p:extLst>
      <p:ext uri="{BB962C8B-B14F-4D97-AF65-F5344CB8AC3E}">
        <p14:creationId xmlns:p14="http://schemas.microsoft.com/office/powerpoint/2010/main" val="374031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The new RISE creates conditions that allow us to take better advantage of the strengths we have in today’s research institute, and to gather new strengths for the future. Meaning that the group can expand and deliver even more. We are now a stronger organisation, that can disseminate research results and innovation to the market more quickly and efficiently. And become a more relevant player in the European and international innovation system.</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way of expressing this is that we must…</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Become a familiar and natural hub in the Swedish innovation system.</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Constitute a critical mass for cooperation with leading national and international players.</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Contribute to sustainable business.</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 an attractive employer, both internally and externally by creating a world-leading research environment.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27F982C5-7E37-5C4D-97D7-010A44D02F0B}" type="slidenum">
              <a:rPr lang="sv-SE" smtClean="0"/>
              <a:t>3</a:t>
            </a:fld>
            <a:endParaRPr lang="sv-SE"/>
          </a:p>
        </p:txBody>
      </p:sp>
    </p:spTree>
    <p:extLst>
      <p:ext uri="{BB962C8B-B14F-4D97-AF65-F5344CB8AC3E}">
        <p14:creationId xmlns:p14="http://schemas.microsoft.com/office/powerpoint/2010/main" val="275092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+355 nya medarbetare från </a:t>
            </a:r>
            <a:r>
              <a:rPr lang="sv-SE" dirty="0" err="1"/>
              <a:t>Swerea</a:t>
            </a:r>
            <a:r>
              <a:rPr lang="sv-SE" dirty="0"/>
              <a:t> från den 1 oktober 2018.</a:t>
            </a:r>
          </a:p>
        </p:txBody>
      </p:sp>
      <p:sp>
        <p:nvSpPr>
          <p:cNvPr id="4" name="Platshållare för bildnummer 3"/>
          <p:cNvSpPr>
            <a:spLocks noGrp="1"/>
          </p:cNvSpPr>
          <p:nvPr>
            <p:ph type="sldNum" sz="quarter" idx="5"/>
          </p:nvPr>
        </p:nvSpPr>
        <p:spPr/>
        <p:txBody>
          <a:bodyPr/>
          <a:lstStyle/>
          <a:p>
            <a:fld id="{27F982C5-7E37-5C4D-97D7-010A44D02F0B}" type="slidenum">
              <a:rPr lang="sv-SE" smtClean="0"/>
              <a:t>4</a:t>
            </a:fld>
            <a:endParaRPr lang="sv-SE"/>
          </a:p>
        </p:txBody>
      </p:sp>
    </p:spTree>
    <p:extLst>
      <p:ext uri="{BB962C8B-B14F-4D97-AF65-F5344CB8AC3E}">
        <p14:creationId xmlns:p14="http://schemas.microsoft.com/office/powerpoint/2010/main" val="32402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Camilla: Nya siffror för 2018 inlagda</a:t>
            </a:r>
          </a:p>
        </p:txBody>
      </p:sp>
      <p:sp>
        <p:nvSpPr>
          <p:cNvPr id="4" name="Platshållare för bildnummer 3"/>
          <p:cNvSpPr>
            <a:spLocks noGrp="1"/>
          </p:cNvSpPr>
          <p:nvPr>
            <p:ph type="sldNum" sz="quarter" idx="5"/>
          </p:nvPr>
        </p:nvSpPr>
        <p:spPr/>
        <p:txBody>
          <a:bodyPr/>
          <a:lstStyle/>
          <a:p>
            <a:fld id="{27F982C5-7E37-5C4D-97D7-010A44D02F0B}" type="slidenum">
              <a:rPr lang="sv-SE" smtClean="0"/>
              <a:t>5</a:t>
            </a:fld>
            <a:endParaRPr lang="sv-SE"/>
          </a:p>
        </p:txBody>
      </p:sp>
    </p:spTree>
    <p:extLst>
      <p:ext uri="{BB962C8B-B14F-4D97-AF65-F5344CB8AC3E}">
        <p14:creationId xmlns:p14="http://schemas.microsoft.com/office/powerpoint/2010/main" val="189340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[Citatsida]</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[Du byter bakgrundsfärg genom att högerklicka på bakgrunden och välja </a:t>
            </a:r>
            <a:r>
              <a:rPr lang="sv-SE" b="1" dirty="0"/>
              <a:t>Formatera bakgrund</a:t>
            </a:r>
            <a:r>
              <a:rPr lang="is-IS" dirty="0"/>
              <a:t>.</a:t>
            </a:r>
            <a:r>
              <a:rPr lang="sv-SE" dirty="0"/>
              <a:t>]</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[Byt rubriknivå genom att markera</a:t>
            </a:r>
            <a:r>
              <a:rPr lang="sv-SE" baseline="0" dirty="0"/>
              <a:t> ett ord i stycket och klicka </a:t>
            </a:r>
            <a:r>
              <a:rPr lang="sv-SE" b="1" baseline="0" dirty="0"/>
              <a:t>TAB</a:t>
            </a:r>
            <a:r>
              <a:rPr lang="sv-SE" baseline="0" dirty="0"/>
              <a:t>(Mindre) eller </a:t>
            </a:r>
            <a:r>
              <a:rPr lang="sv-SE" b="1" baseline="0" dirty="0"/>
              <a:t>SHIFT + TAB</a:t>
            </a:r>
            <a:r>
              <a:rPr lang="sv-SE" baseline="0" dirty="0"/>
              <a:t>(Större).</a:t>
            </a:r>
            <a:r>
              <a:rPr lang="sv-SE" dirty="0"/>
              <a:t>]</a:t>
            </a:r>
          </a:p>
          <a:p>
            <a:endParaRPr lang="sv-SE" dirty="0"/>
          </a:p>
          <a:p>
            <a:endParaRPr lang="sv-SE" dirty="0"/>
          </a:p>
          <a:p>
            <a:endParaRPr lang="sv-SE" dirty="0"/>
          </a:p>
        </p:txBody>
      </p:sp>
      <p:sp>
        <p:nvSpPr>
          <p:cNvPr id="4" name="Slide Number Placeholder 3"/>
          <p:cNvSpPr>
            <a:spLocks noGrp="1"/>
          </p:cNvSpPr>
          <p:nvPr>
            <p:ph type="sldNum" sz="quarter" idx="10"/>
          </p:nvPr>
        </p:nvSpPr>
        <p:spPr/>
        <p:txBody>
          <a:bodyPr/>
          <a:lstStyle/>
          <a:p>
            <a:fld id="{27F982C5-7E37-5C4D-97D7-010A44D02F0B}" type="slidenum">
              <a:rPr lang="sv-SE" smtClean="0"/>
              <a:t>6</a:t>
            </a:fld>
            <a:endParaRPr lang="sv-SE"/>
          </a:p>
        </p:txBody>
      </p:sp>
    </p:spTree>
    <p:extLst>
      <p:ext uri="{BB962C8B-B14F-4D97-AF65-F5344CB8AC3E}">
        <p14:creationId xmlns:p14="http://schemas.microsoft.com/office/powerpoint/2010/main" val="2087528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72C804DC-4615-40E7-9B01-0D07E52CEE24}" type="slidenum">
              <a:rPr lang="sv-SE" smtClean="0"/>
              <a:pPr>
                <a:defRPr/>
              </a:pPr>
              <a:t>7</a:t>
            </a:fld>
            <a:endParaRPr lang="sv-SE" dirty="0"/>
          </a:p>
        </p:txBody>
      </p:sp>
    </p:spTree>
    <p:extLst>
      <p:ext uri="{BB962C8B-B14F-4D97-AF65-F5344CB8AC3E}">
        <p14:creationId xmlns:p14="http://schemas.microsoft.com/office/powerpoint/2010/main" val="207560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F982C5-7E37-5C4D-97D7-010A44D02F0B}" type="slidenum">
              <a:rPr lang="sv-SE" smtClean="0"/>
              <a:t>8</a:t>
            </a:fld>
            <a:endParaRPr lang="sv-SE"/>
          </a:p>
        </p:txBody>
      </p:sp>
    </p:spTree>
    <p:extLst>
      <p:ext uri="{BB962C8B-B14F-4D97-AF65-F5344CB8AC3E}">
        <p14:creationId xmlns:p14="http://schemas.microsoft.com/office/powerpoint/2010/main" val="356472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sv-SE" dirty="0"/>
              <a:t>[Citatsida]</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[Du byter bakgrundsfärg genom att högerklicka på bakgrunden och välja </a:t>
            </a:r>
            <a:r>
              <a:rPr lang="sv-SE" b="1" dirty="0"/>
              <a:t>Formatera bakgrund</a:t>
            </a:r>
            <a:r>
              <a:rPr lang="is-IS" dirty="0"/>
              <a:t>.</a:t>
            </a:r>
            <a:r>
              <a:rPr lang="sv-SE" dirty="0"/>
              <a:t>]</a:t>
            </a:r>
          </a:p>
          <a:p>
            <a:pPr marL="0" marR="0" indent="0" algn="l" defTabSz="457200" rtl="0" eaLnBrk="1" fontAlgn="auto" latinLnBrk="0" hangingPunct="1">
              <a:lnSpc>
                <a:spcPct val="100000"/>
              </a:lnSpc>
              <a:spcBef>
                <a:spcPts val="0"/>
              </a:spcBef>
              <a:spcAft>
                <a:spcPts val="0"/>
              </a:spcAft>
              <a:buClrTx/>
              <a:buSzTx/>
              <a:buFontTx/>
              <a:buNone/>
              <a:tabLst/>
              <a:defRPr/>
            </a:pPr>
            <a:r>
              <a:rPr lang="sv-SE" dirty="0"/>
              <a:t>[Byt rubriknivå genom att markera</a:t>
            </a:r>
            <a:r>
              <a:rPr lang="sv-SE" baseline="0" dirty="0"/>
              <a:t> ett ord i stycket och klicka </a:t>
            </a:r>
            <a:r>
              <a:rPr lang="sv-SE" b="1" baseline="0" dirty="0"/>
              <a:t>TAB</a:t>
            </a:r>
            <a:r>
              <a:rPr lang="sv-SE" baseline="0" dirty="0"/>
              <a:t>(Mindre) eller </a:t>
            </a:r>
            <a:r>
              <a:rPr lang="sv-SE" b="1" baseline="0" dirty="0"/>
              <a:t>SHIFT + TAB</a:t>
            </a:r>
            <a:r>
              <a:rPr lang="sv-SE" baseline="0" dirty="0"/>
              <a:t>(Större).</a:t>
            </a:r>
            <a:r>
              <a:rPr lang="sv-SE" dirty="0"/>
              <a:t>]</a:t>
            </a:r>
          </a:p>
          <a:p>
            <a:endParaRPr lang="sv-SE" dirty="0"/>
          </a:p>
          <a:p>
            <a:endParaRPr lang="sv-SE" dirty="0"/>
          </a:p>
        </p:txBody>
      </p:sp>
      <p:sp>
        <p:nvSpPr>
          <p:cNvPr id="4" name="Slide Number Placeholder 3"/>
          <p:cNvSpPr>
            <a:spLocks noGrp="1"/>
          </p:cNvSpPr>
          <p:nvPr>
            <p:ph type="sldNum" sz="quarter" idx="10"/>
          </p:nvPr>
        </p:nvSpPr>
        <p:spPr/>
        <p:txBody>
          <a:bodyPr/>
          <a:lstStyle/>
          <a:p>
            <a:fld id="{27F982C5-7E37-5C4D-97D7-010A44D02F0B}" type="slidenum">
              <a:rPr lang="sv-SE" smtClean="0"/>
              <a:t>9</a:t>
            </a:fld>
            <a:endParaRPr lang="sv-SE"/>
          </a:p>
        </p:txBody>
      </p:sp>
    </p:spTree>
    <p:extLst>
      <p:ext uri="{BB962C8B-B14F-4D97-AF65-F5344CB8AC3E}">
        <p14:creationId xmlns:p14="http://schemas.microsoft.com/office/powerpoint/2010/main" val="1627459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ljus">
    <p:bg>
      <p:bgPr>
        <a:solidFill>
          <a:schemeClr val="accent6"/>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6"/>
          </p:nvPr>
        </p:nvSpPr>
        <p:spPr>
          <a:xfrm>
            <a:off x="0" y="0"/>
            <a:ext cx="7239000" cy="5143500"/>
          </a:xfrm>
          <a:noFill/>
        </p:spPr>
        <p:txBody>
          <a:bodyPr lIns="1524000" tIns="0" rIns="0" bIns="0" anchor="ctr" anchorCtr="0">
            <a:noAutofit/>
          </a:bodyPr>
          <a:lstStyle>
            <a:lvl1pPr marL="0" indent="0">
              <a:lnSpc>
                <a:spcPct val="80000"/>
              </a:lnSpc>
              <a:spcBef>
                <a:spcPts val="0"/>
              </a:spcBef>
              <a:buNone/>
              <a:defRPr sz="5200" b="0">
                <a:solidFill>
                  <a:srgbClr val="DF2351"/>
                </a:solidFill>
                <a:latin typeface="+mj-lt"/>
              </a:defRPr>
            </a:lvl1pPr>
            <a:lvl2pPr marL="0" indent="0">
              <a:spcBef>
                <a:spcPts val="1000"/>
              </a:spcBef>
              <a:buNone/>
              <a:defRPr b="1">
                <a:solidFill>
                  <a:srgbClr val="DF2351"/>
                </a:solidFill>
              </a:defRPr>
            </a:lvl2pPr>
            <a:lvl3pPr marL="0" indent="0">
              <a:spcBef>
                <a:spcPts val="1000"/>
              </a:spcBef>
              <a:buNone/>
              <a:defRPr sz="1800" b="1">
                <a:solidFill>
                  <a:srgbClr val="DF2351"/>
                </a:solidFill>
              </a:defRPr>
            </a:lvl3pPr>
            <a:lvl4pPr marL="0" indent="0">
              <a:spcBef>
                <a:spcPts val="1600"/>
              </a:spcBef>
              <a:buNone/>
              <a:defRPr sz="1400" b="0">
                <a:solidFill>
                  <a:srgbClr val="DF2351"/>
                </a:solidFill>
              </a:defRPr>
            </a:lvl4pPr>
            <a:lvl5pPr marL="0" indent="0">
              <a:spcBef>
                <a:spcPts val="1000"/>
              </a:spcBef>
              <a:buNone/>
              <a:defRPr sz="1000" b="0">
                <a:solidFill>
                  <a:srgbClr val="DF2351"/>
                </a:solidFill>
              </a:defRPr>
            </a:lvl5pPr>
          </a:lstStyle>
          <a:p>
            <a:pPr lvl="0"/>
            <a:r>
              <a:rPr lang="sv-SE" noProof="0" dirty="0" err="1"/>
              <a:t>Click</a:t>
            </a:r>
            <a:r>
              <a:rPr lang="sv-SE" noProof="0" dirty="0"/>
              <a:t> </a:t>
            </a:r>
            <a:r>
              <a:rPr lang="sv-SE" noProof="0" dirty="0" err="1"/>
              <a:t>to</a:t>
            </a:r>
            <a:r>
              <a:rPr lang="sv-SE" noProof="0" dirty="0"/>
              <a:t>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4" name="Picture Placeholder 2"/>
          <p:cNvSpPr>
            <a:spLocks noGrp="1"/>
          </p:cNvSpPr>
          <p:nvPr>
            <p:ph type="pic" sz="quarter" idx="17" hasCustomPrompt="1"/>
          </p:nvPr>
        </p:nvSpPr>
        <p:spPr>
          <a:xfrm>
            <a:off x="8153400" y="361949"/>
            <a:ext cx="685800" cy="881939"/>
          </a:xfrm>
          <a:blipFill rotWithShape="1">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00">
                <a:solidFill>
                  <a:schemeClr val="tx1">
                    <a:alpha val="0"/>
                  </a:schemeClr>
                </a:solidFill>
              </a:defRPr>
            </a:lvl1pPr>
          </a:lstStyle>
          <a:p>
            <a:r>
              <a:rPr lang="sv-SE" dirty="0"/>
              <a:t>logo</a:t>
            </a:r>
          </a:p>
        </p:txBody>
      </p:sp>
    </p:spTree>
    <p:extLst>
      <p:ext uri="{BB962C8B-B14F-4D97-AF65-F5344CB8AC3E}">
        <p14:creationId xmlns:p14="http://schemas.microsoft.com/office/powerpoint/2010/main" val="245651015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ed graf hög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762000"/>
            <a:ext cx="2286000" cy="781050"/>
          </a:xfrm>
        </p:spPr>
        <p:txBody>
          <a:bodyPr>
            <a:normAutofit/>
          </a:bodyPr>
          <a:lstStyle>
            <a:lvl1pPr>
              <a:defRPr sz="2400"/>
            </a:lvl1pPr>
          </a:lstStyle>
          <a:p>
            <a:r>
              <a:rPr lang="sv-SE" noProof="0" dirty="0"/>
              <a:t>Addera rubrik</a:t>
            </a:r>
          </a:p>
        </p:txBody>
      </p:sp>
      <p:sp>
        <p:nvSpPr>
          <p:cNvPr id="3" name="Content Placeholder 2"/>
          <p:cNvSpPr>
            <a:spLocks noGrp="1"/>
          </p:cNvSpPr>
          <p:nvPr>
            <p:ph idx="1" hasCustomPrompt="1"/>
          </p:nvPr>
        </p:nvSpPr>
        <p:spPr>
          <a:xfrm>
            <a:off x="762000" y="1714500"/>
            <a:ext cx="2286000" cy="2590800"/>
          </a:xfrm>
        </p:spPr>
        <p:txBody>
          <a:bodyPr/>
          <a:lstStyle>
            <a:lvl1pPr>
              <a:lnSpc>
                <a:spcPct val="110000"/>
              </a:lnSpc>
              <a:spcBef>
                <a:spcPts val="800"/>
              </a:spcBef>
              <a:defRPr sz="1400"/>
            </a:lvl1pPr>
            <a:lvl2pPr>
              <a:lnSpc>
                <a:spcPct val="110000"/>
              </a:lnSpc>
              <a:spcBef>
                <a:spcPts val="800"/>
              </a:spcBef>
              <a:defRPr sz="1400"/>
            </a:lvl2pPr>
            <a:lvl3pPr>
              <a:lnSpc>
                <a:spcPct val="110000"/>
              </a:lnSpc>
              <a:spcBef>
                <a:spcPts val="800"/>
              </a:spcBef>
              <a:defRPr sz="1200"/>
            </a:lvl3pPr>
            <a:lvl4pPr>
              <a:lnSpc>
                <a:spcPct val="110000"/>
              </a:lnSpc>
              <a:spcBef>
                <a:spcPts val="800"/>
              </a:spcBef>
              <a:defRPr sz="1200"/>
            </a:lvl4pPr>
            <a:lvl5pPr>
              <a:lnSpc>
                <a:spcPct val="110000"/>
              </a:lnSpc>
              <a:spcBef>
                <a:spcPts val="800"/>
              </a:spcBef>
              <a:defRPr sz="1000"/>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
        <p:nvSpPr>
          <p:cNvPr id="10" name="Content Placeholder 9"/>
          <p:cNvSpPr>
            <a:spLocks noGrp="1"/>
          </p:cNvSpPr>
          <p:nvPr>
            <p:ph sz="quarter" idx="18"/>
          </p:nvPr>
        </p:nvSpPr>
        <p:spPr>
          <a:xfrm>
            <a:off x="3810000" y="762000"/>
            <a:ext cx="4572000" cy="3543300"/>
          </a:xfrm>
        </p:spPr>
        <p:txBody>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390995265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med graf väns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762000"/>
            <a:ext cx="2286000" cy="781050"/>
          </a:xfrm>
        </p:spPr>
        <p:txBody>
          <a:bodyPr>
            <a:normAutofit/>
          </a:bodyPr>
          <a:lstStyle>
            <a:lvl1pPr>
              <a:defRPr sz="2400"/>
            </a:lvl1pPr>
          </a:lstStyle>
          <a:p>
            <a:r>
              <a:rPr lang="sv-SE" noProof="0" dirty="0"/>
              <a:t>Addera rubrik</a:t>
            </a:r>
          </a:p>
        </p:txBody>
      </p:sp>
      <p:sp>
        <p:nvSpPr>
          <p:cNvPr id="3" name="Content Placeholder 2"/>
          <p:cNvSpPr>
            <a:spLocks noGrp="1"/>
          </p:cNvSpPr>
          <p:nvPr>
            <p:ph idx="1" hasCustomPrompt="1"/>
          </p:nvPr>
        </p:nvSpPr>
        <p:spPr>
          <a:xfrm>
            <a:off x="6096000" y="1714500"/>
            <a:ext cx="2286000" cy="2590800"/>
          </a:xfrm>
        </p:spPr>
        <p:txBody>
          <a:bodyPr/>
          <a:lstStyle>
            <a:lvl1pPr>
              <a:lnSpc>
                <a:spcPct val="110000"/>
              </a:lnSpc>
              <a:spcBef>
                <a:spcPts val="800"/>
              </a:spcBef>
              <a:defRPr sz="1400"/>
            </a:lvl1pPr>
            <a:lvl2pPr>
              <a:lnSpc>
                <a:spcPct val="110000"/>
              </a:lnSpc>
              <a:spcBef>
                <a:spcPts val="800"/>
              </a:spcBef>
              <a:defRPr sz="1400"/>
            </a:lvl2pPr>
            <a:lvl3pPr>
              <a:lnSpc>
                <a:spcPct val="110000"/>
              </a:lnSpc>
              <a:spcBef>
                <a:spcPts val="800"/>
              </a:spcBef>
              <a:defRPr sz="1200"/>
            </a:lvl3pPr>
            <a:lvl4pPr>
              <a:lnSpc>
                <a:spcPct val="110000"/>
              </a:lnSpc>
              <a:spcBef>
                <a:spcPts val="800"/>
              </a:spcBef>
              <a:defRPr sz="1200"/>
            </a:lvl4pPr>
            <a:lvl5pPr>
              <a:lnSpc>
                <a:spcPct val="110000"/>
              </a:lnSpc>
              <a:spcBef>
                <a:spcPts val="800"/>
              </a:spcBef>
              <a:defRPr sz="1000"/>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
        <p:nvSpPr>
          <p:cNvPr id="10" name="Content Placeholder 9"/>
          <p:cNvSpPr>
            <a:spLocks noGrp="1"/>
          </p:cNvSpPr>
          <p:nvPr>
            <p:ph sz="quarter" idx="18"/>
          </p:nvPr>
        </p:nvSpPr>
        <p:spPr>
          <a:xfrm>
            <a:off x="762000" y="762000"/>
            <a:ext cx="4572000" cy="3543300"/>
          </a:xfrm>
        </p:spPr>
        <p:txBody>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Tree>
    <p:extLst>
      <p:ext uri="{BB962C8B-B14F-4D97-AF65-F5344CB8AC3E}">
        <p14:creationId xmlns:p14="http://schemas.microsoft.com/office/powerpoint/2010/main" val="13453961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ljus">
    <p:bg>
      <p:bgPr>
        <a:solidFill>
          <a:schemeClr val="accent6"/>
        </a:solidFill>
        <a:effectLst/>
      </p:bgPr>
    </p:bg>
    <p:spTree>
      <p:nvGrpSpPr>
        <p:cNvPr id="1" name=""/>
        <p:cNvGrpSpPr/>
        <p:nvPr/>
      </p:nvGrpSpPr>
      <p:grpSpPr>
        <a:xfrm>
          <a:off x="0" y="0"/>
          <a:ext cx="0" cy="0"/>
          <a:chOff x="0" y="0"/>
          <a:chExt cx="0" cy="0"/>
        </a:xfrm>
      </p:grpSpPr>
      <p:sp>
        <p:nvSpPr>
          <p:cNvPr id="9" name="Content Placeholder 2"/>
          <p:cNvSpPr>
            <a:spLocks noGrp="1"/>
          </p:cNvSpPr>
          <p:nvPr>
            <p:ph idx="14" hasCustomPrompt="1"/>
          </p:nvPr>
        </p:nvSpPr>
        <p:spPr>
          <a:xfrm>
            <a:off x="1016000" y="762000"/>
            <a:ext cx="7112000" cy="3619500"/>
          </a:xfrm>
        </p:spPr>
        <p:txBody>
          <a:bodyPr bIns="0" anchor="ctr" anchorCtr="0"/>
          <a:lstStyle>
            <a:lvl1pPr marL="0" indent="0" algn="l">
              <a:lnSpc>
                <a:spcPct val="80000"/>
              </a:lnSpc>
              <a:spcBef>
                <a:spcPts val="800"/>
              </a:spcBef>
              <a:buNone/>
              <a:defRPr sz="6000" b="0">
                <a:solidFill>
                  <a:schemeClr val="accent2"/>
                </a:solidFill>
                <a:latin typeface="+mj-lt"/>
              </a:defRPr>
            </a:lvl1pPr>
            <a:lvl2pPr marL="0" indent="0" algn="l">
              <a:lnSpc>
                <a:spcPct val="80000"/>
              </a:lnSpc>
              <a:spcBef>
                <a:spcPts val="1600"/>
              </a:spcBef>
              <a:buNone/>
              <a:defRPr sz="1800">
                <a:solidFill>
                  <a:schemeClr val="accent2"/>
                </a:solidFill>
                <a:latin typeface="+mj-lt"/>
              </a:defRPr>
            </a:lvl2pPr>
            <a:lvl3pPr marL="0" indent="0" algn="l">
              <a:lnSpc>
                <a:spcPct val="120000"/>
              </a:lnSpc>
              <a:spcBef>
                <a:spcPts val="1600"/>
              </a:spcBef>
              <a:buNone/>
              <a:defRPr sz="1400">
                <a:solidFill>
                  <a:schemeClr val="accent2"/>
                </a:solidFill>
              </a:defRPr>
            </a:lvl3pPr>
            <a:lvl4pPr marL="0" indent="0" algn="l">
              <a:lnSpc>
                <a:spcPct val="120000"/>
              </a:lnSpc>
              <a:spcBef>
                <a:spcPts val="1600"/>
              </a:spcBef>
              <a:buNone/>
              <a:defRPr sz="1400">
                <a:solidFill>
                  <a:schemeClr val="accent2"/>
                </a:solidFill>
              </a:defRPr>
            </a:lvl4pPr>
            <a:lvl5pPr marL="0" indent="0" algn="l">
              <a:lnSpc>
                <a:spcPct val="120000"/>
              </a:lnSpc>
              <a:spcBef>
                <a:spcPts val="1600"/>
              </a:spcBef>
              <a:buNone/>
              <a:defRPr sz="1200">
                <a:solidFill>
                  <a:schemeClr val="accent2"/>
                </a:solidFill>
              </a:defRPr>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p:txBody>
      </p:sp>
    </p:spTree>
    <p:extLst>
      <p:ext uri="{BB962C8B-B14F-4D97-AF65-F5344CB8AC3E}">
        <p14:creationId xmlns:p14="http://schemas.microsoft.com/office/powerpoint/2010/main" val="491862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after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mörk">
    <p:bg>
      <p:bgPr>
        <a:solidFill>
          <a:schemeClr val="accent1"/>
        </a:solidFill>
        <a:effectLst/>
      </p:bgPr>
    </p:bg>
    <p:spTree>
      <p:nvGrpSpPr>
        <p:cNvPr id="1" name=""/>
        <p:cNvGrpSpPr/>
        <p:nvPr/>
      </p:nvGrpSpPr>
      <p:grpSpPr>
        <a:xfrm>
          <a:off x="0" y="0"/>
          <a:ext cx="0" cy="0"/>
          <a:chOff x="0" y="0"/>
          <a:chExt cx="0" cy="0"/>
        </a:xfrm>
      </p:grpSpPr>
      <p:sp>
        <p:nvSpPr>
          <p:cNvPr id="9" name="Content Placeholder 2"/>
          <p:cNvSpPr>
            <a:spLocks noGrp="1"/>
          </p:cNvSpPr>
          <p:nvPr>
            <p:ph idx="14" hasCustomPrompt="1"/>
          </p:nvPr>
        </p:nvSpPr>
        <p:spPr>
          <a:xfrm>
            <a:off x="1016000" y="762000"/>
            <a:ext cx="7112000" cy="3619500"/>
          </a:xfrm>
        </p:spPr>
        <p:txBody>
          <a:bodyPr bIns="0" anchor="ctr" anchorCtr="0"/>
          <a:lstStyle>
            <a:lvl1pPr marL="0" indent="0" algn="l">
              <a:lnSpc>
                <a:spcPct val="80000"/>
              </a:lnSpc>
              <a:spcBef>
                <a:spcPts val="800"/>
              </a:spcBef>
              <a:buNone/>
              <a:defRPr sz="6000" b="0">
                <a:solidFill>
                  <a:srgbClr val="FFF0B0"/>
                </a:solidFill>
                <a:latin typeface="+mj-lt"/>
              </a:defRPr>
            </a:lvl1pPr>
            <a:lvl2pPr marL="0" indent="0" algn="l">
              <a:lnSpc>
                <a:spcPct val="80000"/>
              </a:lnSpc>
              <a:spcBef>
                <a:spcPts val="1600"/>
              </a:spcBef>
              <a:buNone/>
              <a:defRPr sz="1800">
                <a:solidFill>
                  <a:srgbClr val="FFF0B0"/>
                </a:solidFill>
                <a:latin typeface="+mj-lt"/>
              </a:defRPr>
            </a:lvl2pPr>
            <a:lvl3pPr marL="0" indent="0" algn="l">
              <a:lnSpc>
                <a:spcPct val="120000"/>
              </a:lnSpc>
              <a:spcBef>
                <a:spcPts val="1600"/>
              </a:spcBef>
              <a:buNone/>
              <a:defRPr sz="1400">
                <a:solidFill>
                  <a:srgbClr val="FFF0B0"/>
                </a:solidFill>
              </a:defRPr>
            </a:lvl3pPr>
            <a:lvl4pPr marL="0" indent="0" algn="l">
              <a:lnSpc>
                <a:spcPct val="120000"/>
              </a:lnSpc>
              <a:spcBef>
                <a:spcPts val="1600"/>
              </a:spcBef>
              <a:buNone/>
              <a:defRPr sz="1400">
                <a:solidFill>
                  <a:srgbClr val="FFF0B0"/>
                </a:solidFill>
              </a:defRPr>
            </a:lvl4pPr>
            <a:lvl5pPr marL="0" indent="0" algn="l">
              <a:lnSpc>
                <a:spcPct val="120000"/>
              </a:lnSpc>
              <a:spcBef>
                <a:spcPts val="1600"/>
              </a:spcBef>
              <a:buNone/>
              <a:defRPr sz="1200">
                <a:solidFill>
                  <a:srgbClr val="FFF0B0"/>
                </a:solidFill>
              </a:defRPr>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p:txBody>
      </p:sp>
    </p:spTree>
    <p:extLst>
      <p:ext uri="{BB962C8B-B14F-4D97-AF65-F5344CB8AC3E}">
        <p14:creationId xmlns:p14="http://schemas.microsoft.com/office/powerpoint/2010/main" val="3467803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after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ext, två kolumn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sv-SE" noProof="0" dirty="0"/>
              <a:t>Addera rubrik</a:t>
            </a:r>
            <a:br>
              <a:rPr lang="sv-SE" noProof="0" dirty="0"/>
            </a:br>
            <a:endParaRPr lang="sv-SE" noProof="0" dirty="0"/>
          </a:p>
        </p:txBody>
      </p:sp>
      <p:sp>
        <p:nvSpPr>
          <p:cNvPr id="3" name="Content Placeholder 2"/>
          <p:cNvSpPr>
            <a:spLocks noGrp="1"/>
          </p:cNvSpPr>
          <p:nvPr>
            <p:ph sz="half" idx="1"/>
          </p:nvPr>
        </p:nvSpPr>
        <p:spPr>
          <a:xfrm>
            <a:off x="1016000" y="1771651"/>
            <a:ext cx="3327400" cy="28229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
        <p:nvSpPr>
          <p:cNvPr id="4" name="Content Placeholder 3"/>
          <p:cNvSpPr>
            <a:spLocks noGrp="1"/>
          </p:cNvSpPr>
          <p:nvPr>
            <p:ph sz="half" idx="2"/>
          </p:nvPr>
        </p:nvSpPr>
        <p:spPr>
          <a:xfrm>
            <a:off x="4800600" y="1771651"/>
            <a:ext cx="3327400" cy="2822972"/>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
        <p:nvSpPr>
          <p:cNvPr id="5" name="Date Placeholder 4"/>
          <p:cNvSpPr>
            <a:spLocks noGrp="1"/>
          </p:cNvSpPr>
          <p:nvPr>
            <p:ph type="dt" sz="half" idx="10"/>
          </p:nvPr>
        </p:nvSpPr>
        <p:spPr/>
        <p:txBody>
          <a:bodyPr/>
          <a:lstStyle/>
          <a:p>
            <a:endParaRPr lang="sv-SE" noProof="0"/>
          </a:p>
        </p:txBody>
      </p:sp>
      <p:sp>
        <p:nvSpPr>
          <p:cNvPr id="6" name="Footer Placeholder 5"/>
          <p:cNvSpPr>
            <a:spLocks noGrp="1"/>
          </p:cNvSpPr>
          <p:nvPr>
            <p:ph type="ftr" sz="quarter" idx="11"/>
          </p:nvPr>
        </p:nvSpPr>
        <p:spPr/>
        <p:txBody>
          <a:bodyPr/>
          <a:lstStyle/>
          <a:p>
            <a:r>
              <a:rPr lang="sv-SE" noProof="0"/>
              <a:t>RISE — Mallpresentation</a:t>
            </a:r>
          </a:p>
        </p:txBody>
      </p:sp>
      <p:sp>
        <p:nvSpPr>
          <p:cNvPr id="7" name="Slide Number Placeholder 6"/>
          <p:cNvSpPr>
            <a:spLocks noGrp="1"/>
          </p:cNvSpPr>
          <p:nvPr>
            <p:ph type="sldNum" sz="quarter" idx="12"/>
          </p:nvPr>
        </p:nvSpPr>
        <p:spPr/>
        <p:txBody>
          <a:bodyPr/>
          <a:lstStyle/>
          <a:p>
            <a:fld id="{2066355A-084C-D24E-9AD2-7E4FC41EA627}" type="slidenum">
              <a:rPr lang="sv-SE" noProof="0" smtClean="0"/>
              <a:t>‹#›</a:t>
            </a:fld>
            <a:endParaRPr lang="sv-SE" noProof="0"/>
          </a:p>
        </p:txBody>
      </p:sp>
    </p:spTree>
    <p:extLst>
      <p:ext uri="{BB962C8B-B14F-4D97-AF65-F5344CB8AC3E}">
        <p14:creationId xmlns:p14="http://schemas.microsoft.com/office/powerpoint/2010/main" val="126059461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noProof="0" dirty="0"/>
              <a:t>Addera rubrik</a:t>
            </a:r>
            <a:br>
              <a:rPr lang="sv-SE" noProof="0" dirty="0"/>
            </a:br>
            <a:endParaRPr lang="sv-SE" noProof="0" dirty="0"/>
          </a:p>
        </p:txBody>
      </p:sp>
      <p:sp>
        <p:nvSpPr>
          <p:cNvPr id="3" name="Date Placeholder 2"/>
          <p:cNvSpPr>
            <a:spLocks noGrp="1"/>
          </p:cNvSpPr>
          <p:nvPr>
            <p:ph type="dt" sz="half" idx="10"/>
          </p:nvPr>
        </p:nvSpPr>
        <p:spPr/>
        <p:txBody>
          <a:bodyPr/>
          <a:lstStyle/>
          <a:p>
            <a:endParaRPr lang="sv-SE" noProof="0"/>
          </a:p>
        </p:txBody>
      </p:sp>
      <p:sp>
        <p:nvSpPr>
          <p:cNvPr id="4" name="Footer Placeholder 3"/>
          <p:cNvSpPr>
            <a:spLocks noGrp="1"/>
          </p:cNvSpPr>
          <p:nvPr>
            <p:ph type="ftr" sz="quarter" idx="11"/>
          </p:nvPr>
        </p:nvSpPr>
        <p:spPr/>
        <p:txBody>
          <a:bodyPr/>
          <a:lstStyle/>
          <a:p>
            <a:r>
              <a:rPr lang="sv-SE" noProof="0"/>
              <a:t>RISE — Mallpresentation</a:t>
            </a:r>
          </a:p>
        </p:txBody>
      </p:sp>
      <p:sp>
        <p:nvSpPr>
          <p:cNvPr id="5" name="Slide Number Placeholder 4"/>
          <p:cNvSpPr>
            <a:spLocks noGrp="1"/>
          </p:cNvSpPr>
          <p:nvPr>
            <p:ph type="sldNum" sz="quarter" idx="12"/>
          </p:nvPr>
        </p:nvSpPr>
        <p:spPr/>
        <p:txBody>
          <a:bodyPr/>
          <a:lstStyle/>
          <a:p>
            <a:fld id="{2066355A-084C-D24E-9AD2-7E4FC41EA627}" type="slidenum">
              <a:rPr lang="sv-SE" noProof="0" smtClean="0"/>
              <a:t>‹#›</a:t>
            </a:fld>
            <a:endParaRPr lang="sv-SE" noProof="0"/>
          </a:p>
        </p:txBody>
      </p:sp>
    </p:spTree>
    <p:extLst>
      <p:ext uri="{BB962C8B-B14F-4D97-AF65-F5344CB8AC3E}">
        <p14:creationId xmlns:p14="http://schemas.microsoft.com/office/powerpoint/2010/main" val="108471299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a text">
    <p:spTree>
      <p:nvGrpSpPr>
        <p:cNvPr id="1" name=""/>
        <p:cNvGrpSpPr/>
        <p:nvPr/>
      </p:nvGrpSpPr>
      <p:grpSpPr>
        <a:xfrm>
          <a:off x="0" y="0"/>
          <a:ext cx="0" cy="0"/>
          <a:chOff x="0" y="0"/>
          <a:chExt cx="0" cy="0"/>
        </a:xfrm>
      </p:grpSpPr>
      <p:sp>
        <p:nvSpPr>
          <p:cNvPr id="10" name="Content Placeholder 9"/>
          <p:cNvSpPr>
            <a:spLocks noGrp="1"/>
          </p:cNvSpPr>
          <p:nvPr>
            <p:ph sz="quarter" idx="18"/>
          </p:nvPr>
        </p:nvSpPr>
        <p:spPr>
          <a:xfrm>
            <a:off x="762000" y="762000"/>
            <a:ext cx="7620000" cy="3543300"/>
          </a:xfrm>
        </p:spPr>
        <p:txBody>
          <a:body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Tree>
    <p:extLst>
      <p:ext uri="{BB962C8B-B14F-4D97-AF65-F5344CB8AC3E}">
        <p14:creationId xmlns:p14="http://schemas.microsoft.com/office/powerpoint/2010/main" val="248878835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l bild">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v-SE" noProof="0"/>
          </a:p>
        </p:txBody>
      </p:sp>
      <p:sp>
        <p:nvSpPr>
          <p:cNvPr id="3" name="Footer Placeholder 2"/>
          <p:cNvSpPr>
            <a:spLocks noGrp="1"/>
          </p:cNvSpPr>
          <p:nvPr>
            <p:ph type="ftr" sz="quarter" idx="11"/>
          </p:nvPr>
        </p:nvSpPr>
        <p:spPr/>
        <p:txBody>
          <a:bodyPr/>
          <a:lstStyle/>
          <a:p>
            <a:r>
              <a:rPr lang="sv-SE" noProof="0"/>
              <a:t>RISE — Mallpresentation</a:t>
            </a:r>
          </a:p>
        </p:txBody>
      </p:sp>
      <p:sp>
        <p:nvSpPr>
          <p:cNvPr id="4" name="Slide Number Placeholder 3"/>
          <p:cNvSpPr>
            <a:spLocks noGrp="1"/>
          </p:cNvSpPr>
          <p:nvPr>
            <p:ph type="sldNum" sz="quarter" idx="12"/>
          </p:nvPr>
        </p:nvSpPr>
        <p:spPr/>
        <p:txBody>
          <a:bodyPr/>
          <a:lstStyle/>
          <a:p>
            <a:fld id="{2066355A-084C-D24E-9AD2-7E4FC41EA627}" type="slidenum">
              <a:rPr lang="sv-SE" noProof="0" smtClean="0"/>
              <a:t>‹#›</a:t>
            </a:fld>
            <a:endParaRPr lang="sv-SE" noProof="0"/>
          </a:p>
        </p:txBody>
      </p:sp>
      <p:sp>
        <p:nvSpPr>
          <p:cNvPr id="5" name="Picture Placeholder 7"/>
          <p:cNvSpPr>
            <a:spLocks noGrp="1"/>
          </p:cNvSpPr>
          <p:nvPr>
            <p:ph type="pic" sz="quarter" idx="13"/>
          </p:nvPr>
        </p:nvSpPr>
        <p:spPr>
          <a:xfrm>
            <a:off x="0" y="0"/>
            <a:ext cx="9144000" cy="5143500"/>
          </a:xfrm>
          <a:solidFill>
            <a:schemeClr val="bg1">
              <a:lumMod val="95000"/>
            </a:schemeClr>
          </a:solidFill>
        </p:spPr>
        <p:txBody>
          <a:bodyPr anchor="ctr" anchorCtr="0">
            <a:normAutofit/>
          </a:bodyPr>
          <a:lstStyle>
            <a:lvl1pPr marL="0" indent="0" algn="ctr">
              <a:buNone/>
              <a:defRPr sz="100">
                <a:solidFill>
                  <a:schemeClr val="tx1">
                    <a:alpha val="0"/>
                  </a:schemeClr>
                </a:solidFill>
              </a:defRPr>
            </a:lvl1pPr>
          </a:lstStyle>
          <a:p>
            <a:endParaRPr lang="sv-SE"/>
          </a:p>
        </p:txBody>
      </p:sp>
      <p:sp>
        <p:nvSpPr>
          <p:cNvPr id="7" name="Text Placeholder 12"/>
          <p:cNvSpPr>
            <a:spLocks noGrp="1"/>
          </p:cNvSpPr>
          <p:nvPr>
            <p:ph type="body" sz="quarter" idx="15"/>
          </p:nvPr>
        </p:nvSpPr>
        <p:spPr>
          <a:xfrm>
            <a:off x="762000" y="3028952"/>
            <a:ext cx="2438400" cy="2133917"/>
          </a:xfrm>
          <a:solidFill>
            <a:srgbClr val="FFFFFF"/>
          </a:solidFill>
        </p:spPr>
        <p:txBody>
          <a:bodyPr wrap="square" lIns="330200" tIns="228600" rIns="330200" bIns="279400">
            <a:spAutoFit/>
          </a:bodyPr>
          <a:lstStyle>
            <a:lvl1pPr marL="0" indent="0">
              <a:spcBef>
                <a:spcPts val="0"/>
              </a:spcBef>
              <a:buNone/>
              <a:defRPr sz="1600" b="0">
                <a:latin typeface="+mj-lt"/>
              </a:defRPr>
            </a:lvl1pPr>
            <a:lvl2pPr marL="0" indent="0">
              <a:spcBef>
                <a:spcPts val="0"/>
              </a:spcBef>
              <a:buNone/>
              <a:defRPr sz="1600" b="0">
                <a:latin typeface="+mj-lt"/>
              </a:defRPr>
            </a:lvl2pPr>
            <a:lvl3pPr marL="0" indent="0">
              <a:spcBef>
                <a:spcPts val="0"/>
              </a:spcBef>
              <a:buNone/>
              <a:defRPr sz="1600" b="0">
                <a:latin typeface="+mj-lt"/>
              </a:defRPr>
            </a:lvl3pPr>
            <a:lvl4pPr marL="0" indent="0">
              <a:spcBef>
                <a:spcPts val="0"/>
              </a:spcBef>
              <a:buNone/>
              <a:defRPr sz="1600" b="0">
                <a:latin typeface="+mj-lt"/>
              </a:defRPr>
            </a:lvl4pPr>
            <a:lvl5pPr marL="0" indent="0">
              <a:spcBef>
                <a:spcPts val="0"/>
              </a:spcBef>
              <a:buNone/>
              <a:defRPr sz="1600" b="0">
                <a:latin typeface="+mj-lt"/>
              </a:defRPr>
            </a:lvl5pPr>
          </a:lstStyle>
          <a:p>
            <a:pPr lvl="0"/>
            <a:r>
              <a:rPr lang="sv-SE" noProof="0" dirty="0" err="1"/>
              <a:t>Click</a:t>
            </a:r>
            <a:r>
              <a:rPr lang="sv-SE" noProof="0" dirty="0"/>
              <a:t> </a:t>
            </a:r>
            <a:r>
              <a:rPr lang="sv-SE" noProof="0" dirty="0" err="1"/>
              <a:t>to</a:t>
            </a:r>
            <a:r>
              <a:rPr lang="sv-SE" noProof="0" dirty="0"/>
              <a:t>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Tree>
    <p:extLst>
      <p:ext uri="{BB962C8B-B14F-4D97-AF65-F5344CB8AC3E}">
        <p14:creationId xmlns:p14="http://schemas.microsoft.com/office/powerpoint/2010/main" val="38570413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ck, avslutnin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16000" y="762000"/>
            <a:ext cx="7112000" cy="3543300"/>
          </a:xfrm>
        </p:spPr>
        <p:txBody>
          <a:bodyPr bIns="254000" anchor="ctr" anchorCtr="0">
            <a:normAutofit/>
          </a:bodyPr>
          <a:lstStyle>
            <a:lvl1pPr marL="0" indent="0">
              <a:spcBef>
                <a:spcPts val="0"/>
              </a:spcBef>
              <a:spcAft>
                <a:spcPts val="800"/>
              </a:spcAft>
              <a:buNone/>
              <a:defRPr sz="1400" b="1">
                <a:latin typeface="Roboto Mono"/>
                <a:cs typeface="Roboto Mono"/>
              </a:defRPr>
            </a:lvl1pPr>
            <a:lvl2pPr marL="0" indent="0">
              <a:spcBef>
                <a:spcPts val="0"/>
              </a:spcBef>
              <a:buNone/>
              <a:defRPr sz="1100">
                <a:latin typeface="Roboto Mono"/>
                <a:cs typeface="Roboto Mono"/>
              </a:defRPr>
            </a:lvl2pPr>
            <a:lvl3pPr marL="0" indent="0">
              <a:spcBef>
                <a:spcPts val="0"/>
              </a:spcBef>
              <a:buNone/>
              <a:defRPr sz="900">
                <a:latin typeface="Roboto Mono"/>
                <a:cs typeface="Roboto Mono"/>
              </a:defRPr>
            </a:lvl3pPr>
            <a:lvl4pPr marL="0" indent="0">
              <a:spcBef>
                <a:spcPts val="0"/>
              </a:spcBef>
              <a:buNone/>
              <a:defRPr sz="800">
                <a:latin typeface="Roboto Mono"/>
                <a:cs typeface="Roboto Mono"/>
              </a:defRPr>
            </a:lvl4pPr>
            <a:lvl5pPr marL="0" indent="0">
              <a:spcBef>
                <a:spcPts val="0"/>
              </a:spcBef>
              <a:buNone/>
              <a:defRPr sz="600">
                <a:latin typeface="Roboto Mono"/>
                <a:cs typeface="Roboto Mono"/>
              </a:defRPr>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7" name="TextBox 6"/>
          <p:cNvSpPr txBox="1"/>
          <p:nvPr userDrawn="1"/>
        </p:nvSpPr>
        <p:spPr>
          <a:xfrm>
            <a:off x="1016000" y="4305300"/>
            <a:ext cx="7111999" cy="338554"/>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b="1" dirty="0">
                <a:latin typeface="Roboto Mono"/>
                <a:cs typeface="Roboto Mono"/>
              </a:rPr>
              <a:t>Research Institutes of Sweden AB</a:t>
            </a:r>
            <a:r>
              <a:rPr lang="en-US" sz="800" dirty="0">
                <a:latin typeface="Roboto Mono"/>
                <a:cs typeface="Roboto Mono"/>
              </a:rPr>
              <a:t> ·</a:t>
            </a:r>
            <a:r>
              <a:rPr lang="en-US" sz="800" baseline="0" dirty="0">
                <a:latin typeface="Roboto Mono"/>
                <a:cs typeface="Roboto Mono"/>
              </a:rPr>
              <a:t>  </a:t>
            </a:r>
            <a:r>
              <a:rPr lang="hu-HU" sz="800" baseline="0" dirty="0">
                <a:latin typeface="Roboto Mono"/>
                <a:cs typeface="Roboto Mono"/>
              </a:rPr>
              <a:t>010-516 50 00 · info@ri.se · </a:t>
            </a:r>
            <a:r>
              <a:rPr lang="en-US" sz="800" dirty="0" err="1">
                <a:latin typeface="Roboto Mono"/>
                <a:cs typeface="Roboto Mono"/>
              </a:rPr>
              <a:t>ri.se</a:t>
            </a:r>
            <a:endParaRPr lang="en-US" sz="800" dirty="0">
              <a:latin typeface="Roboto Mono"/>
              <a:cs typeface="Roboto Mono"/>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err="1">
                <a:latin typeface="Roboto Mono"/>
                <a:cs typeface="Roboto Mono"/>
              </a:rPr>
              <a:t>Besöksadress</a:t>
            </a:r>
            <a:r>
              <a:rPr lang="en-US" sz="800" dirty="0">
                <a:latin typeface="Roboto Mono"/>
                <a:cs typeface="Roboto Mono"/>
              </a:rPr>
              <a:t>: </a:t>
            </a:r>
            <a:r>
              <a:rPr lang="en-US" sz="800" dirty="0" err="1">
                <a:latin typeface="Roboto Mono"/>
                <a:cs typeface="Roboto Mono"/>
              </a:rPr>
              <a:t>Lindholmspiren</a:t>
            </a:r>
            <a:r>
              <a:rPr lang="en-US" sz="800" dirty="0">
                <a:latin typeface="Roboto Mono"/>
                <a:cs typeface="Roboto Mono"/>
              </a:rPr>
              <a:t> 7 A, 417 56 </a:t>
            </a:r>
            <a:r>
              <a:rPr lang="en-US" sz="800" dirty="0" err="1">
                <a:latin typeface="Roboto Mono"/>
                <a:cs typeface="Roboto Mono"/>
              </a:rPr>
              <a:t>Göteborg</a:t>
            </a:r>
            <a:r>
              <a:rPr lang="en-US" sz="800" dirty="0">
                <a:latin typeface="Roboto Mono"/>
                <a:cs typeface="Roboto Mono"/>
              </a:rPr>
              <a:t> · </a:t>
            </a:r>
            <a:r>
              <a:rPr lang="en-US" sz="800" dirty="0" err="1">
                <a:latin typeface="Roboto Mono"/>
                <a:cs typeface="Roboto Mono"/>
              </a:rPr>
              <a:t>Postadress</a:t>
            </a:r>
            <a:r>
              <a:rPr lang="en-US" sz="800" dirty="0">
                <a:latin typeface="Roboto Mono"/>
                <a:cs typeface="Roboto Mono"/>
              </a:rPr>
              <a:t>: Box 857, 501 15 </a:t>
            </a:r>
            <a:r>
              <a:rPr lang="en-US" sz="800" dirty="0" err="1">
                <a:latin typeface="Roboto Mono"/>
                <a:cs typeface="Roboto Mono"/>
              </a:rPr>
              <a:t>Borås</a:t>
            </a:r>
            <a:endParaRPr lang="en-US" sz="800" dirty="0">
              <a:latin typeface="Roboto Mono"/>
              <a:cs typeface="Roboto Mono"/>
            </a:endParaRPr>
          </a:p>
        </p:txBody>
      </p:sp>
      <p:pic>
        <p:nvPicPr>
          <p:cNvPr id="8" name="Picture 7" descr="RISE_BLACK+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361950"/>
            <a:ext cx="685800" cy="881939"/>
          </a:xfrm>
          <a:prstGeom prst="rect">
            <a:avLst/>
          </a:prstGeom>
        </p:spPr>
      </p:pic>
    </p:spTree>
    <p:extLst>
      <p:ext uri="{BB962C8B-B14F-4D97-AF65-F5344CB8AC3E}">
        <p14:creationId xmlns:p14="http://schemas.microsoft.com/office/powerpoint/2010/main" val="9341598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mörk">
    <p:bg>
      <p:bgPr>
        <a:solidFill>
          <a:schemeClr val="accent1"/>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6"/>
          </p:nvPr>
        </p:nvSpPr>
        <p:spPr>
          <a:xfrm>
            <a:off x="0" y="0"/>
            <a:ext cx="7239000" cy="5143500"/>
          </a:xfrm>
          <a:noFill/>
        </p:spPr>
        <p:txBody>
          <a:bodyPr lIns="1524000" tIns="0" rIns="0" bIns="0" anchor="ctr" anchorCtr="0">
            <a:noAutofit/>
          </a:bodyPr>
          <a:lstStyle>
            <a:lvl1pPr marL="0" indent="0">
              <a:lnSpc>
                <a:spcPct val="80000"/>
              </a:lnSpc>
              <a:spcBef>
                <a:spcPts val="0"/>
              </a:spcBef>
              <a:buNone/>
              <a:defRPr sz="5200" b="0">
                <a:solidFill>
                  <a:schemeClr val="bg1"/>
                </a:solidFill>
                <a:latin typeface="+mj-lt"/>
              </a:defRPr>
            </a:lvl1pPr>
            <a:lvl2pPr marL="0" indent="0">
              <a:spcBef>
                <a:spcPts val="1000"/>
              </a:spcBef>
              <a:buNone/>
              <a:defRPr b="1">
                <a:solidFill>
                  <a:schemeClr val="bg1"/>
                </a:solidFill>
              </a:defRPr>
            </a:lvl2pPr>
            <a:lvl3pPr marL="0" indent="0">
              <a:spcBef>
                <a:spcPts val="1000"/>
              </a:spcBef>
              <a:buNone/>
              <a:defRPr sz="1800" b="1">
                <a:solidFill>
                  <a:schemeClr val="bg1"/>
                </a:solidFill>
              </a:defRPr>
            </a:lvl3pPr>
            <a:lvl4pPr marL="0" indent="0">
              <a:spcBef>
                <a:spcPts val="1600"/>
              </a:spcBef>
              <a:buNone/>
              <a:defRPr sz="1400" b="0">
                <a:solidFill>
                  <a:schemeClr val="bg1"/>
                </a:solidFill>
              </a:defRPr>
            </a:lvl4pPr>
            <a:lvl5pPr marL="0" indent="0">
              <a:spcBef>
                <a:spcPts val="1000"/>
              </a:spcBef>
              <a:buNone/>
              <a:defRPr sz="1000" b="0">
                <a:solidFill>
                  <a:schemeClr val="bg1"/>
                </a:solidFill>
              </a:defRPr>
            </a:lvl5pPr>
          </a:lstStyle>
          <a:p>
            <a:pPr lvl="0"/>
            <a:r>
              <a:rPr lang="sv-SE" noProof="0" dirty="0" err="1"/>
              <a:t>Click</a:t>
            </a:r>
            <a:r>
              <a:rPr lang="sv-SE" noProof="0" dirty="0"/>
              <a:t> </a:t>
            </a:r>
            <a:r>
              <a:rPr lang="sv-SE" noProof="0" dirty="0" err="1"/>
              <a:t>to</a:t>
            </a:r>
            <a:r>
              <a:rPr lang="sv-SE" noProof="0" dirty="0"/>
              <a:t>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4" name="Picture Placeholder 2"/>
          <p:cNvSpPr>
            <a:spLocks noGrp="1"/>
          </p:cNvSpPr>
          <p:nvPr>
            <p:ph type="pic" sz="quarter" idx="17" hasCustomPrompt="1"/>
          </p:nvPr>
        </p:nvSpPr>
        <p:spPr>
          <a:xfrm>
            <a:off x="8153400" y="361949"/>
            <a:ext cx="685800" cy="881939"/>
          </a:xfrm>
          <a:blipFill rotWithShape="1">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00">
                <a:solidFill>
                  <a:schemeClr val="tx1">
                    <a:alpha val="0"/>
                  </a:schemeClr>
                </a:solidFill>
              </a:defRPr>
            </a:lvl1pPr>
          </a:lstStyle>
          <a:p>
            <a:r>
              <a:rPr lang="sv-SE" dirty="0"/>
              <a:t>logo</a:t>
            </a:r>
          </a:p>
        </p:txBody>
      </p:sp>
    </p:spTree>
    <p:extLst>
      <p:ext uri="{BB962C8B-B14F-4D97-AF65-F5344CB8AC3E}">
        <p14:creationId xmlns:p14="http://schemas.microsoft.com/office/powerpoint/2010/main" val="131241217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ubrikbild Kollage">
    <p:spTree>
      <p:nvGrpSpPr>
        <p:cNvPr id="1" name=""/>
        <p:cNvGrpSpPr/>
        <p:nvPr/>
      </p:nvGrpSpPr>
      <p:grpSpPr>
        <a:xfrm>
          <a:off x="0" y="0"/>
          <a:ext cx="0" cy="0"/>
          <a:chOff x="0" y="0"/>
          <a:chExt cx="0" cy="0"/>
        </a:xfrm>
      </p:grpSpPr>
      <p:sp>
        <p:nvSpPr>
          <p:cNvPr id="50" name="Platshållare för bild 49"/>
          <p:cNvSpPr>
            <a:spLocks noGrp="1"/>
          </p:cNvSpPr>
          <p:nvPr>
            <p:ph type="pic" sz="quarter" idx="14"/>
          </p:nvPr>
        </p:nvSpPr>
        <p:spPr>
          <a:xfrm>
            <a:off x="4571101" y="1"/>
            <a:ext cx="2286900" cy="2555933"/>
          </a:xfrm>
          <a:custGeom>
            <a:avLst/>
            <a:gdLst>
              <a:gd name="connsiteX0" fmla="*/ 0 w 3049200"/>
              <a:gd name="connsiteY0" fmla="*/ 0 h 3407911"/>
              <a:gd name="connsiteX1" fmla="*/ 3049200 w 3049200"/>
              <a:gd name="connsiteY1" fmla="*/ 0 h 3407911"/>
              <a:gd name="connsiteX2" fmla="*/ 3049200 w 3049200"/>
              <a:gd name="connsiteY2" fmla="*/ 1 h 3407911"/>
              <a:gd name="connsiteX3" fmla="*/ 3029400 w 3049200"/>
              <a:gd name="connsiteY3" fmla="*/ 1 h 3407911"/>
              <a:gd name="connsiteX4" fmla="*/ 3029400 w 3049200"/>
              <a:gd name="connsiteY4" fmla="*/ 3407911 h 3407911"/>
              <a:gd name="connsiteX5" fmla="*/ 20999 w 3049200"/>
              <a:gd name="connsiteY5" fmla="*/ 3407911 h 3407911"/>
              <a:gd name="connsiteX6" fmla="*/ 20999 w 3049200"/>
              <a:gd name="connsiteY6" fmla="*/ 1 h 3407911"/>
              <a:gd name="connsiteX7" fmla="*/ 0 w 3049200"/>
              <a:gd name="connsiteY7" fmla="*/ 1 h 34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9200" h="3407911">
                <a:moveTo>
                  <a:pt x="0" y="0"/>
                </a:moveTo>
                <a:lnTo>
                  <a:pt x="3049200" y="0"/>
                </a:lnTo>
                <a:lnTo>
                  <a:pt x="3049200" y="1"/>
                </a:lnTo>
                <a:lnTo>
                  <a:pt x="3029400" y="1"/>
                </a:lnTo>
                <a:lnTo>
                  <a:pt x="3029400" y="3407911"/>
                </a:lnTo>
                <a:lnTo>
                  <a:pt x="20999" y="3407911"/>
                </a:lnTo>
                <a:lnTo>
                  <a:pt x="20999" y="1"/>
                </a:lnTo>
                <a:lnTo>
                  <a:pt x="0" y="1"/>
                </a:lnTo>
                <a:close/>
              </a:path>
            </a:pathLst>
          </a:custGeom>
          <a:solidFill>
            <a:schemeClr val="bg2"/>
          </a:solidFill>
        </p:spPr>
        <p:txBody>
          <a:bodyPr wrap="square">
            <a:noAutofit/>
          </a:bodyPr>
          <a:lstStyle/>
          <a:p>
            <a:r>
              <a:rPr lang="sv-SE"/>
              <a:t>Dra bilden till platshållaren eller klicka på ikonen för att lägga till den</a:t>
            </a:r>
          </a:p>
        </p:txBody>
      </p:sp>
      <p:sp>
        <p:nvSpPr>
          <p:cNvPr id="48" name="Platshållare för bild 47"/>
          <p:cNvSpPr>
            <a:spLocks noGrp="1"/>
          </p:cNvSpPr>
          <p:nvPr>
            <p:ph type="pic" sz="quarter" idx="15"/>
          </p:nvPr>
        </p:nvSpPr>
        <p:spPr>
          <a:xfrm>
            <a:off x="6857100" y="1"/>
            <a:ext cx="2286900" cy="2555933"/>
          </a:xfrm>
          <a:custGeom>
            <a:avLst/>
            <a:gdLst>
              <a:gd name="connsiteX0" fmla="*/ 0 w 3049200"/>
              <a:gd name="connsiteY0" fmla="*/ 0 h 3407911"/>
              <a:gd name="connsiteX1" fmla="*/ 3049200 w 3049200"/>
              <a:gd name="connsiteY1" fmla="*/ 0 h 3407911"/>
              <a:gd name="connsiteX2" fmla="*/ 3049200 w 3049200"/>
              <a:gd name="connsiteY2" fmla="*/ 3407911 h 3407911"/>
              <a:gd name="connsiteX3" fmla="*/ 21001 w 3049200"/>
              <a:gd name="connsiteY3" fmla="*/ 3407911 h 3407911"/>
              <a:gd name="connsiteX4" fmla="*/ 21001 w 3049200"/>
              <a:gd name="connsiteY4" fmla="*/ 1 h 3407911"/>
              <a:gd name="connsiteX5" fmla="*/ 0 w 3049200"/>
              <a:gd name="connsiteY5" fmla="*/ 1 h 34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9200" h="3407911">
                <a:moveTo>
                  <a:pt x="0" y="0"/>
                </a:moveTo>
                <a:lnTo>
                  <a:pt x="3049200" y="0"/>
                </a:lnTo>
                <a:lnTo>
                  <a:pt x="3049200" y="3407911"/>
                </a:lnTo>
                <a:lnTo>
                  <a:pt x="21001" y="3407911"/>
                </a:lnTo>
                <a:lnTo>
                  <a:pt x="21001" y="1"/>
                </a:lnTo>
                <a:lnTo>
                  <a:pt x="0" y="1"/>
                </a:lnTo>
                <a:close/>
              </a:path>
            </a:pathLst>
          </a:custGeom>
          <a:solidFill>
            <a:schemeClr val="bg2"/>
          </a:solidFill>
        </p:spPr>
        <p:txBody>
          <a:bodyPr wrap="square">
            <a:noAutofit/>
          </a:bodyPr>
          <a:lstStyle/>
          <a:p>
            <a:r>
              <a:rPr lang="sv-SE"/>
              <a:t>Dra bilden till platshållaren eller klicka på ikonen för att lägga till den</a:t>
            </a:r>
            <a:endParaRPr lang="sv-SE" dirty="0"/>
          </a:p>
        </p:txBody>
      </p:sp>
      <p:sp>
        <p:nvSpPr>
          <p:cNvPr id="51" name="Platshållare för bild 50"/>
          <p:cNvSpPr>
            <a:spLocks noGrp="1"/>
          </p:cNvSpPr>
          <p:nvPr>
            <p:ph type="pic" sz="quarter" idx="16"/>
          </p:nvPr>
        </p:nvSpPr>
        <p:spPr>
          <a:xfrm>
            <a:off x="4586851" y="2585632"/>
            <a:ext cx="2256301" cy="2557868"/>
          </a:xfrm>
          <a:custGeom>
            <a:avLst/>
            <a:gdLst>
              <a:gd name="connsiteX0" fmla="*/ 0 w 3008401"/>
              <a:gd name="connsiteY0" fmla="*/ 0 h 3410490"/>
              <a:gd name="connsiteX1" fmla="*/ 3008401 w 3008401"/>
              <a:gd name="connsiteY1" fmla="*/ 0 h 3410490"/>
              <a:gd name="connsiteX2" fmla="*/ 3008401 w 3008401"/>
              <a:gd name="connsiteY2" fmla="*/ 3410490 h 3410490"/>
              <a:gd name="connsiteX3" fmla="*/ 0 w 3008401"/>
              <a:gd name="connsiteY3" fmla="*/ 3410490 h 3410490"/>
            </a:gdLst>
            <a:ahLst/>
            <a:cxnLst>
              <a:cxn ang="0">
                <a:pos x="connsiteX0" y="connsiteY0"/>
              </a:cxn>
              <a:cxn ang="0">
                <a:pos x="connsiteX1" y="connsiteY1"/>
              </a:cxn>
              <a:cxn ang="0">
                <a:pos x="connsiteX2" y="connsiteY2"/>
              </a:cxn>
              <a:cxn ang="0">
                <a:pos x="connsiteX3" y="connsiteY3"/>
              </a:cxn>
            </a:cxnLst>
            <a:rect l="l" t="t" r="r" b="b"/>
            <a:pathLst>
              <a:path w="3008401" h="3410490">
                <a:moveTo>
                  <a:pt x="0" y="0"/>
                </a:moveTo>
                <a:lnTo>
                  <a:pt x="3008401" y="0"/>
                </a:lnTo>
                <a:lnTo>
                  <a:pt x="3008401" y="3410490"/>
                </a:lnTo>
                <a:lnTo>
                  <a:pt x="0" y="3410490"/>
                </a:lnTo>
                <a:close/>
              </a:path>
            </a:pathLst>
          </a:custGeom>
          <a:solidFill>
            <a:schemeClr val="bg2"/>
          </a:solidFill>
        </p:spPr>
        <p:txBody>
          <a:bodyPr wrap="square">
            <a:noAutofit/>
          </a:bodyPr>
          <a:lstStyle/>
          <a:p>
            <a:r>
              <a:rPr lang="sv-SE"/>
              <a:t>Dra bilden till platshållaren eller klicka på ikonen för att lägga till den</a:t>
            </a:r>
          </a:p>
        </p:txBody>
      </p:sp>
      <p:sp>
        <p:nvSpPr>
          <p:cNvPr id="47" name="Platshållare för bild 46"/>
          <p:cNvSpPr>
            <a:spLocks noGrp="1"/>
          </p:cNvSpPr>
          <p:nvPr>
            <p:ph type="pic" sz="quarter" idx="17"/>
          </p:nvPr>
        </p:nvSpPr>
        <p:spPr>
          <a:xfrm>
            <a:off x="6872852" y="2585632"/>
            <a:ext cx="2271149" cy="2557868"/>
          </a:xfrm>
          <a:custGeom>
            <a:avLst/>
            <a:gdLst>
              <a:gd name="connsiteX0" fmla="*/ 0 w 3028199"/>
              <a:gd name="connsiteY0" fmla="*/ 0 h 3410490"/>
              <a:gd name="connsiteX1" fmla="*/ 3028199 w 3028199"/>
              <a:gd name="connsiteY1" fmla="*/ 0 h 3410490"/>
              <a:gd name="connsiteX2" fmla="*/ 3028199 w 3028199"/>
              <a:gd name="connsiteY2" fmla="*/ 3410490 h 3410490"/>
              <a:gd name="connsiteX3" fmla="*/ 0 w 3028199"/>
              <a:gd name="connsiteY3" fmla="*/ 3410490 h 3410490"/>
            </a:gdLst>
            <a:ahLst/>
            <a:cxnLst>
              <a:cxn ang="0">
                <a:pos x="connsiteX0" y="connsiteY0"/>
              </a:cxn>
              <a:cxn ang="0">
                <a:pos x="connsiteX1" y="connsiteY1"/>
              </a:cxn>
              <a:cxn ang="0">
                <a:pos x="connsiteX2" y="connsiteY2"/>
              </a:cxn>
              <a:cxn ang="0">
                <a:pos x="connsiteX3" y="connsiteY3"/>
              </a:cxn>
            </a:cxnLst>
            <a:rect l="l" t="t" r="r" b="b"/>
            <a:pathLst>
              <a:path w="3028199" h="3410490">
                <a:moveTo>
                  <a:pt x="0" y="0"/>
                </a:moveTo>
                <a:lnTo>
                  <a:pt x="3028199" y="0"/>
                </a:lnTo>
                <a:lnTo>
                  <a:pt x="3028199" y="3410490"/>
                </a:lnTo>
                <a:lnTo>
                  <a:pt x="0" y="3410490"/>
                </a:lnTo>
                <a:close/>
              </a:path>
            </a:pathLst>
          </a:custGeom>
          <a:solidFill>
            <a:schemeClr val="bg2"/>
          </a:solidFill>
        </p:spPr>
        <p:txBody>
          <a:bodyPr wrap="square">
            <a:noAutofit/>
          </a:bodyPr>
          <a:lstStyle/>
          <a:p>
            <a:r>
              <a:rPr lang="sv-SE"/>
              <a:t>Dra bilden till platshållaren eller klicka på ikonen för att lägga till den</a:t>
            </a:r>
          </a:p>
        </p:txBody>
      </p:sp>
      <p:sp>
        <p:nvSpPr>
          <p:cNvPr id="2" name="Rubrik 1"/>
          <p:cNvSpPr>
            <a:spLocks noGrp="1"/>
          </p:cNvSpPr>
          <p:nvPr>
            <p:ph type="ctrTitle"/>
          </p:nvPr>
        </p:nvSpPr>
        <p:spPr>
          <a:xfrm>
            <a:off x="521494" y="911107"/>
            <a:ext cx="3786188" cy="1661993"/>
          </a:xfrm>
        </p:spPr>
        <p:txBody>
          <a:bodyPr anchor="b"/>
          <a:lstStyle>
            <a:lvl1pPr algn="l">
              <a:defRPr sz="3600" b="0" cap="all" baseline="0">
                <a:solidFill>
                  <a:srgbClr val="7F7F7F"/>
                </a:solidFill>
              </a:defRPr>
            </a:lvl1pPr>
          </a:lstStyle>
          <a:p>
            <a:r>
              <a:rPr lang="sv-SE"/>
              <a:t>Klicka här för att ändra format</a:t>
            </a:r>
            <a:endParaRPr lang="sv-SE" dirty="0"/>
          </a:p>
        </p:txBody>
      </p:sp>
      <p:sp>
        <p:nvSpPr>
          <p:cNvPr id="3" name="Underrubrik 2"/>
          <p:cNvSpPr>
            <a:spLocks noGrp="1"/>
          </p:cNvSpPr>
          <p:nvPr>
            <p:ph type="subTitle" idx="1"/>
          </p:nvPr>
        </p:nvSpPr>
        <p:spPr>
          <a:xfrm>
            <a:off x="521494" y="2642155"/>
            <a:ext cx="3786188" cy="1555414"/>
          </a:xfrm>
        </p:spPr>
        <p:txBody>
          <a:bodyPr>
            <a:normAutofit/>
          </a:bodyPr>
          <a:lstStyle>
            <a:lvl1pPr marL="0" indent="0" algn="l">
              <a:buNone/>
              <a:defRPr sz="1350">
                <a:solidFill>
                  <a:srgbClr val="7F7F7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format på underrubrik i bakgrunden</a:t>
            </a:r>
            <a:endParaRPr lang="sv-SE" dirty="0"/>
          </a:p>
        </p:txBody>
      </p:sp>
      <p:sp>
        <p:nvSpPr>
          <p:cNvPr id="9" name="Platshållare för text 4"/>
          <p:cNvSpPr>
            <a:spLocks noGrp="1"/>
          </p:cNvSpPr>
          <p:nvPr>
            <p:ph type="body" sz="quarter" idx="18" hasCustomPrompt="1"/>
          </p:nvPr>
        </p:nvSpPr>
        <p:spPr>
          <a:xfrm>
            <a:off x="521494" y="4443413"/>
            <a:ext cx="3942160" cy="685800"/>
          </a:xfrm>
        </p:spPr>
        <p:txBody>
          <a:bodyPr>
            <a:normAutofit/>
          </a:bodyPr>
          <a:lstStyle>
            <a:lvl1pPr marL="0" indent="0">
              <a:buNone/>
              <a:defRPr sz="1350" b="1" i="0">
                <a:solidFill>
                  <a:srgbClr val="7F7F7F"/>
                </a:solidFill>
                <a:latin typeface="+mj-lt"/>
              </a:defRPr>
            </a:lvl1pPr>
          </a:lstStyle>
          <a:p>
            <a:pPr lvl="0"/>
            <a:r>
              <a:rPr lang="sv-SE" dirty="0"/>
              <a:t>DIVISION OCH ENHET</a:t>
            </a:r>
          </a:p>
        </p:txBody>
      </p:sp>
      <p:pic>
        <p:nvPicPr>
          <p:cNvPr id="11" name="Platshållare för innehåll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917" y="250032"/>
            <a:ext cx="643433" cy="827168"/>
          </a:xfrm>
          <a:prstGeom prst="rect">
            <a:avLst/>
          </a:prstGeom>
        </p:spPr>
      </p:pic>
      <p:sp>
        <p:nvSpPr>
          <p:cNvPr id="4" name="textruta 3"/>
          <p:cNvSpPr txBox="1"/>
          <p:nvPr userDrawn="1"/>
        </p:nvSpPr>
        <p:spPr>
          <a:xfrm>
            <a:off x="521494" y="4229100"/>
            <a:ext cx="1583126" cy="230832"/>
          </a:xfrm>
          <a:prstGeom prst="rect">
            <a:avLst/>
          </a:prstGeom>
          <a:noFill/>
        </p:spPr>
        <p:txBody>
          <a:bodyPr wrap="none" lIns="0" rtlCol="0">
            <a:spAutoFit/>
          </a:bodyPr>
          <a:lstStyle/>
          <a:p>
            <a:r>
              <a:rPr lang="sv-SE" sz="900" b="1" dirty="0">
                <a:solidFill>
                  <a:srgbClr val="7F7F7F"/>
                </a:solidFill>
              </a:rPr>
              <a:t>Research </a:t>
            </a:r>
            <a:r>
              <a:rPr lang="sv-SE" sz="900" b="1" dirty="0" err="1">
                <a:solidFill>
                  <a:srgbClr val="7F7F7F"/>
                </a:solidFill>
              </a:rPr>
              <a:t>Institutes</a:t>
            </a:r>
            <a:r>
              <a:rPr lang="sv-SE" sz="900" b="1" dirty="0">
                <a:solidFill>
                  <a:srgbClr val="7F7F7F"/>
                </a:solidFill>
              </a:rPr>
              <a:t> </a:t>
            </a:r>
            <a:r>
              <a:rPr lang="sv-SE" sz="900" b="1" dirty="0" err="1">
                <a:solidFill>
                  <a:srgbClr val="7F7F7F"/>
                </a:solidFill>
              </a:rPr>
              <a:t>of</a:t>
            </a:r>
            <a:r>
              <a:rPr lang="sv-SE" sz="900" b="1" dirty="0">
                <a:solidFill>
                  <a:srgbClr val="7F7F7F"/>
                </a:solidFill>
              </a:rPr>
              <a:t> Sweden</a:t>
            </a:r>
          </a:p>
        </p:txBody>
      </p:sp>
    </p:spTree>
    <p:extLst>
      <p:ext uri="{BB962C8B-B14F-4D97-AF65-F5344CB8AC3E}">
        <p14:creationId xmlns:p14="http://schemas.microsoft.com/office/powerpoint/2010/main" val="1963984216"/>
      </p:ext>
    </p:extLst>
  </p:cSld>
  <p:clrMapOvr>
    <a:masterClrMapping/>
  </p:clrMapOvr>
  <p:extLst mod="1">
    <p:ext uri="{DCECCB84-F9BA-43D5-87BE-67443E8EF086}">
      <p15:sldGuideLst xmlns:p15="http://schemas.microsoft.com/office/powerpoint/2012/main">
        <p15:guide id="1" orient="horz" pos="27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nehåll och två bilder till höger">
    <p:spTree>
      <p:nvGrpSpPr>
        <p:cNvPr id="1" name=""/>
        <p:cNvGrpSpPr/>
        <p:nvPr/>
      </p:nvGrpSpPr>
      <p:grpSpPr>
        <a:xfrm>
          <a:off x="0" y="0"/>
          <a:ext cx="0" cy="0"/>
          <a:chOff x="0" y="0"/>
          <a:chExt cx="0" cy="0"/>
        </a:xfrm>
      </p:grpSpPr>
      <p:sp>
        <p:nvSpPr>
          <p:cNvPr id="31" name="Rektangel 30"/>
          <p:cNvSpPr/>
          <p:nvPr userDrawn="1"/>
        </p:nvSpPr>
        <p:spPr>
          <a:xfrm>
            <a:off x="8622506" y="4622007"/>
            <a:ext cx="521494"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3" name="Rectangle 5"/>
          <p:cNvSpPr>
            <a:spLocks noChangeArrowheads="1"/>
          </p:cNvSpPr>
          <p:nvPr userDrawn="1"/>
        </p:nvSpPr>
        <p:spPr bwMode="auto">
          <a:xfrm>
            <a:off x="8972359" y="4780685"/>
            <a:ext cx="62699" cy="62339"/>
          </a:xfrm>
          <a:prstGeom prst="rect">
            <a:avLst/>
          </a:prstGeom>
          <a:solidFill>
            <a:srgbClr val="BEB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sv-SE" sz="1350"/>
          </a:p>
        </p:txBody>
      </p:sp>
      <p:sp>
        <p:nvSpPr>
          <p:cNvPr id="3" name="Platshållare för innehåll 2"/>
          <p:cNvSpPr>
            <a:spLocks noGrp="1"/>
          </p:cNvSpPr>
          <p:nvPr>
            <p:ph idx="1"/>
          </p:nvPr>
        </p:nvSpPr>
        <p:spPr>
          <a:xfrm>
            <a:off x="413148" y="925116"/>
            <a:ext cx="4158853" cy="36183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p:cNvSpPr>
            <a:spLocks noGrp="1"/>
          </p:cNvSpPr>
          <p:nvPr>
            <p:ph type="pic" sz="quarter" idx="10"/>
          </p:nvPr>
        </p:nvSpPr>
        <p:spPr>
          <a:xfrm>
            <a:off x="4733926" y="2585633"/>
            <a:ext cx="4410074" cy="2557868"/>
          </a:xfrm>
          <a:custGeom>
            <a:avLst/>
            <a:gdLst>
              <a:gd name="connsiteX0" fmla="*/ 5551415 w 5880099"/>
              <a:gd name="connsiteY0" fmla="*/ 3016154 h 3410490"/>
              <a:gd name="connsiteX1" fmla="*/ 5551415 w 5880099"/>
              <a:gd name="connsiteY1" fmla="*/ 3258914 h 3410490"/>
              <a:gd name="connsiteX2" fmla="*/ 5724290 w 5880099"/>
              <a:gd name="connsiteY2" fmla="*/ 3258914 h 3410490"/>
              <a:gd name="connsiteX3" fmla="*/ 5724290 w 5880099"/>
              <a:gd name="connsiteY3" fmla="*/ 3214050 h 3410490"/>
              <a:gd name="connsiteX4" fmla="*/ 5604960 w 5880099"/>
              <a:gd name="connsiteY4" fmla="*/ 3214050 h 3410490"/>
              <a:gd name="connsiteX5" fmla="*/ 5604960 w 5880099"/>
              <a:gd name="connsiteY5" fmla="*/ 3154505 h 3410490"/>
              <a:gd name="connsiteX6" fmla="*/ 5717229 w 5880099"/>
              <a:gd name="connsiteY6" fmla="*/ 3154505 h 3410490"/>
              <a:gd name="connsiteX7" fmla="*/ 5717229 w 5880099"/>
              <a:gd name="connsiteY7" fmla="*/ 3113047 h 3410490"/>
              <a:gd name="connsiteX8" fmla="*/ 5604960 w 5880099"/>
              <a:gd name="connsiteY8" fmla="*/ 3113047 h 3410490"/>
              <a:gd name="connsiteX9" fmla="*/ 5604960 w 5880099"/>
              <a:gd name="connsiteY9" fmla="*/ 3061018 h 3410490"/>
              <a:gd name="connsiteX10" fmla="*/ 5724525 w 5880099"/>
              <a:gd name="connsiteY10" fmla="*/ 3061018 h 3410490"/>
              <a:gd name="connsiteX11" fmla="*/ 5724525 w 5880099"/>
              <a:gd name="connsiteY11" fmla="*/ 3016154 h 3410490"/>
              <a:gd name="connsiteX12" fmla="*/ 5428011 w 5880099"/>
              <a:gd name="connsiteY12" fmla="*/ 3010282 h 3410490"/>
              <a:gd name="connsiteX13" fmla="*/ 5395355 w 5880099"/>
              <a:gd name="connsiteY13" fmla="*/ 3014638 h 3410490"/>
              <a:gd name="connsiteX14" fmla="*/ 5365927 w 5880099"/>
              <a:gd name="connsiteY14" fmla="*/ 3028274 h 3410490"/>
              <a:gd name="connsiteX15" fmla="*/ 5345043 w 5880099"/>
              <a:gd name="connsiteY15" fmla="*/ 3051378 h 3410490"/>
              <a:gd name="connsiteX16" fmla="*/ 5337069 w 5880099"/>
              <a:gd name="connsiteY16" fmla="*/ 3083763 h 3410490"/>
              <a:gd name="connsiteX17" fmla="*/ 5343334 w 5880099"/>
              <a:gd name="connsiteY17" fmla="*/ 3112170 h 3410490"/>
              <a:gd name="connsiteX18" fmla="*/ 5359852 w 5880099"/>
              <a:gd name="connsiteY18" fmla="*/ 3131677 h 3410490"/>
              <a:gd name="connsiteX19" fmla="*/ 5383014 w 5880099"/>
              <a:gd name="connsiteY19" fmla="*/ 3144555 h 3410490"/>
              <a:gd name="connsiteX20" fmla="*/ 5409595 w 5880099"/>
              <a:gd name="connsiteY20" fmla="*/ 3152888 h 3410490"/>
              <a:gd name="connsiteX21" fmla="*/ 5435985 w 5880099"/>
              <a:gd name="connsiteY21" fmla="*/ 3159705 h 3410490"/>
              <a:gd name="connsiteX22" fmla="*/ 5459148 w 5880099"/>
              <a:gd name="connsiteY22" fmla="*/ 3166713 h 3410490"/>
              <a:gd name="connsiteX23" fmla="*/ 5475665 w 5880099"/>
              <a:gd name="connsiteY23" fmla="*/ 3176939 h 3410490"/>
              <a:gd name="connsiteX24" fmla="*/ 5481931 w 5880099"/>
              <a:gd name="connsiteY24" fmla="*/ 3193037 h 3410490"/>
              <a:gd name="connsiteX25" fmla="*/ 5477184 w 5880099"/>
              <a:gd name="connsiteY25" fmla="*/ 3208187 h 3410490"/>
              <a:gd name="connsiteX26" fmla="*/ 5465223 w 5880099"/>
              <a:gd name="connsiteY26" fmla="*/ 3217467 h 3410490"/>
              <a:gd name="connsiteX27" fmla="*/ 5449845 w 5880099"/>
              <a:gd name="connsiteY27" fmla="*/ 3222012 h 3410490"/>
              <a:gd name="connsiteX28" fmla="*/ 5434656 w 5880099"/>
              <a:gd name="connsiteY28" fmla="*/ 3223338 h 3410490"/>
              <a:gd name="connsiteX29" fmla="*/ 5414151 w 5880099"/>
              <a:gd name="connsiteY29" fmla="*/ 3220687 h 3410490"/>
              <a:gd name="connsiteX30" fmla="*/ 5396874 w 5880099"/>
              <a:gd name="connsiteY30" fmla="*/ 3212922 h 3410490"/>
              <a:gd name="connsiteX31" fmla="*/ 5385103 w 5880099"/>
              <a:gd name="connsiteY31" fmla="*/ 3199097 h 3410490"/>
              <a:gd name="connsiteX32" fmla="*/ 5380736 w 5880099"/>
              <a:gd name="connsiteY32" fmla="*/ 3178454 h 3410490"/>
              <a:gd name="connsiteX33" fmla="*/ 5328905 w 5880099"/>
              <a:gd name="connsiteY33" fmla="*/ 3178454 h 3410490"/>
              <a:gd name="connsiteX34" fmla="*/ 5337069 w 5880099"/>
              <a:gd name="connsiteY34" fmla="*/ 3217088 h 3410490"/>
              <a:gd name="connsiteX35" fmla="*/ 5360042 w 5880099"/>
              <a:gd name="connsiteY35" fmla="*/ 3243981 h 3410490"/>
              <a:gd name="connsiteX36" fmla="*/ 5393457 w 5880099"/>
              <a:gd name="connsiteY36" fmla="*/ 3259510 h 3410490"/>
              <a:gd name="connsiteX37" fmla="*/ 5432567 w 5880099"/>
              <a:gd name="connsiteY37" fmla="*/ 3264434 h 3410490"/>
              <a:gd name="connsiteX38" fmla="*/ 5476425 w 5880099"/>
              <a:gd name="connsiteY38" fmla="*/ 3258753 h 3410490"/>
              <a:gd name="connsiteX39" fmla="*/ 5508131 w 5880099"/>
              <a:gd name="connsiteY39" fmla="*/ 3242466 h 3410490"/>
              <a:gd name="connsiteX40" fmla="*/ 5527307 w 5880099"/>
              <a:gd name="connsiteY40" fmla="*/ 3217846 h 3410490"/>
              <a:gd name="connsiteX41" fmla="*/ 5533762 w 5880099"/>
              <a:gd name="connsiteY41" fmla="*/ 3186787 h 3410490"/>
              <a:gd name="connsiteX42" fmla="*/ 5525218 w 5880099"/>
              <a:gd name="connsiteY42" fmla="*/ 3153456 h 3410490"/>
              <a:gd name="connsiteX43" fmla="*/ 5504524 w 5880099"/>
              <a:gd name="connsiteY43" fmla="*/ 3132434 h 3410490"/>
              <a:gd name="connsiteX44" fmla="*/ 5480412 w 5880099"/>
              <a:gd name="connsiteY44" fmla="*/ 3121071 h 3410490"/>
              <a:gd name="connsiteX45" fmla="*/ 5461426 w 5880099"/>
              <a:gd name="connsiteY45" fmla="*/ 3116147 h 3410490"/>
              <a:gd name="connsiteX46" fmla="*/ 5424593 w 5880099"/>
              <a:gd name="connsiteY46" fmla="*/ 3106489 h 3410490"/>
              <a:gd name="connsiteX47" fmla="*/ 5402380 w 5880099"/>
              <a:gd name="connsiteY47" fmla="*/ 3099103 h 3410490"/>
              <a:gd name="connsiteX48" fmla="*/ 5391558 w 5880099"/>
              <a:gd name="connsiteY48" fmla="*/ 3090959 h 3410490"/>
              <a:gd name="connsiteX49" fmla="*/ 5388900 w 5880099"/>
              <a:gd name="connsiteY49" fmla="*/ 3079407 h 3410490"/>
              <a:gd name="connsiteX50" fmla="*/ 5392317 w 5880099"/>
              <a:gd name="connsiteY50" fmla="*/ 3066529 h 3410490"/>
              <a:gd name="connsiteX51" fmla="*/ 5401051 w 5880099"/>
              <a:gd name="connsiteY51" fmla="*/ 3058007 h 3410490"/>
              <a:gd name="connsiteX52" fmla="*/ 5412822 w 5880099"/>
              <a:gd name="connsiteY52" fmla="*/ 3053083 h 3410490"/>
              <a:gd name="connsiteX53" fmla="*/ 5425733 w 5880099"/>
              <a:gd name="connsiteY53" fmla="*/ 3051757 h 3410490"/>
              <a:gd name="connsiteX54" fmla="*/ 5443959 w 5880099"/>
              <a:gd name="connsiteY54" fmla="*/ 3053462 h 3410490"/>
              <a:gd name="connsiteX55" fmla="*/ 5458768 w 5880099"/>
              <a:gd name="connsiteY55" fmla="*/ 3059332 h 3410490"/>
              <a:gd name="connsiteX56" fmla="*/ 5469210 w 5880099"/>
              <a:gd name="connsiteY56" fmla="*/ 3070506 h 3410490"/>
              <a:gd name="connsiteX57" fmla="*/ 5473767 w 5880099"/>
              <a:gd name="connsiteY57" fmla="*/ 3088497 h 3410490"/>
              <a:gd name="connsiteX58" fmla="*/ 5525598 w 5880099"/>
              <a:gd name="connsiteY58" fmla="*/ 3088497 h 3410490"/>
              <a:gd name="connsiteX59" fmla="*/ 5517624 w 5880099"/>
              <a:gd name="connsiteY59" fmla="*/ 3052704 h 3410490"/>
              <a:gd name="connsiteX60" fmla="*/ 5495980 w 5880099"/>
              <a:gd name="connsiteY60" fmla="*/ 3028274 h 3410490"/>
              <a:gd name="connsiteX61" fmla="*/ 5464843 w 5880099"/>
              <a:gd name="connsiteY61" fmla="*/ 3014638 h 3410490"/>
              <a:gd name="connsiteX62" fmla="*/ 5428011 w 5880099"/>
              <a:gd name="connsiteY62" fmla="*/ 3010282 h 3410490"/>
              <a:gd name="connsiteX63" fmla="*/ 5661565 w 5880099"/>
              <a:gd name="connsiteY63" fmla="*/ 2936996 h 3410490"/>
              <a:gd name="connsiteX64" fmla="*/ 5661565 w 5880099"/>
              <a:gd name="connsiteY64" fmla="*/ 2999595 h 3410490"/>
              <a:gd name="connsiteX65" fmla="*/ 5724525 w 5880099"/>
              <a:gd name="connsiteY65" fmla="*/ 2999595 h 3410490"/>
              <a:gd name="connsiteX66" fmla="*/ 5724525 w 5880099"/>
              <a:gd name="connsiteY66" fmla="*/ 2936996 h 3410490"/>
              <a:gd name="connsiteX67" fmla="*/ 5394780 w 5880099"/>
              <a:gd name="connsiteY67" fmla="*/ 2798528 h 3410490"/>
              <a:gd name="connsiteX68" fmla="*/ 5453483 w 5880099"/>
              <a:gd name="connsiteY68" fmla="*/ 2798528 h 3410490"/>
              <a:gd name="connsiteX69" fmla="*/ 5481219 w 5880099"/>
              <a:gd name="connsiteY69" fmla="*/ 2806480 h 3410490"/>
              <a:gd name="connsiteX70" fmla="*/ 5490338 w 5880099"/>
              <a:gd name="connsiteY70" fmla="*/ 2832231 h 3410490"/>
              <a:gd name="connsiteX71" fmla="*/ 5481219 w 5880099"/>
              <a:gd name="connsiteY71" fmla="*/ 2858739 h 3410490"/>
              <a:gd name="connsiteX72" fmla="*/ 5453483 w 5880099"/>
              <a:gd name="connsiteY72" fmla="*/ 2866881 h 3410490"/>
              <a:gd name="connsiteX73" fmla="*/ 5394780 w 5880099"/>
              <a:gd name="connsiteY73" fmla="*/ 2866881 h 3410490"/>
              <a:gd name="connsiteX74" fmla="*/ 5394780 w 5880099"/>
              <a:gd name="connsiteY74" fmla="*/ 2798528 h 3410490"/>
              <a:gd name="connsiteX75" fmla="*/ 5576363 w 5880099"/>
              <a:gd name="connsiteY75" fmla="*/ 2757069 h 3410490"/>
              <a:gd name="connsiteX76" fmla="*/ 5576363 w 5880099"/>
              <a:gd name="connsiteY76" fmla="*/ 3000064 h 3410490"/>
              <a:gd name="connsiteX77" fmla="*/ 5629908 w 5880099"/>
              <a:gd name="connsiteY77" fmla="*/ 3000064 h 3410490"/>
              <a:gd name="connsiteX78" fmla="*/ 5629908 w 5880099"/>
              <a:gd name="connsiteY78" fmla="*/ 2757069 h 3410490"/>
              <a:gd name="connsiteX79" fmla="*/ 5341235 w 5880099"/>
              <a:gd name="connsiteY79" fmla="*/ 2757069 h 3410490"/>
              <a:gd name="connsiteX80" fmla="*/ 5341235 w 5880099"/>
              <a:gd name="connsiteY80" fmla="*/ 3000064 h 3410490"/>
              <a:gd name="connsiteX81" fmla="*/ 5394784 w 5880099"/>
              <a:gd name="connsiteY81" fmla="*/ 3000064 h 3410490"/>
              <a:gd name="connsiteX82" fmla="*/ 5394784 w 5880099"/>
              <a:gd name="connsiteY82" fmla="*/ 2905177 h 3410490"/>
              <a:gd name="connsiteX83" fmla="*/ 5448332 w 5880099"/>
              <a:gd name="connsiteY83" fmla="*/ 2905177 h 3410490"/>
              <a:gd name="connsiteX84" fmla="*/ 5477385 w 5880099"/>
              <a:gd name="connsiteY84" fmla="*/ 2913889 h 3410490"/>
              <a:gd name="connsiteX85" fmla="*/ 5488968 w 5880099"/>
              <a:gd name="connsiteY85" fmla="*/ 2941920 h 3410490"/>
              <a:gd name="connsiteX86" fmla="*/ 5492007 w 5880099"/>
              <a:gd name="connsiteY86" fmla="*/ 2972412 h 3410490"/>
              <a:gd name="connsiteX87" fmla="*/ 5497513 w 5880099"/>
              <a:gd name="connsiteY87" fmla="*/ 3000064 h 3410490"/>
              <a:gd name="connsiteX88" fmla="*/ 5551062 w 5880099"/>
              <a:gd name="connsiteY88" fmla="*/ 3000064 h 3410490"/>
              <a:gd name="connsiteX89" fmla="*/ 5545365 w 5880099"/>
              <a:gd name="connsiteY89" fmla="*/ 2987564 h 3410490"/>
              <a:gd name="connsiteX90" fmla="*/ 5542707 w 5880099"/>
              <a:gd name="connsiteY90" fmla="*/ 2972034 h 3410490"/>
              <a:gd name="connsiteX91" fmla="*/ 5541568 w 5880099"/>
              <a:gd name="connsiteY91" fmla="*/ 2956124 h 3410490"/>
              <a:gd name="connsiteX92" fmla="*/ 5540808 w 5880099"/>
              <a:gd name="connsiteY92" fmla="*/ 2942488 h 3410490"/>
              <a:gd name="connsiteX93" fmla="*/ 5538339 w 5880099"/>
              <a:gd name="connsiteY93" fmla="*/ 2924116 h 3410490"/>
              <a:gd name="connsiteX94" fmla="*/ 5532263 w 5880099"/>
              <a:gd name="connsiteY94" fmla="*/ 2907260 h 3410490"/>
              <a:gd name="connsiteX95" fmla="*/ 5521629 w 5880099"/>
              <a:gd name="connsiteY95" fmla="*/ 2894003 h 3410490"/>
              <a:gd name="connsiteX96" fmla="*/ 5505299 w 5880099"/>
              <a:gd name="connsiteY96" fmla="*/ 2885669 h 3410490"/>
              <a:gd name="connsiteX97" fmla="*/ 5505299 w 5880099"/>
              <a:gd name="connsiteY97" fmla="*/ 2885101 h 3410490"/>
              <a:gd name="connsiteX98" fmla="*/ 5534921 w 5880099"/>
              <a:gd name="connsiteY98" fmla="*/ 2861237 h 3410490"/>
              <a:gd name="connsiteX99" fmla="*/ 5543846 w 5880099"/>
              <a:gd name="connsiteY99" fmla="*/ 2824115 h 3410490"/>
              <a:gd name="connsiteX100" fmla="*/ 5538909 w 5880099"/>
              <a:gd name="connsiteY100" fmla="*/ 2798168 h 3410490"/>
              <a:gd name="connsiteX101" fmla="*/ 5524668 w 5880099"/>
              <a:gd name="connsiteY101" fmla="*/ 2776766 h 3410490"/>
              <a:gd name="connsiteX102" fmla="*/ 5502071 w 5880099"/>
              <a:gd name="connsiteY102" fmla="*/ 2762372 h 3410490"/>
              <a:gd name="connsiteX103" fmla="*/ 5472638 w 5880099"/>
              <a:gd name="connsiteY103" fmla="*/ 2757069 h 3410490"/>
              <a:gd name="connsiteX104" fmla="*/ 0 w 5880099"/>
              <a:gd name="connsiteY104" fmla="*/ 0 h 3410490"/>
              <a:gd name="connsiteX105" fmla="*/ 5880099 w 5880099"/>
              <a:gd name="connsiteY105" fmla="*/ 0 h 3410490"/>
              <a:gd name="connsiteX106" fmla="*/ 5880099 w 5880099"/>
              <a:gd name="connsiteY106" fmla="*/ 3410490 h 3410490"/>
              <a:gd name="connsiteX107" fmla="*/ 0 w 5880099"/>
              <a:gd name="connsiteY107" fmla="*/ 3410490 h 34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880099" h="3410490">
                <a:moveTo>
                  <a:pt x="5551415" y="3016154"/>
                </a:moveTo>
                <a:lnTo>
                  <a:pt x="5551415" y="3258914"/>
                </a:lnTo>
                <a:lnTo>
                  <a:pt x="5724290" y="3258914"/>
                </a:lnTo>
                <a:lnTo>
                  <a:pt x="5724290" y="3214050"/>
                </a:lnTo>
                <a:lnTo>
                  <a:pt x="5604960" y="3214050"/>
                </a:lnTo>
                <a:lnTo>
                  <a:pt x="5604960" y="3154505"/>
                </a:lnTo>
                <a:lnTo>
                  <a:pt x="5717229" y="3154505"/>
                </a:lnTo>
                <a:lnTo>
                  <a:pt x="5717229" y="3113047"/>
                </a:lnTo>
                <a:lnTo>
                  <a:pt x="5604960" y="3113047"/>
                </a:lnTo>
                <a:lnTo>
                  <a:pt x="5604960" y="3061018"/>
                </a:lnTo>
                <a:lnTo>
                  <a:pt x="5724525" y="3061018"/>
                </a:lnTo>
                <a:lnTo>
                  <a:pt x="5724525" y="3016154"/>
                </a:lnTo>
                <a:close/>
                <a:moveTo>
                  <a:pt x="5428011" y="3010282"/>
                </a:moveTo>
                <a:cubicBezTo>
                  <a:pt x="5417189" y="3010282"/>
                  <a:pt x="5406177" y="3011797"/>
                  <a:pt x="5395355" y="3014638"/>
                </a:cubicBezTo>
                <a:cubicBezTo>
                  <a:pt x="5384343" y="3017668"/>
                  <a:pt x="5374661" y="3022213"/>
                  <a:pt x="5365927" y="3028274"/>
                </a:cubicBezTo>
                <a:cubicBezTo>
                  <a:pt x="5357383" y="3034523"/>
                  <a:pt x="5350359" y="3042099"/>
                  <a:pt x="5345043" y="3051378"/>
                </a:cubicBezTo>
                <a:cubicBezTo>
                  <a:pt x="5339727" y="3060469"/>
                  <a:pt x="5337069" y="3071264"/>
                  <a:pt x="5337069" y="3083763"/>
                </a:cubicBezTo>
                <a:cubicBezTo>
                  <a:pt x="5337069" y="3094936"/>
                  <a:pt x="5339157" y="3104406"/>
                  <a:pt x="5343334" y="3112170"/>
                </a:cubicBezTo>
                <a:cubicBezTo>
                  <a:pt x="5347511" y="3119935"/>
                  <a:pt x="5353017" y="3126563"/>
                  <a:pt x="5359852" y="3131677"/>
                </a:cubicBezTo>
                <a:cubicBezTo>
                  <a:pt x="5366687" y="3136979"/>
                  <a:pt x="5374471" y="3141146"/>
                  <a:pt x="5383014" y="3144555"/>
                </a:cubicBezTo>
                <a:cubicBezTo>
                  <a:pt x="5391748" y="3147774"/>
                  <a:pt x="5400481" y="3150615"/>
                  <a:pt x="5409595" y="3152888"/>
                </a:cubicBezTo>
                <a:cubicBezTo>
                  <a:pt x="5418518" y="3155350"/>
                  <a:pt x="5427251" y="3157622"/>
                  <a:pt x="5435985" y="3159705"/>
                </a:cubicBezTo>
                <a:cubicBezTo>
                  <a:pt x="5444529" y="3161789"/>
                  <a:pt x="5452313" y="3164061"/>
                  <a:pt x="5459148" y="3166713"/>
                </a:cubicBezTo>
                <a:cubicBezTo>
                  <a:pt x="5465983" y="3169553"/>
                  <a:pt x="5471488" y="3172962"/>
                  <a:pt x="5475665" y="3176939"/>
                </a:cubicBezTo>
                <a:cubicBezTo>
                  <a:pt x="5479842" y="3181106"/>
                  <a:pt x="5481931" y="3186408"/>
                  <a:pt x="5481931" y="3193037"/>
                </a:cubicBezTo>
                <a:cubicBezTo>
                  <a:pt x="5481931" y="3199097"/>
                  <a:pt x="5480412" y="3204210"/>
                  <a:pt x="5477184" y="3208187"/>
                </a:cubicBezTo>
                <a:cubicBezTo>
                  <a:pt x="5473957" y="3212165"/>
                  <a:pt x="5469970" y="3215195"/>
                  <a:pt x="5465223" y="3217467"/>
                </a:cubicBezTo>
                <a:cubicBezTo>
                  <a:pt x="5460477" y="3219740"/>
                  <a:pt x="5455350" y="3221255"/>
                  <a:pt x="5449845" y="3222012"/>
                </a:cubicBezTo>
                <a:cubicBezTo>
                  <a:pt x="5444529" y="3222959"/>
                  <a:pt x="5439402" y="3223338"/>
                  <a:pt x="5434656" y="3223338"/>
                </a:cubicBezTo>
                <a:cubicBezTo>
                  <a:pt x="5427441" y="3223338"/>
                  <a:pt x="5420606" y="3222391"/>
                  <a:pt x="5414151" y="3220687"/>
                </a:cubicBezTo>
                <a:cubicBezTo>
                  <a:pt x="5407506" y="3218982"/>
                  <a:pt x="5401810" y="3216331"/>
                  <a:pt x="5396874" y="3212922"/>
                </a:cubicBezTo>
                <a:cubicBezTo>
                  <a:pt x="5391938" y="3209324"/>
                  <a:pt x="5388141" y="3204779"/>
                  <a:pt x="5385103" y="3199097"/>
                </a:cubicBezTo>
                <a:cubicBezTo>
                  <a:pt x="5382065" y="3193416"/>
                  <a:pt x="5380736" y="3186598"/>
                  <a:pt x="5380736" y="3178454"/>
                </a:cubicBezTo>
                <a:cubicBezTo>
                  <a:pt x="5380736" y="3178454"/>
                  <a:pt x="5380736" y="3178454"/>
                  <a:pt x="5328905" y="3178454"/>
                </a:cubicBezTo>
                <a:cubicBezTo>
                  <a:pt x="5328525" y="3193416"/>
                  <a:pt x="5331373" y="3206294"/>
                  <a:pt x="5337069" y="3217088"/>
                </a:cubicBezTo>
                <a:cubicBezTo>
                  <a:pt x="5342764" y="3228073"/>
                  <a:pt x="5350359" y="3236974"/>
                  <a:pt x="5360042" y="3243981"/>
                </a:cubicBezTo>
                <a:cubicBezTo>
                  <a:pt x="5369724" y="3250988"/>
                  <a:pt x="5380926" y="3256291"/>
                  <a:pt x="5393457" y="3259510"/>
                </a:cubicBezTo>
                <a:cubicBezTo>
                  <a:pt x="5406177" y="3262730"/>
                  <a:pt x="5419087" y="3264434"/>
                  <a:pt x="5432567" y="3264434"/>
                </a:cubicBezTo>
                <a:cubicBezTo>
                  <a:pt x="5449085" y="3264434"/>
                  <a:pt x="5463704" y="3262540"/>
                  <a:pt x="5476425" y="3258753"/>
                </a:cubicBezTo>
                <a:cubicBezTo>
                  <a:pt x="5488955" y="3254776"/>
                  <a:pt x="5499587" y="3249473"/>
                  <a:pt x="5508131" y="3242466"/>
                </a:cubicBezTo>
                <a:cubicBezTo>
                  <a:pt x="5516675" y="3235648"/>
                  <a:pt x="5522940" y="3227315"/>
                  <a:pt x="5527307" y="3217846"/>
                </a:cubicBezTo>
                <a:cubicBezTo>
                  <a:pt x="5531674" y="3208377"/>
                  <a:pt x="5533762" y="3197961"/>
                  <a:pt x="5533762" y="3186787"/>
                </a:cubicBezTo>
                <a:cubicBezTo>
                  <a:pt x="5533762" y="3173341"/>
                  <a:pt x="5530914" y="3162167"/>
                  <a:pt x="5525218" y="3153456"/>
                </a:cubicBezTo>
                <a:cubicBezTo>
                  <a:pt x="5519333" y="3144555"/>
                  <a:pt x="5512498" y="3137737"/>
                  <a:pt x="5504524" y="3132434"/>
                </a:cubicBezTo>
                <a:cubicBezTo>
                  <a:pt x="5496550" y="3127321"/>
                  <a:pt x="5488576" y="3123344"/>
                  <a:pt x="5480412" y="3121071"/>
                </a:cubicBezTo>
                <a:cubicBezTo>
                  <a:pt x="5472438" y="3118609"/>
                  <a:pt x="5465983" y="3117094"/>
                  <a:pt x="5461426" y="3116147"/>
                </a:cubicBezTo>
                <a:cubicBezTo>
                  <a:pt x="5446237" y="3112170"/>
                  <a:pt x="5433896" y="3109140"/>
                  <a:pt x="5424593" y="3106489"/>
                </a:cubicBezTo>
                <a:cubicBezTo>
                  <a:pt x="5415100" y="3104027"/>
                  <a:pt x="5407696" y="3101565"/>
                  <a:pt x="5402380" y="3099103"/>
                </a:cubicBezTo>
                <a:cubicBezTo>
                  <a:pt x="5397064" y="3096641"/>
                  <a:pt x="5393457" y="3093800"/>
                  <a:pt x="5391558" y="3090959"/>
                </a:cubicBezTo>
                <a:cubicBezTo>
                  <a:pt x="5389849" y="3087929"/>
                  <a:pt x="5388900" y="3084142"/>
                  <a:pt x="5388900" y="3079407"/>
                </a:cubicBezTo>
                <a:cubicBezTo>
                  <a:pt x="5388900" y="3074104"/>
                  <a:pt x="5390039" y="3069749"/>
                  <a:pt x="5392317" y="3066529"/>
                </a:cubicBezTo>
                <a:cubicBezTo>
                  <a:pt x="5394596" y="3063120"/>
                  <a:pt x="5397444" y="3060279"/>
                  <a:pt x="5401051" y="3058007"/>
                </a:cubicBezTo>
                <a:cubicBezTo>
                  <a:pt x="5404468" y="3055734"/>
                  <a:pt x="5408455" y="3054030"/>
                  <a:pt x="5412822" y="3053083"/>
                </a:cubicBezTo>
                <a:cubicBezTo>
                  <a:pt x="5416999" y="3052325"/>
                  <a:pt x="5421366" y="3051757"/>
                  <a:pt x="5425733" y="3051757"/>
                </a:cubicBezTo>
                <a:cubicBezTo>
                  <a:pt x="5432378" y="3051757"/>
                  <a:pt x="5438453" y="3052325"/>
                  <a:pt x="5443959" y="3053462"/>
                </a:cubicBezTo>
                <a:cubicBezTo>
                  <a:pt x="5449465" y="3054598"/>
                  <a:pt x="5454401" y="3056492"/>
                  <a:pt x="5458768" y="3059332"/>
                </a:cubicBezTo>
                <a:cubicBezTo>
                  <a:pt x="5463135" y="3061984"/>
                  <a:pt x="5466552" y="3065771"/>
                  <a:pt x="5469210" y="3070506"/>
                </a:cubicBezTo>
                <a:cubicBezTo>
                  <a:pt x="5471868" y="3075241"/>
                  <a:pt x="5473387" y="3081301"/>
                  <a:pt x="5473767" y="3088497"/>
                </a:cubicBezTo>
                <a:cubicBezTo>
                  <a:pt x="5473767" y="3088497"/>
                  <a:pt x="5473767" y="3088497"/>
                  <a:pt x="5525598" y="3088497"/>
                </a:cubicBezTo>
                <a:cubicBezTo>
                  <a:pt x="5525598" y="3074483"/>
                  <a:pt x="5522940" y="3062552"/>
                  <a:pt x="5517624" y="3052704"/>
                </a:cubicBezTo>
                <a:cubicBezTo>
                  <a:pt x="5512308" y="3042856"/>
                  <a:pt x="5505093" y="3034713"/>
                  <a:pt x="5495980" y="3028274"/>
                </a:cubicBezTo>
                <a:cubicBezTo>
                  <a:pt x="5486867" y="3022024"/>
                  <a:pt x="5476425" y="3017479"/>
                  <a:pt x="5464843" y="3014638"/>
                </a:cubicBezTo>
                <a:cubicBezTo>
                  <a:pt x="5453072" y="3011797"/>
                  <a:pt x="5440731" y="3010282"/>
                  <a:pt x="5428011" y="3010282"/>
                </a:cubicBezTo>
                <a:close/>
                <a:moveTo>
                  <a:pt x="5661565" y="2936996"/>
                </a:moveTo>
                <a:lnTo>
                  <a:pt x="5661565" y="2999595"/>
                </a:lnTo>
                <a:lnTo>
                  <a:pt x="5724525" y="2999595"/>
                </a:lnTo>
                <a:lnTo>
                  <a:pt x="5724525" y="2936996"/>
                </a:lnTo>
                <a:close/>
                <a:moveTo>
                  <a:pt x="5394780" y="2798528"/>
                </a:moveTo>
                <a:cubicBezTo>
                  <a:pt x="5394780" y="2798528"/>
                  <a:pt x="5394780" y="2798528"/>
                  <a:pt x="5453483" y="2798528"/>
                </a:cubicBezTo>
                <a:cubicBezTo>
                  <a:pt x="5465831" y="2798528"/>
                  <a:pt x="5474950" y="2801178"/>
                  <a:pt x="5481219" y="2806480"/>
                </a:cubicBezTo>
                <a:cubicBezTo>
                  <a:pt x="5487299" y="2811971"/>
                  <a:pt x="5490338" y="2820492"/>
                  <a:pt x="5490338" y="2832231"/>
                </a:cubicBezTo>
                <a:cubicBezTo>
                  <a:pt x="5490338" y="2844538"/>
                  <a:pt x="5487299" y="2853248"/>
                  <a:pt x="5481219" y="2858739"/>
                </a:cubicBezTo>
                <a:cubicBezTo>
                  <a:pt x="5474950" y="2864230"/>
                  <a:pt x="5465831" y="2866881"/>
                  <a:pt x="5453483" y="2866881"/>
                </a:cubicBezTo>
                <a:lnTo>
                  <a:pt x="5394780" y="2866881"/>
                </a:lnTo>
                <a:cubicBezTo>
                  <a:pt x="5394780" y="2866881"/>
                  <a:pt x="5394780" y="2866881"/>
                  <a:pt x="5394780" y="2798528"/>
                </a:cubicBezTo>
                <a:close/>
                <a:moveTo>
                  <a:pt x="5576363" y="2757069"/>
                </a:moveTo>
                <a:lnTo>
                  <a:pt x="5576363" y="3000064"/>
                </a:lnTo>
                <a:lnTo>
                  <a:pt x="5629908" y="3000064"/>
                </a:lnTo>
                <a:lnTo>
                  <a:pt x="5629908" y="2757069"/>
                </a:lnTo>
                <a:close/>
                <a:moveTo>
                  <a:pt x="5341235" y="2757069"/>
                </a:moveTo>
                <a:cubicBezTo>
                  <a:pt x="5341235" y="2757069"/>
                  <a:pt x="5341235" y="2757069"/>
                  <a:pt x="5341235" y="3000064"/>
                </a:cubicBezTo>
                <a:cubicBezTo>
                  <a:pt x="5341235" y="3000064"/>
                  <a:pt x="5341235" y="3000064"/>
                  <a:pt x="5394784" y="3000064"/>
                </a:cubicBezTo>
                <a:cubicBezTo>
                  <a:pt x="5394784" y="3000064"/>
                  <a:pt x="5394784" y="3000064"/>
                  <a:pt x="5394784" y="2905177"/>
                </a:cubicBezTo>
                <a:cubicBezTo>
                  <a:pt x="5394784" y="2905177"/>
                  <a:pt x="5394784" y="2905177"/>
                  <a:pt x="5448332" y="2905177"/>
                </a:cubicBezTo>
                <a:cubicBezTo>
                  <a:pt x="5461814" y="2905177"/>
                  <a:pt x="5471499" y="2908018"/>
                  <a:pt x="5477385" y="2913889"/>
                </a:cubicBezTo>
                <a:cubicBezTo>
                  <a:pt x="5483272" y="2919760"/>
                  <a:pt x="5487070" y="2929230"/>
                  <a:pt x="5488968" y="2941920"/>
                </a:cubicBezTo>
                <a:cubicBezTo>
                  <a:pt x="5490298" y="2951579"/>
                  <a:pt x="5491437" y="2961806"/>
                  <a:pt x="5492007" y="2972412"/>
                </a:cubicBezTo>
                <a:cubicBezTo>
                  <a:pt x="5492766" y="2983208"/>
                  <a:pt x="5494475" y="2992299"/>
                  <a:pt x="5497513" y="3000064"/>
                </a:cubicBezTo>
                <a:cubicBezTo>
                  <a:pt x="5497513" y="3000064"/>
                  <a:pt x="5497513" y="3000064"/>
                  <a:pt x="5551062" y="3000064"/>
                </a:cubicBezTo>
                <a:cubicBezTo>
                  <a:pt x="5548593" y="2996655"/>
                  <a:pt x="5546695" y="2992488"/>
                  <a:pt x="5545365" y="2987564"/>
                </a:cubicBezTo>
                <a:cubicBezTo>
                  <a:pt x="5544226" y="2982829"/>
                  <a:pt x="5543277" y="2977526"/>
                  <a:pt x="5542707" y="2972034"/>
                </a:cubicBezTo>
                <a:cubicBezTo>
                  <a:pt x="5542137" y="2966731"/>
                  <a:pt x="5541757" y="2961427"/>
                  <a:pt x="5541568" y="2956124"/>
                </a:cubicBezTo>
                <a:cubicBezTo>
                  <a:pt x="5541188" y="2951011"/>
                  <a:pt x="5540998" y="2946465"/>
                  <a:pt x="5540808" y="2942488"/>
                </a:cubicBezTo>
                <a:cubicBezTo>
                  <a:pt x="5540428" y="2936427"/>
                  <a:pt x="5539479" y="2930367"/>
                  <a:pt x="5538339" y="2924116"/>
                </a:cubicBezTo>
                <a:cubicBezTo>
                  <a:pt x="5537010" y="2918056"/>
                  <a:pt x="5534921" y="2912374"/>
                  <a:pt x="5532263" y="2907260"/>
                </a:cubicBezTo>
                <a:cubicBezTo>
                  <a:pt x="5529605" y="2902147"/>
                  <a:pt x="5525997" y="2897790"/>
                  <a:pt x="5521629" y="2894003"/>
                </a:cubicBezTo>
                <a:cubicBezTo>
                  <a:pt x="5517452" y="2890215"/>
                  <a:pt x="5511945" y="2887563"/>
                  <a:pt x="5505299" y="2885669"/>
                </a:cubicBezTo>
                <a:cubicBezTo>
                  <a:pt x="5505299" y="2885669"/>
                  <a:pt x="5505299" y="2885669"/>
                  <a:pt x="5505299" y="2885101"/>
                </a:cubicBezTo>
                <a:cubicBezTo>
                  <a:pt x="5518971" y="2879608"/>
                  <a:pt x="5528845" y="2871654"/>
                  <a:pt x="5534921" y="2861237"/>
                </a:cubicBezTo>
                <a:cubicBezTo>
                  <a:pt x="5540808" y="2850820"/>
                  <a:pt x="5543846" y="2838320"/>
                  <a:pt x="5543846" y="2824115"/>
                </a:cubicBezTo>
                <a:cubicBezTo>
                  <a:pt x="5543846" y="2814835"/>
                  <a:pt x="5542327" y="2806123"/>
                  <a:pt x="5538909" y="2798168"/>
                </a:cubicBezTo>
                <a:cubicBezTo>
                  <a:pt x="5535681" y="2790024"/>
                  <a:pt x="5530934" y="2783016"/>
                  <a:pt x="5524668" y="2776766"/>
                </a:cubicBezTo>
                <a:cubicBezTo>
                  <a:pt x="5518401" y="2770706"/>
                  <a:pt x="5510806" y="2765781"/>
                  <a:pt x="5502071" y="2762372"/>
                </a:cubicBezTo>
                <a:cubicBezTo>
                  <a:pt x="5493336" y="2758774"/>
                  <a:pt x="5483462" y="2757069"/>
                  <a:pt x="5472638" y="2757069"/>
                </a:cubicBezTo>
                <a:close/>
                <a:moveTo>
                  <a:pt x="0" y="0"/>
                </a:moveTo>
                <a:lnTo>
                  <a:pt x="5880099" y="0"/>
                </a:lnTo>
                <a:lnTo>
                  <a:pt x="5880099" y="3410490"/>
                </a:lnTo>
                <a:lnTo>
                  <a:pt x="0" y="3410490"/>
                </a:lnTo>
                <a:close/>
              </a:path>
            </a:pathLst>
          </a:custGeom>
          <a:noFill/>
          <a:ln>
            <a:noFill/>
          </a:ln>
        </p:spPr>
        <p:txBody>
          <a:bodyPr wrap="square">
            <a:noAutofit/>
          </a:bodyPr>
          <a:lstStyle/>
          <a:p>
            <a:r>
              <a:rPr lang="sv-SE"/>
              <a:t>Dra bilden till platshållaren eller klicka på ikonen för att lägga till den</a:t>
            </a:r>
          </a:p>
        </p:txBody>
      </p:sp>
      <p:sp>
        <p:nvSpPr>
          <p:cNvPr id="4" name="Platshållare för bildnummer 3"/>
          <p:cNvSpPr>
            <a:spLocks noGrp="1"/>
          </p:cNvSpPr>
          <p:nvPr>
            <p:ph type="sldNum" sz="quarter" idx="11"/>
          </p:nvPr>
        </p:nvSpPr>
        <p:spPr/>
        <p:txBody>
          <a:bodyPr/>
          <a:lstStyle/>
          <a:p>
            <a:fld id="{689F2D8B-41AF-4F0A-96D1-36B06F461775}" type="slidenum">
              <a:rPr lang="sv-SE" smtClean="0"/>
              <a:pPr/>
              <a:t>‹#›</a:t>
            </a:fld>
            <a:endParaRPr lang="sv-SE"/>
          </a:p>
        </p:txBody>
      </p:sp>
      <p:sp>
        <p:nvSpPr>
          <p:cNvPr id="8" name="Platshållare för bild 49"/>
          <p:cNvSpPr>
            <a:spLocks noGrp="1"/>
          </p:cNvSpPr>
          <p:nvPr>
            <p:ph type="pic" sz="quarter" idx="14"/>
          </p:nvPr>
        </p:nvSpPr>
        <p:spPr>
          <a:xfrm>
            <a:off x="4733925" y="1"/>
            <a:ext cx="4410075" cy="2555933"/>
          </a:xfrm>
          <a:prstGeom prst="rect">
            <a:avLst/>
          </a:prstGeom>
          <a:noFill/>
        </p:spPr>
        <p:txBody>
          <a:bodyPr wrap="square">
            <a:noAutofit/>
          </a:bodyPr>
          <a:lstStyle/>
          <a:p>
            <a:r>
              <a:rPr lang="sv-SE"/>
              <a:t>Dra bilden till platshållaren eller klicka på ikonen för att lägga till den</a:t>
            </a:r>
          </a:p>
        </p:txBody>
      </p:sp>
      <p:sp>
        <p:nvSpPr>
          <p:cNvPr id="2" name="Rubrik 1"/>
          <p:cNvSpPr>
            <a:spLocks noGrp="1"/>
          </p:cNvSpPr>
          <p:nvPr>
            <p:ph type="title"/>
          </p:nvPr>
        </p:nvSpPr>
        <p:spPr>
          <a:xfrm>
            <a:off x="413148" y="303610"/>
            <a:ext cx="4158853" cy="369332"/>
          </a:xfrm>
        </p:spPr>
        <p:txBody>
          <a:bodyPr/>
          <a:lstStyle/>
          <a:p>
            <a:r>
              <a:rPr lang="sv-SE"/>
              <a:t>Klicka här för att ändra format</a:t>
            </a:r>
          </a:p>
        </p:txBody>
      </p:sp>
    </p:spTree>
    <p:extLst>
      <p:ext uri="{BB962C8B-B14F-4D97-AF65-F5344CB8AC3E}">
        <p14:creationId xmlns:p14="http://schemas.microsoft.com/office/powerpoint/2010/main" val="2180694655"/>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6" name="Platshållare för bildnummer 5"/>
          <p:cNvSpPr>
            <a:spLocks noGrp="1"/>
          </p:cNvSpPr>
          <p:nvPr>
            <p:ph type="sldNum" sz="quarter" idx="12"/>
          </p:nvPr>
        </p:nvSpPr>
        <p:spPr>
          <a:xfrm>
            <a:off x="413147" y="4874760"/>
            <a:ext cx="198372" cy="184666"/>
          </a:xfrm>
        </p:spPr>
        <p:txBody>
          <a:bodyPr/>
          <a:lstStyle/>
          <a:p>
            <a:fld id="{15E64212-AF21-4074-AD51-21ACBD25B453}" type="slidenum">
              <a:rPr lang="sv-SE" smtClean="0"/>
              <a:pPr/>
              <a:t>‹#›</a:t>
            </a:fld>
            <a:endParaRPr lang="sv-SE" dirty="0"/>
          </a:p>
        </p:txBody>
      </p:sp>
      <p:sp>
        <p:nvSpPr>
          <p:cNvPr id="7" name="Rektangel 6"/>
          <p:cNvSpPr/>
          <p:nvPr userDrawn="1"/>
        </p:nvSpPr>
        <p:spPr>
          <a:xfrm>
            <a:off x="1" y="1405582"/>
            <a:ext cx="5706428" cy="7918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58"/>
          </a:p>
        </p:txBody>
      </p:sp>
      <p:sp>
        <p:nvSpPr>
          <p:cNvPr id="8" name="Platshållare för innehåll 2"/>
          <p:cNvSpPr>
            <a:spLocks noGrp="1"/>
          </p:cNvSpPr>
          <p:nvPr>
            <p:ph idx="1"/>
          </p:nvPr>
        </p:nvSpPr>
        <p:spPr>
          <a:xfrm>
            <a:off x="1079503" y="1563640"/>
            <a:ext cx="7813676" cy="306075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707180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nehåll och bild till höger">
    <p:spTree>
      <p:nvGrpSpPr>
        <p:cNvPr id="1" name=""/>
        <p:cNvGrpSpPr/>
        <p:nvPr/>
      </p:nvGrpSpPr>
      <p:grpSpPr>
        <a:xfrm>
          <a:off x="0" y="0"/>
          <a:ext cx="0" cy="0"/>
          <a:chOff x="0" y="0"/>
          <a:chExt cx="0" cy="0"/>
        </a:xfrm>
      </p:grpSpPr>
      <p:sp>
        <p:nvSpPr>
          <p:cNvPr id="31" name="Rektangel 30"/>
          <p:cNvSpPr/>
          <p:nvPr userDrawn="1"/>
        </p:nvSpPr>
        <p:spPr>
          <a:xfrm>
            <a:off x="8622506" y="4622007"/>
            <a:ext cx="521494" cy="521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3" name="Rectangle 5"/>
          <p:cNvSpPr>
            <a:spLocks noChangeArrowheads="1"/>
          </p:cNvSpPr>
          <p:nvPr userDrawn="1"/>
        </p:nvSpPr>
        <p:spPr bwMode="auto">
          <a:xfrm>
            <a:off x="8972359" y="4780685"/>
            <a:ext cx="62699" cy="62339"/>
          </a:xfrm>
          <a:prstGeom prst="rect">
            <a:avLst/>
          </a:prstGeom>
          <a:solidFill>
            <a:srgbClr val="BEB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sv-SE" sz="1350"/>
          </a:p>
        </p:txBody>
      </p:sp>
      <p:sp>
        <p:nvSpPr>
          <p:cNvPr id="3" name="Platshållare för innehåll 2"/>
          <p:cNvSpPr>
            <a:spLocks noGrp="1"/>
          </p:cNvSpPr>
          <p:nvPr>
            <p:ph idx="1"/>
          </p:nvPr>
        </p:nvSpPr>
        <p:spPr>
          <a:xfrm>
            <a:off x="413148" y="925116"/>
            <a:ext cx="4158853" cy="36183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8"/>
          <p:cNvSpPr>
            <a:spLocks noGrp="1"/>
          </p:cNvSpPr>
          <p:nvPr>
            <p:ph type="pic" sz="quarter" idx="10"/>
          </p:nvPr>
        </p:nvSpPr>
        <p:spPr>
          <a:xfrm>
            <a:off x="4733924" y="0"/>
            <a:ext cx="4410075" cy="5143501"/>
          </a:xfrm>
          <a:custGeom>
            <a:avLst/>
            <a:gdLst>
              <a:gd name="connsiteX0" fmla="*/ 5551415 w 5880100"/>
              <a:gd name="connsiteY0" fmla="*/ 6463665 h 6858001"/>
              <a:gd name="connsiteX1" fmla="*/ 5551415 w 5880100"/>
              <a:gd name="connsiteY1" fmla="*/ 6706425 h 6858001"/>
              <a:gd name="connsiteX2" fmla="*/ 5724290 w 5880100"/>
              <a:gd name="connsiteY2" fmla="*/ 6706425 h 6858001"/>
              <a:gd name="connsiteX3" fmla="*/ 5724290 w 5880100"/>
              <a:gd name="connsiteY3" fmla="*/ 6661561 h 6858001"/>
              <a:gd name="connsiteX4" fmla="*/ 5604960 w 5880100"/>
              <a:gd name="connsiteY4" fmla="*/ 6661561 h 6858001"/>
              <a:gd name="connsiteX5" fmla="*/ 5604960 w 5880100"/>
              <a:gd name="connsiteY5" fmla="*/ 6602016 h 6858001"/>
              <a:gd name="connsiteX6" fmla="*/ 5717229 w 5880100"/>
              <a:gd name="connsiteY6" fmla="*/ 6602016 h 6858001"/>
              <a:gd name="connsiteX7" fmla="*/ 5717229 w 5880100"/>
              <a:gd name="connsiteY7" fmla="*/ 6560558 h 6858001"/>
              <a:gd name="connsiteX8" fmla="*/ 5604960 w 5880100"/>
              <a:gd name="connsiteY8" fmla="*/ 6560558 h 6858001"/>
              <a:gd name="connsiteX9" fmla="*/ 5604960 w 5880100"/>
              <a:gd name="connsiteY9" fmla="*/ 6508529 h 6858001"/>
              <a:gd name="connsiteX10" fmla="*/ 5724525 w 5880100"/>
              <a:gd name="connsiteY10" fmla="*/ 6508529 h 6858001"/>
              <a:gd name="connsiteX11" fmla="*/ 5724525 w 5880100"/>
              <a:gd name="connsiteY11" fmla="*/ 6463665 h 6858001"/>
              <a:gd name="connsiteX12" fmla="*/ 5428011 w 5880100"/>
              <a:gd name="connsiteY12" fmla="*/ 6457793 h 6858001"/>
              <a:gd name="connsiteX13" fmla="*/ 5395355 w 5880100"/>
              <a:gd name="connsiteY13" fmla="*/ 6462149 h 6858001"/>
              <a:gd name="connsiteX14" fmla="*/ 5365927 w 5880100"/>
              <a:gd name="connsiteY14" fmla="*/ 6475785 h 6858001"/>
              <a:gd name="connsiteX15" fmla="*/ 5345043 w 5880100"/>
              <a:gd name="connsiteY15" fmla="*/ 6498889 h 6858001"/>
              <a:gd name="connsiteX16" fmla="*/ 5337069 w 5880100"/>
              <a:gd name="connsiteY16" fmla="*/ 6531274 h 6858001"/>
              <a:gd name="connsiteX17" fmla="*/ 5343334 w 5880100"/>
              <a:gd name="connsiteY17" fmla="*/ 6559681 h 6858001"/>
              <a:gd name="connsiteX18" fmla="*/ 5359852 w 5880100"/>
              <a:gd name="connsiteY18" fmla="*/ 6579188 h 6858001"/>
              <a:gd name="connsiteX19" fmla="*/ 5383014 w 5880100"/>
              <a:gd name="connsiteY19" fmla="*/ 6592066 h 6858001"/>
              <a:gd name="connsiteX20" fmla="*/ 5409595 w 5880100"/>
              <a:gd name="connsiteY20" fmla="*/ 6600399 h 6858001"/>
              <a:gd name="connsiteX21" fmla="*/ 5435985 w 5880100"/>
              <a:gd name="connsiteY21" fmla="*/ 6607216 h 6858001"/>
              <a:gd name="connsiteX22" fmla="*/ 5459148 w 5880100"/>
              <a:gd name="connsiteY22" fmla="*/ 6614224 h 6858001"/>
              <a:gd name="connsiteX23" fmla="*/ 5475665 w 5880100"/>
              <a:gd name="connsiteY23" fmla="*/ 6624450 h 6858001"/>
              <a:gd name="connsiteX24" fmla="*/ 5481931 w 5880100"/>
              <a:gd name="connsiteY24" fmla="*/ 6640548 h 6858001"/>
              <a:gd name="connsiteX25" fmla="*/ 5477184 w 5880100"/>
              <a:gd name="connsiteY25" fmla="*/ 6655698 h 6858001"/>
              <a:gd name="connsiteX26" fmla="*/ 5465223 w 5880100"/>
              <a:gd name="connsiteY26" fmla="*/ 6664978 h 6858001"/>
              <a:gd name="connsiteX27" fmla="*/ 5449845 w 5880100"/>
              <a:gd name="connsiteY27" fmla="*/ 6669523 h 6858001"/>
              <a:gd name="connsiteX28" fmla="*/ 5434656 w 5880100"/>
              <a:gd name="connsiteY28" fmla="*/ 6670849 h 6858001"/>
              <a:gd name="connsiteX29" fmla="*/ 5414151 w 5880100"/>
              <a:gd name="connsiteY29" fmla="*/ 6668198 h 6858001"/>
              <a:gd name="connsiteX30" fmla="*/ 5396874 w 5880100"/>
              <a:gd name="connsiteY30" fmla="*/ 6660433 h 6858001"/>
              <a:gd name="connsiteX31" fmla="*/ 5385103 w 5880100"/>
              <a:gd name="connsiteY31" fmla="*/ 6646608 h 6858001"/>
              <a:gd name="connsiteX32" fmla="*/ 5380736 w 5880100"/>
              <a:gd name="connsiteY32" fmla="*/ 6625965 h 6858001"/>
              <a:gd name="connsiteX33" fmla="*/ 5328905 w 5880100"/>
              <a:gd name="connsiteY33" fmla="*/ 6625965 h 6858001"/>
              <a:gd name="connsiteX34" fmla="*/ 5337069 w 5880100"/>
              <a:gd name="connsiteY34" fmla="*/ 6664599 h 6858001"/>
              <a:gd name="connsiteX35" fmla="*/ 5360042 w 5880100"/>
              <a:gd name="connsiteY35" fmla="*/ 6691492 h 6858001"/>
              <a:gd name="connsiteX36" fmla="*/ 5393457 w 5880100"/>
              <a:gd name="connsiteY36" fmla="*/ 6707021 h 6858001"/>
              <a:gd name="connsiteX37" fmla="*/ 5432567 w 5880100"/>
              <a:gd name="connsiteY37" fmla="*/ 6711945 h 6858001"/>
              <a:gd name="connsiteX38" fmla="*/ 5476425 w 5880100"/>
              <a:gd name="connsiteY38" fmla="*/ 6706264 h 6858001"/>
              <a:gd name="connsiteX39" fmla="*/ 5508131 w 5880100"/>
              <a:gd name="connsiteY39" fmla="*/ 6689977 h 6858001"/>
              <a:gd name="connsiteX40" fmla="*/ 5527307 w 5880100"/>
              <a:gd name="connsiteY40" fmla="*/ 6665357 h 6858001"/>
              <a:gd name="connsiteX41" fmla="*/ 5533762 w 5880100"/>
              <a:gd name="connsiteY41" fmla="*/ 6634298 h 6858001"/>
              <a:gd name="connsiteX42" fmla="*/ 5525218 w 5880100"/>
              <a:gd name="connsiteY42" fmla="*/ 6600967 h 6858001"/>
              <a:gd name="connsiteX43" fmla="*/ 5504524 w 5880100"/>
              <a:gd name="connsiteY43" fmla="*/ 6579945 h 6858001"/>
              <a:gd name="connsiteX44" fmla="*/ 5480412 w 5880100"/>
              <a:gd name="connsiteY44" fmla="*/ 6568582 h 6858001"/>
              <a:gd name="connsiteX45" fmla="*/ 5461426 w 5880100"/>
              <a:gd name="connsiteY45" fmla="*/ 6563658 h 6858001"/>
              <a:gd name="connsiteX46" fmla="*/ 5424593 w 5880100"/>
              <a:gd name="connsiteY46" fmla="*/ 6554000 h 6858001"/>
              <a:gd name="connsiteX47" fmla="*/ 5402380 w 5880100"/>
              <a:gd name="connsiteY47" fmla="*/ 6546614 h 6858001"/>
              <a:gd name="connsiteX48" fmla="*/ 5391558 w 5880100"/>
              <a:gd name="connsiteY48" fmla="*/ 6538470 h 6858001"/>
              <a:gd name="connsiteX49" fmla="*/ 5388900 w 5880100"/>
              <a:gd name="connsiteY49" fmla="*/ 6526918 h 6858001"/>
              <a:gd name="connsiteX50" fmla="*/ 5392317 w 5880100"/>
              <a:gd name="connsiteY50" fmla="*/ 6514040 h 6858001"/>
              <a:gd name="connsiteX51" fmla="*/ 5401051 w 5880100"/>
              <a:gd name="connsiteY51" fmla="*/ 6505518 h 6858001"/>
              <a:gd name="connsiteX52" fmla="*/ 5412822 w 5880100"/>
              <a:gd name="connsiteY52" fmla="*/ 6500594 h 6858001"/>
              <a:gd name="connsiteX53" fmla="*/ 5425733 w 5880100"/>
              <a:gd name="connsiteY53" fmla="*/ 6499268 h 6858001"/>
              <a:gd name="connsiteX54" fmla="*/ 5443959 w 5880100"/>
              <a:gd name="connsiteY54" fmla="*/ 6500973 h 6858001"/>
              <a:gd name="connsiteX55" fmla="*/ 5458768 w 5880100"/>
              <a:gd name="connsiteY55" fmla="*/ 6506843 h 6858001"/>
              <a:gd name="connsiteX56" fmla="*/ 5469210 w 5880100"/>
              <a:gd name="connsiteY56" fmla="*/ 6518017 h 6858001"/>
              <a:gd name="connsiteX57" fmla="*/ 5473767 w 5880100"/>
              <a:gd name="connsiteY57" fmla="*/ 6536008 h 6858001"/>
              <a:gd name="connsiteX58" fmla="*/ 5525598 w 5880100"/>
              <a:gd name="connsiteY58" fmla="*/ 6536008 h 6858001"/>
              <a:gd name="connsiteX59" fmla="*/ 5517624 w 5880100"/>
              <a:gd name="connsiteY59" fmla="*/ 6500215 h 6858001"/>
              <a:gd name="connsiteX60" fmla="*/ 5495980 w 5880100"/>
              <a:gd name="connsiteY60" fmla="*/ 6475785 h 6858001"/>
              <a:gd name="connsiteX61" fmla="*/ 5464843 w 5880100"/>
              <a:gd name="connsiteY61" fmla="*/ 6462149 h 6858001"/>
              <a:gd name="connsiteX62" fmla="*/ 5428011 w 5880100"/>
              <a:gd name="connsiteY62" fmla="*/ 6457793 h 6858001"/>
              <a:gd name="connsiteX63" fmla="*/ 5661565 w 5880100"/>
              <a:gd name="connsiteY63" fmla="*/ 6384507 h 6858001"/>
              <a:gd name="connsiteX64" fmla="*/ 5661565 w 5880100"/>
              <a:gd name="connsiteY64" fmla="*/ 6447106 h 6858001"/>
              <a:gd name="connsiteX65" fmla="*/ 5724525 w 5880100"/>
              <a:gd name="connsiteY65" fmla="*/ 6447106 h 6858001"/>
              <a:gd name="connsiteX66" fmla="*/ 5724525 w 5880100"/>
              <a:gd name="connsiteY66" fmla="*/ 6384507 h 6858001"/>
              <a:gd name="connsiteX67" fmla="*/ 5394780 w 5880100"/>
              <a:gd name="connsiteY67" fmla="*/ 6246039 h 6858001"/>
              <a:gd name="connsiteX68" fmla="*/ 5453483 w 5880100"/>
              <a:gd name="connsiteY68" fmla="*/ 6246039 h 6858001"/>
              <a:gd name="connsiteX69" fmla="*/ 5481219 w 5880100"/>
              <a:gd name="connsiteY69" fmla="*/ 6253991 h 6858001"/>
              <a:gd name="connsiteX70" fmla="*/ 5490338 w 5880100"/>
              <a:gd name="connsiteY70" fmla="*/ 6279742 h 6858001"/>
              <a:gd name="connsiteX71" fmla="*/ 5481219 w 5880100"/>
              <a:gd name="connsiteY71" fmla="*/ 6306250 h 6858001"/>
              <a:gd name="connsiteX72" fmla="*/ 5453483 w 5880100"/>
              <a:gd name="connsiteY72" fmla="*/ 6314392 h 6858001"/>
              <a:gd name="connsiteX73" fmla="*/ 5394780 w 5880100"/>
              <a:gd name="connsiteY73" fmla="*/ 6314392 h 6858001"/>
              <a:gd name="connsiteX74" fmla="*/ 5394780 w 5880100"/>
              <a:gd name="connsiteY74" fmla="*/ 6246039 h 6858001"/>
              <a:gd name="connsiteX75" fmla="*/ 5576363 w 5880100"/>
              <a:gd name="connsiteY75" fmla="*/ 6204580 h 6858001"/>
              <a:gd name="connsiteX76" fmla="*/ 5576363 w 5880100"/>
              <a:gd name="connsiteY76" fmla="*/ 6447575 h 6858001"/>
              <a:gd name="connsiteX77" fmla="*/ 5629908 w 5880100"/>
              <a:gd name="connsiteY77" fmla="*/ 6447575 h 6858001"/>
              <a:gd name="connsiteX78" fmla="*/ 5629908 w 5880100"/>
              <a:gd name="connsiteY78" fmla="*/ 6204580 h 6858001"/>
              <a:gd name="connsiteX79" fmla="*/ 5341235 w 5880100"/>
              <a:gd name="connsiteY79" fmla="*/ 6204580 h 6858001"/>
              <a:gd name="connsiteX80" fmla="*/ 5341235 w 5880100"/>
              <a:gd name="connsiteY80" fmla="*/ 6447575 h 6858001"/>
              <a:gd name="connsiteX81" fmla="*/ 5394784 w 5880100"/>
              <a:gd name="connsiteY81" fmla="*/ 6447575 h 6858001"/>
              <a:gd name="connsiteX82" fmla="*/ 5394784 w 5880100"/>
              <a:gd name="connsiteY82" fmla="*/ 6352688 h 6858001"/>
              <a:gd name="connsiteX83" fmla="*/ 5448332 w 5880100"/>
              <a:gd name="connsiteY83" fmla="*/ 6352688 h 6858001"/>
              <a:gd name="connsiteX84" fmla="*/ 5477385 w 5880100"/>
              <a:gd name="connsiteY84" fmla="*/ 6361400 h 6858001"/>
              <a:gd name="connsiteX85" fmla="*/ 5488968 w 5880100"/>
              <a:gd name="connsiteY85" fmla="*/ 6389431 h 6858001"/>
              <a:gd name="connsiteX86" fmla="*/ 5492007 w 5880100"/>
              <a:gd name="connsiteY86" fmla="*/ 6419923 h 6858001"/>
              <a:gd name="connsiteX87" fmla="*/ 5497513 w 5880100"/>
              <a:gd name="connsiteY87" fmla="*/ 6447575 h 6858001"/>
              <a:gd name="connsiteX88" fmla="*/ 5551062 w 5880100"/>
              <a:gd name="connsiteY88" fmla="*/ 6447575 h 6858001"/>
              <a:gd name="connsiteX89" fmla="*/ 5545365 w 5880100"/>
              <a:gd name="connsiteY89" fmla="*/ 6435075 h 6858001"/>
              <a:gd name="connsiteX90" fmla="*/ 5542707 w 5880100"/>
              <a:gd name="connsiteY90" fmla="*/ 6419545 h 6858001"/>
              <a:gd name="connsiteX91" fmla="*/ 5541568 w 5880100"/>
              <a:gd name="connsiteY91" fmla="*/ 6403635 h 6858001"/>
              <a:gd name="connsiteX92" fmla="*/ 5540808 w 5880100"/>
              <a:gd name="connsiteY92" fmla="*/ 6389999 h 6858001"/>
              <a:gd name="connsiteX93" fmla="*/ 5538339 w 5880100"/>
              <a:gd name="connsiteY93" fmla="*/ 6371627 h 6858001"/>
              <a:gd name="connsiteX94" fmla="*/ 5532263 w 5880100"/>
              <a:gd name="connsiteY94" fmla="*/ 6354771 h 6858001"/>
              <a:gd name="connsiteX95" fmla="*/ 5521629 w 5880100"/>
              <a:gd name="connsiteY95" fmla="*/ 6341514 h 6858001"/>
              <a:gd name="connsiteX96" fmla="*/ 5505299 w 5880100"/>
              <a:gd name="connsiteY96" fmla="*/ 6333180 h 6858001"/>
              <a:gd name="connsiteX97" fmla="*/ 5505299 w 5880100"/>
              <a:gd name="connsiteY97" fmla="*/ 6332612 h 6858001"/>
              <a:gd name="connsiteX98" fmla="*/ 5534921 w 5880100"/>
              <a:gd name="connsiteY98" fmla="*/ 6308748 h 6858001"/>
              <a:gd name="connsiteX99" fmla="*/ 5543846 w 5880100"/>
              <a:gd name="connsiteY99" fmla="*/ 6271626 h 6858001"/>
              <a:gd name="connsiteX100" fmla="*/ 5538909 w 5880100"/>
              <a:gd name="connsiteY100" fmla="*/ 6245679 h 6858001"/>
              <a:gd name="connsiteX101" fmla="*/ 5524668 w 5880100"/>
              <a:gd name="connsiteY101" fmla="*/ 6224277 h 6858001"/>
              <a:gd name="connsiteX102" fmla="*/ 5502071 w 5880100"/>
              <a:gd name="connsiteY102" fmla="*/ 6209883 h 6858001"/>
              <a:gd name="connsiteX103" fmla="*/ 5472638 w 5880100"/>
              <a:gd name="connsiteY103" fmla="*/ 6204580 h 6858001"/>
              <a:gd name="connsiteX104" fmla="*/ 1300 w 5880100"/>
              <a:gd name="connsiteY104" fmla="*/ 0 h 6858001"/>
              <a:gd name="connsiteX105" fmla="*/ 5880100 w 5880100"/>
              <a:gd name="connsiteY105" fmla="*/ 0 h 6858001"/>
              <a:gd name="connsiteX106" fmla="*/ 5880100 w 5880100"/>
              <a:gd name="connsiteY106" fmla="*/ 779489 h 6858001"/>
              <a:gd name="connsiteX107" fmla="*/ 5880099 w 5880100"/>
              <a:gd name="connsiteY107" fmla="*/ 779489 h 6858001"/>
              <a:gd name="connsiteX108" fmla="*/ 5880099 w 5880100"/>
              <a:gd name="connsiteY108" fmla="*/ 6858001 h 6858001"/>
              <a:gd name="connsiteX109" fmla="*/ 0 w 5880100"/>
              <a:gd name="connsiteY109" fmla="*/ 6858001 h 6858001"/>
              <a:gd name="connsiteX110" fmla="*/ 0 w 5880100"/>
              <a:gd name="connsiteY110" fmla="*/ 2 h 6858001"/>
              <a:gd name="connsiteX111" fmla="*/ 1300 w 5880100"/>
              <a:gd name="connsiteY111"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880100" h="6858001">
                <a:moveTo>
                  <a:pt x="5551415" y="6463665"/>
                </a:moveTo>
                <a:lnTo>
                  <a:pt x="5551415" y="6706425"/>
                </a:lnTo>
                <a:lnTo>
                  <a:pt x="5724290" y="6706425"/>
                </a:lnTo>
                <a:lnTo>
                  <a:pt x="5724290" y="6661561"/>
                </a:lnTo>
                <a:lnTo>
                  <a:pt x="5604960" y="6661561"/>
                </a:lnTo>
                <a:lnTo>
                  <a:pt x="5604960" y="6602016"/>
                </a:lnTo>
                <a:lnTo>
                  <a:pt x="5717229" y="6602016"/>
                </a:lnTo>
                <a:lnTo>
                  <a:pt x="5717229" y="6560558"/>
                </a:lnTo>
                <a:lnTo>
                  <a:pt x="5604960" y="6560558"/>
                </a:lnTo>
                <a:lnTo>
                  <a:pt x="5604960" y="6508529"/>
                </a:lnTo>
                <a:lnTo>
                  <a:pt x="5724525" y="6508529"/>
                </a:lnTo>
                <a:lnTo>
                  <a:pt x="5724525" y="6463665"/>
                </a:lnTo>
                <a:close/>
                <a:moveTo>
                  <a:pt x="5428011" y="6457793"/>
                </a:moveTo>
                <a:cubicBezTo>
                  <a:pt x="5417189" y="6457793"/>
                  <a:pt x="5406177" y="6459308"/>
                  <a:pt x="5395355" y="6462149"/>
                </a:cubicBezTo>
                <a:cubicBezTo>
                  <a:pt x="5384343" y="6465179"/>
                  <a:pt x="5374661" y="6469724"/>
                  <a:pt x="5365927" y="6475785"/>
                </a:cubicBezTo>
                <a:cubicBezTo>
                  <a:pt x="5357383" y="6482034"/>
                  <a:pt x="5350359" y="6489610"/>
                  <a:pt x="5345043" y="6498889"/>
                </a:cubicBezTo>
                <a:cubicBezTo>
                  <a:pt x="5339727" y="6507980"/>
                  <a:pt x="5337069" y="6518775"/>
                  <a:pt x="5337069" y="6531274"/>
                </a:cubicBezTo>
                <a:cubicBezTo>
                  <a:pt x="5337069" y="6542447"/>
                  <a:pt x="5339157" y="6551917"/>
                  <a:pt x="5343334" y="6559681"/>
                </a:cubicBezTo>
                <a:cubicBezTo>
                  <a:pt x="5347511" y="6567446"/>
                  <a:pt x="5353017" y="6574074"/>
                  <a:pt x="5359852" y="6579188"/>
                </a:cubicBezTo>
                <a:cubicBezTo>
                  <a:pt x="5366687" y="6584490"/>
                  <a:pt x="5374471" y="6588657"/>
                  <a:pt x="5383014" y="6592066"/>
                </a:cubicBezTo>
                <a:cubicBezTo>
                  <a:pt x="5391748" y="6595285"/>
                  <a:pt x="5400481" y="6598126"/>
                  <a:pt x="5409595" y="6600399"/>
                </a:cubicBezTo>
                <a:cubicBezTo>
                  <a:pt x="5418518" y="6602861"/>
                  <a:pt x="5427251" y="6605133"/>
                  <a:pt x="5435985" y="6607216"/>
                </a:cubicBezTo>
                <a:cubicBezTo>
                  <a:pt x="5444529" y="6609300"/>
                  <a:pt x="5452313" y="6611572"/>
                  <a:pt x="5459148" y="6614224"/>
                </a:cubicBezTo>
                <a:cubicBezTo>
                  <a:pt x="5465983" y="6617064"/>
                  <a:pt x="5471488" y="6620473"/>
                  <a:pt x="5475665" y="6624450"/>
                </a:cubicBezTo>
                <a:cubicBezTo>
                  <a:pt x="5479842" y="6628617"/>
                  <a:pt x="5481931" y="6633919"/>
                  <a:pt x="5481931" y="6640548"/>
                </a:cubicBezTo>
                <a:cubicBezTo>
                  <a:pt x="5481931" y="6646608"/>
                  <a:pt x="5480412" y="6651721"/>
                  <a:pt x="5477184" y="6655698"/>
                </a:cubicBezTo>
                <a:cubicBezTo>
                  <a:pt x="5473957" y="6659676"/>
                  <a:pt x="5469970" y="6662706"/>
                  <a:pt x="5465223" y="6664978"/>
                </a:cubicBezTo>
                <a:cubicBezTo>
                  <a:pt x="5460477" y="6667251"/>
                  <a:pt x="5455350" y="6668766"/>
                  <a:pt x="5449845" y="6669523"/>
                </a:cubicBezTo>
                <a:cubicBezTo>
                  <a:pt x="5444529" y="6670470"/>
                  <a:pt x="5439402" y="6670849"/>
                  <a:pt x="5434656" y="6670849"/>
                </a:cubicBezTo>
                <a:cubicBezTo>
                  <a:pt x="5427441" y="6670849"/>
                  <a:pt x="5420606" y="6669902"/>
                  <a:pt x="5414151" y="6668198"/>
                </a:cubicBezTo>
                <a:cubicBezTo>
                  <a:pt x="5407506" y="6666493"/>
                  <a:pt x="5401810" y="6663842"/>
                  <a:pt x="5396874" y="6660433"/>
                </a:cubicBezTo>
                <a:cubicBezTo>
                  <a:pt x="5391938" y="6656835"/>
                  <a:pt x="5388141" y="6652290"/>
                  <a:pt x="5385103" y="6646608"/>
                </a:cubicBezTo>
                <a:cubicBezTo>
                  <a:pt x="5382065" y="6640927"/>
                  <a:pt x="5380736" y="6634109"/>
                  <a:pt x="5380736" y="6625965"/>
                </a:cubicBezTo>
                <a:cubicBezTo>
                  <a:pt x="5380736" y="6625965"/>
                  <a:pt x="5380736" y="6625965"/>
                  <a:pt x="5328905" y="6625965"/>
                </a:cubicBezTo>
                <a:cubicBezTo>
                  <a:pt x="5328525" y="6640927"/>
                  <a:pt x="5331373" y="6653805"/>
                  <a:pt x="5337069" y="6664599"/>
                </a:cubicBezTo>
                <a:cubicBezTo>
                  <a:pt x="5342764" y="6675584"/>
                  <a:pt x="5350359" y="6684485"/>
                  <a:pt x="5360042" y="6691492"/>
                </a:cubicBezTo>
                <a:cubicBezTo>
                  <a:pt x="5369724" y="6698499"/>
                  <a:pt x="5380926" y="6703802"/>
                  <a:pt x="5393457" y="6707021"/>
                </a:cubicBezTo>
                <a:cubicBezTo>
                  <a:pt x="5406177" y="6710241"/>
                  <a:pt x="5419087" y="6711945"/>
                  <a:pt x="5432567" y="6711945"/>
                </a:cubicBezTo>
                <a:cubicBezTo>
                  <a:pt x="5449085" y="6711945"/>
                  <a:pt x="5463704" y="6710051"/>
                  <a:pt x="5476425" y="6706264"/>
                </a:cubicBezTo>
                <a:cubicBezTo>
                  <a:pt x="5488955" y="6702287"/>
                  <a:pt x="5499587" y="6696984"/>
                  <a:pt x="5508131" y="6689977"/>
                </a:cubicBezTo>
                <a:cubicBezTo>
                  <a:pt x="5516675" y="6683159"/>
                  <a:pt x="5522940" y="6674826"/>
                  <a:pt x="5527307" y="6665357"/>
                </a:cubicBezTo>
                <a:cubicBezTo>
                  <a:pt x="5531674" y="6655888"/>
                  <a:pt x="5533762" y="6645472"/>
                  <a:pt x="5533762" y="6634298"/>
                </a:cubicBezTo>
                <a:cubicBezTo>
                  <a:pt x="5533762" y="6620852"/>
                  <a:pt x="5530914" y="6609678"/>
                  <a:pt x="5525218" y="6600967"/>
                </a:cubicBezTo>
                <a:cubicBezTo>
                  <a:pt x="5519333" y="6592066"/>
                  <a:pt x="5512498" y="6585248"/>
                  <a:pt x="5504524" y="6579945"/>
                </a:cubicBezTo>
                <a:cubicBezTo>
                  <a:pt x="5496550" y="6574832"/>
                  <a:pt x="5488576" y="6570855"/>
                  <a:pt x="5480412" y="6568582"/>
                </a:cubicBezTo>
                <a:cubicBezTo>
                  <a:pt x="5472438" y="6566120"/>
                  <a:pt x="5465983" y="6564605"/>
                  <a:pt x="5461426" y="6563658"/>
                </a:cubicBezTo>
                <a:cubicBezTo>
                  <a:pt x="5446237" y="6559681"/>
                  <a:pt x="5433896" y="6556651"/>
                  <a:pt x="5424593" y="6554000"/>
                </a:cubicBezTo>
                <a:cubicBezTo>
                  <a:pt x="5415100" y="6551538"/>
                  <a:pt x="5407696" y="6549076"/>
                  <a:pt x="5402380" y="6546614"/>
                </a:cubicBezTo>
                <a:cubicBezTo>
                  <a:pt x="5397064" y="6544152"/>
                  <a:pt x="5393457" y="6541311"/>
                  <a:pt x="5391558" y="6538470"/>
                </a:cubicBezTo>
                <a:cubicBezTo>
                  <a:pt x="5389849" y="6535440"/>
                  <a:pt x="5388900" y="6531653"/>
                  <a:pt x="5388900" y="6526918"/>
                </a:cubicBezTo>
                <a:cubicBezTo>
                  <a:pt x="5388900" y="6521615"/>
                  <a:pt x="5390039" y="6517260"/>
                  <a:pt x="5392317" y="6514040"/>
                </a:cubicBezTo>
                <a:cubicBezTo>
                  <a:pt x="5394596" y="6510631"/>
                  <a:pt x="5397444" y="6507790"/>
                  <a:pt x="5401051" y="6505518"/>
                </a:cubicBezTo>
                <a:cubicBezTo>
                  <a:pt x="5404468" y="6503245"/>
                  <a:pt x="5408455" y="6501541"/>
                  <a:pt x="5412822" y="6500594"/>
                </a:cubicBezTo>
                <a:cubicBezTo>
                  <a:pt x="5416999" y="6499836"/>
                  <a:pt x="5421366" y="6499268"/>
                  <a:pt x="5425733" y="6499268"/>
                </a:cubicBezTo>
                <a:cubicBezTo>
                  <a:pt x="5432378" y="6499268"/>
                  <a:pt x="5438453" y="6499836"/>
                  <a:pt x="5443959" y="6500973"/>
                </a:cubicBezTo>
                <a:cubicBezTo>
                  <a:pt x="5449465" y="6502109"/>
                  <a:pt x="5454401" y="6504003"/>
                  <a:pt x="5458768" y="6506843"/>
                </a:cubicBezTo>
                <a:cubicBezTo>
                  <a:pt x="5463135" y="6509495"/>
                  <a:pt x="5466552" y="6513282"/>
                  <a:pt x="5469210" y="6518017"/>
                </a:cubicBezTo>
                <a:cubicBezTo>
                  <a:pt x="5471868" y="6522752"/>
                  <a:pt x="5473387" y="6528812"/>
                  <a:pt x="5473767" y="6536008"/>
                </a:cubicBezTo>
                <a:cubicBezTo>
                  <a:pt x="5473767" y="6536008"/>
                  <a:pt x="5473767" y="6536008"/>
                  <a:pt x="5525598" y="6536008"/>
                </a:cubicBezTo>
                <a:cubicBezTo>
                  <a:pt x="5525598" y="6521994"/>
                  <a:pt x="5522940" y="6510063"/>
                  <a:pt x="5517624" y="6500215"/>
                </a:cubicBezTo>
                <a:cubicBezTo>
                  <a:pt x="5512308" y="6490367"/>
                  <a:pt x="5505093" y="6482224"/>
                  <a:pt x="5495980" y="6475785"/>
                </a:cubicBezTo>
                <a:cubicBezTo>
                  <a:pt x="5486867" y="6469535"/>
                  <a:pt x="5476425" y="6464990"/>
                  <a:pt x="5464843" y="6462149"/>
                </a:cubicBezTo>
                <a:cubicBezTo>
                  <a:pt x="5453072" y="6459308"/>
                  <a:pt x="5440731" y="6457793"/>
                  <a:pt x="5428011" y="6457793"/>
                </a:cubicBezTo>
                <a:close/>
                <a:moveTo>
                  <a:pt x="5661565" y="6384507"/>
                </a:moveTo>
                <a:lnTo>
                  <a:pt x="5661565" y="6447106"/>
                </a:lnTo>
                <a:lnTo>
                  <a:pt x="5724525" y="6447106"/>
                </a:lnTo>
                <a:lnTo>
                  <a:pt x="5724525" y="6384507"/>
                </a:lnTo>
                <a:close/>
                <a:moveTo>
                  <a:pt x="5394780" y="6246039"/>
                </a:moveTo>
                <a:cubicBezTo>
                  <a:pt x="5394780" y="6246039"/>
                  <a:pt x="5394780" y="6246039"/>
                  <a:pt x="5453483" y="6246039"/>
                </a:cubicBezTo>
                <a:cubicBezTo>
                  <a:pt x="5465831" y="6246039"/>
                  <a:pt x="5474950" y="6248689"/>
                  <a:pt x="5481219" y="6253991"/>
                </a:cubicBezTo>
                <a:cubicBezTo>
                  <a:pt x="5487299" y="6259482"/>
                  <a:pt x="5490338" y="6268003"/>
                  <a:pt x="5490338" y="6279742"/>
                </a:cubicBezTo>
                <a:cubicBezTo>
                  <a:pt x="5490338" y="6292049"/>
                  <a:pt x="5487299" y="6300759"/>
                  <a:pt x="5481219" y="6306250"/>
                </a:cubicBezTo>
                <a:cubicBezTo>
                  <a:pt x="5474950" y="6311741"/>
                  <a:pt x="5465831" y="6314392"/>
                  <a:pt x="5453483" y="6314392"/>
                </a:cubicBezTo>
                <a:lnTo>
                  <a:pt x="5394780" y="6314392"/>
                </a:lnTo>
                <a:cubicBezTo>
                  <a:pt x="5394780" y="6314392"/>
                  <a:pt x="5394780" y="6314392"/>
                  <a:pt x="5394780" y="6246039"/>
                </a:cubicBezTo>
                <a:close/>
                <a:moveTo>
                  <a:pt x="5576363" y="6204580"/>
                </a:moveTo>
                <a:lnTo>
                  <a:pt x="5576363" y="6447575"/>
                </a:lnTo>
                <a:lnTo>
                  <a:pt x="5629908" y="6447575"/>
                </a:lnTo>
                <a:lnTo>
                  <a:pt x="5629908" y="6204580"/>
                </a:lnTo>
                <a:close/>
                <a:moveTo>
                  <a:pt x="5341235" y="6204580"/>
                </a:moveTo>
                <a:cubicBezTo>
                  <a:pt x="5341235" y="6204580"/>
                  <a:pt x="5341235" y="6204580"/>
                  <a:pt x="5341235" y="6447575"/>
                </a:cubicBezTo>
                <a:cubicBezTo>
                  <a:pt x="5341235" y="6447575"/>
                  <a:pt x="5341235" y="6447575"/>
                  <a:pt x="5394784" y="6447575"/>
                </a:cubicBezTo>
                <a:cubicBezTo>
                  <a:pt x="5394784" y="6447575"/>
                  <a:pt x="5394784" y="6447575"/>
                  <a:pt x="5394784" y="6352688"/>
                </a:cubicBezTo>
                <a:cubicBezTo>
                  <a:pt x="5394784" y="6352688"/>
                  <a:pt x="5394784" y="6352688"/>
                  <a:pt x="5448332" y="6352688"/>
                </a:cubicBezTo>
                <a:cubicBezTo>
                  <a:pt x="5461814" y="6352688"/>
                  <a:pt x="5471499" y="6355529"/>
                  <a:pt x="5477385" y="6361400"/>
                </a:cubicBezTo>
                <a:cubicBezTo>
                  <a:pt x="5483272" y="6367271"/>
                  <a:pt x="5487070" y="6376741"/>
                  <a:pt x="5488968" y="6389431"/>
                </a:cubicBezTo>
                <a:cubicBezTo>
                  <a:pt x="5490298" y="6399090"/>
                  <a:pt x="5491437" y="6409317"/>
                  <a:pt x="5492007" y="6419923"/>
                </a:cubicBezTo>
                <a:cubicBezTo>
                  <a:pt x="5492766" y="6430719"/>
                  <a:pt x="5494475" y="6439810"/>
                  <a:pt x="5497513" y="6447575"/>
                </a:cubicBezTo>
                <a:cubicBezTo>
                  <a:pt x="5497513" y="6447575"/>
                  <a:pt x="5497513" y="6447575"/>
                  <a:pt x="5551062" y="6447575"/>
                </a:cubicBezTo>
                <a:cubicBezTo>
                  <a:pt x="5548593" y="6444166"/>
                  <a:pt x="5546695" y="6439999"/>
                  <a:pt x="5545365" y="6435075"/>
                </a:cubicBezTo>
                <a:cubicBezTo>
                  <a:pt x="5544226" y="6430340"/>
                  <a:pt x="5543277" y="6425037"/>
                  <a:pt x="5542707" y="6419545"/>
                </a:cubicBezTo>
                <a:cubicBezTo>
                  <a:pt x="5542137" y="6414242"/>
                  <a:pt x="5541757" y="6408938"/>
                  <a:pt x="5541568" y="6403635"/>
                </a:cubicBezTo>
                <a:cubicBezTo>
                  <a:pt x="5541188" y="6398522"/>
                  <a:pt x="5540998" y="6393976"/>
                  <a:pt x="5540808" y="6389999"/>
                </a:cubicBezTo>
                <a:cubicBezTo>
                  <a:pt x="5540428" y="6383938"/>
                  <a:pt x="5539479" y="6377878"/>
                  <a:pt x="5538339" y="6371627"/>
                </a:cubicBezTo>
                <a:cubicBezTo>
                  <a:pt x="5537010" y="6365567"/>
                  <a:pt x="5534921" y="6359885"/>
                  <a:pt x="5532263" y="6354771"/>
                </a:cubicBezTo>
                <a:cubicBezTo>
                  <a:pt x="5529605" y="6349658"/>
                  <a:pt x="5525997" y="6345301"/>
                  <a:pt x="5521629" y="6341514"/>
                </a:cubicBezTo>
                <a:cubicBezTo>
                  <a:pt x="5517452" y="6337726"/>
                  <a:pt x="5511945" y="6335074"/>
                  <a:pt x="5505299" y="6333180"/>
                </a:cubicBezTo>
                <a:cubicBezTo>
                  <a:pt x="5505299" y="6333180"/>
                  <a:pt x="5505299" y="6333180"/>
                  <a:pt x="5505299" y="6332612"/>
                </a:cubicBezTo>
                <a:cubicBezTo>
                  <a:pt x="5518971" y="6327119"/>
                  <a:pt x="5528845" y="6319165"/>
                  <a:pt x="5534921" y="6308748"/>
                </a:cubicBezTo>
                <a:cubicBezTo>
                  <a:pt x="5540808" y="6298331"/>
                  <a:pt x="5543846" y="6285831"/>
                  <a:pt x="5543846" y="6271626"/>
                </a:cubicBezTo>
                <a:cubicBezTo>
                  <a:pt x="5543846" y="6262346"/>
                  <a:pt x="5542327" y="6253634"/>
                  <a:pt x="5538909" y="6245679"/>
                </a:cubicBezTo>
                <a:cubicBezTo>
                  <a:pt x="5535681" y="6237535"/>
                  <a:pt x="5530934" y="6230527"/>
                  <a:pt x="5524668" y="6224277"/>
                </a:cubicBezTo>
                <a:cubicBezTo>
                  <a:pt x="5518401" y="6218217"/>
                  <a:pt x="5510806" y="6213292"/>
                  <a:pt x="5502071" y="6209883"/>
                </a:cubicBezTo>
                <a:cubicBezTo>
                  <a:pt x="5493336" y="6206285"/>
                  <a:pt x="5483462" y="6204580"/>
                  <a:pt x="5472638" y="6204580"/>
                </a:cubicBezTo>
                <a:close/>
                <a:moveTo>
                  <a:pt x="1300" y="0"/>
                </a:moveTo>
                <a:lnTo>
                  <a:pt x="5880100" y="0"/>
                </a:lnTo>
                <a:lnTo>
                  <a:pt x="5880100" y="779489"/>
                </a:lnTo>
                <a:lnTo>
                  <a:pt x="5880099" y="779489"/>
                </a:lnTo>
                <a:lnTo>
                  <a:pt x="5880099" y="6858001"/>
                </a:lnTo>
                <a:lnTo>
                  <a:pt x="0" y="6858001"/>
                </a:lnTo>
                <a:lnTo>
                  <a:pt x="0" y="2"/>
                </a:lnTo>
                <a:lnTo>
                  <a:pt x="1300" y="2"/>
                </a:lnTo>
                <a:close/>
              </a:path>
            </a:pathLst>
          </a:custGeom>
          <a:noFill/>
          <a:ln>
            <a:noFill/>
          </a:ln>
        </p:spPr>
        <p:txBody>
          <a:bodyPr wrap="square">
            <a:noAutofit/>
          </a:bodyPr>
          <a:lstStyle/>
          <a:p>
            <a:r>
              <a:rPr lang="sv-SE"/>
              <a:t>Dra bilden till platshållaren eller klicka på ikonen för att lägga till den</a:t>
            </a:r>
          </a:p>
        </p:txBody>
      </p:sp>
      <p:sp>
        <p:nvSpPr>
          <p:cNvPr id="4" name="Platshållare för bildnummer 3"/>
          <p:cNvSpPr>
            <a:spLocks noGrp="1"/>
          </p:cNvSpPr>
          <p:nvPr>
            <p:ph type="sldNum" sz="quarter" idx="11"/>
          </p:nvPr>
        </p:nvSpPr>
        <p:spPr/>
        <p:txBody>
          <a:bodyPr/>
          <a:lstStyle/>
          <a:p>
            <a:fld id="{689F2D8B-41AF-4F0A-96D1-36B06F461775}" type="slidenum">
              <a:rPr lang="sv-SE" smtClean="0"/>
              <a:pPr/>
              <a:t>‹#›</a:t>
            </a:fld>
            <a:endParaRPr lang="sv-SE"/>
          </a:p>
        </p:txBody>
      </p:sp>
      <p:sp>
        <p:nvSpPr>
          <p:cNvPr id="2" name="Rubrik 1"/>
          <p:cNvSpPr>
            <a:spLocks noGrp="1"/>
          </p:cNvSpPr>
          <p:nvPr>
            <p:ph type="title"/>
          </p:nvPr>
        </p:nvSpPr>
        <p:spPr>
          <a:xfrm>
            <a:off x="413148" y="303610"/>
            <a:ext cx="4158853" cy="369332"/>
          </a:xfrm>
        </p:spPr>
        <p:txBody>
          <a:bodyPr/>
          <a:lstStyle/>
          <a:p>
            <a:r>
              <a:rPr lang="sv-SE"/>
              <a:t>Klicka här för att ändra format</a:t>
            </a:r>
            <a:endParaRPr lang="sv-SE" dirty="0"/>
          </a:p>
        </p:txBody>
      </p:sp>
    </p:spTree>
    <p:extLst>
      <p:ext uri="{BB962C8B-B14F-4D97-AF65-F5344CB8AC3E}">
        <p14:creationId xmlns:p14="http://schemas.microsoft.com/office/powerpoint/2010/main" val="901198683"/>
      </p:ext>
    </p:extLst>
  </p:cSld>
  <p:clrMapOvr>
    <a:masterClrMapping/>
  </p:clrMapOvr>
  <p:extLst mod="1">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bild-ljus">
    <p:bg>
      <p:bgPr>
        <a:solidFill>
          <a:schemeClr val="accent6"/>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6"/>
          </p:nvPr>
        </p:nvSpPr>
        <p:spPr>
          <a:xfrm>
            <a:off x="0" y="0"/>
            <a:ext cx="3957320" cy="5143500"/>
          </a:xfrm>
          <a:noFill/>
        </p:spPr>
        <p:txBody>
          <a:bodyPr lIns="762000" tIns="0" rIns="0" bIns="0" anchor="ctr" anchorCtr="0">
            <a:noAutofit/>
          </a:bodyPr>
          <a:lstStyle>
            <a:lvl1pPr marL="0" indent="0">
              <a:lnSpc>
                <a:spcPct val="80000"/>
              </a:lnSpc>
              <a:spcBef>
                <a:spcPts val="0"/>
              </a:spcBef>
              <a:buNone/>
              <a:defRPr sz="4200" b="0">
                <a:solidFill>
                  <a:srgbClr val="DF2351"/>
                </a:solidFill>
                <a:latin typeface="+mj-lt"/>
              </a:defRPr>
            </a:lvl1pPr>
            <a:lvl2pPr marL="0" indent="0">
              <a:spcBef>
                <a:spcPts val="1000"/>
              </a:spcBef>
              <a:buNone/>
              <a:defRPr b="1">
                <a:solidFill>
                  <a:srgbClr val="DF2351"/>
                </a:solidFill>
              </a:defRPr>
            </a:lvl2pPr>
            <a:lvl3pPr marL="0" indent="0">
              <a:spcBef>
                <a:spcPts val="1000"/>
              </a:spcBef>
              <a:buNone/>
              <a:defRPr sz="1800" b="1">
                <a:solidFill>
                  <a:srgbClr val="DF2351"/>
                </a:solidFill>
              </a:defRPr>
            </a:lvl3pPr>
            <a:lvl4pPr marL="0" indent="0">
              <a:spcBef>
                <a:spcPts val="1600"/>
              </a:spcBef>
              <a:buNone/>
              <a:defRPr sz="1400" b="0">
                <a:solidFill>
                  <a:srgbClr val="DF2351"/>
                </a:solidFill>
              </a:defRPr>
            </a:lvl4pPr>
            <a:lvl5pPr marL="0" indent="0">
              <a:spcBef>
                <a:spcPts val="1000"/>
              </a:spcBef>
              <a:buNone/>
              <a:defRPr sz="1000" b="0">
                <a:solidFill>
                  <a:srgbClr val="DF2351"/>
                </a:solidFill>
              </a:defRPr>
            </a:lvl5pPr>
          </a:lstStyle>
          <a:p>
            <a:pPr lvl="0"/>
            <a:r>
              <a:rPr lang="sv-SE" noProof="0" dirty="0" err="1"/>
              <a:t>Click</a:t>
            </a:r>
            <a:r>
              <a:rPr lang="sv-SE" noProof="0" dirty="0"/>
              <a:t> </a:t>
            </a:r>
            <a:r>
              <a:rPr lang="sv-SE" noProof="0" dirty="0" err="1"/>
              <a:t>to</a:t>
            </a:r>
            <a:r>
              <a:rPr lang="sv-SE" noProof="0" dirty="0"/>
              <a:t>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4" name="Picture Placeholder 7"/>
          <p:cNvSpPr>
            <a:spLocks noGrp="1"/>
          </p:cNvSpPr>
          <p:nvPr>
            <p:ph type="pic" sz="quarter" idx="13"/>
          </p:nvPr>
        </p:nvSpPr>
        <p:spPr>
          <a:xfrm>
            <a:off x="4572000" y="0"/>
            <a:ext cx="4572000" cy="5143499"/>
          </a:xfrm>
          <a:solidFill>
            <a:schemeClr val="bg1">
              <a:lumMod val="95000"/>
            </a:schemeClr>
          </a:solidFill>
        </p:spPr>
        <p:txBody>
          <a:bodyPr anchor="ctr" anchorCtr="0">
            <a:normAutofit/>
          </a:bodyPr>
          <a:lstStyle>
            <a:lvl1pPr marL="0" indent="0" algn="ctr">
              <a:buNone/>
              <a:defRPr sz="100">
                <a:solidFill>
                  <a:schemeClr val="tx1">
                    <a:alpha val="0"/>
                  </a:schemeClr>
                </a:solidFill>
              </a:defRPr>
            </a:lvl1pPr>
          </a:lstStyle>
          <a:p>
            <a:endParaRPr lang="sv-SE"/>
          </a:p>
        </p:txBody>
      </p:sp>
      <p:sp>
        <p:nvSpPr>
          <p:cNvPr id="5" name="Picture Placeholder 2"/>
          <p:cNvSpPr>
            <a:spLocks noGrp="1"/>
          </p:cNvSpPr>
          <p:nvPr>
            <p:ph type="pic" sz="quarter" idx="17" hasCustomPrompt="1"/>
          </p:nvPr>
        </p:nvSpPr>
        <p:spPr>
          <a:xfrm>
            <a:off x="8153400" y="361949"/>
            <a:ext cx="685800" cy="881939"/>
          </a:xfrm>
          <a:blipFill rotWithShape="1">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00">
                <a:solidFill>
                  <a:schemeClr val="tx1">
                    <a:alpha val="0"/>
                  </a:schemeClr>
                </a:solidFill>
              </a:defRPr>
            </a:lvl1pPr>
          </a:lstStyle>
          <a:p>
            <a:r>
              <a:rPr lang="sv-SE" dirty="0"/>
              <a:t>logo</a:t>
            </a:r>
          </a:p>
        </p:txBody>
      </p:sp>
    </p:spTree>
    <p:extLst>
      <p:ext uri="{BB962C8B-B14F-4D97-AF65-F5344CB8AC3E}">
        <p14:creationId xmlns:p14="http://schemas.microsoft.com/office/powerpoint/2010/main" val="311872487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bild-mörk">
    <p:bg>
      <p:bgPr>
        <a:solidFill>
          <a:schemeClr val="accent1"/>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6"/>
          </p:nvPr>
        </p:nvSpPr>
        <p:spPr>
          <a:xfrm>
            <a:off x="0" y="0"/>
            <a:ext cx="3957320" cy="5143500"/>
          </a:xfrm>
          <a:noFill/>
        </p:spPr>
        <p:txBody>
          <a:bodyPr lIns="762000" tIns="0" rIns="0" bIns="0" anchor="ctr" anchorCtr="0">
            <a:noAutofit/>
          </a:bodyPr>
          <a:lstStyle>
            <a:lvl1pPr marL="0" indent="0">
              <a:lnSpc>
                <a:spcPct val="80000"/>
              </a:lnSpc>
              <a:spcBef>
                <a:spcPts val="0"/>
              </a:spcBef>
              <a:buNone/>
              <a:defRPr sz="4200" b="0">
                <a:solidFill>
                  <a:srgbClr val="FFFFFF"/>
                </a:solidFill>
                <a:latin typeface="+mj-lt"/>
              </a:defRPr>
            </a:lvl1pPr>
            <a:lvl2pPr marL="0" indent="0">
              <a:spcBef>
                <a:spcPts val="1000"/>
              </a:spcBef>
              <a:buNone/>
              <a:defRPr b="1">
                <a:solidFill>
                  <a:srgbClr val="FFFFFF"/>
                </a:solidFill>
              </a:defRPr>
            </a:lvl2pPr>
            <a:lvl3pPr marL="0" indent="0">
              <a:spcBef>
                <a:spcPts val="1000"/>
              </a:spcBef>
              <a:buNone/>
              <a:defRPr sz="1800" b="1">
                <a:solidFill>
                  <a:srgbClr val="FFFFFF"/>
                </a:solidFill>
              </a:defRPr>
            </a:lvl3pPr>
            <a:lvl4pPr marL="0" indent="0">
              <a:spcBef>
                <a:spcPts val="1600"/>
              </a:spcBef>
              <a:buNone/>
              <a:defRPr sz="1400" b="0">
                <a:solidFill>
                  <a:srgbClr val="FFFFFF"/>
                </a:solidFill>
              </a:defRPr>
            </a:lvl4pPr>
            <a:lvl5pPr marL="0" indent="0">
              <a:spcBef>
                <a:spcPts val="1000"/>
              </a:spcBef>
              <a:buNone/>
              <a:defRPr sz="1000" b="0">
                <a:solidFill>
                  <a:srgbClr val="FFFFFF"/>
                </a:solidFill>
              </a:defRPr>
            </a:lvl5pPr>
          </a:lstStyle>
          <a:p>
            <a:pPr lvl="0"/>
            <a:r>
              <a:rPr lang="sv-SE" noProof="0" dirty="0" err="1"/>
              <a:t>Click</a:t>
            </a:r>
            <a:r>
              <a:rPr lang="sv-SE" noProof="0" dirty="0"/>
              <a:t> </a:t>
            </a:r>
            <a:r>
              <a:rPr lang="sv-SE" noProof="0" dirty="0" err="1"/>
              <a:t>to</a:t>
            </a:r>
            <a:r>
              <a:rPr lang="sv-SE" noProof="0" dirty="0"/>
              <a:t>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err="1"/>
              <a:t>Fourth</a:t>
            </a:r>
            <a:r>
              <a:rPr lang="sv-SE" noProof="0" dirty="0"/>
              <a:t> </a:t>
            </a:r>
            <a:r>
              <a:rPr lang="sv-SE" noProof="0" dirty="0" err="1"/>
              <a:t>level</a:t>
            </a:r>
            <a:endParaRPr lang="sv-SE" noProof="0" dirty="0"/>
          </a:p>
          <a:p>
            <a:pPr lvl="4"/>
            <a:r>
              <a:rPr lang="sv-SE" noProof="0" dirty="0" err="1"/>
              <a:t>Fifth</a:t>
            </a:r>
            <a:r>
              <a:rPr lang="sv-SE" noProof="0" dirty="0"/>
              <a:t> </a:t>
            </a:r>
            <a:r>
              <a:rPr lang="sv-SE" noProof="0" dirty="0" err="1"/>
              <a:t>level</a:t>
            </a:r>
            <a:endParaRPr lang="sv-SE" noProof="0" dirty="0"/>
          </a:p>
        </p:txBody>
      </p:sp>
      <p:sp>
        <p:nvSpPr>
          <p:cNvPr id="4" name="Picture Placeholder 7"/>
          <p:cNvSpPr>
            <a:spLocks noGrp="1"/>
          </p:cNvSpPr>
          <p:nvPr>
            <p:ph type="pic" sz="quarter" idx="13"/>
          </p:nvPr>
        </p:nvSpPr>
        <p:spPr>
          <a:xfrm>
            <a:off x="4572000" y="0"/>
            <a:ext cx="4572000" cy="5143499"/>
          </a:xfrm>
          <a:solidFill>
            <a:schemeClr val="bg1">
              <a:lumMod val="95000"/>
            </a:schemeClr>
          </a:solidFill>
        </p:spPr>
        <p:txBody>
          <a:bodyPr anchor="ctr" anchorCtr="0">
            <a:normAutofit/>
          </a:bodyPr>
          <a:lstStyle>
            <a:lvl1pPr marL="0" indent="0" algn="ctr">
              <a:buNone/>
              <a:defRPr sz="100">
                <a:solidFill>
                  <a:schemeClr val="tx1">
                    <a:alpha val="0"/>
                  </a:schemeClr>
                </a:solidFill>
              </a:defRPr>
            </a:lvl1pPr>
          </a:lstStyle>
          <a:p>
            <a:endParaRPr lang="sv-SE"/>
          </a:p>
        </p:txBody>
      </p:sp>
      <p:sp>
        <p:nvSpPr>
          <p:cNvPr id="5" name="Picture Placeholder 2"/>
          <p:cNvSpPr>
            <a:spLocks noGrp="1"/>
          </p:cNvSpPr>
          <p:nvPr>
            <p:ph type="pic" sz="quarter" idx="18" hasCustomPrompt="1"/>
          </p:nvPr>
        </p:nvSpPr>
        <p:spPr>
          <a:xfrm>
            <a:off x="8153400" y="361949"/>
            <a:ext cx="685800" cy="881939"/>
          </a:xfrm>
          <a:blipFill rotWithShape="1">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00">
                <a:solidFill>
                  <a:schemeClr val="tx1">
                    <a:alpha val="0"/>
                  </a:schemeClr>
                </a:solidFill>
              </a:defRPr>
            </a:lvl1pPr>
          </a:lstStyle>
          <a:p>
            <a:r>
              <a:rPr lang="sv-SE" dirty="0"/>
              <a:t>logo</a:t>
            </a:r>
          </a:p>
        </p:txBody>
      </p:sp>
    </p:spTree>
    <p:extLst>
      <p:ext uri="{BB962C8B-B14F-4D97-AF65-F5344CB8AC3E}">
        <p14:creationId xmlns:p14="http://schemas.microsoft.com/office/powerpoint/2010/main" val="194661550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 lj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noProof="0" dirty="0"/>
              <a:t>Addera rubrik</a:t>
            </a:r>
          </a:p>
        </p:txBody>
      </p:sp>
      <p:sp>
        <p:nvSpPr>
          <p:cNvPr id="3" name="Content Placeholder 2"/>
          <p:cNvSpPr>
            <a:spLocks noGrp="1"/>
          </p:cNvSpPr>
          <p:nvPr>
            <p:ph idx="1" hasCustomPrompt="1"/>
          </p:nvPr>
        </p:nvSpPr>
        <p:spPr/>
        <p:txBody>
          <a:body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Tree>
    <p:extLst>
      <p:ext uri="{BB962C8B-B14F-4D97-AF65-F5344CB8AC3E}">
        <p14:creationId xmlns:p14="http://schemas.microsoft.com/office/powerpoint/2010/main" val="32203822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jus, 2-sp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noProof="0" dirty="0"/>
              <a:t>Addera rubrik</a:t>
            </a:r>
          </a:p>
        </p:txBody>
      </p:sp>
      <p:sp>
        <p:nvSpPr>
          <p:cNvPr id="3" name="Content Placeholder 2"/>
          <p:cNvSpPr>
            <a:spLocks noGrp="1"/>
          </p:cNvSpPr>
          <p:nvPr>
            <p:ph idx="1" hasCustomPrompt="1"/>
          </p:nvPr>
        </p:nvSpPr>
        <p:spPr>
          <a:xfrm>
            <a:off x="1016000" y="1828800"/>
            <a:ext cx="3302000" cy="2476500"/>
          </a:xfrm>
        </p:spPr>
        <p:txBody>
          <a:bodyPr/>
          <a:lstStyle>
            <a:lvl1pPr>
              <a:spcBef>
                <a:spcPts val="1000"/>
              </a:spcBef>
              <a:defRPr sz="1400"/>
            </a:lvl1pPr>
            <a:lvl2pPr>
              <a:spcBef>
                <a:spcPts val="1000"/>
              </a:spcBef>
              <a:defRPr sz="1400"/>
            </a:lvl2pPr>
            <a:lvl3pPr>
              <a:spcBef>
                <a:spcPts val="1000"/>
              </a:spcBef>
              <a:defRPr sz="1200"/>
            </a:lvl3pPr>
            <a:lvl4pPr>
              <a:spcBef>
                <a:spcPts val="1000"/>
              </a:spcBef>
              <a:defRPr sz="1200"/>
            </a:lvl4pPr>
            <a:lvl5pPr>
              <a:spcBef>
                <a:spcPts val="1000"/>
              </a:spcBef>
              <a:defRPr/>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
        <p:nvSpPr>
          <p:cNvPr id="8" name="Content Placeholder 2"/>
          <p:cNvSpPr>
            <a:spLocks noGrp="1"/>
          </p:cNvSpPr>
          <p:nvPr>
            <p:ph idx="13" hasCustomPrompt="1"/>
          </p:nvPr>
        </p:nvSpPr>
        <p:spPr>
          <a:xfrm>
            <a:off x="4826000" y="1828800"/>
            <a:ext cx="3302000" cy="2476500"/>
          </a:xfrm>
        </p:spPr>
        <p:txBody>
          <a:bodyPr/>
          <a:lstStyle>
            <a:lvl1pPr>
              <a:spcBef>
                <a:spcPts val="1000"/>
              </a:spcBef>
              <a:defRPr sz="1400"/>
            </a:lvl1pPr>
            <a:lvl2pPr>
              <a:spcBef>
                <a:spcPts val="1000"/>
              </a:spcBef>
              <a:defRPr sz="1400"/>
            </a:lvl2pPr>
            <a:lvl3pPr>
              <a:spcBef>
                <a:spcPts val="1000"/>
              </a:spcBef>
              <a:defRPr sz="1200"/>
            </a:lvl3pPr>
            <a:lvl4pPr>
              <a:spcBef>
                <a:spcPts val="1000"/>
              </a:spcBef>
              <a:defRPr sz="1200"/>
            </a:lvl4pPr>
            <a:lvl5pPr>
              <a:spcBef>
                <a:spcPts val="1000"/>
              </a:spcBef>
              <a:defRPr/>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Tree>
    <p:extLst>
      <p:ext uri="{BB962C8B-B14F-4D97-AF65-F5344CB8AC3E}">
        <p14:creationId xmlns:p14="http://schemas.microsoft.com/office/powerpoint/2010/main" val="24066948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ext, mö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sv-SE" noProof="0" dirty="0"/>
              <a:t>Addera rubrik</a:t>
            </a:r>
          </a:p>
        </p:txBody>
      </p:sp>
      <p:sp>
        <p:nvSpPr>
          <p:cNvPr id="3" name="Content Placeholder 2"/>
          <p:cNvSpPr>
            <a:spLocks noGrp="1"/>
          </p:cNvSpPr>
          <p:nvPr>
            <p:ph idx="1" hasCustomPrompt="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sv-SE"/>
          </a:p>
        </p:txBody>
      </p:sp>
      <p:sp>
        <p:nvSpPr>
          <p:cNvPr id="5" name="Footer Placeholder 4"/>
          <p:cNvSpPr>
            <a:spLocks noGrp="1"/>
          </p:cNvSpPr>
          <p:nvPr>
            <p:ph type="ftr" sz="quarter" idx="11"/>
          </p:nvPr>
        </p:nvSpPr>
        <p:spPr/>
        <p:txBody>
          <a:bodyPr/>
          <a:lstStyle>
            <a:lvl1pPr>
              <a:defRPr>
                <a:solidFill>
                  <a:schemeClr val="bg1"/>
                </a:solidFill>
              </a:defRPr>
            </a:lvl1pPr>
          </a:lstStyle>
          <a:p>
            <a:r>
              <a:rPr lang="sv-SE"/>
              <a:t>RISE — Mallpresentation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066355A-084C-D24E-9AD2-7E4FC41EA627}" type="slidenum">
              <a:rPr lang="sv-SE" smtClean="0"/>
              <a:pPr/>
              <a:t>‹#›</a:t>
            </a:fld>
            <a:endParaRPr lang="sv-SE"/>
          </a:p>
        </p:txBody>
      </p:sp>
    </p:spTree>
    <p:extLst>
      <p:ext uri="{BB962C8B-B14F-4D97-AF65-F5344CB8AC3E}">
        <p14:creationId xmlns:p14="http://schemas.microsoft.com/office/powerpoint/2010/main" val="51082387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med bild hög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572000" y="0"/>
            <a:ext cx="4572000" cy="5143500"/>
          </a:xfrm>
          <a:solidFill>
            <a:schemeClr val="bg1">
              <a:lumMod val="95000"/>
            </a:schemeClr>
          </a:solidFill>
        </p:spPr>
        <p:txBody>
          <a:bodyPr anchor="ctr" anchorCtr="0">
            <a:normAutofit/>
          </a:bodyPr>
          <a:lstStyle>
            <a:lvl1pPr marL="0" indent="0" algn="ctr">
              <a:buNone/>
              <a:defRPr sz="100">
                <a:solidFill>
                  <a:schemeClr val="tx1">
                    <a:alpha val="0"/>
                  </a:schemeClr>
                </a:solidFill>
              </a:defRPr>
            </a:lvl1pPr>
          </a:lstStyle>
          <a:p>
            <a:endParaRPr lang="sv-SE"/>
          </a:p>
        </p:txBody>
      </p:sp>
      <p:sp>
        <p:nvSpPr>
          <p:cNvPr id="2" name="Title 1"/>
          <p:cNvSpPr>
            <a:spLocks noGrp="1"/>
          </p:cNvSpPr>
          <p:nvPr>
            <p:ph type="title" hasCustomPrompt="1"/>
          </p:nvPr>
        </p:nvSpPr>
        <p:spPr>
          <a:xfrm>
            <a:off x="762000" y="762000"/>
            <a:ext cx="3048000" cy="1066800"/>
          </a:xfrm>
        </p:spPr>
        <p:txBody>
          <a:bodyPr>
            <a:normAutofit/>
          </a:bodyPr>
          <a:lstStyle>
            <a:lvl1pPr>
              <a:defRPr sz="2400"/>
            </a:lvl1pPr>
          </a:lstStyle>
          <a:p>
            <a:r>
              <a:rPr lang="sv-SE" noProof="0" dirty="0"/>
              <a:t>Addera rubrik</a:t>
            </a:r>
          </a:p>
        </p:txBody>
      </p:sp>
      <p:sp>
        <p:nvSpPr>
          <p:cNvPr id="3" name="Content Placeholder 2"/>
          <p:cNvSpPr>
            <a:spLocks noGrp="1"/>
          </p:cNvSpPr>
          <p:nvPr>
            <p:ph idx="1" hasCustomPrompt="1"/>
          </p:nvPr>
        </p:nvSpPr>
        <p:spPr>
          <a:xfrm>
            <a:off x="762000" y="2000250"/>
            <a:ext cx="3048000" cy="2305050"/>
          </a:xfrm>
        </p:spPr>
        <p:txBody>
          <a:bodyPr/>
          <a:lstStyle>
            <a:lvl1pPr>
              <a:spcBef>
                <a:spcPts val="800"/>
              </a:spcBef>
              <a:defRPr sz="1600"/>
            </a:lvl1pPr>
            <a:lvl2pPr>
              <a:spcBef>
                <a:spcPts val="800"/>
              </a:spcBef>
              <a:defRPr sz="1600"/>
            </a:lvl2pPr>
            <a:lvl3pPr>
              <a:spcBef>
                <a:spcPts val="800"/>
              </a:spcBef>
              <a:defRPr sz="1400"/>
            </a:lvl3pPr>
            <a:lvl4pPr>
              <a:spcBef>
                <a:spcPts val="800"/>
              </a:spcBef>
              <a:defRPr sz="1400"/>
            </a:lvl4pPr>
            <a:lvl5pPr>
              <a:spcBef>
                <a:spcPts val="800"/>
              </a:spcBef>
              <a:defRPr sz="1200"/>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Tree>
    <p:extLst>
      <p:ext uri="{BB962C8B-B14F-4D97-AF65-F5344CB8AC3E}">
        <p14:creationId xmlns:p14="http://schemas.microsoft.com/office/powerpoint/2010/main" val="130642442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ed bild vänst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572000" cy="5143500"/>
          </a:xfrm>
          <a:solidFill>
            <a:schemeClr val="bg1">
              <a:lumMod val="95000"/>
            </a:schemeClr>
          </a:solidFill>
        </p:spPr>
        <p:txBody>
          <a:bodyPr anchor="ctr" anchorCtr="0">
            <a:normAutofit/>
          </a:bodyPr>
          <a:lstStyle>
            <a:lvl1pPr marL="0" indent="0" algn="ctr">
              <a:buNone/>
              <a:defRPr sz="100">
                <a:solidFill>
                  <a:schemeClr val="tx1">
                    <a:alpha val="0"/>
                  </a:schemeClr>
                </a:solidFill>
              </a:defRPr>
            </a:lvl1pPr>
          </a:lstStyle>
          <a:p>
            <a:endParaRPr lang="sv-SE"/>
          </a:p>
        </p:txBody>
      </p:sp>
      <p:sp>
        <p:nvSpPr>
          <p:cNvPr id="2" name="Title 1"/>
          <p:cNvSpPr>
            <a:spLocks noGrp="1"/>
          </p:cNvSpPr>
          <p:nvPr>
            <p:ph type="title" hasCustomPrompt="1"/>
          </p:nvPr>
        </p:nvSpPr>
        <p:spPr>
          <a:xfrm>
            <a:off x="5334000" y="762000"/>
            <a:ext cx="3048000" cy="1066800"/>
          </a:xfrm>
        </p:spPr>
        <p:txBody>
          <a:bodyPr>
            <a:normAutofit/>
          </a:bodyPr>
          <a:lstStyle>
            <a:lvl1pPr>
              <a:defRPr sz="2400"/>
            </a:lvl1pPr>
          </a:lstStyle>
          <a:p>
            <a:r>
              <a:rPr lang="sv-SE" noProof="0" dirty="0"/>
              <a:t>Addera rubrik</a:t>
            </a:r>
          </a:p>
        </p:txBody>
      </p:sp>
      <p:sp>
        <p:nvSpPr>
          <p:cNvPr id="4" name="Date Placeholder 3"/>
          <p:cNvSpPr>
            <a:spLocks noGrp="1"/>
          </p:cNvSpPr>
          <p:nvPr>
            <p:ph type="dt" sz="half" idx="10"/>
          </p:nvPr>
        </p:nvSpPr>
        <p:spPr/>
        <p:txBody>
          <a:bodyPr/>
          <a:lstStyle/>
          <a:p>
            <a:endParaRPr lang="sv-SE" noProof="0"/>
          </a:p>
        </p:txBody>
      </p:sp>
      <p:sp>
        <p:nvSpPr>
          <p:cNvPr id="5" name="Footer Placeholder 4"/>
          <p:cNvSpPr>
            <a:spLocks noGrp="1"/>
          </p:cNvSpPr>
          <p:nvPr>
            <p:ph type="ftr" sz="quarter" idx="11"/>
          </p:nvPr>
        </p:nvSpPr>
        <p:spPr/>
        <p:txBody>
          <a:bodyPr/>
          <a:lstStyle/>
          <a:p>
            <a:r>
              <a:rPr lang="sv-SE" noProof="0"/>
              <a:t>RISE — Mallpresentation</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
        <p:nvSpPr>
          <p:cNvPr id="9" name="Content Placeholder 2"/>
          <p:cNvSpPr>
            <a:spLocks noGrp="1"/>
          </p:cNvSpPr>
          <p:nvPr>
            <p:ph idx="14" hasCustomPrompt="1"/>
          </p:nvPr>
        </p:nvSpPr>
        <p:spPr>
          <a:xfrm>
            <a:off x="5334000" y="2000250"/>
            <a:ext cx="3048000" cy="2305050"/>
          </a:xfrm>
        </p:spPr>
        <p:txBody>
          <a:bodyPr/>
          <a:lstStyle>
            <a:lvl1pPr>
              <a:spcBef>
                <a:spcPts val="800"/>
              </a:spcBef>
              <a:defRPr sz="1600"/>
            </a:lvl1pPr>
            <a:lvl2pPr>
              <a:spcBef>
                <a:spcPts val="800"/>
              </a:spcBef>
              <a:defRPr sz="1600"/>
            </a:lvl2pPr>
            <a:lvl3pPr>
              <a:spcBef>
                <a:spcPts val="800"/>
              </a:spcBef>
              <a:defRPr sz="1400"/>
            </a:lvl3pPr>
            <a:lvl4pPr>
              <a:spcBef>
                <a:spcPts val="800"/>
              </a:spcBef>
              <a:defRPr sz="1400"/>
            </a:lvl4pPr>
            <a:lvl5pPr>
              <a:spcBef>
                <a:spcPts val="800"/>
              </a:spcBef>
              <a:defRPr sz="1200"/>
            </a:lvl5p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a:p>
            <a:pPr lvl="0"/>
            <a:endParaRPr lang="sv-SE" noProof="0" dirty="0"/>
          </a:p>
          <a:p>
            <a:pPr lvl="0"/>
            <a:endParaRPr lang="sv-SE" noProof="0" dirty="0"/>
          </a:p>
        </p:txBody>
      </p:sp>
    </p:spTree>
    <p:extLst>
      <p:ext uri="{BB962C8B-B14F-4D97-AF65-F5344CB8AC3E}">
        <p14:creationId xmlns:p14="http://schemas.microsoft.com/office/powerpoint/2010/main" val="40548753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762000"/>
            <a:ext cx="7112000" cy="857250"/>
          </a:xfrm>
          <a:prstGeom prst="rect">
            <a:avLst/>
          </a:prstGeom>
        </p:spPr>
        <p:txBody>
          <a:bodyPr vert="horz" lIns="0" tIns="0" rIns="0" bIns="0" rtlCol="0" anchor="t" anchorCtr="0">
            <a:normAutofit/>
          </a:bodyPr>
          <a:lstStyle/>
          <a:p>
            <a:r>
              <a:rPr lang="sv-SE" noProof="0" dirty="0"/>
              <a:t>Addera rubrik</a:t>
            </a:r>
          </a:p>
        </p:txBody>
      </p:sp>
      <p:sp>
        <p:nvSpPr>
          <p:cNvPr id="3" name="Text Placeholder 2"/>
          <p:cNvSpPr>
            <a:spLocks noGrp="1"/>
          </p:cNvSpPr>
          <p:nvPr>
            <p:ph type="body" idx="1"/>
          </p:nvPr>
        </p:nvSpPr>
        <p:spPr>
          <a:xfrm>
            <a:off x="1016000" y="1828800"/>
            <a:ext cx="7112000" cy="2476500"/>
          </a:xfrm>
          <a:prstGeom prst="rect">
            <a:avLst/>
          </a:prstGeom>
        </p:spPr>
        <p:txBody>
          <a:bodyPr vert="horz" lIns="0" tIns="0" rIns="0" bIns="0" rtlCol="0">
            <a:normAutofit/>
          </a:bodyPr>
          <a:lstStyle/>
          <a:p>
            <a:pPr lvl="0"/>
            <a:r>
              <a:rPr lang="sv-SE" noProof="0" dirty="0"/>
              <a:t>Addera text, Nivå 1</a:t>
            </a:r>
          </a:p>
          <a:p>
            <a:pPr lvl="1"/>
            <a:r>
              <a:rPr lang="sv-SE" noProof="0" dirty="0"/>
              <a:t>Nivå 2</a:t>
            </a:r>
          </a:p>
          <a:p>
            <a:pPr lvl="2"/>
            <a:r>
              <a:rPr lang="sv-SE" noProof="0" dirty="0"/>
              <a:t>Nivå 3</a:t>
            </a:r>
          </a:p>
          <a:p>
            <a:pPr lvl="3"/>
            <a:r>
              <a:rPr lang="sv-SE" noProof="0" dirty="0"/>
              <a:t>Nivå 4</a:t>
            </a:r>
          </a:p>
          <a:p>
            <a:pPr lvl="4"/>
            <a:r>
              <a:rPr lang="sv-SE" noProof="0" dirty="0"/>
              <a:t>Nivå 5</a:t>
            </a:r>
          </a:p>
        </p:txBody>
      </p:sp>
      <p:sp>
        <p:nvSpPr>
          <p:cNvPr id="4" name="Date Placeholder 3"/>
          <p:cNvSpPr>
            <a:spLocks noGrp="1"/>
          </p:cNvSpPr>
          <p:nvPr>
            <p:ph type="dt" sz="half" idx="2"/>
          </p:nvPr>
        </p:nvSpPr>
        <p:spPr>
          <a:xfrm>
            <a:off x="3886200" y="4767264"/>
            <a:ext cx="2133600" cy="273844"/>
          </a:xfrm>
          <a:prstGeom prst="rect">
            <a:avLst/>
          </a:prstGeom>
        </p:spPr>
        <p:txBody>
          <a:bodyPr vert="horz" lIns="91440" tIns="45720" rIns="91440" bIns="45720" rtlCol="0" anchor="ctr"/>
          <a:lstStyle>
            <a:lvl1pPr algn="l">
              <a:defRPr sz="700">
                <a:solidFill>
                  <a:srgbClr val="000000"/>
                </a:solidFill>
                <a:latin typeface="Roboto Mono"/>
                <a:ea typeface="Roboto Mono" pitchFamily="2" charset="0"/>
                <a:cs typeface="Roboto Mono"/>
              </a:defRPr>
            </a:lvl1pPr>
          </a:lstStyle>
          <a:p>
            <a:endParaRPr lang="sv-SE"/>
          </a:p>
        </p:txBody>
      </p:sp>
      <p:sp>
        <p:nvSpPr>
          <p:cNvPr id="5" name="Footer Placeholder 4"/>
          <p:cNvSpPr>
            <a:spLocks noGrp="1"/>
          </p:cNvSpPr>
          <p:nvPr>
            <p:ph type="ftr" sz="quarter" idx="3"/>
          </p:nvPr>
        </p:nvSpPr>
        <p:spPr>
          <a:xfrm>
            <a:off x="457200" y="4767264"/>
            <a:ext cx="2895600" cy="273844"/>
          </a:xfrm>
          <a:prstGeom prst="rect">
            <a:avLst/>
          </a:prstGeom>
        </p:spPr>
        <p:txBody>
          <a:bodyPr vert="horz" lIns="91440" tIns="45720" rIns="91440" bIns="45720" rtlCol="0" anchor="ctr"/>
          <a:lstStyle>
            <a:lvl1pPr algn="l">
              <a:defRPr sz="700">
                <a:solidFill>
                  <a:srgbClr val="000000"/>
                </a:solidFill>
                <a:latin typeface="Roboto Mono"/>
                <a:ea typeface="Roboto Mono" pitchFamily="2" charset="0"/>
                <a:cs typeface="Roboto Mono"/>
              </a:defRPr>
            </a:lvl1pPr>
          </a:lstStyle>
          <a:p>
            <a:r>
              <a:rPr lang="sv-SE"/>
              <a:t>RISE — Mallpresentation</a:t>
            </a:r>
            <a:endParaRPr lang="sv-SE"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700">
                <a:solidFill>
                  <a:srgbClr val="000000"/>
                </a:solidFill>
                <a:latin typeface="Roboto Mono"/>
                <a:ea typeface="Roboto Mono" pitchFamily="2" charset="0"/>
                <a:cs typeface="Roboto Mono"/>
              </a:defRPr>
            </a:lvl1pPr>
          </a:lstStyle>
          <a:p>
            <a:fld id="{2066355A-084C-D24E-9AD2-7E4FC41EA627}" type="slidenum">
              <a:rPr lang="sv-SE" smtClean="0"/>
              <a:pPr/>
              <a:t>‹#›</a:t>
            </a:fld>
            <a:endParaRPr lang="sv-SE"/>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76" r:id="rId1"/>
    <p:sldLayoutId id="2147493477" r:id="rId2"/>
    <p:sldLayoutId id="2147493480" r:id="rId3"/>
    <p:sldLayoutId id="2147493479" r:id="rId4"/>
    <p:sldLayoutId id="2147493457" r:id="rId5"/>
    <p:sldLayoutId id="2147493486" r:id="rId6"/>
    <p:sldLayoutId id="2147493473" r:id="rId7"/>
    <p:sldLayoutId id="2147493468" r:id="rId8"/>
    <p:sldLayoutId id="2147493469" r:id="rId9"/>
    <p:sldLayoutId id="2147493481" r:id="rId10"/>
    <p:sldLayoutId id="2147493483" r:id="rId11"/>
    <p:sldLayoutId id="2147493472" r:id="rId12"/>
    <p:sldLayoutId id="2147493471" r:id="rId13"/>
    <p:sldLayoutId id="2147493459" r:id="rId14"/>
    <p:sldLayoutId id="2147493461" r:id="rId15"/>
    <p:sldLayoutId id="2147493482" r:id="rId16"/>
    <p:sldLayoutId id="2147493462" r:id="rId17"/>
    <p:sldLayoutId id="2147493475" r:id="rId18"/>
    <p:sldLayoutId id="2147493485" r:id="rId19"/>
    <p:sldLayoutId id="2147493487" r:id="rId20"/>
    <p:sldLayoutId id="2147493488" r:id="rId21"/>
    <p:sldLayoutId id="2147493489" r:id="rId22"/>
    <p:sldLayoutId id="2147493491" r:id="rId23"/>
  </p:sldLayoutIdLst>
  <p:transition spd="slow">
    <p:push dir="u"/>
  </p:transition>
  <p:hf hdr="0" dt="0"/>
  <p:txStyles>
    <p:titleStyle>
      <a:lvl1pPr algn="l" defTabSz="4572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342900" indent="-342900" algn="l" defTabSz="457200" rtl="0" eaLnBrk="1" latinLnBrk="0" hangingPunct="1">
        <a:lnSpc>
          <a:spcPct val="110000"/>
        </a:lnSpc>
        <a:spcBef>
          <a:spcPts val="1600"/>
        </a:spcBef>
        <a:buFont typeface="Arial"/>
        <a:buChar char="•"/>
        <a:defRPr sz="1800" kern="1200">
          <a:solidFill>
            <a:schemeClr val="tx1"/>
          </a:solidFill>
          <a:latin typeface="+mn-lt"/>
          <a:ea typeface="+mn-ea"/>
          <a:cs typeface="+mn-cs"/>
        </a:defRPr>
      </a:lvl1pPr>
      <a:lvl2pPr marL="742950" indent="-285750" algn="l" defTabSz="457200" rtl="0" eaLnBrk="1" latinLnBrk="0" hangingPunct="1">
        <a:lnSpc>
          <a:spcPct val="110000"/>
        </a:lnSpc>
        <a:spcBef>
          <a:spcPts val="1600"/>
        </a:spcBef>
        <a:buFont typeface="Arial"/>
        <a:buChar char="–"/>
        <a:defRPr sz="1800" kern="1200">
          <a:solidFill>
            <a:schemeClr val="tx1"/>
          </a:solidFill>
          <a:latin typeface="+mn-lt"/>
          <a:ea typeface="+mn-ea"/>
          <a:cs typeface="+mn-cs"/>
        </a:defRPr>
      </a:lvl2pPr>
      <a:lvl3pPr marL="1143000" indent="-228600" algn="l" defTabSz="457200" rtl="0" eaLnBrk="1" latinLnBrk="0" hangingPunct="1">
        <a:lnSpc>
          <a:spcPct val="110000"/>
        </a:lnSpc>
        <a:spcBef>
          <a:spcPts val="16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10000"/>
        </a:lnSpc>
        <a:spcBef>
          <a:spcPts val="16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10000"/>
        </a:lnSpc>
        <a:spcBef>
          <a:spcPts val="1600"/>
        </a:spcBef>
        <a:buFont typeface="Arial"/>
        <a:buChar char="»"/>
        <a:defRPr sz="11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1107419" y="1338011"/>
            <a:ext cx="6170508" cy="2086495"/>
          </a:xfrm>
        </p:spPr>
        <p:txBody>
          <a:bodyPr wrap="square" anchor="ctr" anchorCtr="0">
            <a:noAutofit/>
          </a:bodyPr>
          <a:lstStyle/>
          <a:p>
            <a:r>
              <a:rPr lang="en-US" sz="2800" b="1" dirty="0">
                <a:solidFill>
                  <a:srgbClr val="FFD600"/>
                </a:solidFill>
              </a:rPr>
              <a:t>UPPSALA</a:t>
            </a:r>
          </a:p>
          <a:p>
            <a:r>
              <a:rPr lang="en-US" b="1" dirty="0"/>
              <a:t>CRYO and RF </a:t>
            </a:r>
          </a:p>
          <a:p>
            <a:r>
              <a:rPr lang="en-US" b="1" dirty="0">
                <a:solidFill>
                  <a:srgbClr val="FFD600"/>
                </a:solidFill>
              </a:rPr>
              <a:t>Big Science</a:t>
            </a:r>
            <a:r>
              <a:rPr lang="en-US" dirty="0"/>
              <a:t>  </a:t>
            </a:r>
          </a:p>
        </p:txBody>
      </p:sp>
      <p:sp>
        <p:nvSpPr>
          <p:cNvPr id="2" name="Picture Placeholder 1"/>
          <p:cNvSpPr>
            <a:spLocks noGrp="1"/>
          </p:cNvSpPr>
          <p:nvPr>
            <p:ph type="pic" sz="quarter" idx="17"/>
          </p:nvPr>
        </p:nvSpPr>
        <p:spPr>
          <a:xfrm>
            <a:off x="8153400" y="361949"/>
            <a:ext cx="685800" cy="881939"/>
          </a:xfrm>
        </p:spPr>
      </p:sp>
      <p:pic>
        <p:nvPicPr>
          <p:cNvPr id="10" name="Picture 2" descr="Big Science Sweden">
            <a:extLst>
              <a:ext uri="{FF2B5EF4-FFF2-40B4-BE49-F238E27FC236}">
                <a16:creationId xmlns:a16="http://schemas.microsoft.com/office/drawing/2014/main" id="{A37FFE4A-3463-4BCC-AB8A-F3A8B6AE2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637" y="3893411"/>
            <a:ext cx="1075563" cy="955458"/>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C5D3382D-06EB-4A4C-8C3C-2C46D12087B8}"/>
              </a:ext>
            </a:extLst>
          </p:cNvPr>
          <p:cNvSpPr/>
          <p:nvPr/>
        </p:nvSpPr>
        <p:spPr>
          <a:xfrm>
            <a:off x="2103095" y="3323458"/>
            <a:ext cx="4179157" cy="800219"/>
          </a:xfrm>
          <a:prstGeom prst="rect">
            <a:avLst/>
          </a:prstGeom>
        </p:spPr>
        <p:txBody>
          <a:bodyPr wrap="none">
            <a:spAutoFit/>
          </a:bodyPr>
          <a:lstStyle/>
          <a:p>
            <a:pPr algn="ctr"/>
            <a:r>
              <a:rPr lang="sv-SE" sz="3200" b="1" dirty="0">
                <a:solidFill>
                  <a:schemeClr val="bg1"/>
                </a:solidFill>
                <a:latin typeface="proxima-nova"/>
              </a:rPr>
              <a:t>Sven-Christian Ebenhag</a:t>
            </a:r>
          </a:p>
          <a:p>
            <a:pPr algn="ctr"/>
            <a:r>
              <a:rPr lang="sv-SE" sz="1400" b="1" dirty="0">
                <a:solidFill>
                  <a:schemeClr val="bg1"/>
                </a:solidFill>
                <a:latin typeface="proxima-nova"/>
              </a:rPr>
              <a:t>190508</a:t>
            </a:r>
            <a:endParaRPr lang="sv-SE" sz="1400" b="1" dirty="0">
              <a:solidFill>
                <a:schemeClr val="bg1"/>
              </a:solidFill>
            </a:endParaRPr>
          </a:p>
        </p:txBody>
      </p:sp>
    </p:spTree>
    <p:extLst>
      <p:ext uri="{BB962C8B-B14F-4D97-AF65-F5344CB8AC3E}">
        <p14:creationId xmlns:p14="http://schemas.microsoft.com/office/powerpoint/2010/main" val="265043185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0" y="316003"/>
            <a:ext cx="3048000" cy="1066800"/>
          </a:xfrm>
        </p:spPr>
        <p:txBody>
          <a:bodyPr/>
          <a:lstStyle/>
          <a:p>
            <a:r>
              <a:rPr lang="en" altLang="sv-SE" dirty="0"/>
              <a:t>RISE testbeds and demonstration facilities</a:t>
            </a:r>
            <a:endParaRPr lang="sv-SE" dirty="0"/>
          </a:p>
        </p:txBody>
      </p:sp>
      <p:sp>
        <p:nvSpPr>
          <p:cNvPr id="5" name="Footer Placeholder 4"/>
          <p:cNvSpPr>
            <a:spLocks noGrp="1"/>
          </p:cNvSpPr>
          <p:nvPr>
            <p:ph type="ftr" sz="quarter" idx="11"/>
          </p:nvPr>
        </p:nvSpPr>
        <p:spPr/>
        <p:txBody>
          <a:bodyPr/>
          <a:lstStyle/>
          <a:p>
            <a:r>
              <a:rPr lang="sv-SE" noProof="0"/>
              <a:t>RISE — Mallpresentation</a:t>
            </a:r>
          </a:p>
        </p:txBody>
      </p:sp>
      <p:sp>
        <p:nvSpPr>
          <p:cNvPr id="4" name="Content Placeholder 3"/>
          <p:cNvSpPr>
            <a:spLocks noGrp="1"/>
          </p:cNvSpPr>
          <p:nvPr>
            <p:ph idx="14"/>
          </p:nvPr>
        </p:nvSpPr>
        <p:spPr>
          <a:xfrm>
            <a:off x="5334000" y="1141670"/>
            <a:ext cx="3663696" cy="3625594"/>
          </a:xfrm>
        </p:spPr>
        <p:txBody>
          <a:bodyPr>
            <a:noAutofit/>
          </a:bodyPr>
          <a:lstStyle/>
          <a:p>
            <a:pPr>
              <a:lnSpc>
                <a:spcPct val="120000"/>
              </a:lnSpc>
            </a:pPr>
            <a:r>
              <a:rPr lang="en" sz="1400" b="1" dirty="0"/>
              <a:t>Unique infrastructures </a:t>
            </a:r>
            <a:r>
              <a:rPr lang="en" sz="1400" dirty="0"/>
              <a:t>for research, development and verification on lab and pilot scale </a:t>
            </a:r>
          </a:p>
          <a:p>
            <a:pPr>
              <a:lnSpc>
                <a:spcPct val="120000"/>
              </a:lnSpc>
            </a:pPr>
            <a:r>
              <a:rPr lang="en" sz="1400" b="1" dirty="0"/>
              <a:t>Physical or virtual environments </a:t>
            </a:r>
            <a:r>
              <a:rPr lang="en" sz="1400" dirty="0"/>
              <a:t>where businesses, academia, research institutes and the public sector can collaborate</a:t>
            </a:r>
          </a:p>
          <a:p>
            <a:pPr>
              <a:lnSpc>
                <a:spcPct val="120000"/>
              </a:lnSpc>
            </a:pPr>
            <a:r>
              <a:rPr lang="en" sz="1400" b="1" dirty="0"/>
              <a:t>Equipment </a:t>
            </a:r>
            <a:r>
              <a:rPr lang="en" sz="1400" dirty="0"/>
              <a:t>adapted for industrial applications with </a:t>
            </a:r>
            <a:r>
              <a:rPr lang="en" sz="1400" b="1" dirty="0"/>
              <a:t>qualified operators and technicians</a:t>
            </a:r>
          </a:p>
          <a:p>
            <a:pPr>
              <a:lnSpc>
                <a:spcPct val="120000"/>
              </a:lnSpc>
            </a:pPr>
            <a:r>
              <a:rPr lang="en" sz="1400" b="1" dirty="0"/>
              <a:t>Expertise </a:t>
            </a:r>
            <a:r>
              <a:rPr lang="en" sz="1400" dirty="0"/>
              <a:t>in research, industrial applications and project management</a:t>
            </a:r>
            <a:endParaRPr lang="sv-SE" sz="1400" dirty="0"/>
          </a:p>
          <a:p>
            <a:pPr>
              <a:lnSpc>
                <a:spcPct val="120000"/>
              </a:lnSpc>
            </a:pPr>
            <a:r>
              <a:rPr lang="en" sz="1400" dirty="0"/>
              <a:t>RISE owns, and has partnerships in, </a:t>
            </a:r>
            <a:r>
              <a:rPr lang="en" sz="1400" b="1" dirty="0"/>
              <a:t>more than 100 unique test beds and demonstration facilities.</a:t>
            </a:r>
            <a:endParaRPr lang="sv-SE" sz="1400" b="1" dirty="0"/>
          </a:p>
        </p:txBody>
      </p:sp>
      <p:sp>
        <p:nvSpPr>
          <p:cNvPr id="9" name="Platshållare för bild 8">
            <a:extLst>
              <a:ext uri="{FF2B5EF4-FFF2-40B4-BE49-F238E27FC236}">
                <a16:creationId xmlns:a16="http://schemas.microsoft.com/office/drawing/2014/main" id="{56D175A6-0C18-9243-94A8-221EF9CE6CBC}"/>
              </a:ext>
            </a:extLst>
          </p:cNvPr>
          <p:cNvSpPr>
            <a:spLocks noGrp="1"/>
          </p:cNvSpPr>
          <p:nvPr>
            <p:ph type="pic" sz="quarter" idx="13"/>
          </p:nvPr>
        </p:nvSpPr>
        <p:spPr/>
      </p:sp>
      <p:pic>
        <p:nvPicPr>
          <p:cNvPr id="10" name="Platshållare för bild 16">
            <a:extLst>
              <a:ext uri="{FF2B5EF4-FFF2-40B4-BE49-F238E27FC236}">
                <a16:creationId xmlns:a16="http://schemas.microsoft.com/office/drawing/2014/main" id="{75AC6E2A-1A89-0549-9D5B-6B53E2CD06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626" y="2491713"/>
            <a:ext cx="4572001" cy="2651786"/>
          </a:xfrm>
          <a:prstGeom prst="rect">
            <a:avLst/>
          </a:prstGeom>
        </p:spPr>
      </p:pic>
      <p:pic>
        <p:nvPicPr>
          <p:cNvPr id="11" name="Platshållare för bild 17">
            <a:extLst>
              <a:ext uri="{FF2B5EF4-FFF2-40B4-BE49-F238E27FC236}">
                <a16:creationId xmlns:a16="http://schemas.microsoft.com/office/drawing/2014/main" id="{D14371BE-02C3-5141-A20F-CFC29942BD0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627" y="1"/>
            <a:ext cx="4572000" cy="2649780"/>
          </a:xfrm>
          <a:prstGeom prst="rect">
            <a:avLst/>
          </a:prstGeom>
        </p:spPr>
      </p:pic>
    </p:spTree>
    <p:extLst>
      <p:ext uri="{BB962C8B-B14F-4D97-AF65-F5344CB8AC3E}">
        <p14:creationId xmlns:p14="http://schemas.microsoft.com/office/powerpoint/2010/main" val="399937617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1084BA47-3B7D-9F48-8EE8-2A3B851955A9}"/>
              </a:ext>
            </a:extLst>
          </p:cNvPr>
          <p:cNvSpPr>
            <a:spLocks noGrp="1"/>
          </p:cNvSpPr>
          <p:nvPr>
            <p:ph type="pic" sz="quarter" idx="13"/>
          </p:nvPr>
        </p:nvSpPr>
        <p:spPr/>
      </p:sp>
      <p:sp>
        <p:nvSpPr>
          <p:cNvPr id="3" name="Rubrik 2">
            <a:extLst>
              <a:ext uri="{FF2B5EF4-FFF2-40B4-BE49-F238E27FC236}">
                <a16:creationId xmlns:a16="http://schemas.microsoft.com/office/drawing/2014/main" id="{A171502A-EF4E-3C4C-8527-DD567398439D}"/>
              </a:ext>
            </a:extLst>
          </p:cNvPr>
          <p:cNvSpPr>
            <a:spLocks noGrp="1"/>
          </p:cNvSpPr>
          <p:nvPr>
            <p:ph type="title"/>
          </p:nvPr>
        </p:nvSpPr>
        <p:spPr>
          <a:xfrm>
            <a:off x="762000" y="762000"/>
            <a:ext cx="3320902" cy="1066800"/>
          </a:xfrm>
        </p:spPr>
        <p:txBody>
          <a:bodyPr>
            <a:normAutofit/>
          </a:bodyPr>
          <a:lstStyle/>
          <a:p>
            <a:r>
              <a:rPr lang="en" altLang="sv-SE" dirty="0"/>
              <a:t>What can be done at a RISE testbed and demonstration facility?</a:t>
            </a:r>
            <a:endParaRPr lang="sv-SE" dirty="0"/>
          </a:p>
        </p:txBody>
      </p:sp>
      <p:sp>
        <p:nvSpPr>
          <p:cNvPr id="4" name="Platshållare för innehåll 3">
            <a:extLst>
              <a:ext uri="{FF2B5EF4-FFF2-40B4-BE49-F238E27FC236}">
                <a16:creationId xmlns:a16="http://schemas.microsoft.com/office/drawing/2014/main" id="{C84F55BE-B7EA-2B4F-BF30-60985ADD0D2E}"/>
              </a:ext>
            </a:extLst>
          </p:cNvPr>
          <p:cNvSpPr>
            <a:spLocks noGrp="1"/>
          </p:cNvSpPr>
          <p:nvPr>
            <p:ph idx="1"/>
          </p:nvPr>
        </p:nvSpPr>
        <p:spPr>
          <a:xfrm>
            <a:off x="762000" y="2000250"/>
            <a:ext cx="3048000" cy="2900934"/>
          </a:xfrm>
        </p:spPr>
        <p:txBody>
          <a:bodyPr>
            <a:normAutofit fontScale="85000" lnSpcReduction="20000"/>
          </a:bodyPr>
          <a:lstStyle/>
          <a:p>
            <a:pPr lvl="0">
              <a:lnSpc>
                <a:spcPct val="120000"/>
              </a:lnSpc>
            </a:pPr>
            <a:r>
              <a:rPr lang="en" dirty="0"/>
              <a:t>Test and scale up the products and processes of the future under realistic conditions</a:t>
            </a:r>
          </a:p>
          <a:p>
            <a:pPr lvl="0">
              <a:lnSpc>
                <a:spcPct val="120000"/>
              </a:lnSpc>
            </a:pPr>
            <a:r>
              <a:rPr lang="en" dirty="0"/>
              <a:t>Direct, confidential assignments or, in research and innovation projects, assignments together with multiple stakeholders</a:t>
            </a:r>
            <a:r>
              <a:rPr lang="sv-SE" dirty="0"/>
              <a:t> </a:t>
            </a:r>
          </a:p>
          <a:p>
            <a:pPr lvl="0">
              <a:lnSpc>
                <a:spcPct val="120000"/>
              </a:lnSpc>
            </a:pPr>
            <a:r>
              <a:rPr lang="en" dirty="0"/>
              <a:t>Access to a well-developed network of stakeholders and expertise that can contribute to new solutions and business opportunities</a:t>
            </a:r>
          </a:p>
        </p:txBody>
      </p:sp>
      <p:sp>
        <p:nvSpPr>
          <p:cNvPr id="6" name="Platshållare för bildnummer 5">
            <a:extLst>
              <a:ext uri="{FF2B5EF4-FFF2-40B4-BE49-F238E27FC236}">
                <a16:creationId xmlns:a16="http://schemas.microsoft.com/office/drawing/2014/main" id="{C75EB660-2D49-3D4F-9443-458F6E610437}"/>
              </a:ext>
            </a:extLst>
          </p:cNvPr>
          <p:cNvSpPr>
            <a:spLocks noGrp="1"/>
          </p:cNvSpPr>
          <p:nvPr>
            <p:ph type="sldNum" sz="quarter" idx="12"/>
          </p:nvPr>
        </p:nvSpPr>
        <p:spPr/>
        <p:txBody>
          <a:bodyPr/>
          <a:lstStyle/>
          <a:p>
            <a:fld id="{2066355A-084C-D24E-9AD2-7E4FC41EA627}" type="slidenum">
              <a:rPr lang="sv-SE" noProof="0" smtClean="0"/>
              <a:pPr/>
              <a:t>11</a:t>
            </a:fld>
            <a:endParaRPr lang="sv-SE" noProof="0"/>
          </a:p>
        </p:txBody>
      </p:sp>
      <p:pic>
        <p:nvPicPr>
          <p:cNvPr id="9" name="Platshållare för bild 9">
            <a:extLst>
              <a:ext uri="{FF2B5EF4-FFF2-40B4-BE49-F238E27FC236}">
                <a16:creationId xmlns:a16="http://schemas.microsoft.com/office/drawing/2014/main" id="{98139DB8-1288-BE42-80FE-4E4FD86AFF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9452" y="1"/>
            <a:ext cx="4574547" cy="5143500"/>
          </a:xfrm>
          <a:prstGeom prst="rect">
            <a:avLst/>
          </a:prstGeom>
        </p:spPr>
      </p:pic>
    </p:spTree>
    <p:extLst>
      <p:ext uri="{BB962C8B-B14F-4D97-AF65-F5344CB8AC3E}">
        <p14:creationId xmlns:p14="http://schemas.microsoft.com/office/powerpoint/2010/main" val="34072674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1084BA47-3B7D-9F48-8EE8-2A3B851955A9}"/>
              </a:ext>
            </a:extLst>
          </p:cNvPr>
          <p:cNvSpPr>
            <a:spLocks noGrp="1"/>
          </p:cNvSpPr>
          <p:nvPr>
            <p:ph type="pic" sz="quarter" idx="13"/>
          </p:nvPr>
        </p:nvSpPr>
        <p:spPr/>
      </p:sp>
      <p:sp>
        <p:nvSpPr>
          <p:cNvPr id="3" name="Rubrik 2">
            <a:extLst>
              <a:ext uri="{FF2B5EF4-FFF2-40B4-BE49-F238E27FC236}">
                <a16:creationId xmlns:a16="http://schemas.microsoft.com/office/drawing/2014/main" id="{A171502A-EF4E-3C4C-8527-DD567398439D}"/>
              </a:ext>
            </a:extLst>
          </p:cNvPr>
          <p:cNvSpPr>
            <a:spLocks noGrp="1"/>
          </p:cNvSpPr>
          <p:nvPr>
            <p:ph type="title"/>
          </p:nvPr>
        </p:nvSpPr>
        <p:spPr/>
        <p:txBody>
          <a:bodyPr>
            <a:normAutofit/>
          </a:bodyPr>
          <a:lstStyle/>
          <a:p>
            <a:r>
              <a:rPr lang="en" dirty="0" err="1"/>
              <a:t>Awitar</a:t>
            </a:r>
            <a:r>
              <a:rPr lang="en" dirty="0"/>
              <a:t> – a unique testing facility for autonomous vehicles </a:t>
            </a:r>
            <a:endParaRPr lang="sv-SE" dirty="0"/>
          </a:p>
        </p:txBody>
      </p:sp>
      <p:sp>
        <p:nvSpPr>
          <p:cNvPr id="4" name="Platshållare för innehåll 3">
            <a:extLst>
              <a:ext uri="{FF2B5EF4-FFF2-40B4-BE49-F238E27FC236}">
                <a16:creationId xmlns:a16="http://schemas.microsoft.com/office/drawing/2014/main" id="{C84F55BE-B7EA-2B4F-BF30-60985ADD0D2E}"/>
              </a:ext>
            </a:extLst>
          </p:cNvPr>
          <p:cNvSpPr>
            <a:spLocks noGrp="1"/>
          </p:cNvSpPr>
          <p:nvPr>
            <p:ph idx="1"/>
          </p:nvPr>
        </p:nvSpPr>
        <p:spPr>
          <a:xfrm>
            <a:off x="762000" y="1724690"/>
            <a:ext cx="3048000" cy="3316418"/>
          </a:xfrm>
        </p:spPr>
        <p:txBody>
          <a:bodyPr>
            <a:normAutofit fontScale="77500" lnSpcReduction="20000"/>
          </a:bodyPr>
          <a:lstStyle/>
          <a:p>
            <a:pPr marL="0" indent="0">
              <a:lnSpc>
                <a:spcPct val="120000"/>
              </a:lnSpc>
              <a:buNone/>
            </a:pPr>
            <a:endParaRPr lang="en" dirty="0"/>
          </a:p>
          <a:p>
            <a:pPr>
              <a:lnSpc>
                <a:spcPct val="120000"/>
              </a:lnSpc>
            </a:pPr>
            <a:r>
              <a:rPr lang="en" dirty="0"/>
              <a:t>The complexity of the vehicles on our roads – equipped with radar, cameras, and sensors – is growing rapidly. The disruptive testing of automotive electronics is therefore increasingly important and a prerequisite for transitioning to future autonomous vehicles, which must be able to communicate wirelessly with one another </a:t>
            </a:r>
          </a:p>
          <a:p>
            <a:pPr>
              <a:lnSpc>
                <a:spcPct val="120000"/>
              </a:lnSpc>
            </a:pPr>
            <a:r>
              <a:rPr lang="en" dirty="0"/>
              <a:t> </a:t>
            </a:r>
            <a:r>
              <a:rPr lang="en" dirty="0" err="1"/>
              <a:t>Awitar</a:t>
            </a:r>
            <a:r>
              <a:rPr lang="en" dirty="0"/>
              <a:t> has been developed in close cooperation with the Swedish automotive industry. The new test facility for future vehicles is unique in its capacity and flexibility. </a:t>
            </a:r>
          </a:p>
          <a:p>
            <a:pPr>
              <a:lnSpc>
                <a:spcPct val="120000"/>
              </a:lnSpc>
            </a:pPr>
            <a:endParaRPr lang="en" dirty="0"/>
          </a:p>
        </p:txBody>
      </p:sp>
      <p:sp>
        <p:nvSpPr>
          <p:cNvPr id="6" name="Platshållare för bildnummer 5">
            <a:extLst>
              <a:ext uri="{FF2B5EF4-FFF2-40B4-BE49-F238E27FC236}">
                <a16:creationId xmlns:a16="http://schemas.microsoft.com/office/drawing/2014/main" id="{C75EB660-2D49-3D4F-9443-458F6E610437}"/>
              </a:ext>
            </a:extLst>
          </p:cNvPr>
          <p:cNvSpPr>
            <a:spLocks noGrp="1"/>
          </p:cNvSpPr>
          <p:nvPr>
            <p:ph type="sldNum" sz="quarter" idx="12"/>
          </p:nvPr>
        </p:nvSpPr>
        <p:spPr/>
        <p:txBody>
          <a:bodyPr/>
          <a:lstStyle/>
          <a:p>
            <a:fld id="{2066355A-084C-D24E-9AD2-7E4FC41EA627}" type="slidenum">
              <a:rPr lang="sv-SE" noProof="0" smtClean="0"/>
              <a:pPr/>
              <a:t>12</a:t>
            </a:fld>
            <a:endParaRPr lang="sv-SE" noProof="0"/>
          </a:p>
        </p:txBody>
      </p:sp>
      <p:pic>
        <p:nvPicPr>
          <p:cNvPr id="8" name="Platshållare för bild 8">
            <a:extLst>
              <a:ext uri="{FF2B5EF4-FFF2-40B4-BE49-F238E27FC236}">
                <a16:creationId xmlns:a16="http://schemas.microsoft.com/office/drawing/2014/main" id="{1F3615ED-EB48-CB49-AFBE-DB873B1B93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8" y="1"/>
            <a:ext cx="4572001" cy="5143499"/>
          </a:xfrm>
          <a:prstGeom prst="rect">
            <a:avLst/>
          </a:prstGeom>
        </p:spPr>
      </p:pic>
    </p:spTree>
    <p:extLst>
      <p:ext uri="{BB962C8B-B14F-4D97-AF65-F5344CB8AC3E}">
        <p14:creationId xmlns:p14="http://schemas.microsoft.com/office/powerpoint/2010/main" val="29579669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Grp="1" noChangeAspect="1" noChangeArrowheads="1"/>
          </p:cNvPicPr>
          <p:nvPr>
            <p:ph type="pic" sz="quarter" idx="14"/>
          </p:nvPr>
        </p:nvPicPr>
        <p:blipFill>
          <a:blip r:embed="rId2" cstate="print">
            <a:extLst>
              <a:ext uri="{28A0092B-C50C-407E-A947-70E740481C1C}">
                <a14:useLocalDpi xmlns:a14="http://schemas.microsoft.com/office/drawing/2010/main"/>
              </a:ext>
            </a:extLst>
          </a:blip>
          <a:srcRect l="2325" r="2325"/>
          <a:stretch>
            <a:fillRect/>
          </a:stretch>
        </p:blipFill>
        <p:spPr bwMode="auto">
          <a:xfrm>
            <a:off x="107982" y="146438"/>
            <a:ext cx="4141525" cy="4628762"/>
          </a:xfrm>
          <a:prstGeom prst="rect">
            <a:avLst/>
          </a:prstGeom>
          <a:solidFill>
            <a:schemeClr val="bg1"/>
          </a:solidFill>
          <a:ln>
            <a:noFill/>
          </a:ln>
          <a:effectLst/>
          <a:extLst/>
        </p:spPr>
      </p:pic>
      <p:pic>
        <p:nvPicPr>
          <p:cNvPr id="18" name="Bildobjekt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837" y="2974079"/>
            <a:ext cx="5037883" cy="1614020"/>
          </a:xfrm>
          <a:prstGeom prst="rect">
            <a:avLst/>
          </a:prstGeom>
        </p:spPr>
      </p:pic>
      <p:pic>
        <p:nvPicPr>
          <p:cNvPr id="11" name="Platshållare för bild 14"/>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6690" r="16690"/>
          <a:stretch>
            <a:fillRect/>
          </a:stretch>
        </p:blipFill>
        <p:spPr>
          <a:xfrm>
            <a:off x="5512929" y="155796"/>
            <a:ext cx="2301312" cy="2717692"/>
          </a:xfrm>
          <a:prstGeom prst="rect">
            <a:avLst/>
          </a:prstGeom>
        </p:spPr>
      </p:pic>
    </p:spTree>
    <p:extLst>
      <p:ext uri="{BB962C8B-B14F-4D97-AF65-F5344CB8AC3E}">
        <p14:creationId xmlns:p14="http://schemas.microsoft.com/office/powerpoint/2010/main" val="222365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ubrik 26"/>
          <p:cNvSpPr>
            <a:spLocks noGrp="1"/>
          </p:cNvSpPr>
          <p:nvPr>
            <p:ph type="ctrTitle"/>
          </p:nvPr>
        </p:nvSpPr>
        <p:spPr>
          <a:xfrm>
            <a:off x="203200" y="189782"/>
            <a:ext cx="6028058" cy="1081439"/>
          </a:xfrm>
          <a:solidFill>
            <a:schemeClr val="bg1"/>
          </a:solidFill>
        </p:spPr>
        <p:txBody>
          <a:bodyPr/>
          <a:lstStyle/>
          <a:p>
            <a:pPr algn="ctr"/>
            <a:r>
              <a:rPr lang="en-US" sz="2100" b="1" dirty="0"/>
              <a:t>A Small NMI in a Large Institute </a:t>
            </a:r>
            <a:br>
              <a:rPr lang="en-US" sz="1800" b="1" dirty="0"/>
            </a:br>
            <a:r>
              <a:rPr lang="en-US" sz="1050" b="1" dirty="0"/>
              <a:t>(RISE Research Institutes of Sweden)</a:t>
            </a:r>
          </a:p>
        </p:txBody>
      </p:sp>
      <p:pic>
        <p:nvPicPr>
          <p:cNvPr id="10" name="Picture 8" descr="http://www.swedac.se/PageFiles/1028/Rikskilot%20%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732" y="204788"/>
            <a:ext cx="2246789" cy="252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meter-laser_skar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909" y="2788115"/>
            <a:ext cx="3114428" cy="215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6"/>
          <p:cNvGrpSpPr>
            <a:grpSpLocks/>
          </p:cNvGrpSpPr>
          <p:nvPr/>
        </p:nvGrpSpPr>
        <p:grpSpPr bwMode="auto">
          <a:xfrm>
            <a:off x="1404860" y="1540301"/>
            <a:ext cx="3149202" cy="2450306"/>
            <a:chOff x="3309" y="420"/>
            <a:chExt cx="2645" cy="2058"/>
          </a:xfrm>
        </p:grpSpPr>
        <p:grpSp>
          <p:nvGrpSpPr>
            <p:cNvPr id="14" name="Group 7"/>
            <p:cNvGrpSpPr>
              <a:grpSpLocks/>
            </p:cNvGrpSpPr>
            <p:nvPr/>
          </p:nvGrpSpPr>
          <p:grpSpPr bwMode="auto">
            <a:xfrm>
              <a:off x="3309" y="420"/>
              <a:ext cx="2645" cy="2032"/>
              <a:chOff x="3096" y="1226"/>
              <a:chExt cx="2645" cy="2032"/>
            </a:xfrm>
          </p:grpSpPr>
          <p:sp>
            <p:nvSpPr>
              <p:cNvPr id="17" name="Rectangle 8"/>
              <p:cNvSpPr>
                <a:spLocks noChangeArrowheads="1"/>
              </p:cNvSpPr>
              <p:nvPr/>
            </p:nvSpPr>
            <p:spPr bwMode="auto">
              <a:xfrm>
                <a:off x="4133" y="1226"/>
                <a:ext cx="8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50" b="1" dirty="0">
                    <a:solidFill>
                      <a:schemeClr val="accent2"/>
                    </a:solidFill>
                  </a:rPr>
                  <a:t>Definition SI</a:t>
                </a:r>
              </a:p>
            </p:txBody>
          </p:sp>
          <p:sp>
            <p:nvSpPr>
              <p:cNvPr id="18" name="Rectangle 9"/>
              <p:cNvSpPr>
                <a:spLocks noChangeArrowheads="1"/>
              </p:cNvSpPr>
              <p:nvPr/>
            </p:nvSpPr>
            <p:spPr bwMode="auto">
              <a:xfrm>
                <a:off x="3586" y="2081"/>
                <a:ext cx="18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50" b="1" dirty="0">
                    <a:solidFill>
                      <a:schemeClr val="accent2"/>
                    </a:solidFill>
                  </a:rPr>
                  <a:t>      Primary/secondary standard</a:t>
                </a:r>
              </a:p>
            </p:txBody>
          </p:sp>
          <p:sp>
            <p:nvSpPr>
              <p:cNvPr id="19" name="Rectangle 10"/>
              <p:cNvSpPr>
                <a:spLocks noChangeArrowheads="1"/>
              </p:cNvSpPr>
              <p:nvPr/>
            </p:nvSpPr>
            <p:spPr bwMode="auto">
              <a:xfrm>
                <a:off x="3990" y="2413"/>
                <a:ext cx="114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50" b="1" dirty="0">
                    <a:solidFill>
                      <a:schemeClr val="accent2"/>
                    </a:solidFill>
                  </a:rPr>
                  <a:t> Working standard</a:t>
                </a:r>
              </a:p>
            </p:txBody>
          </p:sp>
          <p:sp>
            <p:nvSpPr>
              <p:cNvPr id="20" name="Rectangle 11"/>
              <p:cNvSpPr>
                <a:spLocks noChangeArrowheads="1"/>
              </p:cNvSpPr>
              <p:nvPr/>
            </p:nvSpPr>
            <p:spPr bwMode="auto">
              <a:xfrm>
                <a:off x="4013" y="2754"/>
                <a:ext cx="9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50" b="1" dirty="0">
                    <a:solidFill>
                      <a:schemeClr val="accent2"/>
                    </a:solidFill>
                  </a:rPr>
                  <a:t> Industrial use</a:t>
                </a:r>
              </a:p>
            </p:txBody>
          </p:sp>
          <p:sp>
            <p:nvSpPr>
              <p:cNvPr id="23" name="Rectangle 12"/>
              <p:cNvSpPr>
                <a:spLocks noChangeArrowheads="1"/>
              </p:cNvSpPr>
              <p:nvPr/>
            </p:nvSpPr>
            <p:spPr bwMode="auto">
              <a:xfrm>
                <a:off x="3801" y="3045"/>
                <a:ext cx="152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50" b="1" dirty="0">
                    <a:solidFill>
                      <a:schemeClr val="accent2"/>
                    </a:solidFill>
                  </a:rPr>
                  <a:t>Measurement uncertainty</a:t>
                </a:r>
              </a:p>
            </p:txBody>
          </p:sp>
          <p:sp>
            <p:nvSpPr>
              <p:cNvPr id="24" name="Rectangle 13"/>
              <p:cNvSpPr>
                <a:spLocks noChangeArrowheads="1"/>
              </p:cNvSpPr>
              <p:nvPr/>
            </p:nvSpPr>
            <p:spPr bwMode="auto">
              <a:xfrm>
                <a:off x="3096" y="1745"/>
                <a:ext cx="264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50" b="1" dirty="0">
                    <a:solidFill>
                      <a:schemeClr val="accent2"/>
                    </a:solidFill>
                  </a:rPr>
                  <a:t>                  International/national standards</a:t>
                </a:r>
              </a:p>
            </p:txBody>
          </p:sp>
          <p:sp>
            <p:nvSpPr>
              <p:cNvPr id="25" name="Line 14"/>
              <p:cNvSpPr>
                <a:spLocks noChangeShapeType="1"/>
              </p:cNvSpPr>
              <p:nvPr/>
            </p:nvSpPr>
            <p:spPr bwMode="auto">
              <a:xfrm>
                <a:off x="3966" y="2676"/>
                <a:ext cx="11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26" name="Line 15"/>
              <p:cNvSpPr>
                <a:spLocks noChangeShapeType="1"/>
              </p:cNvSpPr>
              <p:nvPr/>
            </p:nvSpPr>
            <p:spPr bwMode="auto">
              <a:xfrm>
                <a:off x="4130" y="2328"/>
                <a:ext cx="7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28" name="Line 16"/>
              <p:cNvSpPr>
                <a:spLocks noChangeShapeType="1"/>
              </p:cNvSpPr>
              <p:nvPr/>
            </p:nvSpPr>
            <p:spPr bwMode="auto">
              <a:xfrm>
                <a:off x="4290" y="1976"/>
                <a:ext cx="4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29" name="Line 17"/>
              <p:cNvSpPr>
                <a:spLocks noChangeShapeType="1"/>
              </p:cNvSpPr>
              <p:nvPr/>
            </p:nvSpPr>
            <p:spPr bwMode="auto">
              <a:xfrm>
                <a:off x="4418" y="1704"/>
                <a:ext cx="20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0" name="Line 18"/>
              <p:cNvSpPr>
                <a:spLocks noChangeShapeType="1"/>
              </p:cNvSpPr>
              <p:nvPr/>
            </p:nvSpPr>
            <p:spPr bwMode="auto">
              <a:xfrm flipV="1">
                <a:off x="3818" y="2228"/>
                <a:ext cx="360" cy="7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1" name="Line 19"/>
              <p:cNvSpPr>
                <a:spLocks noChangeShapeType="1"/>
              </p:cNvSpPr>
              <p:nvPr/>
            </p:nvSpPr>
            <p:spPr bwMode="auto">
              <a:xfrm flipV="1">
                <a:off x="4254" y="1916"/>
                <a:ext cx="64" cy="1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2" name="Line 20"/>
              <p:cNvSpPr>
                <a:spLocks noChangeShapeType="1"/>
              </p:cNvSpPr>
              <p:nvPr/>
            </p:nvSpPr>
            <p:spPr bwMode="auto">
              <a:xfrm flipH="1">
                <a:off x="4390" y="1464"/>
                <a:ext cx="132"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3" name="Line 21"/>
              <p:cNvSpPr>
                <a:spLocks noChangeShapeType="1"/>
              </p:cNvSpPr>
              <p:nvPr/>
            </p:nvSpPr>
            <p:spPr bwMode="auto">
              <a:xfrm flipH="1" flipV="1">
                <a:off x="4878" y="2244"/>
                <a:ext cx="352" cy="7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4" name="Line 22"/>
              <p:cNvSpPr>
                <a:spLocks noChangeShapeType="1"/>
              </p:cNvSpPr>
              <p:nvPr/>
            </p:nvSpPr>
            <p:spPr bwMode="auto">
              <a:xfrm>
                <a:off x="4726" y="1916"/>
                <a:ext cx="80"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5" name="Line 23"/>
              <p:cNvSpPr>
                <a:spLocks noChangeShapeType="1"/>
              </p:cNvSpPr>
              <p:nvPr/>
            </p:nvSpPr>
            <p:spPr bwMode="auto">
              <a:xfrm>
                <a:off x="4522" y="1464"/>
                <a:ext cx="136" cy="2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sp>
            <p:nvSpPr>
              <p:cNvPr id="36" name="Line 24"/>
              <p:cNvSpPr>
                <a:spLocks noChangeShapeType="1"/>
              </p:cNvSpPr>
              <p:nvPr/>
            </p:nvSpPr>
            <p:spPr bwMode="auto">
              <a:xfrm>
                <a:off x="3822" y="2988"/>
                <a:ext cx="14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p>
            </p:txBody>
          </p:sp>
        </p:grpSp>
        <p:sp>
          <p:nvSpPr>
            <p:cNvPr id="16" name="Line 25"/>
            <p:cNvSpPr>
              <a:spLocks noChangeShapeType="1"/>
            </p:cNvSpPr>
            <p:nvPr/>
          </p:nvSpPr>
          <p:spPr bwMode="auto">
            <a:xfrm>
              <a:off x="4059" y="2478"/>
              <a:ext cx="1420"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1350" dirty="0"/>
            </a:p>
          </p:txBody>
        </p:sp>
      </p:grpSp>
    </p:spTree>
    <p:extLst>
      <p:ext uri="{BB962C8B-B14F-4D97-AF65-F5344CB8AC3E}">
        <p14:creationId xmlns:p14="http://schemas.microsoft.com/office/powerpoint/2010/main" val="8316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95136" y="780030"/>
            <a:ext cx="5182730" cy="4363470"/>
          </a:xfrm>
        </p:spPr>
        <p:txBody>
          <a:bodyPr>
            <a:normAutofit fontScale="85000" lnSpcReduction="20000"/>
          </a:bodyPr>
          <a:lstStyle/>
          <a:p>
            <a:r>
              <a:rPr lang="en-US" dirty="0"/>
              <a:t>1665 	Weights &amp; measures ordinance</a:t>
            </a:r>
          </a:p>
          <a:p>
            <a:r>
              <a:rPr lang="en-US" dirty="0"/>
              <a:t>1831 	Swedish royal control and testing</a:t>
            </a:r>
          </a:p>
          <a:p>
            <a:r>
              <a:rPr lang="en-US" dirty="0"/>
              <a:t>1875 	</a:t>
            </a:r>
            <a:r>
              <a:rPr lang="en-US" dirty="0" err="1"/>
              <a:t>Jernkontoret</a:t>
            </a:r>
            <a:r>
              <a:rPr lang="en-US" dirty="0"/>
              <a:t> (Iron Office) testing institute</a:t>
            </a:r>
          </a:p>
          <a:p>
            <a:r>
              <a:rPr lang="en-US" dirty="0"/>
              <a:t>1920 	</a:t>
            </a:r>
            <a:r>
              <a:rPr lang="en-US" b="1" dirty="0" err="1"/>
              <a:t>Statens</a:t>
            </a:r>
            <a:r>
              <a:rPr lang="en-US" b="1" dirty="0"/>
              <a:t> </a:t>
            </a:r>
            <a:r>
              <a:rPr lang="en-US" b="1" dirty="0" err="1"/>
              <a:t>Provningsanstalt</a:t>
            </a:r>
            <a:r>
              <a:rPr lang="en-US" dirty="0"/>
              <a:t> (</a:t>
            </a:r>
            <a:r>
              <a:rPr lang="en-US" b="1" dirty="0"/>
              <a:t>SP</a:t>
            </a:r>
            <a:r>
              <a:rPr lang="en-US" dirty="0"/>
              <a:t>) was founded in 	Stockholm</a:t>
            </a:r>
          </a:p>
          <a:p>
            <a:r>
              <a:rPr lang="en-US" dirty="0"/>
              <a:t>1993 	</a:t>
            </a:r>
            <a:r>
              <a:rPr lang="en-US" b="1" dirty="0"/>
              <a:t>SP Swedish National Testing and Research 	Institute</a:t>
            </a:r>
          </a:p>
          <a:p>
            <a:pPr lvl="2"/>
            <a:r>
              <a:rPr lang="en-US" dirty="0"/>
              <a:t>SP is converted from authority to company owned by the Ministry of Enterprise. </a:t>
            </a:r>
            <a:endParaRPr lang="en-US" b="1" dirty="0"/>
          </a:p>
          <a:p>
            <a:r>
              <a:rPr lang="en-US" dirty="0"/>
              <a:t>2007 </a:t>
            </a:r>
            <a:r>
              <a:rPr lang="en-US" b="1" dirty="0"/>
              <a:t>SP Technical Research Institute of Sweden</a:t>
            </a:r>
          </a:p>
          <a:p>
            <a:pPr lvl="2"/>
            <a:r>
              <a:rPr lang="en-US" dirty="0"/>
              <a:t>A holding company called RISE is formed, owning SP and other technical institutes</a:t>
            </a:r>
          </a:p>
          <a:p>
            <a:r>
              <a:rPr lang="en-US" dirty="0"/>
              <a:t>2017 </a:t>
            </a:r>
            <a:r>
              <a:rPr lang="en-US" b="1" dirty="0"/>
              <a:t>RISE Research Institutes of Sweden</a:t>
            </a:r>
            <a:endParaRPr lang="en-US" dirty="0"/>
          </a:p>
          <a:p>
            <a:endParaRPr lang="en-US" dirty="0"/>
          </a:p>
          <a:p>
            <a:endParaRPr lang="en-US" dirty="0"/>
          </a:p>
          <a:p>
            <a:endParaRPr lang="en-US" dirty="0"/>
          </a:p>
          <a:p>
            <a:endParaRPr lang="en-US" dirty="0"/>
          </a:p>
          <a:p>
            <a:endParaRPr lang="en-US" dirty="0"/>
          </a:p>
        </p:txBody>
      </p:sp>
      <p:sp>
        <p:nvSpPr>
          <p:cNvPr id="4" name="Platshållare för bildnummer 3"/>
          <p:cNvSpPr>
            <a:spLocks noGrp="1"/>
          </p:cNvSpPr>
          <p:nvPr>
            <p:ph type="sldNum" sz="quarter" idx="11"/>
          </p:nvPr>
        </p:nvSpPr>
        <p:spPr>
          <a:xfrm>
            <a:off x="4398930" y="4837197"/>
            <a:ext cx="96180" cy="276999"/>
          </a:xfrm>
        </p:spPr>
        <p:txBody>
          <a:bodyPr/>
          <a:lstStyle/>
          <a:p>
            <a:pPr algn="ctr"/>
            <a:fld id="{689F2D8B-41AF-4F0A-96D1-36B06F461775}" type="slidenum">
              <a:rPr lang="sv-SE" sz="1350"/>
              <a:pPr algn="ctr"/>
              <a:t>15</a:t>
            </a:fld>
            <a:endParaRPr lang="sv-SE" sz="1350" dirty="0"/>
          </a:p>
        </p:txBody>
      </p:sp>
      <p:sp>
        <p:nvSpPr>
          <p:cNvPr id="6" name="Rubrik 5"/>
          <p:cNvSpPr>
            <a:spLocks noGrp="1"/>
          </p:cNvSpPr>
          <p:nvPr>
            <p:ph type="title"/>
          </p:nvPr>
        </p:nvSpPr>
        <p:spPr>
          <a:xfrm>
            <a:off x="336258" y="171262"/>
            <a:ext cx="4158853" cy="369332"/>
          </a:xfrm>
        </p:spPr>
        <p:txBody>
          <a:bodyPr>
            <a:normAutofit fontScale="90000"/>
          </a:bodyPr>
          <a:lstStyle/>
          <a:p>
            <a:r>
              <a:rPr lang="sv-SE" dirty="0" err="1"/>
              <a:t>History</a:t>
            </a:r>
            <a:r>
              <a:rPr lang="sv-SE" dirty="0"/>
              <a:t> in short</a:t>
            </a:r>
          </a:p>
        </p:txBody>
      </p:sp>
      <p:pic>
        <p:nvPicPr>
          <p:cNvPr id="1026" name="Picture 2" descr="P-vikt från 1876"/>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449" b="4449"/>
          <a:stretch>
            <a:fillRect/>
          </a:stretch>
        </p:blipFill>
        <p:spPr bwMode="auto">
          <a:xfrm>
            <a:off x="5618284" y="0"/>
            <a:ext cx="3549365" cy="2587567"/>
          </a:xfrm>
          <a:prstGeom prst="rect">
            <a:avLst/>
          </a:prstGeom>
          <a:noFill/>
          <a:extLst>
            <a:ext uri="{909E8E84-426E-40DD-AFC4-6F175D3DCCD1}">
              <a14:hiddenFill xmlns:a14="http://schemas.microsoft.com/office/drawing/2010/main">
                <a:solidFill>
                  <a:srgbClr val="FFFFFF"/>
                </a:solidFill>
              </a14:hiddenFill>
            </a:ext>
          </a:extLst>
        </p:spPr>
      </p:pic>
      <p:pic>
        <p:nvPicPr>
          <p:cNvPr id="11" name="Platshållare för 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106" y="2827396"/>
            <a:ext cx="1117860" cy="1684086"/>
          </a:xfrm>
          <a:custGeom>
            <a:avLst/>
            <a:gdLst>
              <a:gd name="connsiteX0" fmla="*/ 0 w 3028199"/>
              <a:gd name="connsiteY0" fmla="*/ 0 h 3410490"/>
              <a:gd name="connsiteX1" fmla="*/ 3028199 w 3028199"/>
              <a:gd name="connsiteY1" fmla="*/ 0 h 3410490"/>
              <a:gd name="connsiteX2" fmla="*/ 3028199 w 3028199"/>
              <a:gd name="connsiteY2" fmla="*/ 3410490 h 3410490"/>
              <a:gd name="connsiteX3" fmla="*/ 0 w 3028199"/>
              <a:gd name="connsiteY3" fmla="*/ 3410490 h 3410490"/>
            </a:gdLst>
            <a:ahLst/>
            <a:cxnLst>
              <a:cxn ang="0">
                <a:pos x="connsiteX0" y="connsiteY0"/>
              </a:cxn>
              <a:cxn ang="0">
                <a:pos x="connsiteX1" y="connsiteY1"/>
              </a:cxn>
              <a:cxn ang="0">
                <a:pos x="connsiteX2" y="connsiteY2"/>
              </a:cxn>
              <a:cxn ang="0">
                <a:pos x="connsiteX3" y="connsiteY3"/>
              </a:cxn>
            </a:cxnLst>
            <a:rect l="l" t="t" r="r" b="b"/>
            <a:pathLst>
              <a:path w="3028199" h="3410490">
                <a:moveTo>
                  <a:pt x="0" y="0"/>
                </a:moveTo>
                <a:lnTo>
                  <a:pt x="3028199" y="0"/>
                </a:lnTo>
                <a:lnTo>
                  <a:pt x="3028199" y="3410490"/>
                </a:lnTo>
                <a:lnTo>
                  <a:pt x="0" y="3410490"/>
                </a:lnTo>
                <a:close/>
              </a:path>
            </a:pathLst>
          </a:custGeom>
        </p:spPr>
      </p:pic>
      <p:pic>
        <p:nvPicPr>
          <p:cNvPr id="13" name="Platshållare för innehåll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385" y="2827395"/>
            <a:ext cx="1310007" cy="1684086"/>
          </a:xfrm>
          <a:prstGeom prst="rect">
            <a:avLst/>
          </a:prstGeom>
        </p:spPr>
      </p:pic>
      <p:sp>
        <p:nvSpPr>
          <p:cNvPr id="14" name="Rektangel 13"/>
          <p:cNvSpPr/>
          <p:nvPr/>
        </p:nvSpPr>
        <p:spPr>
          <a:xfrm>
            <a:off x="8943391" y="4730620"/>
            <a:ext cx="200609" cy="144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 name="textruta 2"/>
          <p:cNvSpPr txBox="1"/>
          <p:nvPr/>
        </p:nvSpPr>
        <p:spPr>
          <a:xfrm>
            <a:off x="4601471" y="2707849"/>
            <a:ext cx="1225015" cy="507831"/>
          </a:xfrm>
          <a:prstGeom prst="rect">
            <a:avLst/>
          </a:prstGeom>
          <a:solidFill>
            <a:schemeClr val="tx2">
              <a:lumMod val="40000"/>
              <a:lumOff val="60000"/>
            </a:schemeClr>
          </a:solidFill>
        </p:spPr>
        <p:txBody>
          <a:bodyPr wrap="none" rtlCol="0">
            <a:spAutoFit/>
          </a:bodyPr>
          <a:lstStyle/>
          <a:p>
            <a:r>
              <a:rPr lang="en-US" sz="1350" dirty="0">
                <a:latin typeface="Georgia" charset="0"/>
                <a:ea typeface="Georgia" charset="0"/>
                <a:cs typeface="Georgia" charset="0"/>
              </a:rPr>
              <a:t>SP staff: 300</a:t>
            </a:r>
          </a:p>
          <a:p>
            <a:r>
              <a:rPr lang="en-US" sz="1350" dirty="0">
                <a:latin typeface="Georgia" charset="0"/>
                <a:ea typeface="Georgia" charset="0"/>
                <a:cs typeface="Georgia" charset="0"/>
              </a:rPr>
              <a:t>NMI staff: 80</a:t>
            </a:r>
          </a:p>
        </p:txBody>
      </p:sp>
      <p:sp>
        <p:nvSpPr>
          <p:cNvPr id="12" name="textruta 11"/>
          <p:cNvSpPr txBox="1"/>
          <p:nvPr/>
        </p:nvSpPr>
        <p:spPr>
          <a:xfrm>
            <a:off x="4607006" y="3626408"/>
            <a:ext cx="1301959" cy="507831"/>
          </a:xfrm>
          <a:prstGeom prst="rect">
            <a:avLst/>
          </a:prstGeom>
          <a:solidFill>
            <a:schemeClr val="tx2">
              <a:lumMod val="40000"/>
              <a:lumOff val="60000"/>
            </a:schemeClr>
          </a:solidFill>
        </p:spPr>
        <p:txBody>
          <a:bodyPr wrap="none" rtlCol="0">
            <a:spAutoFit/>
          </a:bodyPr>
          <a:lstStyle/>
          <a:p>
            <a:r>
              <a:rPr lang="en-US" sz="1350" dirty="0">
                <a:latin typeface="Georgia" charset="0"/>
                <a:ea typeface="Georgia" charset="0"/>
                <a:cs typeface="Georgia" charset="0"/>
              </a:rPr>
              <a:t>SP staff: 1600</a:t>
            </a:r>
          </a:p>
          <a:p>
            <a:r>
              <a:rPr lang="en-US" sz="1350" dirty="0">
                <a:latin typeface="Georgia" charset="0"/>
                <a:ea typeface="Georgia" charset="0"/>
                <a:cs typeface="Georgia" charset="0"/>
              </a:rPr>
              <a:t>NMI staff: 100</a:t>
            </a:r>
          </a:p>
        </p:txBody>
      </p:sp>
      <p:sp>
        <p:nvSpPr>
          <p:cNvPr id="15" name="textruta 14"/>
          <p:cNvSpPr txBox="1"/>
          <p:nvPr/>
        </p:nvSpPr>
        <p:spPr>
          <a:xfrm>
            <a:off x="4308548" y="4628031"/>
            <a:ext cx="1460656" cy="507831"/>
          </a:xfrm>
          <a:prstGeom prst="rect">
            <a:avLst/>
          </a:prstGeom>
          <a:solidFill>
            <a:schemeClr val="tx2">
              <a:lumMod val="40000"/>
              <a:lumOff val="60000"/>
            </a:schemeClr>
          </a:solidFill>
        </p:spPr>
        <p:txBody>
          <a:bodyPr wrap="none" rtlCol="0">
            <a:spAutoFit/>
          </a:bodyPr>
          <a:lstStyle/>
          <a:p>
            <a:r>
              <a:rPr lang="en-US" sz="1350" dirty="0">
                <a:latin typeface="Georgia" charset="0"/>
                <a:ea typeface="Georgia" charset="0"/>
                <a:cs typeface="Georgia" charset="0"/>
              </a:rPr>
              <a:t>RISE staff: 2300</a:t>
            </a:r>
          </a:p>
          <a:p>
            <a:r>
              <a:rPr lang="en-US" sz="1350" dirty="0">
                <a:latin typeface="Georgia" charset="0"/>
                <a:ea typeface="Georgia" charset="0"/>
                <a:cs typeface="Georgia" charset="0"/>
              </a:rPr>
              <a:t>NMI staff: 130</a:t>
            </a:r>
          </a:p>
        </p:txBody>
      </p:sp>
    </p:spTree>
    <p:extLst>
      <p:ext uri="{BB962C8B-B14F-4D97-AF65-F5344CB8AC3E}">
        <p14:creationId xmlns:p14="http://schemas.microsoft.com/office/powerpoint/2010/main" val="682775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4321" y="643662"/>
            <a:ext cx="7813675" cy="369332"/>
          </a:xfrm>
        </p:spPr>
        <p:txBody>
          <a:bodyPr>
            <a:normAutofit fontScale="90000"/>
          </a:bodyPr>
          <a:lstStyle/>
          <a:p>
            <a:r>
              <a:rPr lang="en-US" dirty="0"/>
              <a:t>RISE as Swedish National Metrology Institute</a:t>
            </a:r>
          </a:p>
        </p:txBody>
      </p:sp>
      <p:pic>
        <p:nvPicPr>
          <p:cNvPr id="4" name="Picture 14" descr="RMP-fig-claes-oh_eng"/>
          <p:cNvPicPr>
            <a:picLocks noChangeAspect="1" noChangeArrowheads="1"/>
          </p:cNvPicPr>
          <p:nvPr/>
        </p:nvPicPr>
        <p:blipFill>
          <a:blip r:embed="rId2" cstate="print"/>
          <a:srcRect/>
          <a:stretch>
            <a:fillRect/>
          </a:stretch>
        </p:blipFill>
        <p:spPr bwMode="auto">
          <a:xfrm>
            <a:off x="7816153" y="1300065"/>
            <a:ext cx="1275084" cy="3169518"/>
          </a:xfrm>
          <a:prstGeom prst="rect">
            <a:avLst/>
          </a:prstGeom>
          <a:noFill/>
          <a:ln w="9525">
            <a:noFill/>
            <a:miter lim="800000"/>
            <a:headEnd/>
            <a:tailEnd/>
          </a:ln>
        </p:spPr>
      </p:pic>
      <p:sp>
        <p:nvSpPr>
          <p:cNvPr id="6" name="textruta 5"/>
          <p:cNvSpPr txBox="1"/>
          <p:nvPr/>
        </p:nvSpPr>
        <p:spPr>
          <a:xfrm>
            <a:off x="3397965" y="1681039"/>
            <a:ext cx="1846385" cy="507831"/>
          </a:xfrm>
          <a:prstGeom prst="rect">
            <a:avLst/>
          </a:prstGeom>
          <a:noFill/>
          <a:ln>
            <a:solidFill>
              <a:schemeClr val="tx1"/>
            </a:solidFill>
          </a:ln>
        </p:spPr>
        <p:txBody>
          <a:bodyPr wrap="square" rtlCol="0">
            <a:spAutoFit/>
          </a:bodyPr>
          <a:lstStyle/>
          <a:p>
            <a:pPr algn="ctr"/>
            <a:r>
              <a:rPr lang="en-US" sz="1350" dirty="0"/>
              <a:t>Ministry of Enterprise and Innovation </a:t>
            </a:r>
          </a:p>
        </p:txBody>
      </p:sp>
      <p:cxnSp>
        <p:nvCxnSpPr>
          <p:cNvPr id="8" name="Rak 7"/>
          <p:cNvCxnSpPr>
            <a:stCxn id="6" idx="2"/>
          </p:cNvCxnSpPr>
          <p:nvPr/>
        </p:nvCxnSpPr>
        <p:spPr>
          <a:xfrm flipH="1">
            <a:off x="4321157" y="2188870"/>
            <a:ext cx="1" cy="346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668032" y="2878581"/>
            <a:ext cx="2193773" cy="507831"/>
          </a:xfrm>
          <a:prstGeom prst="rect">
            <a:avLst/>
          </a:prstGeom>
          <a:noFill/>
          <a:ln>
            <a:solidFill>
              <a:schemeClr val="tx1"/>
            </a:solidFill>
          </a:ln>
        </p:spPr>
        <p:txBody>
          <a:bodyPr wrap="square" rtlCol="0">
            <a:spAutoFit/>
          </a:bodyPr>
          <a:lstStyle/>
          <a:p>
            <a:r>
              <a:rPr lang="en-US" sz="1350" dirty="0" err="1"/>
              <a:t>Vinnova</a:t>
            </a:r>
            <a:r>
              <a:rPr lang="en-US" sz="1350" dirty="0"/>
              <a:t> – Sweden’s innovation funding agency</a:t>
            </a:r>
          </a:p>
        </p:txBody>
      </p:sp>
      <p:cxnSp>
        <p:nvCxnSpPr>
          <p:cNvPr id="10" name="Rak 9"/>
          <p:cNvCxnSpPr/>
          <p:nvPr/>
        </p:nvCxnSpPr>
        <p:spPr>
          <a:xfrm>
            <a:off x="2764918" y="2537955"/>
            <a:ext cx="3156530" cy="5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a:endCxn id="9" idx="0"/>
          </p:cNvCxnSpPr>
          <p:nvPr/>
        </p:nvCxnSpPr>
        <p:spPr>
          <a:xfrm>
            <a:off x="2764917" y="2535847"/>
            <a:ext cx="2" cy="3427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H="1">
            <a:off x="5921448" y="2545644"/>
            <a:ext cx="1" cy="3350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ruta 21"/>
          <p:cNvSpPr txBox="1"/>
          <p:nvPr/>
        </p:nvSpPr>
        <p:spPr>
          <a:xfrm>
            <a:off x="4824561" y="2884824"/>
            <a:ext cx="2193773" cy="507831"/>
          </a:xfrm>
          <a:prstGeom prst="rect">
            <a:avLst/>
          </a:prstGeom>
          <a:noFill/>
          <a:ln>
            <a:solidFill>
              <a:schemeClr val="tx1"/>
            </a:solidFill>
          </a:ln>
        </p:spPr>
        <p:txBody>
          <a:bodyPr wrap="square" rtlCol="0">
            <a:spAutoFit/>
          </a:bodyPr>
          <a:lstStyle/>
          <a:p>
            <a:r>
              <a:rPr lang="en-US" sz="1350" dirty="0"/>
              <a:t>RISE Research Institutes of Sweden</a:t>
            </a:r>
          </a:p>
        </p:txBody>
      </p:sp>
      <p:cxnSp>
        <p:nvCxnSpPr>
          <p:cNvPr id="25" name="Rak 24"/>
          <p:cNvCxnSpPr/>
          <p:nvPr/>
        </p:nvCxnSpPr>
        <p:spPr>
          <a:xfrm flipH="1">
            <a:off x="5921447" y="3369573"/>
            <a:ext cx="2" cy="636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a:off x="2764918" y="4003670"/>
            <a:ext cx="3156530" cy="5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26"/>
          <p:cNvCxnSpPr/>
          <p:nvPr/>
        </p:nvCxnSpPr>
        <p:spPr>
          <a:xfrm flipH="1">
            <a:off x="5921445" y="3996038"/>
            <a:ext cx="1" cy="3700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4998253" y="4383935"/>
            <a:ext cx="1846385" cy="300082"/>
          </a:xfrm>
          <a:prstGeom prst="rect">
            <a:avLst/>
          </a:prstGeom>
          <a:noFill/>
          <a:ln>
            <a:solidFill>
              <a:schemeClr val="tx1"/>
            </a:solidFill>
          </a:ln>
        </p:spPr>
        <p:txBody>
          <a:bodyPr wrap="square" rtlCol="0">
            <a:spAutoFit/>
          </a:bodyPr>
          <a:lstStyle/>
          <a:p>
            <a:pPr algn="ctr"/>
            <a:r>
              <a:rPr lang="sv-SE" sz="1350" dirty="0"/>
              <a:t>RISE NMI</a:t>
            </a:r>
          </a:p>
        </p:txBody>
      </p:sp>
      <p:cxnSp>
        <p:nvCxnSpPr>
          <p:cNvPr id="33" name="Rak 32"/>
          <p:cNvCxnSpPr/>
          <p:nvPr/>
        </p:nvCxnSpPr>
        <p:spPr>
          <a:xfrm flipH="1">
            <a:off x="2764917" y="3364404"/>
            <a:ext cx="2" cy="6368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ruta 33"/>
          <p:cNvSpPr txBox="1"/>
          <p:nvPr/>
        </p:nvSpPr>
        <p:spPr>
          <a:xfrm>
            <a:off x="913964" y="3709578"/>
            <a:ext cx="1354199" cy="507831"/>
          </a:xfrm>
          <a:prstGeom prst="rect">
            <a:avLst/>
          </a:prstGeom>
          <a:noFill/>
          <a:ln>
            <a:solidFill>
              <a:schemeClr val="tx1"/>
            </a:solidFill>
          </a:ln>
        </p:spPr>
        <p:txBody>
          <a:bodyPr wrap="square" rtlCol="0">
            <a:spAutoFit/>
          </a:bodyPr>
          <a:lstStyle/>
          <a:p>
            <a:r>
              <a:rPr lang="en-US" sz="1350"/>
              <a:t>Metrology </a:t>
            </a:r>
            <a:r>
              <a:rPr lang="en-US" sz="1350" dirty="0"/>
              <a:t>Advisory Board</a:t>
            </a:r>
          </a:p>
        </p:txBody>
      </p:sp>
      <p:cxnSp>
        <p:nvCxnSpPr>
          <p:cNvPr id="36" name="Rak 35"/>
          <p:cNvCxnSpPr>
            <a:stCxn id="9" idx="2"/>
            <a:endCxn id="34" idx="0"/>
          </p:cNvCxnSpPr>
          <p:nvPr/>
        </p:nvCxnSpPr>
        <p:spPr>
          <a:xfrm flipH="1">
            <a:off x="1591064" y="3386412"/>
            <a:ext cx="1173855" cy="323166"/>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ruta 39"/>
          <p:cNvSpPr txBox="1"/>
          <p:nvPr/>
        </p:nvSpPr>
        <p:spPr>
          <a:xfrm>
            <a:off x="2830070" y="3747614"/>
            <a:ext cx="1302306" cy="253916"/>
          </a:xfrm>
          <a:prstGeom prst="rect">
            <a:avLst/>
          </a:prstGeom>
          <a:noFill/>
          <a:ln>
            <a:noFill/>
          </a:ln>
        </p:spPr>
        <p:txBody>
          <a:bodyPr wrap="square" rtlCol="0">
            <a:spAutoFit/>
          </a:bodyPr>
          <a:lstStyle/>
          <a:p>
            <a:r>
              <a:rPr lang="sv-SE" sz="1050" i="1"/>
              <a:t>NMI &amp; EMPIR</a:t>
            </a:r>
            <a:endParaRPr lang="sv-SE" sz="1050" i="1" dirty="0"/>
          </a:p>
        </p:txBody>
      </p:sp>
      <p:sp>
        <p:nvSpPr>
          <p:cNvPr id="41" name="textruta 40"/>
          <p:cNvSpPr txBox="1"/>
          <p:nvPr/>
        </p:nvSpPr>
        <p:spPr>
          <a:xfrm>
            <a:off x="5974264" y="3521270"/>
            <a:ext cx="1236229" cy="415498"/>
          </a:xfrm>
          <a:prstGeom prst="rect">
            <a:avLst/>
          </a:prstGeom>
          <a:noFill/>
          <a:ln>
            <a:noFill/>
          </a:ln>
        </p:spPr>
        <p:txBody>
          <a:bodyPr wrap="square" rtlCol="0">
            <a:spAutoFit/>
          </a:bodyPr>
          <a:lstStyle/>
          <a:p>
            <a:r>
              <a:rPr lang="en-US" sz="1050" i="1"/>
              <a:t>Government funding, CB</a:t>
            </a:r>
            <a:endParaRPr lang="en-US" sz="1050" i="1" dirty="0"/>
          </a:p>
        </p:txBody>
      </p:sp>
      <p:sp>
        <p:nvSpPr>
          <p:cNvPr id="42" name="textruta 41"/>
          <p:cNvSpPr txBox="1"/>
          <p:nvPr/>
        </p:nvSpPr>
        <p:spPr>
          <a:xfrm>
            <a:off x="5974264" y="2368446"/>
            <a:ext cx="1236229" cy="415498"/>
          </a:xfrm>
          <a:prstGeom prst="rect">
            <a:avLst/>
          </a:prstGeom>
          <a:noFill/>
          <a:ln>
            <a:noFill/>
          </a:ln>
        </p:spPr>
        <p:txBody>
          <a:bodyPr wrap="square" rtlCol="0">
            <a:spAutoFit/>
          </a:bodyPr>
          <a:lstStyle/>
          <a:p>
            <a:r>
              <a:rPr lang="en-US" sz="1050" i="1"/>
              <a:t>Government funding, CB</a:t>
            </a:r>
            <a:endParaRPr lang="en-US" sz="1050" i="1" dirty="0"/>
          </a:p>
        </p:txBody>
      </p:sp>
      <p:sp>
        <p:nvSpPr>
          <p:cNvPr id="47" name="Platshållare för innehåll 2"/>
          <p:cNvSpPr txBox="1">
            <a:spLocks/>
          </p:cNvSpPr>
          <p:nvPr/>
        </p:nvSpPr>
        <p:spPr>
          <a:xfrm>
            <a:off x="3443788" y="4797155"/>
            <a:ext cx="4607479" cy="359220"/>
          </a:xfrm>
          <a:prstGeom prst="rect">
            <a:avLst/>
          </a:prstGeom>
          <a:solidFill>
            <a:schemeClr val="bg1"/>
          </a:solidFill>
        </p:spPr>
        <p:txBody>
          <a:bodyPr vert="horz" lIns="0" tIns="0" rIns="0" bIns="0" rtlCol="0">
            <a:noAutofit/>
          </a:bodyPr>
          <a:lstStyle>
            <a:lvl1pPr marL="228600" indent="-228600" algn="l" defTabSz="914400" rtl="0" eaLnBrk="1" latinLnBrk="0" hangingPunct="1">
              <a:lnSpc>
                <a:spcPct val="100000"/>
              </a:lnSpc>
              <a:spcBef>
                <a:spcPts val="600"/>
              </a:spcBef>
              <a:spcAft>
                <a:spcPts val="600"/>
              </a:spcAft>
              <a:buClr>
                <a:schemeClr val="accent1"/>
              </a:buClr>
              <a:buFont typeface="Wingdings" panose="05000000000000000000" pitchFamily="2" charset="2"/>
              <a:buChar char="§"/>
              <a:defRPr sz="2000" kern="1200">
                <a:solidFill>
                  <a:schemeClr val="tx1">
                    <a:lumMod val="75000"/>
                    <a:lumOff val="25000"/>
                  </a:schemeClr>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a:solidFill>
                  <a:schemeClr val="tx1">
                    <a:lumMod val="75000"/>
                    <a:lumOff val="25000"/>
                  </a:schemeClr>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50" i="1" dirty="0"/>
              <a:t>Sweden has one Designated Institute – Swedish Radiation Safety Authority (SSM) - responsible for ionizing radiation</a:t>
            </a:r>
          </a:p>
          <a:p>
            <a:pPr lvl="1"/>
            <a:endParaRPr lang="en-US" sz="1050" dirty="0"/>
          </a:p>
        </p:txBody>
      </p:sp>
    </p:spTree>
    <p:extLst>
      <p:ext uri="{BB962C8B-B14F-4D97-AF65-F5344CB8AC3E}">
        <p14:creationId xmlns:p14="http://schemas.microsoft.com/office/powerpoint/2010/main" val="2138166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30"/>
          <p:cNvGrpSpPr/>
          <p:nvPr/>
        </p:nvGrpSpPr>
        <p:grpSpPr>
          <a:xfrm>
            <a:off x="4085946" y="681540"/>
            <a:ext cx="1026114" cy="432048"/>
            <a:chOff x="3923928" y="908720"/>
            <a:chExt cx="1368152" cy="576064"/>
          </a:xfrm>
        </p:grpSpPr>
        <p:sp>
          <p:nvSpPr>
            <p:cNvPr id="6" name="textruta 5"/>
            <p:cNvSpPr txBox="1"/>
            <p:nvPr/>
          </p:nvSpPr>
          <p:spPr>
            <a:xfrm>
              <a:off x="4374820" y="942837"/>
              <a:ext cx="466368" cy="538609"/>
            </a:xfrm>
            <a:prstGeom prst="rect">
              <a:avLst/>
            </a:prstGeom>
            <a:noFill/>
            <a:ln>
              <a:noFill/>
            </a:ln>
          </p:spPr>
          <p:txBody>
            <a:bodyPr wrap="none" rtlCol="0">
              <a:spAutoFit/>
            </a:bodyPr>
            <a:lstStyle/>
            <a:p>
              <a:pPr algn="ctr"/>
              <a:r>
                <a:rPr lang="sv-SE" sz="1200" b="1" dirty="0"/>
                <a:t>EL</a:t>
              </a:r>
            </a:p>
            <a:p>
              <a:pPr algn="ctr"/>
              <a:r>
                <a:rPr lang="sv-SE" sz="825" b="1" dirty="0"/>
                <a:t>HF</a:t>
              </a:r>
            </a:p>
          </p:txBody>
        </p:sp>
        <p:sp>
          <p:nvSpPr>
            <p:cNvPr id="16" name="Ellips 15"/>
            <p:cNvSpPr/>
            <p:nvPr/>
          </p:nvSpPr>
          <p:spPr>
            <a:xfrm>
              <a:off x="3923928" y="908720"/>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 name="Grupp 27"/>
          <p:cNvGrpSpPr/>
          <p:nvPr/>
        </p:nvGrpSpPr>
        <p:grpSpPr>
          <a:xfrm>
            <a:off x="5544108" y="1059582"/>
            <a:ext cx="1026114" cy="432048"/>
            <a:chOff x="5724128" y="1700808"/>
            <a:chExt cx="1368152" cy="576064"/>
          </a:xfrm>
        </p:grpSpPr>
        <p:sp>
          <p:nvSpPr>
            <p:cNvPr id="9" name="textruta 8"/>
            <p:cNvSpPr txBox="1"/>
            <p:nvPr/>
          </p:nvSpPr>
          <p:spPr>
            <a:xfrm>
              <a:off x="6036481" y="1819563"/>
              <a:ext cx="743452" cy="369332"/>
            </a:xfrm>
            <a:prstGeom prst="rect">
              <a:avLst/>
            </a:prstGeom>
            <a:noFill/>
            <a:ln>
              <a:noFill/>
            </a:ln>
          </p:spPr>
          <p:txBody>
            <a:bodyPr wrap="none" rtlCol="0">
              <a:spAutoFit/>
            </a:bodyPr>
            <a:lstStyle/>
            <a:p>
              <a:pPr algn="ctr"/>
              <a:r>
                <a:rPr lang="sv-SE" sz="1200" b="1" dirty="0"/>
                <a:t>Force</a:t>
              </a:r>
            </a:p>
          </p:txBody>
        </p:sp>
        <p:sp>
          <p:nvSpPr>
            <p:cNvPr id="17" name="Ellips 16"/>
            <p:cNvSpPr/>
            <p:nvPr/>
          </p:nvSpPr>
          <p:spPr>
            <a:xfrm>
              <a:off x="5724128" y="1700808"/>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28" name="Grupp 28"/>
          <p:cNvGrpSpPr/>
          <p:nvPr/>
        </p:nvGrpSpPr>
        <p:grpSpPr>
          <a:xfrm>
            <a:off x="6192180" y="3165816"/>
            <a:ext cx="1026114" cy="432048"/>
            <a:chOff x="5796136" y="2708920"/>
            <a:chExt cx="1368152" cy="576064"/>
          </a:xfrm>
        </p:grpSpPr>
        <p:sp>
          <p:nvSpPr>
            <p:cNvPr id="14" name="textruta 13"/>
            <p:cNvSpPr txBox="1"/>
            <p:nvPr/>
          </p:nvSpPr>
          <p:spPr>
            <a:xfrm>
              <a:off x="6142300" y="2827675"/>
              <a:ext cx="675827" cy="369332"/>
            </a:xfrm>
            <a:prstGeom prst="rect">
              <a:avLst/>
            </a:prstGeom>
            <a:noFill/>
            <a:ln>
              <a:noFill/>
            </a:ln>
          </p:spPr>
          <p:txBody>
            <a:bodyPr wrap="none" rtlCol="0">
              <a:spAutoFit/>
            </a:bodyPr>
            <a:lstStyle/>
            <a:p>
              <a:pPr algn="ctr"/>
              <a:r>
                <a:rPr lang="sv-SE" sz="1200" b="1" dirty="0" err="1"/>
                <a:t>Flow</a:t>
              </a:r>
              <a:endParaRPr lang="sv-SE" sz="1200" b="1" dirty="0"/>
            </a:p>
          </p:txBody>
        </p:sp>
        <p:sp>
          <p:nvSpPr>
            <p:cNvPr id="18" name="Ellips 17"/>
            <p:cNvSpPr/>
            <p:nvPr/>
          </p:nvSpPr>
          <p:spPr>
            <a:xfrm>
              <a:off x="5796136" y="2708920"/>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29" name="Grupp 36"/>
          <p:cNvGrpSpPr/>
          <p:nvPr/>
        </p:nvGrpSpPr>
        <p:grpSpPr>
          <a:xfrm>
            <a:off x="4734018" y="3813888"/>
            <a:ext cx="1026114" cy="432048"/>
            <a:chOff x="5652120" y="3933056"/>
            <a:chExt cx="1368152" cy="576064"/>
          </a:xfrm>
        </p:grpSpPr>
        <p:sp>
          <p:nvSpPr>
            <p:cNvPr id="10" name="textruta 9"/>
            <p:cNvSpPr txBox="1"/>
            <p:nvPr/>
          </p:nvSpPr>
          <p:spPr>
            <a:xfrm>
              <a:off x="5970499" y="4051811"/>
              <a:ext cx="731397" cy="369332"/>
            </a:xfrm>
            <a:prstGeom prst="rect">
              <a:avLst/>
            </a:prstGeom>
            <a:noFill/>
            <a:ln>
              <a:noFill/>
            </a:ln>
          </p:spPr>
          <p:txBody>
            <a:bodyPr wrap="none" rtlCol="0">
              <a:spAutoFit/>
            </a:bodyPr>
            <a:lstStyle/>
            <a:p>
              <a:pPr algn="ctr"/>
              <a:r>
                <a:rPr lang="sv-SE" sz="1200" b="1" dirty="0"/>
                <a:t>Press</a:t>
              </a:r>
            </a:p>
          </p:txBody>
        </p:sp>
        <p:sp>
          <p:nvSpPr>
            <p:cNvPr id="19" name="Ellips 18"/>
            <p:cNvSpPr/>
            <p:nvPr/>
          </p:nvSpPr>
          <p:spPr>
            <a:xfrm>
              <a:off x="5652120" y="3933056"/>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0" name="Grupp 29"/>
          <p:cNvGrpSpPr/>
          <p:nvPr/>
        </p:nvGrpSpPr>
        <p:grpSpPr>
          <a:xfrm>
            <a:off x="4842030" y="1923678"/>
            <a:ext cx="1026114" cy="432048"/>
            <a:chOff x="4788024" y="3068960"/>
            <a:chExt cx="1368152" cy="576064"/>
          </a:xfrm>
        </p:grpSpPr>
        <p:sp>
          <p:nvSpPr>
            <p:cNvPr id="15" name="textruta 14"/>
            <p:cNvSpPr txBox="1"/>
            <p:nvPr/>
          </p:nvSpPr>
          <p:spPr>
            <a:xfrm>
              <a:off x="5107257" y="3187715"/>
              <a:ext cx="710024" cy="369332"/>
            </a:xfrm>
            <a:prstGeom prst="rect">
              <a:avLst/>
            </a:prstGeom>
            <a:solidFill>
              <a:srgbClr val="FF0000"/>
            </a:solidFill>
            <a:ln>
              <a:noFill/>
            </a:ln>
          </p:spPr>
          <p:txBody>
            <a:bodyPr wrap="none" rtlCol="0">
              <a:spAutoFit/>
            </a:bodyPr>
            <a:lstStyle/>
            <a:p>
              <a:r>
                <a:rPr lang="sv-SE" sz="1200" b="1" dirty="0" err="1"/>
                <a:t>Mass</a:t>
              </a:r>
              <a:endParaRPr lang="sv-SE" sz="1200" b="1" dirty="0"/>
            </a:p>
          </p:txBody>
        </p:sp>
        <p:sp>
          <p:nvSpPr>
            <p:cNvPr id="20" name="Ellips 19"/>
            <p:cNvSpPr/>
            <p:nvPr/>
          </p:nvSpPr>
          <p:spPr>
            <a:xfrm>
              <a:off x="4788024" y="3068960"/>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1" name="Grupp 32"/>
          <p:cNvGrpSpPr/>
          <p:nvPr/>
        </p:nvGrpSpPr>
        <p:grpSpPr>
          <a:xfrm>
            <a:off x="3545886" y="1653648"/>
            <a:ext cx="1026114" cy="432048"/>
            <a:chOff x="3131840" y="2492896"/>
            <a:chExt cx="1368152" cy="576064"/>
          </a:xfrm>
        </p:grpSpPr>
        <p:sp>
          <p:nvSpPr>
            <p:cNvPr id="4" name="textruta 3"/>
            <p:cNvSpPr txBox="1"/>
            <p:nvPr/>
          </p:nvSpPr>
          <p:spPr>
            <a:xfrm>
              <a:off x="3489759" y="2527013"/>
              <a:ext cx="652317" cy="538609"/>
            </a:xfrm>
            <a:prstGeom prst="rect">
              <a:avLst/>
            </a:prstGeom>
            <a:solidFill>
              <a:srgbClr val="FF0000"/>
            </a:solidFill>
            <a:ln>
              <a:noFill/>
            </a:ln>
          </p:spPr>
          <p:txBody>
            <a:bodyPr wrap="none" rtlCol="0">
              <a:spAutoFit/>
            </a:bodyPr>
            <a:lstStyle/>
            <a:p>
              <a:pPr algn="ctr"/>
              <a:r>
                <a:rPr lang="sv-SE" sz="1200" b="1" dirty="0"/>
                <a:t>EL</a:t>
              </a:r>
            </a:p>
            <a:p>
              <a:pPr algn="ctr"/>
              <a:r>
                <a:rPr lang="sv-SE" sz="825" b="1" dirty="0"/>
                <a:t>DC, LF</a:t>
              </a:r>
            </a:p>
          </p:txBody>
        </p:sp>
        <p:sp>
          <p:nvSpPr>
            <p:cNvPr id="21" name="Ellips 20"/>
            <p:cNvSpPr/>
            <p:nvPr/>
          </p:nvSpPr>
          <p:spPr>
            <a:xfrm>
              <a:off x="3131840" y="2492896"/>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2" name="Grupp 31"/>
          <p:cNvGrpSpPr/>
          <p:nvPr/>
        </p:nvGrpSpPr>
        <p:grpSpPr>
          <a:xfrm>
            <a:off x="2789802" y="951570"/>
            <a:ext cx="1026114" cy="435315"/>
            <a:chOff x="2195736" y="1268760"/>
            <a:chExt cx="1368152" cy="580420"/>
          </a:xfrm>
        </p:grpSpPr>
        <p:sp>
          <p:nvSpPr>
            <p:cNvPr id="5" name="textruta 4"/>
            <p:cNvSpPr txBox="1"/>
            <p:nvPr/>
          </p:nvSpPr>
          <p:spPr>
            <a:xfrm>
              <a:off x="2646629" y="1295183"/>
              <a:ext cx="466368" cy="553997"/>
            </a:xfrm>
            <a:prstGeom prst="rect">
              <a:avLst/>
            </a:prstGeom>
            <a:noFill/>
            <a:ln>
              <a:noFill/>
            </a:ln>
          </p:spPr>
          <p:txBody>
            <a:bodyPr wrap="none" rtlCol="0">
              <a:spAutoFit/>
            </a:bodyPr>
            <a:lstStyle/>
            <a:p>
              <a:pPr algn="ctr"/>
              <a:r>
                <a:rPr lang="sv-SE" sz="1200" b="1" dirty="0"/>
                <a:t>EL</a:t>
              </a:r>
            </a:p>
            <a:p>
              <a:pPr algn="ctr"/>
              <a:r>
                <a:rPr lang="sv-SE" sz="900" b="1" dirty="0"/>
                <a:t>HV</a:t>
              </a:r>
            </a:p>
          </p:txBody>
        </p:sp>
        <p:sp>
          <p:nvSpPr>
            <p:cNvPr id="22" name="Ellips 21"/>
            <p:cNvSpPr/>
            <p:nvPr/>
          </p:nvSpPr>
          <p:spPr>
            <a:xfrm>
              <a:off x="2195736" y="1268760"/>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3" name="Grupp 33"/>
          <p:cNvGrpSpPr/>
          <p:nvPr/>
        </p:nvGrpSpPr>
        <p:grpSpPr>
          <a:xfrm>
            <a:off x="2195736" y="3327834"/>
            <a:ext cx="1026114" cy="432048"/>
            <a:chOff x="1691680" y="2492896"/>
            <a:chExt cx="1368152" cy="576064"/>
          </a:xfrm>
        </p:grpSpPr>
        <p:sp>
          <p:nvSpPr>
            <p:cNvPr id="7" name="textruta 6"/>
            <p:cNvSpPr txBox="1"/>
            <p:nvPr/>
          </p:nvSpPr>
          <p:spPr>
            <a:xfrm>
              <a:off x="1896096" y="2611651"/>
              <a:ext cx="959323" cy="369332"/>
            </a:xfrm>
            <a:prstGeom prst="rect">
              <a:avLst/>
            </a:prstGeom>
            <a:noFill/>
            <a:ln>
              <a:noFill/>
            </a:ln>
          </p:spPr>
          <p:txBody>
            <a:bodyPr wrap="none" rtlCol="0">
              <a:spAutoFit/>
            </a:bodyPr>
            <a:lstStyle/>
            <a:p>
              <a:pPr algn="ctr"/>
              <a:r>
                <a:rPr lang="sv-SE" sz="1200" b="1" dirty="0"/>
                <a:t>Fot/Rad</a:t>
              </a:r>
            </a:p>
          </p:txBody>
        </p:sp>
        <p:sp>
          <p:nvSpPr>
            <p:cNvPr id="23" name="Ellips 22"/>
            <p:cNvSpPr/>
            <p:nvPr/>
          </p:nvSpPr>
          <p:spPr>
            <a:xfrm>
              <a:off x="1691680" y="2492896"/>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4" name="Grupp 34"/>
          <p:cNvGrpSpPr/>
          <p:nvPr/>
        </p:nvGrpSpPr>
        <p:grpSpPr>
          <a:xfrm>
            <a:off x="1979712" y="2571750"/>
            <a:ext cx="1026114" cy="432048"/>
            <a:chOff x="1475656" y="3789040"/>
            <a:chExt cx="1368152" cy="576064"/>
          </a:xfrm>
        </p:grpSpPr>
        <p:sp>
          <p:nvSpPr>
            <p:cNvPr id="13" name="textruta 12"/>
            <p:cNvSpPr txBox="1"/>
            <p:nvPr/>
          </p:nvSpPr>
          <p:spPr>
            <a:xfrm>
              <a:off x="1797325" y="3907795"/>
              <a:ext cx="724813" cy="369332"/>
            </a:xfrm>
            <a:prstGeom prst="rect">
              <a:avLst/>
            </a:prstGeom>
            <a:solidFill>
              <a:srgbClr val="FFC000"/>
            </a:solidFill>
            <a:ln>
              <a:noFill/>
            </a:ln>
          </p:spPr>
          <p:txBody>
            <a:bodyPr wrap="none" rtlCol="0">
              <a:spAutoFit/>
            </a:bodyPr>
            <a:lstStyle/>
            <a:p>
              <a:pPr algn="ctr"/>
              <a:r>
                <a:rPr lang="sv-SE" sz="1200" b="1" dirty="0"/>
                <a:t>Temp</a:t>
              </a:r>
            </a:p>
          </p:txBody>
        </p:sp>
        <p:sp>
          <p:nvSpPr>
            <p:cNvPr id="24" name="Ellips 23"/>
            <p:cNvSpPr/>
            <p:nvPr/>
          </p:nvSpPr>
          <p:spPr>
            <a:xfrm>
              <a:off x="1475656" y="3789040"/>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5" name="Grupp 35"/>
          <p:cNvGrpSpPr/>
          <p:nvPr/>
        </p:nvGrpSpPr>
        <p:grpSpPr>
          <a:xfrm>
            <a:off x="4193958" y="2841780"/>
            <a:ext cx="1026114" cy="432048"/>
            <a:chOff x="3563888" y="3645024"/>
            <a:chExt cx="1368152" cy="576064"/>
          </a:xfrm>
        </p:grpSpPr>
        <p:sp>
          <p:nvSpPr>
            <p:cNvPr id="11" name="textruta 10"/>
            <p:cNvSpPr txBox="1"/>
            <p:nvPr/>
          </p:nvSpPr>
          <p:spPr>
            <a:xfrm>
              <a:off x="3963571" y="3763779"/>
              <a:ext cx="568789" cy="369332"/>
            </a:xfrm>
            <a:prstGeom prst="rect">
              <a:avLst/>
            </a:prstGeom>
            <a:solidFill>
              <a:srgbClr val="FF0000"/>
            </a:solidFill>
            <a:ln>
              <a:noFill/>
            </a:ln>
          </p:spPr>
          <p:txBody>
            <a:bodyPr wrap="none" rtlCol="0">
              <a:spAutoFit/>
            </a:bodyPr>
            <a:lstStyle/>
            <a:p>
              <a:pPr algn="ctr"/>
              <a:r>
                <a:rPr lang="sv-SE" sz="1200" b="1" dirty="0" err="1"/>
                <a:t>ToF</a:t>
              </a:r>
              <a:endParaRPr lang="sv-SE" sz="1200" b="1" dirty="0"/>
            </a:p>
          </p:txBody>
        </p:sp>
        <p:sp>
          <p:nvSpPr>
            <p:cNvPr id="25" name="Ellips 24"/>
            <p:cNvSpPr/>
            <p:nvPr/>
          </p:nvSpPr>
          <p:spPr>
            <a:xfrm>
              <a:off x="3563888" y="3645024"/>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6" name="Grupp 38"/>
          <p:cNvGrpSpPr/>
          <p:nvPr/>
        </p:nvGrpSpPr>
        <p:grpSpPr>
          <a:xfrm>
            <a:off x="3275856" y="3759883"/>
            <a:ext cx="1026114" cy="435314"/>
            <a:chOff x="2627784" y="4941168"/>
            <a:chExt cx="1368152" cy="580419"/>
          </a:xfrm>
        </p:grpSpPr>
        <p:sp>
          <p:nvSpPr>
            <p:cNvPr id="12" name="textruta 11"/>
            <p:cNvSpPr txBox="1"/>
            <p:nvPr/>
          </p:nvSpPr>
          <p:spPr>
            <a:xfrm>
              <a:off x="2797619" y="4941168"/>
              <a:ext cx="1028487" cy="369332"/>
            </a:xfrm>
            <a:prstGeom prst="rect">
              <a:avLst/>
            </a:prstGeom>
            <a:noFill/>
            <a:ln>
              <a:noFill/>
            </a:ln>
          </p:spPr>
          <p:txBody>
            <a:bodyPr wrap="none" rtlCol="0">
              <a:spAutoFit/>
            </a:bodyPr>
            <a:lstStyle/>
            <a:p>
              <a:pPr algn="ctr"/>
              <a:r>
                <a:rPr lang="sv-SE" sz="1200" b="1" dirty="0" err="1"/>
                <a:t>Acc</a:t>
              </a:r>
              <a:r>
                <a:rPr lang="sv-SE" sz="1200" b="1" dirty="0"/>
                <a:t>/</a:t>
              </a:r>
              <a:r>
                <a:rPr lang="sv-SE" sz="1200" b="1" dirty="0" err="1"/>
                <a:t>Vibr</a:t>
              </a:r>
              <a:endParaRPr lang="sv-SE" sz="1200" b="1" dirty="0"/>
            </a:p>
          </p:txBody>
        </p:sp>
        <p:sp>
          <p:nvSpPr>
            <p:cNvPr id="26" name="Ellips 25"/>
            <p:cNvSpPr/>
            <p:nvPr/>
          </p:nvSpPr>
          <p:spPr>
            <a:xfrm>
              <a:off x="2627784" y="4945523"/>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grpSp>
        <p:nvGrpSpPr>
          <p:cNvPr id="37" name="Grupp 37"/>
          <p:cNvGrpSpPr/>
          <p:nvPr/>
        </p:nvGrpSpPr>
        <p:grpSpPr>
          <a:xfrm>
            <a:off x="6300192" y="2247714"/>
            <a:ext cx="1026114" cy="432048"/>
            <a:chOff x="4716016" y="4797152"/>
            <a:chExt cx="1368152" cy="576064"/>
          </a:xfrm>
        </p:grpSpPr>
        <p:sp>
          <p:nvSpPr>
            <p:cNvPr id="8" name="textruta 7"/>
            <p:cNvSpPr txBox="1"/>
            <p:nvPr/>
          </p:nvSpPr>
          <p:spPr>
            <a:xfrm>
              <a:off x="4975317" y="4915907"/>
              <a:ext cx="849549" cy="369332"/>
            </a:xfrm>
            <a:prstGeom prst="rect">
              <a:avLst/>
            </a:prstGeom>
            <a:solidFill>
              <a:srgbClr val="FFC000"/>
            </a:solidFill>
            <a:ln>
              <a:noFill/>
            </a:ln>
          </p:spPr>
          <p:txBody>
            <a:bodyPr wrap="none" rtlCol="0">
              <a:spAutoFit/>
            </a:bodyPr>
            <a:lstStyle/>
            <a:p>
              <a:pPr algn="ctr"/>
              <a:r>
                <a:rPr lang="sv-SE" sz="1200" b="1" dirty="0" err="1"/>
                <a:t>Length</a:t>
              </a:r>
              <a:endParaRPr lang="sv-SE" sz="1200" b="1" dirty="0"/>
            </a:p>
          </p:txBody>
        </p:sp>
        <p:sp>
          <p:nvSpPr>
            <p:cNvPr id="27" name="Ellips 26"/>
            <p:cNvSpPr/>
            <p:nvPr/>
          </p:nvSpPr>
          <p:spPr>
            <a:xfrm>
              <a:off x="4716016" y="4797152"/>
              <a:ext cx="1368152" cy="576064"/>
            </a:xfrm>
            <a:prstGeom prst="ellipse">
              <a:avLst/>
            </a:prstGeom>
            <a:noFill/>
            <a:ln>
              <a:solidFill>
                <a:srgbClr val="004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cxnSp>
        <p:nvCxnSpPr>
          <p:cNvPr id="41" name="Rak pil 40"/>
          <p:cNvCxnSpPr/>
          <p:nvPr/>
        </p:nvCxnSpPr>
        <p:spPr>
          <a:xfrm flipH="1" flipV="1">
            <a:off x="3545886" y="1329612"/>
            <a:ext cx="270030" cy="324036"/>
          </a:xfrm>
          <a:prstGeom prst="straightConnector1">
            <a:avLst/>
          </a:prstGeom>
          <a:ln w="38100">
            <a:solidFill>
              <a:srgbClr val="0046A4"/>
            </a:solidFill>
            <a:tailEnd type="arrow"/>
          </a:ln>
        </p:spPr>
        <p:style>
          <a:lnRef idx="1">
            <a:schemeClr val="accent1"/>
          </a:lnRef>
          <a:fillRef idx="0">
            <a:schemeClr val="accent1"/>
          </a:fillRef>
          <a:effectRef idx="0">
            <a:schemeClr val="accent1"/>
          </a:effectRef>
          <a:fontRef idx="minor">
            <a:schemeClr val="tx1"/>
          </a:fontRef>
        </p:style>
      </p:cxnSp>
      <p:cxnSp>
        <p:nvCxnSpPr>
          <p:cNvPr id="45" name="Rak pil 44"/>
          <p:cNvCxnSpPr/>
          <p:nvPr/>
        </p:nvCxnSpPr>
        <p:spPr>
          <a:xfrm flipH="1" flipV="1">
            <a:off x="4193958" y="2085696"/>
            <a:ext cx="378042" cy="756084"/>
          </a:xfrm>
          <a:prstGeom prst="straightConnector1">
            <a:avLst/>
          </a:prstGeom>
          <a:ln w="38100">
            <a:solidFill>
              <a:srgbClr val="0046A4"/>
            </a:solidFill>
            <a:tailEnd type="arrow"/>
          </a:ln>
        </p:spPr>
        <p:style>
          <a:lnRef idx="1">
            <a:schemeClr val="accent1"/>
          </a:lnRef>
          <a:fillRef idx="0">
            <a:schemeClr val="accent1"/>
          </a:fillRef>
          <a:effectRef idx="0">
            <a:schemeClr val="accent1"/>
          </a:effectRef>
          <a:fontRef idx="minor">
            <a:schemeClr val="tx1"/>
          </a:fontRef>
        </p:style>
      </p:cxnSp>
      <p:cxnSp>
        <p:nvCxnSpPr>
          <p:cNvPr id="49" name="Rak pil 48"/>
          <p:cNvCxnSpPr>
            <a:endCxn id="27" idx="2"/>
          </p:cNvCxnSpPr>
          <p:nvPr/>
        </p:nvCxnSpPr>
        <p:spPr>
          <a:xfrm flipV="1">
            <a:off x="5166066" y="2463738"/>
            <a:ext cx="1134126" cy="486054"/>
          </a:xfrm>
          <a:prstGeom prst="straightConnector1">
            <a:avLst/>
          </a:prstGeom>
          <a:ln w="38100">
            <a:solidFill>
              <a:srgbClr val="0046A4"/>
            </a:solidFill>
            <a:tailEnd type="arrow"/>
          </a:ln>
        </p:spPr>
        <p:style>
          <a:lnRef idx="1">
            <a:schemeClr val="accent1"/>
          </a:lnRef>
          <a:fillRef idx="0">
            <a:schemeClr val="accent1"/>
          </a:fillRef>
          <a:effectRef idx="0">
            <a:schemeClr val="accent1"/>
          </a:effectRef>
          <a:fontRef idx="minor">
            <a:schemeClr val="tx1"/>
          </a:fontRef>
        </p:style>
      </p:cxnSp>
      <p:cxnSp>
        <p:nvCxnSpPr>
          <p:cNvPr id="50" name="Rak pil 49"/>
          <p:cNvCxnSpPr>
            <a:endCxn id="24" idx="7"/>
          </p:cNvCxnSpPr>
          <p:nvPr/>
        </p:nvCxnSpPr>
        <p:spPr>
          <a:xfrm flipH="1">
            <a:off x="2855556" y="1977685"/>
            <a:ext cx="744337" cy="657338"/>
          </a:xfrm>
          <a:prstGeom prst="straightConnector1">
            <a:avLst/>
          </a:prstGeom>
          <a:ln w="38100">
            <a:solidFill>
              <a:srgbClr val="0046A4"/>
            </a:solidFill>
            <a:tailEnd type="arrow"/>
          </a:ln>
        </p:spPr>
        <p:style>
          <a:lnRef idx="1">
            <a:schemeClr val="accent1"/>
          </a:lnRef>
          <a:fillRef idx="0">
            <a:schemeClr val="accent1"/>
          </a:fillRef>
          <a:effectRef idx="0">
            <a:schemeClr val="accent1"/>
          </a:effectRef>
          <a:fontRef idx="minor">
            <a:schemeClr val="tx1"/>
          </a:fontRef>
        </p:style>
      </p:cxnSp>
      <p:cxnSp>
        <p:nvCxnSpPr>
          <p:cNvPr id="64" name="Rak pil 63"/>
          <p:cNvCxnSpPr>
            <a:stCxn id="20" idx="4"/>
            <a:endCxn id="19" idx="0"/>
          </p:cNvCxnSpPr>
          <p:nvPr/>
        </p:nvCxnSpPr>
        <p:spPr>
          <a:xfrm flipH="1">
            <a:off x="5247075" y="2355726"/>
            <a:ext cx="108012" cy="1458162"/>
          </a:xfrm>
          <a:prstGeom prst="straightConnector1">
            <a:avLst/>
          </a:prstGeom>
          <a:ln w="38100">
            <a:solidFill>
              <a:srgbClr val="0046A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6" name="Rak pil 65"/>
          <p:cNvCxnSpPr>
            <a:stCxn id="27" idx="4"/>
            <a:endCxn id="18" idx="0"/>
          </p:cNvCxnSpPr>
          <p:nvPr/>
        </p:nvCxnSpPr>
        <p:spPr>
          <a:xfrm flipH="1">
            <a:off x="6705237" y="2679762"/>
            <a:ext cx="108012" cy="486054"/>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2" name="Rak pil 71"/>
          <p:cNvCxnSpPr/>
          <p:nvPr/>
        </p:nvCxnSpPr>
        <p:spPr>
          <a:xfrm flipV="1">
            <a:off x="4139952" y="1113588"/>
            <a:ext cx="270030" cy="540060"/>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7" name="Rak pil 76"/>
          <p:cNvCxnSpPr/>
          <p:nvPr/>
        </p:nvCxnSpPr>
        <p:spPr>
          <a:xfrm flipV="1">
            <a:off x="5544108" y="1491630"/>
            <a:ext cx="324036" cy="432048"/>
          </a:xfrm>
          <a:prstGeom prst="straightConnector1">
            <a:avLst/>
          </a:prstGeom>
          <a:ln w="38100">
            <a:solidFill>
              <a:srgbClr val="0046A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9" name="Rak pil 78"/>
          <p:cNvCxnSpPr>
            <a:stCxn id="27" idx="0"/>
          </p:cNvCxnSpPr>
          <p:nvPr/>
        </p:nvCxnSpPr>
        <p:spPr>
          <a:xfrm flipH="1" flipV="1">
            <a:off x="6300192" y="1437624"/>
            <a:ext cx="513057" cy="810090"/>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4" name="Rak pil 83"/>
          <p:cNvCxnSpPr>
            <a:stCxn id="27" idx="3"/>
          </p:cNvCxnSpPr>
          <p:nvPr/>
        </p:nvCxnSpPr>
        <p:spPr>
          <a:xfrm flipH="1">
            <a:off x="5490103" y="2616491"/>
            <a:ext cx="960361" cy="1197398"/>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7" name="Rak pil 86"/>
          <p:cNvCxnSpPr/>
          <p:nvPr/>
        </p:nvCxnSpPr>
        <p:spPr>
          <a:xfrm flipH="1">
            <a:off x="2951820" y="2085696"/>
            <a:ext cx="918102" cy="1296144"/>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1" name="Rak pil 90"/>
          <p:cNvCxnSpPr/>
          <p:nvPr/>
        </p:nvCxnSpPr>
        <p:spPr>
          <a:xfrm flipH="1">
            <a:off x="3923928" y="3273828"/>
            <a:ext cx="594066" cy="486054"/>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5" name="Rak pil 94"/>
          <p:cNvCxnSpPr/>
          <p:nvPr/>
        </p:nvCxnSpPr>
        <p:spPr>
          <a:xfrm>
            <a:off x="5598114" y="4677984"/>
            <a:ext cx="432048" cy="0"/>
          </a:xfrm>
          <a:prstGeom prst="straightConnector1">
            <a:avLst/>
          </a:prstGeom>
          <a:ln w="38100">
            <a:solidFill>
              <a:srgbClr val="0046A4"/>
            </a:solidFill>
            <a:tailEnd type="arrow"/>
          </a:ln>
        </p:spPr>
        <p:style>
          <a:lnRef idx="1">
            <a:schemeClr val="accent1"/>
          </a:lnRef>
          <a:fillRef idx="0">
            <a:schemeClr val="accent1"/>
          </a:fillRef>
          <a:effectRef idx="0">
            <a:schemeClr val="accent1"/>
          </a:effectRef>
          <a:fontRef idx="minor">
            <a:schemeClr val="tx1"/>
          </a:fontRef>
        </p:style>
      </p:cxnSp>
      <p:cxnSp>
        <p:nvCxnSpPr>
          <p:cNvPr id="97" name="Rak pil 96"/>
          <p:cNvCxnSpPr/>
          <p:nvPr/>
        </p:nvCxnSpPr>
        <p:spPr>
          <a:xfrm>
            <a:off x="5598114" y="4894008"/>
            <a:ext cx="432048" cy="0"/>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2" name="Rak pil 101"/>
          <p:cNvCxnSpPr>
            <a:endCxn id="24" idx="4"/>
          </p:cNvCxnSpPr>
          <p:nvPr/>
        </p:nvCxnSpPr>
        <p:spPr>
          <a:xfrm flipH="1" flipV="1">
            <a:off x="2492769" y="3003798"/>
            <a:ext cx="81009" cy="324036"/>
          </a:xfrm>
          <a:prstGeom prst="straightConnector1">
            <a:avLst/>
          </a:prstGeom>
          <a:ln w="38100">
            <a:solidFill>
              <a:srgbClr val="0046A4"/>
            </a:solidFill>
            <a:tailEnd type="arrow"/>
          </a:ln>
        </p:spPr>
        <p:style>
          <a:lnRef idx="1">
            <a:schemeClr val="accent1"/>
          </a:lnRef>
          <a:fillRef idx="0">
            <a:schemeClr val="accent1"/>
          </a:fillRef>
          <a:effectRef idx="0">
            <a:schemeClr val="accent1"/>
          </a:effectRef>
          <a:fontRef idx="minor">
            <a:schemeClr val="tx1"/>
          </a:fontRef>
        </p:style>
      </p:cxnSp>
      <p:cxnSp>
        <p:nvCxnSpPr>
          <p:cNvPr id="105" name="Rak pil 104"/>
          <p:cNvCxnSpPr>
            <a:endCxn id="18" idx="2"/>
          </p:cNvCxnSpPr>
          <p:nvPr/>
        </p:nvCxnSpPr>
        <p:spPr>
          <a:xfrm>
            <a:off x="5220072" y="3165816"/>
            <a:ext cx="972108" cy="216024"/>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0" name="Rak pil 109"/>
          <p:cNvCxnSpPr/>
          <p:nvPr/>
        </p:nvCxnSpPr>
        <p:spPr>
          <a:xfrm flipH="1" flipV="1">
            <a:off x="4842030" y="1113588"/>
            <a:ext cx="1728192" cy="1188132"/>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2" name="Rak pil 111"/>
          <p:cNvCxnSpPr>
            <a:stCxn id="25" idx="0"/>
          </p:cNvCxnSpPr>
          <p:nvPr/>
        </p:nvCxnSpPr>
        <p:spPr>
          <a:xfrm flipH="1" flipV="1">
            <a:off x="4680012" y="1113588"/>
            <a:ext cx="27003" cy="1728192"/>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4" name="Rak pil 113"/>
          <p:cNvCxnSpPr>
            <a:stCxn id="20" idx="5"/>
            <a:endCxn id="18" idx="1"/>
          </p:cNvCxnSpPr>
          <p:nvPr/>
        </p:nvCxnSpPr>
        <p:spPr>
          <a:xfrm>
            <a:off x="5717873" y="2292454"/>
            <a:ext cx="624578" cy="936635"/>
          </a:xfrm>
          <a:prstGeom prst="straightConnector1">
            <a:avLst/>
          </a:prstGeom>
          <a:ln w="38100">
            <a:solidFill>
              <a:srgbClr val="0046A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7" name="textruta 116"/>
          <p:cNvSpPr txBox="1"/>
          <p:nvPr/>
        </p:nvSpPr>
        <p:spPr>
          <a:xfrm>
            <a:off x="6192181" y="4569972"/>
            <a:ext cx="864339" cy="415498"/>
          </a:xfrm>
          <a:prstGeom prst="rect">
            <a:avLst/>
          </a:prstGeom>
          <a:noFill/>
        </p:spPr>
        <p:txBody>
          <a:bodyPr wrap="none" rtlCol="0">
            <a:spAutoFit/>
          </a:bodyPr>
          <a:lstStyle/>
          <a:p>
            <a:r>
              <a:rPr lang="sv-SE" sz="1050" b="1" dirty="0" err="1"/>
              <a:t>Very</a:t>
            </a:r>
            <a:r>
              <a:rPr lang="sv-SE" sz="1050" b="1" dirty="0"/>
              <a:t> strong</a:t>
            </a:r>
          </a:p>
          <a:p>
            <a:r>
              <a:rPr lang="sv-SE" sz="1050" b="1" dirty="0"/>
              <a:t>Strong</a:t>
            </a:r>
          </a:p>
        </p:txBody>
      </p:sp>
      <p:cxnSp>
        <p:nvCxnSpPr>
          <p:cNvPr id="74" name="Rak pil 73"/>
          <p:cNvCxnSpPr>
            <a:stCxn id="24" idx="6"/>
            <a:endCxn id="20" idx="2"/>
          </p:cNvCxnSpPr>
          <p:nvPr/>
        </p:nvCxnSpPr>
        <p:spPr>
          <a:xfrm flipV="1">
            <a:off x="3005826" y="2139702"/>
            <a:ext cx="1836204" cy="648072"/>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8" name="Rak pil 77"/>
          <p:cNvCxnSpPr>
            <a:stCxn id="24" idx="6"/>
            <a:endCxn id="27" idx="2"/>
          </p:cNvCxnSpPr>
          <p:nvPr/>
        </p:nvCxnSpPr>
        <p:spPr>
          <a:xfrm flipV="1">
            <a:off x="3005826" y="2463738"/>
            <a:ext cx="3294366" cy="324036"/>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5" name="Rak pil 84"/>
          <p:cNvCxnSpPr>
            <a:endCxn id="21" idx="3"/>
          </p:cNvCxnSpPr>
          <p:nvPr/>
        </p:nvCxnSpPr>
        <p:spPr>
          <a:xfrm flipV="1">
            <a:off x="3005827" y="2022424"/>
            <a:ext cx="690331" cy="657341"/>
          </a:xfrm>
          <a:prstGeom prst="straightConnector1">
            <a:avLst/>
          </a:prstGeom>
          <a:ln w="38100">
            <a:solidFill>
              <a:srgbClr val="0046A4"/>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1" name="Rubrik 1"/>
          <p:cNvSpPr>
            <a:spLocks noGrp="1"/>
          </p:cNvSpPr>
          <p:nvPr>
            <p:ph type="title"/>
          </p:nvPr>
        </p:nvSpPr>
        <p:spPr>
          <a:xfrm>
            <a:off x="1188867" y="284553"/>
            <a:ext cx="6172200" cy="276999"/>
          </a:xfrm>
        </p:spPr>
        <p:txBody>
          <a:bodyPr/>
          <a:lstStyle/>
          <a:p>
            <a:r>
              <a:rPr lang="en-US" sz="1800" dirty="0">
                <a:solidFill>
                  <a:srgbClr val="002060"/>
                </a:solidFill>
              </a:rPr>
              <a:t>Connections between quantities</a:t>
            </a:r>
          </a:p>
        </p:txBody>
      </p:sp>
    </p:spTree>
    <p:extLst>
      <p:ext uri="{BB962C8B-B14F-4D97-AF65-F5344CB8AC3E}">
        <p14:creationId xmlns:p14="http://schemas.microsoft.com/office/powerpoint/2010/main" val="4384676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ubrik 26"/>
          <p:cNvSpPr>
            <a:spLocks noGrp="1"/>
          </p:cNvSpPr>
          <p:nvPr>
            <p:ph type="ctrTitle"/>
          </p:nvPr>
        </p:nvSpPr>
        <p:spPr>
          <a:xfrm>
            <a:off x="521494" y="2005447"/>
            <a:ext cx="3786188" cy="761747"/>
          </a:xfrm>
        </p:spPr>
        <p:txBody>
          <a:bodyPr/>
          <a:lstStyle/>
          <a:p>
            <a:r>
              <a:rPr lang="en-US" sz="1800" b="1" i="1" dirty="0"/>
              <a:t>Establishment of secure timing centers in Sweden</a:t>
            </a:r>
            <a:br>
              <a:rPr lang="sv-SE" sz="1350" dirty="0"/>
            </a:br>
            <a:endParaRPr lang="en-GB" sz="1350" dirty="0"/>
          </a:p>
        </p:txBody>
      </p:sp>
      <p:sp>
        <p:nvSpPr>
          <p:cNvPr id="11" name="Platshållare för text 10"/>
          <p:cNvSpPr>
            <a:spLocks noGrp="1"/>
          </p:cNvSpPr>
          <p:nvPr>
            <p:ph type="body" sz="quarter" idx="18"/>
          </p:nvPr>
        </p:nvSpPr>
        <p:spPr/>
        <p:txBody>
          <a:bodyPr/>
          <a:lstStyle/>
          <a:p>
            <a:r>
              <a:rPr lang="en-GB" noProof="0" dirty="0"/>
              <a:t>Transport and Safety</a:t>
            </a:r>
            <a:br>
              <a:rPr lang="en-GB" noProof="0" dirty="0"/>
            </a:br>
            <a:r>
              <a:rPr lang="en-GB" noProof="0" dirty="0"/>
              <a:t>Measurement Science an Technology </a:t>
            </a:r>
          </a:p>
        </p:txBody>
      </p:sp>
      <p:pic>
        <p:nvPicPr>
          <p:cNvPr id="1030" name="Picture 6" descr="https://ri.powerinit.com/Data/tr3/Thumbs/3780_fit_800.jpg?1510332170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777" y="2604614"/>
            <a:ext cx="4364831" cy="24698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vench\Pictures\58d66b1a-783f-41b2-8079-ffecee2b5a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777" y="115649"/>
            <a:ext cx="436483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30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3148" y="925116"/>
            <a:ext cx="3177597" cy="3618310"/>
          </a:xfrm>
        </p:spPr>
        <p:txBody>
          <a:bodyPr>
            <a:normAutofit fontScale="85000" lnSpcReduction="10000"/>
          </a:bodyPr>
          <a:lstStyle/>
          <a:p>
            <a:endParaRPr lang="en-US" dirty="0"/>
          </a:p>
          <a:p>
            <a:pPr marL="0" indent="0">
              <a:buNone/>
            </a:pPr>
            <a:r>
              <a:rPr lang="en-US" b="1" dirty="0"/>
              <a:t>Schematic graph</a:t>
            </a:r>
          </a:p>
          <a:p>
            <a:r>
              <a:rPr lang="en-US" dirty="0"/>
              <a:t>Clocks on distant locations measured over GNSS links</a:t>
            </a:r>
          </a:p>
          <a:p>
            <a:r>
              <a:rPr lang="en-US" dirty="0" err="1"/>
              <a:t>MasterClock</a:t>
            </a:r>
            <a:r>
              <a:rPr lang="en-US" dirty="0"/>
              <a:t> </a:t>
            </a:r>
            <a:r>
              <a:rPr lang="en-US" dirty="0" err="1"/>
              <a:t>SigmaTau</a:t>
            </a:r>
            <a:r>
              <a:rPr lang="en-US" dirty="0"/>
              <a:t> H-maser</a:t>
            </a:r>
          </a:p>
          <a:p>
            <a:r>
              <a:rPr lang="en-US" dirty="0"/>
              <a:t>Weight approx. 4-6 %</a:t>
            </a:r>
          </a:p>
          <a:p>
            <a:r>
              <a:rPr lang="en-US" dirty="0"/>
              <a:t>27-28 clocks in official BIPM list</a:t>
            </a:r>
          </a:p>
          <a:p>
            <a:r>
              <a:rPr lang="en-US" dirty="0"/>
              <a:t>RISE sites utilize Multichannel Time Interval Counters, MCTIC for simultaneous measurements</a:t>
            </a:r>
          </a:p>
          <a:p>
            <a:endParaRPr lang="en-US" dirty="0"/>
          </a:p>
        </p:txBody>
      </p:sp>
      <p:sp>
        <p:nvSpPr>
          <p:cNvPr id="4" name="Platshållare för bildnummer 3"/>
          <p:cNvSpPr>
            <a:spLocks noGrp="1"/>
          </p:cNvSpPr>
          <p:nvPr>
            <p:ph type="sldNum" sz="quarter" idx="11"/>
          </p:nvPr>
        </p:nvSpPr>
        <p:spPr/>
        <p:txBody>
          <a:bodyPr/>
          <a:lstStyle/>
          <a:p>
            <a:fld id="{689F2D8B-41AF-4F0A-96D1-36B06F461775}" type="slidenum">
              <a:rPr lang="sv-SE" smtClean="0"/>
              <a:pPr/>
              <a:t>19</a:t>
            </a:fld>
            <a:endParaRPr lang="sv-SE"/>
          </a:p>
        </p:txBody>
      </p:sp>
      <p:sp>
        <p:nvSpPr>
          <p:cNvPr id="5" name="Rubrik 4"/>
          <p:cNvSpPr>
            <a:spLocks noGrp="1"/>
          </p:cNvSpPr>
          <p:nvPr>
            <p:ph type="title"/>
          </p:nvPr>
        </p:nvSpPr>
        <p:spPr>
          <a:xfrm>
            <a:off x="413148" y="303610"/>
            <a:ext cx="4158853" cy="369332"/>
          </a:xfrm>
        </p:spPr>
        <p:txBody>
          <a:bodyPr>
            <a:normAutofit fontScale="90000"/>
          </a:bodyPr>
          <a:lstStyle/>
          <a:p>
            <a:r>
              <a:rPr lang="en-US" dirty="0"/>
              <a:t>TAI reporting</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1089169"/>
            <a:ext cx="5339595" cy="332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45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4"/>
          </p:nvPr>
        </p:nvSpPr>
        <p:spPr>
          <a:xfrm>
            <a:off x="1016000" y="666749"/>
            <a:ext cx="6908800" cy="3871383"/>
          </a:xfrm>
        </p:spPr>
        <p:txBody>
          <a:bodyPr>
            <a:normAutofit fontScale="47500" lnSpcReduction="20000"/>
          </a:bodyPr>
          <a:lstStyle/>
          <a:p>
            <a:pPr>
              <a:lnSpc>
                <a:spcPct val="120000"/>
              </a:lnSpc>
            </a:pPr>
            <a:r>
              <a:rPr lang="en" sz="7300" dirty="0">
                <a:solidFill>
                  <a:schemeClr val="accent1"/>
                </a:solidFill>
              </a:rPr>
              <a:t>RISE´s Mission </a:t>
            </a:r>
            <a:br>
              <a:rPr lang="en" sz="7300" dirty="0">
                <a:solidFill>
                  <a:schemeClr val="accent1"/>
                </a:solidFill>
              </a:rPr>
            </a:br>
            <a:r>
              <a:rPr lang="en" sz="7300" dirty="0">
                <a:solidFill>
                  <a:schemeClr val="accent1"/>
                </a:solidFill>
              </a:rPr>
              <a:t>from the Swedish </a:t>
            </a:r>
            <a:r>
              <a:rPr lang="en" sz="7400" dirty="0">
                <a:solidFill>
                  <a:schemeClr val="accent1"/>
                </a:solidFill>
              </a:rPr>
              <a:t>Government</a:t>
            </a:r>
          </a:p>
          <a:p>
            <a:pPr>
              <a:lnSpc>
                <a:spcPct val="120000"/>
              </a:lnSpc>
            </a:pPr>
            <a:r>
              <a:rPr lang="en" dirty="0"/>
              <a:t>“The industrial research institutes shall be internationally competitive and facilitate sustainable growth in Sweden by strengthening competitiveness and renewal in the business community.</a:t>
            </a:r>
            <a:r>
              <a:rPr lang="sv-SE" dirty="0"/>
              <a:t>”</a:t>
            </a:r>
          </a:p>
          <a:p>
            <a:pPr lvl="1"/>
            <a:r>
              <a:rPr lang="en" sz="2300" dirty="0"/>
              <a:t>Excerpt from the Research Bill 2016/17: 50 (</a:t>
            </a:r>
            <a:r>
              <a:rPr lang="en" sz="2300" dirty="0" err="1"/>
              <a:t>Kunskap</a:t>
            </a:r>
            <a:r>
              <a:rPr lang="en" sz="2300" dirty="0"/>
              <a:t> </a:t>
            </a:r>
            <a:r>
              <a:rPr lang="en" sz="2300" dirty="0" err="1"/>
              <a:t>i</a:t>
            </a:r>
            <a:r>
              <a:rPr lang="en" sz="2300" dirty="0"/>
              <a:t> </a:t>
            </a:r>
            <a:r>
              <a:rPr lang="en" sz="2300" dirty="0" err="1"/>
              <a:t>samverkan</a:t>
            </a:r>
            <a:r>
              <a:rPr lang="en" sz="2300" dirty="0"/>
              <a:t>).</a:t>
            </a:r>
          </a:p>
        </p:txBody>
      </p:sp>
    </p:spTree>
    <p:extLst>
      <p:ext uri="{BB962C8B-B14F-4D97-AF65-F5344CB8AC3E}">
        <p14:creationId xmlns:p14="http://schemas.microsoft.com/office/powerpoint/2010/main" val="314089710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nvPr>
        </p:nvGraphicFramePr>
        <p:xfrm>
          <a:off x="3837793" y="0"/>
          <a:ext cx="5231378" cy="3696758"/>
        </p:xfrm>
        <a:graphic>
          <a:graphicData uri="http://schemas.openxmlformats.org/presentationml/2006/ole">
            <mc:AlternateContent xmlns:mc="http://schemas.openxmlformats.org/markup-compatibility/2006">
              <mc:Choice xmlns:v="urn:schemas-microsoft-com:vml" Requires="v">
                <p:oleObj spid="_x0000_s2071" name="Acrobat Document" r:id="rId3" imgW="8019889" imgH="5667195" progId="Acrobat.Document.DC">
                  <p:embed/>
                </p:oleObj>
              </mc:Choice>
              <mc:Fallback>
                <p:oleObj name="Acrobat Document" r:id="rId3" imgW="8019889" imgH="5667195" progId="Acrobat.Document.DC">
                  <p:embed/>
                  <p:pic>
                    <p:nvPicPr>
                      <p:cNvPr id="3" name="Objekt 2"/>
                      <p:cNvPicPr/>
                      <p:nvPr/>
                    </p:nvPicPr>
                    <p:blipFill>
                      <a:blip r:embed="rId4"/>
                      <a:stretch>
                        <a:fillRect/>
                      </a:stretch>
                    </p:blipFill>
                    <p:spPr>
                      <a:xfrm>
                        <a:off x="3837793" y="0"/>
                        <a:ext cx="5231378" cy="3696758"/>
                      </a:xfrm>
                      <a:prstGeom prst="rect">
                        <a:avLst/>
                      </a:prstGeom>
                    </p:spPr>
                  </p:pic>
                </p:oleObj>
              </mc:Fallback>
            </mc:AlternateContent>
          </a:graphicData>
        </a:graphic>
      </p:graphicFrame>
      <p:sp>
        <p:nvSpPr>
          <p:cNvPr id="2" name="Platshållare för innehåll 1"/>
          <p:cNvSpPr>
            <a:spLocks noGrp="1"/>
          </p:cNvSpPr>
          <p:nvPr>
            <p:ph idx="1"/>
          </p:nvPr>
        </p:nvSpPr>
        <p:spPr/>
        <p:txBody>
          <a:bodyPr/>
          <a:lstStyle/>
          <a:p>
            <a:pPr marL="0" indent="0">
              <a:buNone/>
            </a:pPr>
            <a:r>
              <a:rPr lang="en-US" b="1" dirty="0"/>
              <a:t>UTC(SP), realized at RISE Borås</a:t>
            </a:r>
          </a:p>
          <a:p>
            <a:r>
              <a:rPr lang="en-US" dirty="0"/>
              <a:t>Based on clock data from Cs and H-masers in Borås, OSO, and Stockholm (four sites)</a:t>
            </a:r>
          </a:p>
          <a:p>
            <a:r>
              <a:rPr lang="en-US" dirty="0"/>
              <a:t>Difference UTC – UTC(SP) &lt; 30 ns last 4 years, reported to BIPM</a:t>
            </a:r>
          </a:p>
          <a:p>
            <a:r>
              <a:rPr lang="en-US" dirty="0"/>
              <a:t>Participate in rapid UTC (</a:t>
            </a:r>
            <a:r>
              <a:rPr lang="en-US" dirty="0" err="1"/>
              <a:t>UTCr</a:t>
            </a:r>
            <a:r>
              <a:rPr lang="en-US" dirty="0"/>
              <a:t>)</a:t>
            </a:r>
          </a:p>
          <a:p>
            <a:endParaRPr lang="en-US" dirty="0"/>
          </a:p>
        </p:txBody>
      </p:sp>
      <p:sp>
        <p:nvSpPr>
          <p:cNvPr id="4" name="Platshållare för bildnummer 3"/>
          <p:cNvSpPr>
            <a:spLocks noGrp="1"/>
          </p:cNvSpPr>
          <p:nvPr>
            <p:ph type="sldNum" sz="quarter" idx="11"/>
          </p:nvPr>
        </p:nvSpPr>
        <p:spPr/>
        <p:txBody>
          <a:bodyPr/>
          <a:lstStyle/>
          <a:p>
            <a:fld id="{689F2D8B-41AF-4F0A-96D1-36B06F461775}" type="slidenum">
              <a:rPr lang="sv-SE" smtClean="0"/>
              <a:pPr/>
              <a:t>20</a:t>
            </a:fld>
            <a:endParaRPr lang="sv-SE"/>
          </a:p>
        </p:txBody>
      </p:sp>
      <p:sp>
        <p:nvSpPr>
          <p:cNvPr id="5" name="Rubrik 4"/>
          <p:cNvSpPr>
            <a:spLocks noGrp="1"/>
          </p:cNvSpPr>
          <p:nvPr>
            <p:ph type="title"/>
          </p:nvPr>
        </p:nvSpPr>
        <p:spPr>
          <a:xfrm>
            <a:off x="413148" y="303610"/>
            <a:ext cx="4158853" cy="738664"/>
          </a:xfrm>
        </p:spPr>
        <p:txBody>
          <a:bodyPr>
            <a:normAutofit fontScale="90000"/>
          </a:bodyPr>
          <a:lstStyle/>
          <a:p>
            <a:r>
              <a:rPr lang="en-US" dirty="0"/>
              <a:t>UTC realization</a:t>
            </a:r>
            <a:br>
              <a:rPr lang="en-US" dirty="0"/>
            </a:br>
            <a:endParaRPr lang="en-US" dirty="0"/>
          </a:p>
        </p:txBody>
      </p:sp>
      <p:pic>
        <p:nvPicPr>
          <p:cNvPr id="5122" name="Picture 2" descr="Bildresultat för microsemi hydrogen ma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1284" y="3218219"/>
            <a:ext cx="2992716" cy="19061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dresultat för microsemi hydrogen ma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2955" y="3631558"/>
            <a:ext cx="2238329" cy="137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664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3147" y="746779"/>
            <a:ext cx="4158853" cy="3618310"/>
          </a:xfrm>
        </p:spPr>
        <p:txBody>
          <a:bodyPr>
            <a:normAutofit fontScale="25000" lnSpcReduction="20000"/>
          </a:bodyPr>
          <a:lstStyle/>
          <a:p>
            <a:pPr marL="0" indent="0">
              <a:buNone/>
            </a:pPr>
            <a:r>
              <a:rPr lang="en-US" sz="5600" b="1" dirty="0"/>
              <a:t>Deployed clock labs in cavern</a:t>
            </a:r>
          </a:p>
          <a:p>
            <a:r>
              <a:rPr lang="en-US" sz="5600" dirty="0"/>
              <a:t>A dual Time and Frequency lab has been built in secured cavern</a:t>
            </a:r>
          </a:p>
          <a:p>
            <a:r>
              <a:rPr lang="en-US" sz="5600" dirty="0"/>
              <a:t>Stockholm area</a:t>
            </a:r>
          </a:p>
          <a:p>
            <a:r>
              <a:rPr lang="en-US" sz="5600" dirty="0"/>
              <a:t>&gt; 15 m below surface level</a:t>
            </a:r>
          </a:p>
          <a:p>
            <a:r>
              <a:rPr lang="en-US" sz="5600" dirty="0"/>
              <a:t>EM-shielded, vibration absorbers, shock wave protection</a:t>
            </a:r>
          </a:p>
          <a:p>
            <a:r>
              <a:rPr lang="en-US" sz="5600" dirty="0"/>
              <a:t>UPS, batteries and 3 diesel generators</a:t>
            </a:r>
          </a:p>
          <a:p>
            <a:r>
              <a:rPr lang="en-US" sz="5600" dirty="0"/>
              <a:t>Climate control, with redundancy</a:t>
            </a:r>
          </a:p>
          <a:p>
            <a:r>
              <a:rPr lang="en-US" sz="5600" dirty="0"/>
              <a:t>Locations divided in two separate, identical labs</a:t>
            </a:r>
          </a:p>
          <a:p>
            <a:r>
              <a:rPr lang="en-US" sz="5600" dirty="0"/>
              <a:t>Separate redundant power and cooling supply.</a:t>
            </a:r>
          </a:p>
          <a:p>
            <a:r>
              <a:rPr lang="en-US" sz="5600" dirty="0"/>
              <a:t>Identical set of timing and communication equipment in both</a:t>
            </a:r>
          </a:p>
          <a:p>
            <a:endParaRPr lang="en-US" dirty="0"/>
          </a:p>
          <a:p>
            <a:endParaRPr lang="en-US" dirty="0"/>
          </a:p>
        </p:txBody>
      </p:sp>
      <p:sp>
        <p:nvSpPr>
          <p:cNvPr id="4" name="Platshållare för bildnummer 3"/>
          <p:cNvSpPr>
            <a:spLocks noGrp="1"/>
          </p:cNvSpPr>
          <p:nvPr>
            <p:ph type="sldNum" sz="quarter" idx="11"/>
          </p:nvPr>
        </p:nvSpPr>
        <p:spPr/>
        <p:txBody>
          <a:bodyPr/>
          <a:lstStyle/>
          <a:p>
            <a:fld id="{689F2D8B-41AF-4F0A-96D1-36B06F461775}" type="slidenum">
              <a:rPr lang="sv-SE" smtClean="0"/>
              <a:pPr/>
              <a:t>21</a:t>
            </a:fld>
            <a:endParaRPr lang="sv-SE"/>
          </a:p>
        </p:txBody>
      </p:sp>
      <p:sp>
        <p:nvSpPr>
          <p:cNvPr id="6" name="Rubrik 5"/>
          <p:cNvSpPr>
            <a:spLocks noGrp="1"/>
          </p:cNvSpPr>
          <p:nvPr>
            <p:ph type="title"/>
          </p:nvPr>
        </p:nvSpPr>
        <p:spPr>
          <a:xfrm>
            <a:off x="413148" y="303610"/>
            <a:ext cx="4158853" cy="369332"/>
          </a:xfrm>
        </p:spPr>
        <p:txBody>
          <a:bodyPr>
            <a:normAutofit fontScale="90000"/>
          </a:bodyPr>
          <a:lstStyle/>
          <a:p>
            <a:r>
              <a:rPr lang="en-US" dirty="0"/>
              <a:t>Secure clock site</a:t>
            </a:r>
          </a:p>
        </p:txBody>
      </p:sp>
      <p:pic>
        <p:nvPicPr>
          <p:cNvPr id="7" name="Picture 2"/>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6313" b="631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Sp.se\dok\MT\MTk\Arkiv_Tid\Övriga uppdrag\Projekt mm\PTS\PTS 2010-2012\SP-TFB1\bilder\SP-TFB1\20120313\DSCN0161.jpg"/>
          <p:cNvPicPr>
            <a:picLocks noGrp="1" noChangeAspect="1" noChangeArrowheads="1"/>
          </p:cNvPicPr>
          <p:nvPr>
            <p:ph type="pic" sz="quarter" idx="10"/>
          </p:nvPr>
        </p:nvPicPr>
        <p:blipFill>
          <a:blip r:embed="rId4" cstate="print">
            <a:extLst>
              <a:ext uri="{28A0092B-C50C-407E-A947-70E740481C1C}">
                <a14:useLocalDpi xmlns:a14="http://schemas.microsoft.com/office/drawing/2010/main" val="0"/>
              </a:ext>
            </a:extLst>
          </a:blip>
          <a:srcRect t="21004" b="210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0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5F50F67-B094-4E10-8AE3-84AD5528AF6C}"/>
              </a:ext>
            </a:extLst>
          </p:cNvPr>
          <p:cNvSpPr>
            <a:spLocks noGrp="1"/>
          </p:cNvSpPr>
          <p:nvPr>
            <p:ph type="title"/>
          </p:nvPr>
        </p:nvSpPr>
        <p:spPr>
          <a:xfrm>
            <a:off x="628650" y="80963"/>
            <a:ext cx="7886700" cy="994172"/>
          </a:xfrm>
        </p:spPr>
        <p:txBody>
          <a:bodyPr>
            <a:normAutofit/>
          </a:bodyPr>
          <a:lstStyle/>
          <a:p>
            <a:r>
              <a:rPr lang="en-US" sz="3000" dirty="0"/>
              <a:t>New cryostat for quantum metrology at the National Metrology Institute</a:t>
            </a:r>
            <a:endParaRPr lang="sv-SE" sz="3000" dirty="0"/>
          </a:p>
        </p:txBody>
      </p:sp>
      <p:pic>
        <p:nvPicPr>
          <p:cNvPr id="8" name="Bildobjekt 7">
            <a:extLst>
              <a:ext uri="{FF2B5EF4-FFF2-40B4-BE49-F238E27FC236}">
                <a16:creationId xmlns:a16="http://schemas.microsoft.com/office/drawing/2014/main" id="{038335C2-A087-43DF-9F9A-FAEFF5E154F0}"/>
              </a:ext>
            </a:extLst>
          </p:cNvPr>
          <p:cNvPicPr>
            <a:picLocks noChangeAspect="1"/>
          </p:cNvPicPr>
          <p:nvPr/>
        </p:nvPicPr>
        <p:blipFill rotWithShape="1">
          <a:blip r:embed="rId3">
            <a:extLst>
              <a:ext uri="{28A0092B-C50C-407E-A947-70E740481C1C}">
                <a14:useLocalDpi xmlns:a14="http://schemas.microsoft.com/office/drawing/2010/main" val="0"/>
              </a:ext>
            </a:extLst>
          </a:blip>
          <a:srcRect l="3019" t="7675" r="37926" b="7961"/>
          <a:stretch/>
        </p:blipFill>
        <p:spPr>
          <a:xfrm>
            <a:off x="502819" y="1138612"/>
            <a:ext cx="4004888" cy="4004888"/>
          </a:xfrm>
          <a:prstGeom prst="rect">
            <a:avLst/>
          </a:prstGeom>
        </p:spPr>
      </p:pic>
      <p:sp>
        <p:nvSpPr>
          <p:cNvPr id="10" name="textruta 9">
            <a:extLst>
              <a:ext uri="{FF2B5EF4-FFF2-40B4-BE49-F238E27FC236}">
                <a16:creationId xmlns:a16="http://schemas.microsoft.com/office/drawing/2014/main" id="{18E292AF-AFA8-47F2-92E3-5E24CA6E0551}"/>
              </a:ext>
            </a:extLst>
          </p:cNvPr>
          <p:cNvSpPr txBox="1"/>
          <p:nvPr/>
        </p:nvSpPr>
        <p:spPr>
          <a:xfrm>
            <a:off x="4729163" y="1193007"/>
            <a:ext cx="4142694" cy="3831818"/>
          </a:xfrm>
          <a:prstGeom prst="rect">
            <a:avLst/>
          </a:prstGeom>
          <a:noFill/>
        </p:spPr>
        <p:txBody>
          <a:bodyPr wrap="square" rtlCol="0">
            <a:spAutoFit/>
          </a:bodyPr>
          <a:lstStyle/>
          <a:p>
            <a:r>
              <a:rPr lang="sv-SE" sz="1350" dirty="0"/>
              <a:t>Oxford Instruments </a:t>
            </a:r>
            <a:r>
              <a:rPr lang="sv-SE" sz="1350" b="1" dirty="0" err="1"/>
              <a:t>TeslatronPT</a:t>
            </a:r>
            <a:r>
              <a:rPr lang="sv-SE" sz="1350" dirty="0"/>
              <a:t> med 3He-prob</a:t>
            </a:r>
          </a:p>
          <a:p>
            <a:endParaRPr lang="sv-SE" sz="1350" dirty="0"/>
          </a:p>
          <a:p>
            <a:pPr marL="214313" indent="-214313">
              <a:buFont typeface="Arial" panose="020B0604020202020204" pitchFamily="34" charset="0"/>
              <a:buChar char="•"/>
            </a:pPr>
            <a:r>
              <a:rPr lang="en-US" sz="1350" dirty="0"/>
              <a:t>Dry cryostat - no helium bath</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12 T superconducting magnet</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Variable temperature from room temperature down to 1.5 K with the passive probe</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Temperature down to </a:t>
            </a:r>
            <a:r>
              <a:rPr lang="sv-SE" sz="1350" dirty="0"/>
              <a:t>0,3 K </a:t>
            </a:r>
            <a:r>
              <a:rPr lang="sv-SE" sz="1350" dirty="0" err="1"/>
              <a:t>with</a:t>
            </a:r>
            <a:r>
              <a:rPr lang="sv-SE" sz="1350" dirty="0"/>
              <a:t> </a:t>
            </a:r>
            <a:r>
              <a:rPr lang="sv-SE" sz="1350" baseline="30000" dirty="0"/>
              <a:t>3</a:t>
            </a:r>
            <a:r>
              <a:rPr lang="sv-SE" sz="1350" dirty="0"/>
              <a:t>He-prob</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en-US" sz="1350" dirty="0"/>
              <a:t>Realization of quantum hall resistance with graphene and GaAs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Development of new quantum metrological applications, such as ac resistance, capacitance</a:t>
            </a:r>
          </a:p>
          <a:p>
            <a:endParaRPr lang="en-US" sz="1350" dirty="0"/>
          </a:p>
          <a:p>
            <a:pPr marL="214313" indent="-214313">
              <a:buFont typeface="Arial" panose="020B0604020202020204" pitchFamily="34" charset="0"/>
              <a:buChar char="•"/>
            </a:pPr>
            <a:r>
              <a:rPr lang="en-US" sz="1350" dirty="0"/>
              <a:t>Part of the development of a new Kibble scale</a:t>
            </a:r>
            <a:endParaRPr lang="sv-SE" sz="1350" dirty="0"/>
          </a:p>
        </p:txBody>
      </p:sp>
    </p:spTree>
    <p:extLst>
      <p:ext uri="{BB962C8B-B14F-4D97-AF65-F5344CB8AC3E}">
        <p14:creationId xmlns:p14="http://schemas.microsoft.com/office/powerpoint/2010/main" val="8919555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4EDEFB5-EFAF-470C-9A0E-B9A9DACBF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37" y="3375987"/>
            <a:ext cx="1922443" cy="1441832"/>
          </a:xfrm>
          <a:prstGeom prst="rect">
            <a:avLst/>
          </a:prstGeom>
        </p:spPr>
      </p:pic>
      <p:pic>
        <p:nvPicPr>
          <p:cNvPr id="9" name="Picture 5" descr="http://www.lbl.gov/Science-Articles/Archive/sabl/2007/Nov/assets/img/lrg/graphene_sheet.jpg">
            <a:extLst>
              <a:ext uri="{FF2B5EF4-FFF2-40B4-BE49-F238E27FC236}">
                <a16:creationId xmlns:a16="http://schemas.microsoft.com/office/drawing/2014/main" id="{6EDD5DCD-8575-43FA-A988-EFCF4073966A}"/>
              </a:ext>
            </a:extLst>
          </p:cNvPr>
          <p:cNvPicPr>
            <a:picLocks noChangeAspect="1" noChangeArrowheads="1"/>
          </p:cNvPicPr>
          <p:nvPr/>
        </p:nvPicPr>
        <p:blipFill>
          <a:blip r:embed="rId4" cstate="print"/>
          <a:srcRect/>
          <a:stretch>
            <a:fillRect/>
          </a:stretch>
        </p:blipFill>
        <p:spPr bwMode="auto">
          <a:xfrm>
            <a:off x="2621429" y="3537976"/>
            <a:ext cx="1535811" cy="1279843"/>
          </a:xfrm>
          <a:prstGeom prst="rect">
            <a:avLst/>
          </a:prstGeom>
          <a:noFill/>
        </p:spPr>
      </p:pic>
      <p:sp>
        <p:nvSpPr>
          <p:cNvPr id="7" name="Pil: höger 6">
            <a:extLst>
              <a:ext uri="{FF2B5EF4-FFF2-40B4-BE49-F238E27FC236}">
                <a16:creationId xmlns:a16="http://schemas.microsoft.com/office/drawing/2014/main" id="{5018D5F9-CAA6-4D92-9D9B-6301C78269C7}"/>
              </a:ext>
            </a:extLst>
          </p:cNvPr>
          <p:cNvSpPr/>
          <p:nvPr/>
        </p:nvSpPr>
        <p:spPr>
          <a:xfrm rot="10800000">
            <a:off x="2311915" y="4096903"/>
            <a:ext cx="355295" cy="80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1" name="textruta 10">
            <a:extLst>
              <a:ext uri="{FF2B5EF4-FFF2-40B4-BE49-F238E27FC236}">
                <a16:creationId xmlns:a16="http://schemas.microsoft.com/office/drawing/2014/main" id="{C2449B4C-45A0-4F32-8ABC-C090E288B00D}"/>
              </a:ext>
            </a:extLst>
          </p:cNvPr>
          <p:cNvSpPr txBox="1"/>
          <p:nvPr/>
        </p:nvSpPr>
        <p:spPr>
          <a:xfrm>
            <a:off x="215622" y="2865691"/>
            <a:ext cx="4356377" cy="507831"/>
          </a:xfrm>
          <a:prstGeom prst="rect">
            <a:avLst/>
          </a:prstGeom>
          <a:noFill/>
        </p:spPr>
        <p:txBody>
          <a:bodyPr wrap="square" rtlCol="0">
            <a:spAutoFit/>
          </a:bodyPr>
          <a:lstStyle/>
          <a:p>
            <a:r>
              <a:rPr lang="en-US" sz="1350" dirty="0"/>
              <a:t>Realization of resistance with graphene chip</a:t>
            </a:r>
          </a:p>
          <a:p>
            <a:r>
              <a:rPr lang="en-US" sz="1350" dirty="0"/>
              <a:t>(Collaboration with Chalmers and Linköping University)</a:t>
            </a:r>
            <a:endParaRPr lang="sv-SE" sz="1200" dirty="0"/>
          </a:p>
        </p:txBody>
      </p:sp>
      <p:pic>
        <p:nvPicPr>
          <p:cNvPr id="12" name="Picture 2" descr="Bildresultat fÃ¶r kibble balance next generation">
            <a:extLst>
              <a:ext uri="{FF2B5EF4-FFF2-40B4-BE49-F238E27FC236}">
                <a16:creationId xmlns:a16="http://schemas.microsoft.com/office/drawing/2014/main" id="{9E310D9B-5CC1-47E8-8665-3C94DC0B3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6056" y="1130946"/>
            <a:ext cx="1737361" cy="23798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C2F45EE0-3CEC-4D43-9434-AC444F36F9A0}"/>
              </a:ext>
            </a:extLst>
          </p:cNvPr>
          <p:cNvSpPr txBox="1"/>
          <p:nvPr/>
        </p:nvSpPr>
        <p:spPr>
          <a:xfrm>
            <a:off x="5344392" y="627541"/>
            <a:ext cx="3636818" cy="507831"/>
          </a:xfrm>
          <a:prstGeom prst="rect">
            <a:avLst/>
          </a:prstGeom>
          <a:noFill/>
        </p:spPr>
        <p:txBody>
          <a:bodyPr wrap="square" rtlCol="0">
            <a:spAutoFit/>
          </a:bodyPr>
          <a:lstStyle/>
          <a:p>
            <a:r>
              <a:rPr lang="en-US" sz="1350" dirty="0"/>
              <a:t>Realization of mass with a new Kibble scale</a:t>
            </a:r>
          </a:p>
          <a:p>
            <a:r>
              <a:rPr lang="en-US" sz="1350" dirty="0"/>
              <a:t>(Cooperation with NPL and others)</a:t>
            </a:r>
            <a:endParaRPr lang="sv-SE" sz="1200" dirty="0"/>
          </a:p>
        </p:txBody>
      </p:sp>
      <p:pic>
        <p:nvPicPr>
          <p:cNvPr id="14" name="Picture 2" descr="http://www.intechopen.com/source/html/16237/media/image7.jpeg">
            <a:extLst>
              <a:ext uri="{FF2B5EF4-FFF2-40B4-BE49-F238E27FC236}">
                <a16:creationId xmlns:a16="http://schemas.microsoft.com/office/drawing/2014/main" id="{BF7D6A43-5BBF-4650-9383-51E2787332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0161" y="1453575"/>
            <a:ext cx="3120927" cy="135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ruta 14">
            <a:extLst>
              <a:ext uri="{FF2B5EF4-FFF2-40B4-BE49-F238E27FC236}">
                <a16:creationId xmlns:a16="http://schemas.microsoft.com/office/drawing/2014/main" id="{F4519DE0-FA54-4C42-9957-1415DDBBDBB9}"/>
              </a:ext>
            </a:extLst>
          </p:cNvPr>
          <p:cNvSpPr txBox="1"/>
          <p:nvPr/>
        </p:nvSpPr>
        <p:spPr>
          <a:xfrm>
            <a:off x="1624446" y="775003"/>
            <a:ext cx="3636818" cy="715581"/>
          </a:xfrm>
          <a:prstGeom prst="rect">
            <a:avLst/>
          </a:prstGeom>
          <a:noFill/>
        </p:spPr>
        <p:txBody>
          <a:bodyPr wrap="square" rtlCol="0">
            <a:spAutoFit/>
          </a:bodyPr>
          <a:lstStyle/>
          <a:p>
            <a:r>
              <a:rPr lang="en-US" sz="1350" dirty="0"/>
              <a:t>Realization of AC voltage and impedance</a:t>
            </a:r>
          </a:p>
          <a:p>
            <a:r>
              <a:rPr lang="en-US" sz="1350" dirty="0"/>
              <a:t>With programmable Josephson array</a:t>
            </a:r>
          </a:p>
          <a:p>
            <a:r>
              <a:rPr lang="en-US" sz="1350" dirty="0"/>
              <a:t>(Cooperation with PTB and NPL)</a:t>
            </a:r>
            <a:endParaRPr lang="sv-SE" sz="1200" dirty="0"/>
          </a:p>
        </p:txBody>
      </p:sp>
      <p:sp>
        <p:nvSpPr>
          <p:cNvPr id="16" name="textruta 15">
            <a:extLst>
              <a:ext uri="{FF2B5EF4-FFF2-40B4-BE49-F238E27FC236}">
                <a16:creationId xmlns:a16="http://schemas.microsoft.com/office/drawing/2014/main" id="{1AF6F8E9-0FE3-4AEE-BD4D-9F2B7F5217B4}"/>
              </a:ext>
            </a:extLst>
          </p:cNvPr>
          <p:cNvSpPr txBox="1"/>
          <p:nvPr/>
        </p:nvSpPr>
        <p:spPr>
          <a:xfrm>
            <a:off x="301337" y="256309"/>
            <a:ext cx="4829399" cy="461665"/>
          </a:xfrm>
          <a:prstGeom prst="rect">
            <a:avLst/>
          </a:prstGeom>
          <a:noFill/>
        </p:spPr>
        <p:txBody>
          <a:bodyPr wrap="none" rtlCol="0">
            <a:spAutoFit/>
          </a:bodyPr>
          <a:lstStyle/>
          <a:p>
            <a:r>
              <a:rPr lang="en-US" sz="2400" dirty="0"/>
              <a:t>Applications with the new cryostat</a:t>
            </a:r>
            <a:endParaRPr lang="sv-SE" sz="2400" dirty="0"/>
          </a:p>
        </p:txBody>
      </p:sp>
      <p:sp>
        <p:nvSpPr>
          <p:cNvPr id="17" name="textruta 16">
            <a:extLst>
              <a:ext uri="{FF2B5EF4-FFF2-40B4-BE49-F238E27FC236}">
                <a16:creationId xmlns:a16="http://schemas.microsoft.com/office/drawing/2014/main" id="{21EF61F5-F98D-449C-B9BD-731F1F83E4B0}"/>
              </a:ext>
            </a:extLst>
          </p:cNvPr>
          <p:cNvSpPr txBox="1"/>
          <p:nvPr/>
        </p:nvSpPr>
        <p:spPr>
          <a:xfrm>
            <a:off x="4572000" y="3719945"/>
            <a:ext cx="4270664" cy="1131079"/>
          </a:xfrm>
          <a:prstGeom prst="rect">
            <a:avLst/>
          </a:prstGeom>
          <a:noFill/>
        </p:spPr>
        <p:txBody>
          <a:bodyPr wrap="square" rtlCol="0">
            <a:spAutoFit/>
          </a:bodyPr>
          <a:lstStyle/>
          <a:p>
            <a:r>
              <a:rPr lang="en-US" sz="1350" dirty="0"/>
              <a:t>In a new EU project (starting June 2019), we will combine Josephson array and a chip of graphene in the same cryostat - a step on the way towards a quantum multimeter that measures electrical quantities directly using the SI definitions.</a:t>
            </a:r>
            <a:endParaRPr lang="sv-SE" sz="1350" dirty="0"/>
          </a:p>
        </p:txBody>
      </p:sp>
    </p:spTree>
    <p:extLst>
      <p:ext uri="{BB962C8B-B14F-4D97-AF65-F5344CB8AC3E}">
        <p14:creationId xmlns:p14="http://schemas.microsoft.com/office/powerpoint/2010/main" val="269749103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5F50F67-B094-4E10-8AE3-84AD5528AF6C}"/>
              </a:ext>
            </a:extLst>
          </p:cNvPr>
          <p:cNvSpPr>
            <a:spLocks noGrp="1"/>
          </p:cNvSpPr>
          <p:nvPr>
            <p:ph type="title"/>
          </p:nvPr>
        </p:nvSpPr>
        <p:spPr>
          <a:xfrm>
            <a:off x="628650" y="80963"/>
            <a:ext cx="7886700" cy="994172"/>
          </a:xfrm>
        </p:spPr>
        <p:txBody>
          <a:bodyPr>
            <a:normAutofit/>
          </a:bodyPr>
          <a:lstStyle/>
          <a:p>
            <a:br>
              <a:rPr lang="sv-SE" sz="3000" b="1" dirty="0"/>
            </a:br>
            <a:r>
              <a:rPr lang="sv-SE" sz="3000" dirty="0" err="1"/>
              <a:t>Some</a:t>
            </a:r>
            <a:r>
              <a:rPr lang="sv-SE" sz="3000" dirty="0"/>
              <a:t> </a:t>
            </a:r>
            <a:r>
              <a:rPr lang="sv-SE" sz="3000" dirty="0" err="1"/>
              <a:t>examples</a:t>
            </a:r>
            <a:r>
              <a:rPr lang="sv-SE" sz="3000" dirty="0"/>
              <a:t> </a:t>
            </a:r>
            <a:r>
              <a:rPr lang="sv-SE" sz="3000" dirty="0" err="1"/>
              <a:t>of</a:t>
            </a:r>
            <a:r>
              <a:rPr lang="sv-SE" sz="3000" dirty="0"/>
              <a:t> </a:t>
            </a:r>
            <a:r>
              <a:rPr lang="en-US" sz="3000" dirty="0"/>
              <a:t>PhD students at NMI</a:t>
            </a:r>
            <a:endParaRPr lang="sv-SE" sz="3000" dirty="0"/>
          </a:p>
        </p:txBody>
      </p:sp>
      <p:sp>
        <p:nvSpPr>
          <p:cNvPr id="10" name="textruta 9">
            <a:extLst>
              <a:ext uri="{FF2B5EF4-FFF2-40B4-BE49-F238E27FC236}">
                <a16:creationId xmlns:a16="http://schemas.microsoft.com/office/drawing/2014/main" id="{18E292AF-AFA8-47F2-92E3-5E24CA6E0551}"/>
              </a:ext>
            </a:extLst>
          </p:cNvPr>
          <p:cNvSpPr txBox="1"/>
          <p:nvPr/>
        </p:nvSpPr>
        <p:spPr>
          <a:xfrm>
            <a:off x="500634" y="1239503"/>
            <a:ext cx="779383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Measuring pressure with optics (refractometry), </a:t>
            </a:r>
            <a:r>
              <a:rPr lang="en-US" dirty="0" err="1"/>
              <a:t>Umeå</a:t>
            </a:r>
            <a:r>
              <a:rPr lang="en-US" dirty="0"/>
              <a:t> University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sv-SE" dirty="0"/>
              <a:t>Sensor fusion i.e. </a:t>
            </a:r>
            <a:r>
              <a:rPr lang="sv-SE" dirty="0" err="1"/>
              <a:t>using</a:t>
            </a:r>
            <a:r>
              <a:rPr lang="sv-SE" dirty="0"/>
              <a:t> different kinds </a:t>
            </a:r>
            <a:r>
              <a:rPr lang="sv-SE" dirty="0" err="1"/>
              <a:t>of</a:t>
            </a:r>
            <a:r>
              <a:rPr lang="sv-SE" dirty="0"/>
              <a:t> sensors for </a:t>
            </a:r>
            <a:r>
              <a:rPr lang="sv-SE" dirty="0" err="1"/>
              <a:t>making</a:t>
            </a:r>
            <a:r>
              <a:rPr lang="sv-SE" dirty="0"/>
              <a:t> </a:t>
            </a:r>
            <a:r>
              <a:rPr lang="sv-SE" dirty="0" err="1"/>
              <a:t>steering</a:t>
            </a:r>
            <a:r>
              <a:rPr lang="sv-SE" dirty="0"/>
              <a:t> </a:t>
            </a:r>
            <a:r>
              <a:rPr lang="sv-SE" dirty="0" err="1"/>
              <a:t>algorithms</a:t>
            </a:r>
            <a:r>
              <a:rPr lang="sv-SE" dirty="0"/>
              <a:t>,  Chalmers</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err="1"/>
              <a:t>Optical</a:t>
            </a:r>
            <a:r>
              <a:rPr lang="sv-SE" dirty="0"/>
              <a:t> </a:t>
            </a:r>
            <a:r>
              <a:rPr lang="sv-SE" dirty="0" err="1"/>
              <a:t>combs</a:t>
            </a:r>
            <a:r>
              <a:rPr lang="sv-SE" dirty="0"/>
              <a:t> </a:t>
            </a:r>
            <a:r>
              <a:rPr lang="sv-SE" dirty="0" err="1"/>
              <a:t>using</a:t>
            </a:r>
            <a:r>
              <a:rPr lang="sv-SE" dirty="0"/>
              <a:t> </a:t>
            </a:r>
            <a:r>
              <a:rPr lang="sv-SE" dirty="0" err="1"/>
              <a:t>microresonators</a:t>
            </a:r>
            <a:r>
              <a:rPr lang="sv-SE" dirty="0"/>
              <a:t>,  Chalmers</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en-US" dirty="0"/>
              <a:t>Light admission during new construction of modern cities, University of Trondheim</a:t>
            </a:r>
            <a:endParaRPr lang="sv-SE" dirty="0"/>
          </a:p>
        </p:txBody>
      </p:sp>
    </p:spTree>
    <p:extLst>
      <p:ext uri="{BB962C8B-B14F-4D97-AF65-F5344CB8AC3E}">
        <p14:creationId xmlns:p14="http://schemas.microsoft.com/office/powerpoint/2010/main" val="274719602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B25231-3CEA-4978-A451-4DA6B1959A96}"/>
              </a:ext>
            </a:extLst>
          </p:cNvPr>
          <p:cNvSpPr>
            <a:spLocks noGrp="1"/>
          </p:cNvSpPr>
          <p:nvPr>
            <p:ph type="title"/>
          </p:nvPr>
        </p:nvSpPr>
        <p:spPr>
          <a:xfrm>
            <a:off x="1016000" y="597408"/>
            <a:ext cx="7112000" cy="857250"/>
          </a:xfrm>
        </p:spPr>
        <p:txBody>
          <a:bodyPr>
            <a:normAutofit fontScale="90000"/>
          </a:bodyPr>
          <a:lstStyle/>
          <a:p>
            <a:r>
              <a:rPr lang="en-US" dirty="0"/>
              <a:t>CRYO and RF </a:t>
            </a:r>
            <a:br>
              <a:rPr lang="en-US" b="1" dirty="0"/>
            </a:br>
            <a:endParaRPr lang="sv-SE" dirty="0"/>
          </a:p>
        </p:txBody>
      </p:sp>
      <p:sp>
        <p:nvSpPr>
          <p:cNvPr id="3" name="Platshållare för sidfot 2">
            <a:extLst>
              <a:ext uri="{FF2B5EF4-FFF2-40B4-BE49-F238E27FC236}">
                <a16:creationId xmlns:a16="http://schemas.microsoft.com/office/drawing/2014/main" id="{02EE107E-9EE1-45D6-9ECD-6C18D3F63025}"/>
              </a:ext>
            </a:extLst>
          </p:cNvPr>
          <p:cNvSpPr>
            <a:spLocks noGrp="1"/>
          </p:cNvSpPr>
          <p:nvPr>
            <p:ph type="ftr" sz="quarter" idx="11"/>
          </p:nvPr>
        </p:nvSpPr>
        <p:spPr/>
        <p:txBody>
          <a:bodyPr/>
          <a:lstStyle/>
          <a:p>
            <a:r>
              <a:rPr lang="sv-SE" noProof="0"/>
              <a:t>RISE — Mallpresentation</a:t>
            </a:r>
          </a:p>
        </p:txBody>
      </p:sp>
      <p:sp>
        <p:nvSpPr>
          <p:cNvPr id="4" name="Platshållare för bildnummer 3">
            <a:extLst>
              <a:ext uri="{FF2B5EF4-FFF2-40B4-BE49-F238E27FC236}">
                <a16:creationId xmlns:a16="http://schemas.microsoft.com/office/drawing/2014/main" id="{0315EA80-EA7F-456C-AF6E-089ABB6FB158}"/>
              </a:ext>
            </a:extLst>
          </p:cNvPr>
          <p:cNvSpPr>
            <a:spLocks noGrp="1"/>
          </p:cNvSpPr>
          <p:nvPr>
            <p:ph type="sldNum" sz="quarter" idx="12"/>
          </p:nvPr>
        </p:nvSpPr>
        <p:spPr/>
        <p:txBody>
          <a:bodyPr/>
          <a:lstStyle/>
          <a:p>
            <a:fld id="{2066355A-084C-D24E-9AD2-7E4FC41EA627}" type="slidenum">
              <a:rPr lang="sv-SE" noProof="0" smtClean="0"/>
              <a:t>25</a:t>
            </a:fld>
            <a:endParaRPr lang="sv-SE" noProof="0"/>
          </a:p>
        </p:txBody>
      </p:sp>
      <p:sp>
        <p:nvSpPr>
          <p:cNvPr id="5" name="textruta 4">
            <a:extLst>
              <a:ext uri="{FF2B5EF4-FFF2-40B4-BE49-F238E27FC236}">
                <a16:creationId xmlns:a16="http://schemas.microsoft.com/office/drawing/2014/main" id="{C3CD4B07-CC47-40B9-9FD1-A31718AE9DB8}"/>
              </a:ext>
            </a:extLst>
          </p:cNvPr>
          <p:cNvSpPr txBox="1"/>
          <p:nvPr/>
        </p:nvSpPr>
        <p:spPr>
          <a:xfrm>
            <a:off x="892967" y="1454658"/>
            <a:ext cx="77938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High power RF sources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a:t>Cryogenics </a:t>
            </a:r>
            <a:r>
              <a:rPr lang="en-US" dirty="0"/>
              <a:t>and Superconductors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Fast control systems (FPGA), control </a:t>
            </a:r>
            <a:r>
              <a:rPr lang="en-US" dirty="0" err="1"/>
              <a:t>criterias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2654591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EF1F8B10-2D94-034A-AD4A-3DC8DC0DE484}"/>
              </a:ext>
            </a:extLst>
          </p:cNvPr>
          <p:cNvSpPr>
            <a:spLocks noGrp="1"/>
          </p:cNvSpPr>
          <p:nvPr>
            <p:ph type="pic" sz="quarter" idx="13"/>
          </p:nvPr>
        </p:nvSpPr>
        <p:spPr/>
      </p:sp>
      <p:sp>
        <p:nvSpPr>
          <p:cNvPr id="3" name="Rubrik 2">
            <a:extLst>
              <a:ext uri="{FF2B5EF4-FFF2-40B4-BE49-F238E27FC236}">
                <a16:creationId xmlns:a16="http://schemas.microsoft.com/office/drawing/2014/main" id="{A171502A-EF4E-3C4C-8527-DD567398439D}"/>
              </a:ext>
            </a:extLst>
          </p:cNvPr>
          <p:cNvSpPr>
            <a:spLocks noGrp="1"/>
          </p:cNvSpPr>
          <p:nvPr>
            <p:ph type="title"/>
          </p:nvPr>
        </p:nvSpPr>
        <p:spPr/>
        <p:txBody>
          <a:bodyPr>
            <a:normAutofit/>
          </a:bodyPr>
          <a:lstStyle/>
          <a:p>
            <a:r>
              <a:rPr lang="en" dirty="0"/>
              <a:t>One strong, </a:t>
            </a:r>
            <a:br>
              <a:rPr lang="en" dirty="0"/>
            </a:br>
            <a:r>
              <a:rPr lang="en" dirty="0"/>
              <a:t>unified institute </a:t>
            </a:r>
            <a:br>
              <a:rPr lang="en" dirty="0"/>
            </a:br>
            <a:r>
              <a:rPr lang="en" dirty="0"/>
              <a:t>for Sweden</a:t>
            </a:r>
            <a:endParaRPr lang="sv-SE" dirty="0"/>
          </a:p>
        </p:txBody>
      </p:sp>
      <p:sp>
        <p:nvSpPr>
          <p:cNvPr id="4" name="Platshållare för innehåll 3">
            <a:extLst>
              <a:ext uri="{FF2B5EF4-FFF2-40B4-BE49-F238E27FC236}">
                <a16:creationId xmlns:a16="http://schemas.microsoft.com/office/drawing/2014/main" id="{C84F55BE-B7EA-2B4F-BF30-60985ADD0D2E}"/>
              </a:ext>
            </a:extLst>
          </p:cNvPr>
          <p:cNvSpPr>
            <a:spLocks noGrp="1"/>
          </p:cNvSpPr>
          <p:nvPr>
            <p:ph idx="1"/>
          </p:nvPr>
        </p:nvSpPr>
        <p:spPr>
          <a:xfrm>
            <a:off x="762000" y="2000250"/>
            <a:ext cx="3048000" cy="2767014"/>
          </a:xfrm>
        </p:spPr>
        <p:txBody>
          <a:bodyPr>
            <a:normAutofit fontScale="92500"/>
          </a:bodyPr>
          <a:lstStyle/>
          <a:p>
            <a:r>
              <a:rPr lang="en" dirty="0"/>
              <a:t>Sweden needs a strong, national innovation capacity to compete on the international stage and to meet major global challenges</a:t>
            </a:r>
            <a:r>
              <a:rPr lang="sv-SE" dirty="0"/>
              <a:t>. </a:t>
            </a:r>
          </a:p>
          <a:p>
            <a:r>
              <a:rPr lang="en" dirty="0"/>
              <a:t>The new RISE aims to build a stronger Swedish institute sector that will actively support Swedish industry, providing increased benefits for trade and industry, and society in general</a:t>
            </a:r>
            <a:r>
              <a:rPr lang="sv-SE" dirty="0"/>
              <a:t>.</a:t>
            </a:r>
          </a:p>
        </p:txBody>
      </p:sp>
      <p:sp>
        <p:nvSpPr>
          <p:cNvPr id="6" name="Platshållare för bildnummer 5">
            <a:extLst>
              <a:ext uri="{FF2B5EF4-FFF2-40B4-BE49-F238E27FC236}">
                <a16:creationId xmlns:a16="http://schemas.microsoft.com/office/drawing/2014/main" id="{C75EB660-2D49-3D4F-9443-458F6E610437}"/>
              </a:ext>
            </a:extLst>
          </p:cNvPr>
          <p:cNvSpPr>
            <a:spLocks noGrp="1"/>
          </p:cNvSpPr>
          <p:nvPr>
            <p:ph type="sldNum" sz="quarter" idx="12"/>
          </p:nvPr>
        </p:nvSpPr>
        <p:spPr/>
        <p:txBody>
          <a:bodyPr/>
          <a:lstStyle/>
          <a:p>
            <a:fld id="{2066355A-084C-D24E-9AD2-7E4FC41EA627}" type="slidenum">
              <a:rPr lang="sv-SE" noProof="0" smtClean="0"/>
              <a:t>3</a:t>
            </a:fld>
            <a:endParaRPr lang="sv-SE" noProof="0"/>
          </a:p>
        </p:txBody>
      </p:sp>
      <p:pic>
        <p:nvPicPr>
          <p:cNvPr id="7" name="Platshållare för bild 8">
            <a:extLst>
              <a:ext uri="{FF2B5EF4-FFF2-40B4-BE49-F238E27FC236}">
                <a16:creationId xmlns:a16="http://schemas.microsoft.com/office/drawing/2014/main" id="{CB8D6C73-65C3-064F-B645-6EDDEC306F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0" y="0"/>
            <a:ext cx="4572000" cy="5332355"/>
          </a:xfrm>
          <a:prstGeom prst="rect">
            <a:avLst/>
          </a:prstGeom>
        </p:spPr>
      </p:pic>
    </p:spTree>
    <p:extLst>
      <p:ext uri="{BB962C8B-B14F-4D97-AF65-F5344CB8AC3E}">
        <p14:creationId xmlns:p14="http://schemas.microsoft.com/office/powerpoint/2010/main" val="7614683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RISE in </a:t>
            </a:r>
            <a:r>
              <a:rPr lang="sv-SE" dirty="0" err="1"/>
              <a:t>brief</a:t>
            </a:r>
            <a:endParaRPr lang="sv-SE" dirty="0"/>
          </a:p>
        </p:txBody>
      </p:sp>
      <p:sp>
        <p:nvSpPr>
          <p:cNvPr id="4" name="Content Placeholder 3"/>
          <p:cNvSpPr>
            <a:spLocks noGrp="1"/>
          </p:cNvSpPr>
          <p:nvPr>
            <p:ph idx="1"/>
          </p:nvPr>
        </p:nvSpPr>
        <p:spPr>
          <a:xfrm>
            <a:off x="950976" y="1335024"/>
            <a:ext cx="7493113" cy="3903020"/>
          </a:xfrm>
        </p:spPr>
        <p:txBody>
          <a:bodyPr>
            <a:normAutofit/>
          </a:bodyPr>
          <a:lstStyle/>
          <a:p>
            <a:r>
              <a:rPr lang="en" sz="1600" dirty="0"/>
              <a:t>Present across the whole of Sweden. </a:t>
            </a:r>
          </a:p>
          <a:p>
            <a:r>
              <a:rPr lang="en" sz="1600" dirty="0"/>
              <a:t>2,700 employees, 30 % with a PhD. </a:t>
            </a:r>
          </a:p>
          <a:p>
            <a:r>
              <a:rPr lang="en" sz="1600" dirty="0"/>
              <a:t>Turnover approx. SEK 3 billion (2018).</a:t>
            </a:r>
          </a:p>
          <a:p>
            <a:r>
              <a:rPr lang="en" sz="1600" dirty="0"/>
              <a:t>A large proportion of customers are SME clients, accounting for approx. 30 % industry turnover.</a:t>
            </a:r>
          </a:p>
          <a:p>
            <a:r>
              <a:rPr lang="en" sz="1600" dirty="0"/>
              <a:t>Runs 100s of test and demonstration facilities, open for industry, SMEs, universities and institutes (RISE is owner and partner in 60 % of all Sweden’s T&amp;D facilities).</a:t>
            </a:r>
          </a:p>
          <a:p>
            <a:endParaRPr lang="en" dirty="0"/>
          </a:p>
        </p:txBody>
      </p:sp>
      <p:sp>
        <p:nvSpPr>
          <p:cNvPr id="6" name="Slide Number Placeholder 5"/>
          <p:cNvSpPr>
            <a:spLocks noGrp="1"/>
          </p:cNvSpPr>
          <p:nvPr>
            <p:ph type="sldNum" sz="quarter" idx="12"/>
          </p:nvPr>
        </p:nvSpPr>
        <p:spPr/>
        <p:txBody>
          <a:bodyPr/>
          <a:lstStyle/>
          <a:p>
            <a:fld id="{2066355A-084C-D24E-9AD2-7E4FC41EA627}" type="slidenum">
              <a:rPr lang="sv-SE" noProof="0" smtClean="0"/>
              <a:t>4</a:t>
            </a:fld>
            <a:endParaRPr lang="sv-SE" noProof="0"/>
          </a:p>
        </p:txBody>
      </p:sp>
    </p:spTree>
    <p:extLst>
      <p:ext uri="{BB962C8B-B14F-4D97-AF65-F5344CB8AC3E}">
        <p14:creationId xmlns:p14="http://schemas.microsoft.com/office/powerpoint/2010/main" val="78813948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sv-SE" b="1" dirty="0" err="1"/>
              <a:t>Turnover</a:t>
            </a:r>
            <a:r>
              <a:rPr lang="sv-SE" b="1" dirty="0"/>
              <a:t> distribution </a:t>
            </a:r>
            <a:br>
              <a:rPr lang="sv-SE" b="1" dirty="0"/>
            </a:br>
            <a:r>
              <a:rPr lang="sv-SE" b="1" dirty="0"/>
              <a:t>RISE </a:t>
            </a:r>
            <a:r>
              <a:rPr lang="sv-SE" b="1" dirty="0" err="1"/>
              <a:t>group</a:t>
            </a:r>
            <a:endParaRPr lang="sv-SE" dirty="0"/>
          </a:p>
        </p:txBody>
      </p:sp>
      <p:sp>
        <p:nvSpPr>
          <p:cNvPr id="10" name="Content Placeholder 9"/>
          <p:cNvSpPr>
            <a:spLocks noGrp="1"/>
          </p:cNvSpPr>
          <p:nvPr>
            <p:ph idx="1"/>
          </p:nvPr>
        </p:nvSpPr>
        <p:spPr/>
        <p:txBody>
          <a:bodyPr>
            <a:normAutofit/>
          </a:bodyPr>
          <a:lstStyle/>
          <a:p>
            <a:pPr marL="0" indent="0">
              <a:buNone/>
            </a:pPr>
            <a:r>
              <a:rPr lang="sv-SE" dirty="0"/>
              <a:t> 3 066 MSEK  (2018)</a:t>
            </a:r>
          </a:p>
        </p:txBody>
      </p:sp>
      <p:graphicFrame>
        <p:nvGraphicFramePr>
          <p:cNvPr id="4" name="Content Placeholder 3"/>
          <p:cNvGraphicFramePr>
            <a:graphicFrameLocks noGrp="1"/>
          </p:cNvGraphicFramePr>
          <p:nvPr>
            <p:ph sz="quarter" idx="18"/>
            <p:extLst>
              <p:ext uri="{D42A27DB-BD31-4B8C-83A1-F6EECF244321}">
                <p14:modId xmlns:p14="http://schemas.microsoft.com/office/powerpoint/2010/main" val="3426566262"/>
              </p:ext>
            </p:extLst>
          </p:nvPr>
        </p:nvGraphicFramePr>
        <p:xfrm>
          <a:off x="762000" y="762000"/>
          <a:ext cx="4572000" cy="35433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ktangel 1">
            <a:extLst>
              <a:ext uri="{FF2B5EF4-FFF2-40B4-BE49-F238E27FC236}">
                <a16:creationId xmlns:a16="http://schemas.microsoft.com/office/drawing/2014/main" id="{B4761800-8890-1D4E-828B-7738F402BC8C}"/>
              </a:ext>
            </a:extLst>
          </p:cNvPr>
          <p:cNvSpPr/>
          <p:nvPr/>
        </p:nvSpPr>
        <p:spPr>
          <a:xfrm>
            <a:off x="3794756" y="2225873"/>
            <a:ext cx="534121" cy="307777"/>
          </a:xfrm>
          <a:prstGeom prst="rect">
            <a:avLst/>
          </a:prstGeom>
        </p:spPr>
        <p:txBody>
          <a:bodyPr wrap="square">
            <a:spAutoFit/>
          </a:bodyPr>
          <a:lstStyle/>
          <a:p>
            <a:r>
              <a:rPr lang="sv-SE" sz="1400" dirty="0">
                <a:solidFill>
                  <a:schemeClr val="bg1"/>
                </a:solidFill>
              </a:rPr>
              <a:t>51%</a:t>
            </a:r>
          </a:p>
        </p:txBody>
      </p:sp>
      <p:sp>
        <p:nvSpPr>
          <p:cNvPr id="7" name="Rektangel 6">
            <a:extLst>
              <a:ext uri="{FF2B5EF4-FFF2-40B4-BE49-F238E27FC236}">
                <a16:creationId xmlns:a16="http://schemas.microsoft.com/office/drawing/2014/main" id="{3B31AA52-C771-4744-B072-39C5EBF23E00}"/>
              </a:ext>
            </a:extLst>
          </p:cNvPr>
          <p:cNvSpPr/>
          <p:nvPr/>
        </p:nvSpPr>
        <p:spPr>
          <a:xfrm>
            <a:off x="1876944" y="2655572"/>
            <a:ext cx="534121" cy="307777"/>
          </a:xfrm>
          <a:prstGeom prst="rect">
            <a:avLst/>
          </a:prstGeom>
        </p:spPr>
        <p:txBody>
          <a:bodyPr wrap="none">
            <a:spAutoFit/>
          </a:bodyPr>
          <a:lstStyle/>
          <a:p>
            <a:r>
              <a:rPr lang="sv-SE" sz="1400" dirty="0">
                <a:solidFill>
                  <a:schemeClr val="bg1"/>
                </a:solidFill>
              </a:rPr>
              <a:t>22%</a:t>
            </a:r>
          </a:p>
        </p:txBody>
      </p:sp>
      <p:sp>
        <p:nvSpPr>
          <p:cNvPr id="9" name="Rektangel 8">
            <a:extLst>
              <a:ext uri="{FF2B5EF4-FFF2-40B4-BE49-F238E27FC236}">
                <a16:creationId xmlns:a16="http://schemas.microsoft.com/office/drawing/2014/main" id="{C971BA75-DBDE-6847-821E-5964CE7938AE}"/>
              </a:ext>
            </a:extLst>
          </p:cNvPr>
          <p:cNvSpPr/>
          <p:nvPr/>
        </p:nvSpPr>
        <p:spPr>
          <a:xfrm>
            <a:off x="1909312" y="1576795"/>
            <a:ext cx="534121" cy="307777"/>
          </a:xfrm>
          <a:prstGeom prst="rect">
            <a:avLst/>
          </a:prstGeom>
        </p:spPr>
        <p:txBody>
          <a:bodyPr wrap="none">
            <a:spAutoFit/>
          </a:bodyPr>
          <a:lstStyle/>
          <a:p>
            <a:r>
              <a:rPr lang="sv-SE" sz="1400" dirty="0">
                <a:solidFill>
                  <a:schemeClr val="bg1"/>
                </a:solidFill>
              </a:rPr>
              <a:t>22%</a:t>
            </a:r>
          </a:p>
        </p:txBody>
      </p:sp>
      <p:sp>
        <p:nvSpPr>
          <p:cNvPr id="11" name="Rektangel 10">
            <a:extLst>
              <a:ext uri="{FF2B5EF4-FFF2-40B4-BE49-F238E27FC236}">
                <a16:creationId xmlns:a16="http://schemas.microsoft.com/office/drawing/2014/main" id="{616CF0C3-FFAD-7F4F-9507-69D807BE8AD8}"/>
              </a:ext>
            </a:extLst>
          </p:cNvPr>
          <p:cNvSpPr/>
          <p:nvPr/>
        </p:nvSpPr>
        <p:spPr>
          <a:xfrm>
            <a:off x="2620370" y="1064963"/>
            <a:ext cx="429926" cy="307777"/>
          </a:xfrm>
          <a:prstGeom prst="rect">
            <a:avLst/>
          </a:prstGeom>
        </p:spPr>
        <p:txBody>
          <a:bodyPr wrap="none">
            <a:spAutoFit/>
          </a:bodyPr>
          <a:lstStyle/>
          <a:p>
            <a:r>
              <a:rPr lang="sv-SE" sz="1400" dirty="0"/>
              <a:t>5%</a:t>
            </a:r>
          </a:p>
        </p:txBody>
      </p:sp>
    </p:spTree>
    <p:extLst>
      <p:ext uri="{BB962C8B-B14F-4D97-AF65-F5344CB8AC3E}">
        <p14:creationId xmlns:p14="http://schemas.microsoft.com/office/powerpoint/2010/main" val="104867747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_DotsA_Red.eps"/>
          <p:cNvPicPr>
            <a:picLocks noChangeAspect="1"/>
          </p:cNvPicPr>
          <p:nvPr/>
        </p:nvPicPr>
        <p:blipFill rotWithShape="1">
          <a:blip r:embed="rId3" cstate="screen">
            <a:extLst>
              <a:ext uri="{28A0092B-C50C-407E-A947-70E740481C1C}">
                <a14:useLocalDpi xmlns:a14="http://schemas.microsoft.com/office/drawing/2010/main"/>
              </a:ext>
            </a:extLst>
          </a:blip>
          <a:srcRect r="34680"/>
          <a:stretch/>
        </p:blipFill>
        <p:spPr>
          <a:xfrm>
            <a:off x="0" y="0"/>
            <a:ext cx="5972848" cy="5143500"/>
          </a:xfrm>
          <a:prstGeom prst="rect">
            <a:avLst/>
          </a:prstGeom>
        </p:spPr>
      </p:pic>
      <p:sp>
        <p:nvSpPr>
          <p:cNvPr id="5" name="Content Placeholder 4"/>
          <p:cNvSpPr>
            <a:spLocks noGrp="1"/>
          </p:cNvSpPr>
          <p:nvPr>
            <p:ph idx="14"/>
          </p:nvPr>
        </p:nvSpPr>
        <p:spPr>
          <a:xfrm>
            <a:off x="1016000" y="878722"/>
            <a:ext cx="7112000" cy="3386055"/>
          </a:xfrm>
        </p:spPr>
        <p:txBody>
          <a:bodyPr wrap="square">
            <a:normAutofit/>
          </a:bodyPr>
          <a:lstStyle/>
          <a:p>
            <a:pPr>
              <a:spcBef>
                <a:spcPts val="0"/>
              </a:spcBef>
              <a:spcAft>
                <a:spcPts val="800"/>
              </a:spcAft>
            </a:pPr>
            <a:r>
              <a:rPr lang="sv-SE" sz="1800" b="1" dirty="0" err="1"/>
              <a:t>Our</a:t>
            </a:r>
            <a:r>
              <a:rPr lang="sv-SE" sz="1800" b="1" dirty="0"/>
              <a:t> vision</a:t>
            </a:r>
          </a:p>
          <a:p>
            <a:pPr>
              <a:spcBef>
                <a:spcPts val="0"/>
              </a:spcBef>
              <a:spcAft>
                <a:spcPts val="800"/>
              </a:spcAft>
            </a:pPr>
            <a:r>
              <a:rPr lang="sv-SE" sz="5400" dirty="0"/>
              <a:t>An </a:t>
            </a:r>
            <a:r>
              <a:rPr lang="sv-SE" sz="5400" dirty="0" err="1"/>
              <a:t>internationally</a:t>
            </a:r>
            <a:r>
              <a:rPr lang="sv-SE" sz="5400" dirty="0"/>
              <a:t> leading partner for innovation</a:t>
            </a:r>
            <a:endParaRPr lang="sv-SE" sz="5800" dirty="0"/>
          </a:p>
        </p:txBody>
      </p:sp>
    </p:spTree>
    <p:extLst>
      <p:ext uri="{BB962C8B-B14F-4D97-AF65-F5344CB8AC3E}">
        <p14:creationId xmlns:p14="http://schemas.microsoft.com/office/powerpoint/2010/main" val="71757142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ubrik 42"/>
          <p:cNvSpPr>
            <a:spLocks noGrp="1"/>
          </p:cNvSpPr>
          <p:nvPr>
            <p:ph type="title"/>
          </p:nvPr>
        </p:nvSpPr>
        <p:spPr>
          <a:xfrm>
            <a:off x="1016000" y="762000"/>
            <a:ext cx="7112000" cy="857250"/>
          </a:xfrm>
        </p:spPr>
        <p:txBody>
          <a:bodyPr>
            <a:noAutofit/>
          </a:bodyPr>
          <a:lstStyle/>
          <a:p>
            <a:r>
              <a:rPr lang="sv-SE" sz="2400" dirty="0" err="1"/>
              <a:t>With</a:t>
            </a:r>
            <a:r>
              <a:rPr lang="sv-SE" sz="2400" dirty="0"/>
              <a:t> </a:t>
            </a:r>
            <a:r>
              <a:rPr lang="sv-SE" sz="2400" dirty="0" err="1"/>
              <a:t>our</a:t>
            </a:r>
            <a:r>
              <a:rPr lang="sv-SE" sz="2400" dirty="0"/>
              <a:t> broad </a:t>
            </a:r>
            <a:r>
              <a:rPr lang="sv-SE" sz="2400" dirty="0" err="1"/>
              <a:t>range</a:t>
            </a:r>
            <a:r>
              <a:rPr lang="sv-SE" sz="2400" dirty="0"/>
              <a:t> </a:t>
            </a:r>
            <a:r>
              <a:rPr lang="sv-SE" sz="2400" dirty="0" err="1"/>
              <a:t>of</a:t>
            </a:r>
            <a:r>
              <a:rPr lang="sv-SE" sz="2400" dirty="0"/>
              <a:t> </a:t>
            </a:r>
            <a:r>
              <a:rPr lang="sv-SE" sz="2400" dirty="0" err="1"/>
              <a:t>competencies</a:t>
            </a:r>
            <a:r>
              <a:rPr lang="sv-SE" sz="2400" dirty="0"/>
              <a:t> and </a:t>
            </a:r>
            <a:r>
              <a:rPr lang="sv-SE" sz="2400" dirty="0" err="1"/>
              <a:t>unique</a:t>
            </a:r>
            <a:r>
              <a:rPr lang="sv-SE" sz="2400" dirty="0"/>
              <a:t> </a:t>
            </a:r>
            <a:r>
              <a:rPr lang="sv-SE" sz="2400" dirty="0" err="1"/>
              <a:t>expertise</a:t>
            </a:r>
            <a:r>
              <a:rPr lang="sv-SE" sz="2400" dirty="0"/>
              <a:t>, </a:t>
            </a:r>
            <a:r>
              <a:rPr lang="sv-SE" sz="2400" dirty="0" err="1"/>
              <a:t>we</a:t>
            </a:r>
            <a:r>
              <a:rPr lang="sv-SE" sz="2400" dirty="0"/>
              <a:t> </a:t>
            </a:r>
            <a:r>
              <a:rPr lang="sv-SE" sz="2400" dirty="0" err="1"/>
              <a:t>create</a:t>
            </a:r>
            <a:r>
              <a:rPr lang="sv-SE" sz="2400" dirty="0"/>
              <a:t> </a:t>
            </a:r>
            <a:r>
              <a:rPr lang="sv-SE" sz="2400" dirty="0" err="1"/>
              <a:t>added</a:t>
            </a:r>
            <a:r>
              <a:rPr lang="sv-SE" sz="2400" dirty="0"/>
              <a:t> </a:t>
            </a:r>
            <a:r>
              <a:rPr lang="sv-SE" sz="2400" dirty="0" err="1"/>
              <a:t>value</a:t>
            </a:r>
            <a:endParaRPr lang="sv-SE" sz="2400" dirty="0"/>
          </a:p>
        </p:txBody>
      </p:sp>
      <p:sp>
        <p:nvSpPr>
          <p:cNvPr id="127" name="textruta 126">
            <a:extLst>
              <a:ext uri="{FF2B5EF4-FFF2-40B4-BE49-F238E27FC236}">
                <a16:creationId xmlns:a16="http://schemas.microsoft.com/office/drawing/2014/main" id="{2CEFE1A9-4B5D-48F4-AD0E-944655D2BBCD}"/>
              </a:ext>
            </a:extLst>
          </p:cNvPr>
          <p:cNvSpPr txBox="1"/>
          <p:nvPr/>
        </p:nvSpPr>
        <p:spPr>
          <a:xfrm>
            <a:off x="1016000" y="1875857"/>
            <a:ext cx="1368000" cy="360000"/>
          </a:xfrm>
          <a:prstGeom prst="rect">
            <a:avLst/>
          </a:prstGeom>
          <a:solidFill>
            <a:schemeClr val="accent6"/>
          </a:solidFill>
        </p:spPr>
        <p:txBody>
          <a:bodyPr wrap="none" lIns="108000" tIns="30983" rIns="27000" bIns="30983" rtlCol="0" anchor="ctr">
            <a:noAutofit/>
          </a:bodyPr>
          <a:lstStyle/>
          <a:p>
            <a:pPr>
              <a:lnSpc>
                <a:spcPts val="1085"/>
              </a:lnSpc>
            </a:pPr>
            <a:r>
              <a:rPr lang="en-US" sz="900" dirty="0" err="1">
                <a:solidFill>
                  <a:schemeClr val="accent2"/>
                </a:solidFill>
                <a:cs typeface="Calibri" pitchFamily="34" charset="0"/>
              </a:rPr>
              <a:t>Bioeconomy</a:t>
            </a:r>
            <a:endParaRPr lang="en-US" sz="900" dirty="0">
              <a:solidFill>
                <a:schemeClr val="accent2"/>
              </a:solidFill>
              <a:cs typeface="Calibri" pitchFamily="34" charset="0"/>
            </a:endParaRPr>
          </a:p>
        </p:txBody>
      </p:sp>
      <p:sp>
        <p:nvSpPr>
          <p:cNvPr id="132" name="textruta 131">
            <a:extLst>
              <a:ext uri="{FF2B5EF4-FFF2-40B4-BE49-F238E27FC236}">
                <a16:creationId xmlns:a16="http://schemas.microsoft.com/office/drawing/2014/main" id="{5631D802-5616-486C-8835-DC1D0AFB0004}"/>
              </a:ext>
            </a:extLst>
          </p:cNvPr>
          <p:cNvSpPr txBox="1"/>
          <p:nvPr/>
        </p:nvSpPr>
        <p:spPr>
          <a:xfrm>
            <a:off x="2452646" y="1875857"/>
            <a:ext cx="1368000" cy="360000"/>
          </a:xfrm>
          <a:prstGeom prst="rect">
            <a:avLst/>
          </a:prstGeom>
          <a:solidFill>
            <a:schemeClr val="accent1"/>
          </a:solidFill>
        </p:spPr>
        <p:txBody>
          <a:bodyPr wrap="none" lIns="108000" tIns="30983" rIns="27000" bIns="30983" rtlCol="0" anchor="ctr">
            <a:noAutofit/>
          </a:bodyPr>
          <a:lstStyle/>
          <a:p>
            <a:pPr>
              <a:lnSpc>
                <a:spcPts val="1085"/>
              </a:lnSpc>
            </a:pPr>
            <a:r>
              <a:rPr lang="en-US" sz="900" dirty="0">
                <a:solidFill>
                  <a:schemeClr val="accent6"/>
                </a:solidFill>
                <a:cs typeface="Calibri" pitchFamily="34" charset="0"/>
              </a:rPr>
              <a:t>Fire and safety</a:t>
            </a:r>
          </a:p>
        </p:txBody>
      </p:sp>
      <p:sp>
        <p:nvSpPr>
          <p:cNvPr id="133" name="textruta 132">
            <a:extLst>
              <a:ext uri="{FF2B5EF4-FFF2-40B4-BE49-F238E27FC236}">
                <a16:creationId xmlns:a16="http://schemas.microsoft.com/office/drawing/2014/main" id="{8F93E851-CFD9-49C1-9787-DE41D8D17DE5}"/>
              </a:ext>
            </a:extLst>
          </p:cNvPr>
          <p:cNvSpPr txBox="1"/>
          <p:nvPr/>
        </p:nvSpPr>
        <p:spPr>
          <a:xfrm>
            <a:off x="3887544" y="1875857"/>
            <a:ext cx="1368000" cy="360000"/>
          </a:xfrm>
          <a:prstGeom prst="rect">
            <a:avLst/>
          </a:prstGeom>
          <a:solidFill>
            <a:schemeClr val="accent5"/>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Cement and concrete</a:t>
            </a:r>
          </a:p>
        </p:txBody>
      </p:sp>
      <p:sp>
        <p:nvSpPr>
          <p:cNvPr id="134" name="textruta 133">
            <a:extLst>
              <a:ext uri="{FF2B5EF4-FFF2-40B4-BE49-F238E27FC236}">
                <a16:creationId xmlns:a16="http://schemas.microsoft.com/office/drawing/2014/main" id="{75658A47-00F3-4A2C-A575-798E21EA0DC0}"/>
              </a:ext>
            </a:extLst>
          </p:cNvPr>
          <p:cNvSpPr txBox="1"/>
          <p:nvPr/>
        </p:nvSpPr>
        <p:spPr>
          <a:xfrm>
            <a:off x="5322442" y="1875857"/>
            <a:ext cx="1368000" cy="360000"/>
          </a:xfrm>
          <a:prstGeom prst="rect">
            <a:avLst/>
          </a:prstGeom>
          <a:solidFill>
            <a:schemeClr val="accent3"/>
          </a:solidFill>
        </p:spPr>
        <p:txBody>
          <a:bodyPr wrap="none" lIns="108000" tIns="30983" rIns="27000" bIns="30983" rtlCol="0" anchor="ctr">
            <a:noAutofit/>
          </a:bodyPr>
          <a:lstStyle/>
          <a:p>
            <a:pPr>
              <a:lnSpc>
                <a:spcPts val="1085"/>
              </a:lnSpc>
            </a:pPr>
            <a:r>
              <a:rPr lang="en-US" sz="900" dirty="0">
                <a:solidFill>
                  <a:srgbClr val="0F3C52"/>
                </a:solidFill>
                <a:cs typeface="Calibri" pitchFamily="34" charset="0"/>
              </a:rPr>
              <a:t>Certification</a:t>
            </a:r>
          </a:p>
        </p:txBody>
      </p:sp>
      <p:sp>
        <p:nvSpPr>
          <p:cNvPr id="135" name="textruta 134">
            <a:extLst>
              <a:ext uri="{FF2B5EF4-FFF2-40B4-BE49-F238E27FC236}">
                <a16:creationId xmlns:a16="http://schemas.microsoft.com/office/drawing/2014/main" id="{B8B6522A-F151-44E0-97D2-17346E384717}"/>
              </a:ext>
            </a:extLst>
          </p:cNvPr>
          <p:cNvSpPr txBox="1"/>
          <p:nvPr/>
        </p:nvSpPr>
        <p:spPr>
          <a:xfrm>
            <a:off x="6757341" y="1875857"/>
            <a:ext cx="1368000" cy="360000"/>
          </a:xfrm>
          <a:prstGeom prst="rect">
            <a:avLst/>
          </a:prstGeom>
          <a:solidFill>
            <a:schemeClr val="accent4"/>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Circular economy</a:t>
            </a:r>
          </a:p>
        </p:txBody>
      </p:sp>
      <p:sp>
        <p:nvSpPr>
          <p:cNvPr id="142" name="textruta 141">
            <a:extLst>
              <a:ext uri="{FF2B5EF4-FFF2-40B4-BE49-F238E27FC236}">
                <a16:creationId xmlns:a16="http://schemas.microsoft.com/office/drawing/2014/main" id="{42983762-29BE-4979-A7BC-40C10E99425E}"/>
              </a:ext>
            </a:extLst>
          </p:cNvPr>
          <p:cNvSpPr txBox="1"/>
          <p:nvPr/>
        </p:nvSpPr>
        <p:spPr>
          <a:xfrm>
            <a:off x="1016000" y="2287600"/>
            <a:ext cx="1368000" cy="360000"/>
          </a:xfrm>
          <a:prstGeom prst="rect">
            <a:avLst/>
          </a:prstGeom>
          <a:solidFill>
            <a:schemeClr val="accent2"/>
          </a:solidFill>
        </p:spPr>
        <p:txBody>
          <a:bodyPr wrap="none" lIns="108000" tIns="30983" rIns="27000" bIns="30983" rtlCol="0" anchor="ctr">
            <a:noAutofit/>
          </a:bodyPr>
          <a:lstStyle/>
          <a:p>
            <a:pPr>
              <a:lnSpc>
                <a:spcPts val="1085"/>
              </a:lnSpc>
            </a:pPr>
            <a:r>
              <a:rPr lang="en-US" sz="900" dirty="0">
                <a:solidFill>
                  <a:schemeClr val="bg2"/>
                </a:solidFill>
                <a:cs typeface="Calibri" pitchFamily="34" charset="0"/>
              </a:rPr>
              <a:t>Design</a:t>
            </a:r>
          </a:p>
        </p:txBody>
      </p:sp>
      <p:sp>
        <p:nvSpPr>
          <p:cNvPr id="143" name="textruta 142">
            <a:extLst>
              <a:ext uri="{FF2B5EF4-FFF2-40B4-BE49-F238E27FC236}">
                <a16:creationId xmlns:a16="http://schemas.microsoft.com/office/drawing/2014/main" id="{8F5DEC8F-871E-44A1-87CF-4D9E857EE4CC}"/>
              </a:ext>
            </a:extLst>
          </p:cNvPr>
          <p:cNvSpPr txBox="1"/>
          <p:nvPr/>
        </p:nvSpPr>
        <p:spPr>
          <a:xfrm>
            <a:off x="2452646" y="2287600"/>
            <a:ext cx="1368000" cy="360000"/>
          </a:xfrm>
          <a:prstGeom prst="rect">
            <a:avLst/>
          </a:prstGeom>
          <a:solidFill>
            <a:schemeClr val="accent6"/>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Electronics</a:t>
            </a:r>
          </a:p>
        </p:txBody>
      </p:sp>
      <p:sp>
        <p:nvSpPr>
          <p:cNvPr id="144" name="textruta 143">
            <a:extLst>
              <a:ext uri="{FF2B5EF4-FFF2-40B4-BE49-F238E27FC236}">
                <a16:creationId xmlns:a16="http://schemas.microsoft.com/office/drawing/2014/main" id="{E5E9EE67-384B-4C07-94F2-98E66BE0BDA7}"/>
              </a:ext>
            </a:extLst>
          </p:cNvPr>
          <p:cNvSpPr txBox="1"/>
          <p:nvPr/>
        </p:nvSpPr>
        <p:spPr>
          <a:xfrm>
            <a:off x="3887544" y="2287600"/>
            <a:ext cx="1368000" cy="360000"/>
          </a:xfrm>
          <a:prstGeom prst="rect">
            <a:avLst/>
          </a:prstGeom>
          <a:solidFill>
            <a:schemeClr val="accent4"/>
          </a:solidFill>
        </p:spPr>
        <p:txBody>
          <a:bodyPr wrap="none" lIns="108000" tIns="30983" rIns="27000" bIns="30983" rtlCol="0" anchor="ctr">
            <a:noAutofit/>
          </a:bodyPr>
          <a:lstStyle/>
          <a:p>
            <a:pPr>
              <a:lnSpc>
                <a:spcPts val="1085"/>
              </a:lnSpc>
            </a:pPr>
            <a:r>
              <a:rPr lang="en-US" sz="900" dirty="0">
                <a:solidFill>
                  <a:schemeClr val="accent2"/>
                </a:solidFill>
                <a:cs typeface="Calibri" pitchFamily="34" charset="0"/>
              </a:rPr>
              <a:t>Energy and fuels</a:t>
            </a:r>
          </a:p>
        </p:txBody>
      </p:sp>
      <p:sp>
        <p:nvSpPr>
          <p:cNvPr id="157" name="textruta 156">
            <a:extLst>
              <a:ext uri="{FF2B5EF4-FFF2-40B4-BE49-F238E27FC236}">
                <a16:creationId xmlns:a16="http://schemas.microsoft.com/office/drawing/2014/main" id="{FA06C322-235D-4407-9A69-FD3BC4583E06}"/>
              </a:ext>
            </a:extLst>
          </p:cNvPr>
          <p:cNvSpPr txBox="1"/>
          <p:nvPr/>
        </p:nvSpPr>
        <p:spPr>
          <a:xfrm>
            <a:off x="5322442" y="2287600"/>
            <a:ext cx="1368000" cy="360000"/>
          </a:xfrm>
          <a:prstGeom prst="rect">
            <a:avLst/>
          </a:prstGeom>
          <a:solidFill>
            <a:schemeClr val="accent5"/>
          </a:solidFill>
        </p:spPr>
        <p:txBody>
          <a:bodyPr wrap="none" lIns="108000" tIns="30983" rIns="27000" bIns="30983" rtlCol="0" anchor="ctr">
            <a:noAutofit/>
          </a:bodyPr>
          <a:lstStyle/>
          <a:p>
            <a:pPr>
              <a:lnSpc>
                <a:spcPts val="1085"/>
              </a:lnSpc>
            </a:pPr>
            <a:r>
              <a:rPr lang="en-US" sz="900" dirty="0">
                <a:solidFill>
                  <a:schemeClr val="accent2"/>
                </a:solidFill>
                <a:cs typeface="Calibri" pitchFamily="34" charset="0"/>
              </a:rPr>
              <a:t>Packaging</a:t>
            </a:r>
          </a:p>
        </p:txBody>
      </p:sp>
      <p:sp>
        <p:nvSpPr>
          <p:cNvPr id="158" name="textruta 157">
            <a:extLst>
              <a:ext uri="{FF2B5EF4-FFF2-40B4-BE49-F238E27FC236}">
                <a16:creationId xmlns:a16="http://schemas.microsoft.com/office/drawing/2014/main" id="{383D2E6F-AE24-4E27-8E3C-27A4E18A81EB}"/>
              </a:ext>
            </a:extLst>
          </p:cNvPr>
          <p:cNvSpPr txBox="1"/>
          <p:nvPr/>
        </p:nvSpPr>
        <p:spPr>
          <a:xfrm>
            <a:off x="6757341" y="2287600"/>
            <a:ext cx="1368000" cy="360000"/>
          </a:xfrm>
          <a:prstGeom prst="rect">
            <a:avLst/>
          </a:prstGeom>
          <a:solidFill>
            <a:schemeClr val="accent1"/>
          </a:solidFill>
        </p:spPr>
        <p:txBody>
          <a:bodyPr wrap="none" lIns="108000" tIns="30983" rIns="27000" bIns="30983" rtlCol="0" anchor="ctr">
            <a:noAutofit/>
          </a:bodyPr>
          <a:lstStyle/>
          <a:p>
            <a:pPr>
              <a:lnSpc>
                <a:spcPts val="1085"/>
              </a:lnSpc>
            </a:pPr>
            <a:r>
              <a:rPr lang="en-US" sz="900" dirty="0">
                <a:solidFill>
                  <a:schemeClr val="accent3"/>
                </a:solidFill>
                <a:cs typeface="Calibri" pitchFamily="34" charset="0"/>
              </a:rPr>
              <a:t>Glass</a:t>
            </a:r>
          </a:p>
        </p:txBody>
      </p:sp>
      <p:sp>
        <p:nvSpPr>
          <p:cNvPr id="159" name="textruta 158">
            <a:extLst>
              <a:ext uri="{FF2B5EF4-FFF2-40B4-BE49-F238E27FC236}">
                <a16:creationId xmlns:a16="http://schemas.microsoft.com/office/drawing/2014/main" id="{89F671CE-953F-4AD5-A02E-ACB6FDC02CB9}"/>
              </a:ext>
            </a:extLst>
          </p:cNvPr>
          <p:cNvSpPr txBox="1"/>
          <p:nvPr/>
        </p:nvSpPr>
        <p:spPr>
          <a:xfrm>
            <a:off x="1016000" y="2699343"/>
            <a:ext cx="1368000" cy="360000"/>
          </a:xfrm>
          <a:prstGeom prst="rect">
            <a:avLst/>
          </a:prstGeom>
          <a:solidFill>
            <a:schemeClr val="accent4"/>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Health and Care</a:t>
            </a:r>
          </a:p>
        </p:txBody>
      </p:sp>
      <p:sp>
        <p:nvSpPr>
          <p:cNvPr id="160" name="textruta 159">
            <a:extLst>
              <a:ext uri="{FF2B5EF4-FFF2-40B4-BE49-F238E27FC236}">
                <a16:creationId xmlns:a16="http://schemas.microsoft.com/office/drawing/2014/main" id="{E8A736F3-778E-44DA-BF26-7E7092BB4B0A}"/>
              </a:ext>
            </a:extLst>
          </p:cNvPr>
          <p:cNvSpPr txBox="1"/>
          <p:nvPr/>
        </p:nvSpPr>
        <p:spPr>
          <a:xfrm>
            <a:off x="2452646" y="2699343"/>
            <a:ext cx="1368000" cy="360000"/>
          </a:xfrm>
          <a:prstGeom prst="rect">
            <a:avLst/>
          </a:prstGeom>
          <a:solidFill>
            <a:schemeClr val="accent5"/>
          </a:solidFill>
        </p:spPr>
        <p:txBody>
          <a:bodyPr wrap="none" lIns="108000" tIns="30983" rIns="27000" bIns="30983" rtlCol="0" anchor="ctr">
            <a:noAutofit/>
          </a:bodyPr>
          <a:lstStyle/>
          <a:p>
            <a:pPr>
              <a:lnSpc>
                <a:spcPts val="1085"/>
              </a:lnSpc>
            </a:pPr>
            <a:r>
              <a:rPr lang="en-US" sz="900" dirty="0">
                <a:solidFill>
                  <a:schemeClr val="accent2"/>
                </a:solidFill>
                <a:cs typeface="Calibri" pitchFamily="34" charset="0"/>
              </a:rPr>
              <a:t>ICT and telecoms</a:t>
            </a:r>
          </a:p>
        </p:txBody>
      </p:sp>
      <p:sp>
        <p:nvSpPr>
          <p:cNvPr id="161" name="textruta 160">
            <a:extLst>
              <a:ext uri="{FF2B5EF4-FFF2-40B4-BE49-F238E27FC236}">
                <a16:creationId xmlns:a16="http://schemas.microsoft.com/office/drawing/2014/main" id="{62B6468B-327C-4B93-8CFF-471EBFF6857B}"/>
              </a:ext>
            </a:extLst>
          </p:cNvPr>
          <p:cNvSpPr txBox="1"/>
          <p:nvPr/>
        </p:nvSpPr>
        <p:spPr>
          <a:xfrm>
            <a:off x="3887544" y="2699343"/>
            <a:ext cx="1368000" cy="360000"/>
          </a:xfrm>
          <a:prstGeom prst="rect">
            <a:avLst/>
          </a:prstGeom>
          <a:solidFill>
            <a:schemeClr val="accent3"/>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Agriculture and food</a:t>
            </a:r>
          </a:p>
        </p:txBody>
      </p:sp>
      <p:sp>
        <p:nvSpPr>
          <p:cNvPr id="162" name="textruta 161">
            <a:extLst>
              <a:ext uri="{FF2B5EF4-FFF2-40B4-BE49-F238E27FC236}">
                <a16:creationId xmlns:a16="http://schemas.microsoft.com/office/drawing/2014/main" id="{D04C128E-2633-4D89-A55D-218226EAD674}"/>
              </a:ext>
            </a:extLst>
          </p:cNvPr>
          <p:cNvSpPr txBox="1"/>
          <p:nvPr/>
        </p:nvSpPr>
        <p:spPr>
          <a:xfrm>
            <a:off x="5322442" y="2699343"/>
            <a:ext cx="1368000" cy="360000"/>
          </a:xfrm>
          <a:prstGeom prst="rect">
            <a:avLst/>
          </a:prstGeom>
          <a:solidFill>
            <a:schemeClr val="accent4"/>
          </a:solidFill>
        </p:spPr>
        <p:txBody>
          <a:bodyPr wrap="none" lIns="108000" tIns="30983" rIns="27000" bIns="30983" rtlCol="0" anchor="ctr">
            <a:noAutofit/>
          </a:bodyPr>
          <a:lstStyle/>
          <a:p>
            <a:pPr>
              <a:lnSpc>
                <a:spcPts val="1085"/>
              </a:lnSpc>
            </a:pPr>
            <a:r>
              <a:rPr lang="en-US" sz="900" dirty="0">
                <a:solidFill>
                  <a:srgbClr val="0F3C52"/>
                </a:solidFill>
                <a:cs typeface="Calibri" pitchFamily="34" charset="0"/>
              </a:rPr>
              <a:t>Chemistry, materials </a:t>
            </a:r>
            <a:br>
              <a:rPr lang="en-US" sz="900" dirty="0">
                <a:solidFill>
                  <a:srgbClr val="0F3C52"/>
                </a:solidFill>
                <a:cs typeface="Calibri" pitchFamily="34" charset="0"/>
              </a:rPr>
            </a:br>
            <a:r>
              <a:rPr lang="en-US" sz="900" dirty="0">
                <a:solidFill>
                  <a:srgbClr val="0F3C52"/>
                </a:solidFill>
                <a:cs typeface="Calibri" pitchFamily="34" charset="0"/>
              </a:rPr>
              <a:t>and surfaces</a:t>
            </a:r>
          </a:p>
        </p:txBody>
      </p:sp>
      <p:sp>
        <p:nvSpPr>
          <p:cNvPr id="175" name="textruta 174">
            <a:extLst>
              <a:ext uri="{FF2B5EF4-FFF2-40B4-BE49-F238E27FC236}">
                <a16:creationId xmlns:a16="http://schemas.microsoft.com/office/drawing/2014/main" id="{5431CFF4-057A-46B3-8877-7608847D41C0}"/>
              </a:ext>
            </a:extLst>
          </p:cNvPr>
          <p:cNvSpPr txBox="1"/>
          <p:nvPr/>
        </p:nvSpPr>
        <p:spPr>
          <a:xfrm>
            <a:off x="6757341" y="2699343"/>
            <a:ext cx="1368000" cy="360000"/>
          </a:xfrm>
          <a:prstGeom prst="rect">
            <a:avLst/>
          </a:prstGeom>
          <a:solidFill>
            <a:schemeClr val="accent6"/>
          </a:solidFill>
        </p:spPr>
        <p:txBody>
          <a:bodyPr wrap="none" lIns="108000" tIns="30983" rIns="27000" bIns="30983" rtlCol="0" anchor="ctr">
            <a:noAutofit/>
          </a:bodyPr>
          <a:lstStyle/>
          <a:p>
            <a:r>
              <a:rPr lang="sv-SE" sz="900" dirty="0">
                <a:solidFill>
                  <a:schemeClr val="accent1"/>
                </a:solidFill>
                <a:cs typeface="Calibri" pitchFamily="34" charset="0"/>
              </a:rPr>
              <a:t>Life Science</a:t>
            </a:r>
          </a:p>
        </p:txBody>
      </p:sp>
      <p:sp>
        <p:nvSpPr>
          <p:cNvPr id="176" name="textruta 175">
            <a:extLst>
              <a:ext uri="{FF2B5EF4-FFF2-40B4-BE49-F238E27FC236}">
                <a16:creationId xmlns:a16="http://schemas.microsoft.com/office/drawing/2014/main" id="{D8577E03-8A16-42A4-B27A-168BEC1FDD97}"/>
              </a:ext>
            </a:extLst>
          </p:cNvPr>
          <p:cNvSpPr txBox="1"/>
          <p:nvPr/>
        </p:nvSpPr>
        <p:spPr>
          <a:xfrm>
            <a:off x="1016000" y="3111086"/>
            <a:ext cx="1368000" cy="360000"/>
          </a:xfrm>
          <a:prstGeom prst="rect">
            <a:avLst/>
          </a:prstGeom>
          <a:solidFill>
            <a:schemeClr val="accent6"/>
          </a:solidFill>
        </p:spPr>
        <p:txBody>
          <a:bodyPr wrap="none" lIns="108000" tIns="30983" rIns="27000" bIns="30983" rtlCol="0" anchor="ctr">
            <a:noAutofit/>
          </a:bodyPr>
          <a:lstStyle/>
          <a:p>
            <a:pPr>
              <a:lnSpc>
                <a:spcPts val="1085"/>
              </a:lnSpc>
            </a:pPr>
            <a:r>
              <a:rPr lang="en-US" sz="900" dirty="0">
                <a:solidFill>
                  <a:schemeClr val="accent2"/>
                </a:solidFill>
                <a:cs typeface="Calibri" pitchFamily="34" charset="0"/>
              </a:rPr>
              <a:t>Maritime</a:t>
            </a:r>
          </a:p>
        </p:txBody>
      </p:sp>
      <p:sp>
        <p:nvSpPr>
          <p:cNvPr id="177" name="textruta 176">
            <a:extLst>
              <a:ext uri="{FF2B5EF4-FFF2-40B4-BE49-F238E27FC236}">
                <a16:creationId xmlns:a16="http://schemas.microsoft.com/office/drawing/2014/main" id="{0182BB4D-FD9A-4086-80A0-54C3DCBF3491}"/>
              </a:ext>
            </a:extLst>
          </p:cNvPr>
          <p:cNvSpPr txBox="1"/>
          <p:nvPr/>
        </p:nvSpPr>
        <p:spPr>
          <a:xfrm>
            <a:off x="2452646" y="3111086"/>
            <a:ext cx="1368000" cy="360000"/>
          </a:xfrm>
          <a:prstGeom prst="rect">
            <a:avLst/>
          </a:prstGeom>
          <a:solidFill>
            <a:schemeClr val="accent2"/>
          </a:solidFill>
        </p:spPr>
        <p:txBody>
          <a:bodyPr wrap="none" lIns="108000" tIns="30983" rIns="27000" bIns="30983" rtlCol="0" anchor="ctr">
            <a:noAutofit/>
          </a:bodyPr>
          <a:lstStyle/>
          <a:p>
            <a:pPr>
              <a:lnSpc>
                <a:spcPts val="1085"/>
              </a:lnSpc>
            </a:pPr>
            <a:r>
              <a:rPr lang="en-US" sz="900" dirty="0">
                <a:solidFill>
                  <a:schemeClr val="accent3"/>
                </a:solidFill>
                <a:cs typeface="Calibri" pitchFamily="34" charset="0"/>
              </a:rPr>
              <a:t>Mechanical engineering</a:t>
            </a:r>
          </a:p>
        </p:txBody>
      </p:sp>
      <p:sp>
        <p:nvSpPr>
          <p:cNvPr id="178" name="textruta 177">
            <a:extLst>
              <a:ext uri="{FF2B5EF4-FFF2-40B4-BE49-F238E27FC236}">
                <a16:creationId xmlns:a16="http://schemas.microsoft.com/office/drawing/2014/main" id="{19AFF8C9-BE7F-4C75-9306-688B09CF7B6F}"/>
              </a:ext>
            </a:extLst>
          </p:cNvPr>
          <p:cNvSpPr txBox="1"/>
          <p:nvPr/>
        </p:nvSpPr>
        <p:spPr>
          <a:xfrm>
            <a:off x="3887544" y="3111086"/>
            <a:ext cx="1368000" cy="360000"/>
          </a:xfrm>
          <a:prstGeom prst="rect">
            <a:avLst/>
          </a:prstGeom>
          <a:solidFill>
            <a:schemeClr val="accent4"/>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Mechanics</a:t>
            </a:r>
          </a:p>
        </p:txBody>
      </p:sp>
      <p:sp>
        <p:nvSpPr>
          <p:cNvPr id="179" name="textruta 178">
            <a:extLst>
              <a:ext uri="{FF2B5EF4-FFF2-40B4-BE49-F238E27FC236}">
                <a16:creationId xmlns:a16="http://schemas.microsoft.com/office/drawing/2014/main" id="{F62D53CF-5E41-414C-AE03-7549D0C0E864}"/>
              </a:ext>
            </a:extLst>
          </p:cNvPr>
          <p:cNvSpPr txBox="1"/>
          <p:nvPr/>
        </p:nvSpPr>
        <p:spPr>
          <a:xfrm>
            <a:off x="5322442" y="3111086"/>
            <a:ext cx="1368000" cy="360000"/>
          </a:xfrm>
          <a:prstGeom prst="rect">
            <a:avLst/>
          </a:prstGeom>
          <a:solidFill>
            <a:schemeClr val="accent1"/>
          </a:solidFill>
        </p:spPr>
        <p:txBody>
          <a:bodyPr wrap="none" lIns="108000" tIns="30983" rIns="27000" bIns="30983" rtlCol="0" anchor="ctr">
            <a:noAutofit/>
          </a:bodyPr>
          <a:lstStyle/>
          <a:p>
            <a:pPr>
              <a:lnSpc>
                <a:spcPts val="1085"/>
              </a:lnSpc>
            </a:pPr>
            <a:r>
              <a:rPr lang="en-US" sz="900" dirty="0">
                <a:solidFill>
                  <a:schemeClr val="bg1"/>
                </a:solidFill>
                <a:cs typeface="Calibri" pitchFamily="34" charset="0"/>
              </a:rPr>
              <a:t>Metrology and </a:t>
            </a:r>
            <a:br>
              <a:rPr lang="en-US" sz="900" dirty="0">
                <a:solidFill>
                  <a:schemeClr val="bg1"/>
                </a:solidFill>
                <a:cs typeface="Calibri" pitchFamily="34" charset="0"/>
              </a:rPr>
            </a:br>
            <a:r>
              <a:rPr lang="en-US" sz="900" dirty="0">
                <a:solidFill>
                  <a:schemeClr val="bg1"/>
                </a:solidFill>
                <a:cs typeface="Calibri" pitchFamily="34" charset="0"/>
              </a:rPr>
              <a:t>measurement technology</a:t>
            </a:r>
          </a:p>
        </p:txBody>
      </p:sp>
      <p:sp>
        <p:nvSpPr>
          <p:cNvPr id="180" name="textruta 179">
            <a:extLst>
              <a:ext uri="{FF2B5EF4-FFF2-40B4-BE49-F238E27FC236}">
                <a16:creationId xmlns:a16="http://schemas.microsoft.com/office/drawing/2014/main" id="{12F9031C-2EA2-40B3-9967-247BE26B0158}"/>
              </a:ext>
            </a:extLst>
          </p:cNvPr>
          <p:cNvSpPr txBox="1"/>
          <p:nvPr/>
        </p:nvSpPr>
        <p:spPr>
          <a:xfrm>
            <a:off x="6757341" y="3111086"/>
            <a:ext cx="1368000" cy="360000"/>
          </a:xfrm>
          <a:prstGeom prst="rect">
            <a:avLst/>
          </a:prstGeom>
          <a:solidFill>
            <a:schemeClr val="accent5"/>
          </a:solidFill>
        </p:spPr>
        <p:txBody>
          <a:bodyPr wrap="none" lIns="108000" tIns="30983" rIns="27000" bIns="30983" rtlCol="0" anchor="ctr">
            <a:noAutofit/>
          </a:bodyPr>
          <a:lstStyle/>
          <a:p>
            <a:pPr>
              <a:lnSpc>
                <a:spcPts val="1085"/>
              </a:lnSpc>
            </a:pPr>
            <a:r>
              <a:rPr lang="en-US" sz="900" dirty="0">
                <a:solidFill>
                  <a:schemeClr val="accent2"/>
                </a:solidFill>
                <a:cs typeface="Calibri" pitchFamily="34" charset="0"/>
              </a:rPr>
              <a:t>Paper and Pulp</a:t>
            </a:r>
          </a:p>
        </p:txBody>
      </p:sp>
      <p:sp>
        <p:nvSpPr>
          <p:cNvPr id="193" name="textruta 192">
            <a:extLst>
              <a:ext uri="{FF2B5EF4-FFF2-40B4-BE49-F238E27FC236}">
                <a16:creationId xmlns:a16="http://schemas.microsoft.com/office/drawing/2014/main" id="{C1BFE59D-96D6-43F5-ADA1-E3E870919939}"/>
              </a:ext>
            </a:extLst>
          </p:cNvPr>
          <p:cNvSpPr txBox="1"/>
          <p:nvPr/>
        </p:nvSpPr>
        <p:spPr>
          <a:xfrm>
            <a:off x="1016000" y="3522829"/>
            <a:ext cx="1368000" cy="360000"/>
          </a:xfrm>
          <a:prstGeom prst="rect">
            <a:avLst/>
          </a:prstGeom>
          <a:solidFill>
            <a:schemeClr val="accent5"/>
          </a:solidFill>
        </p:spPr>
        <p:txBody>
          <a:bodyPr wrap="none" lIns="108000" tIns="30983" rIns="27000" bIns="30983" rtlCol="0" anchor="ctr">
            <a:noAutofit/>
          </a:bodyPr>
          <a:lstStyle/>
          <a:p>
            <a:r>
              <a:rPr lang="sv-SE" sz="900" dirty="0">
                <a:solidFill>
                  <a:srgbClr val="0F3C52"/>
                </a:solidFill>
                <a:cs typeface="Calibri" pitchFamily="34" charset="0"/>
              </a:rPr>
              <a:t>Process </a:t>
            </a:r>
            <a:r>
              <a:rPr lang="sv-SE" sz="900" dirty="0" err="1">
                <a:solidFill>
                  <a:srgbClr val="0F3C52"/>
                </a:solidFill>
                <a:cs typeface="Calibri" pitchFamily="34" charset="0"/>
              </a:rPr>
              <a:t>development</a:t>
            </a:r>
            <a:endParaRPr lang="sv-SE" sz="900" dirty="0">
              <a:solidFill>
                <a:srgbClr val="0F3C52"/>
              </a:solidFill>
              <a:cs typeface="Calibri" pitchFamily="34" charset="0"/>
            </a:endParaRPr>
          </a:p>
        </p:txBody>
      </p:sp>
      <p:sp>
        <p:nvSpPr>
          <p:cNvPr id="194" name="textruta 193">
            <a:extLst>
              <a:ext uri="{FF2B5EF4-FFF2-40B4-BE49-F238E27FC236}">
                <a16:creationId xmlns:a16="http://schemas.microsoft.com/office/drawing/2014/main" id="{D6EB3064-C679-41C3-9045-45E68013DE45}"/>
              </a:ext>
            </a:extLst>
          </p:cNvPr>
          <p:cNvSpPr txBox="1"/>
          <p:nvPr/>
        </p:nvSpPr>
        <p:spPr>
          <a:xfrm>
            <a:off x="2452646" y="3522829"/>
            <a:ext cx="1368000" cy="360000"/>
          </a:xfrm>
          <a:prstGeom prst="rect">
            <a:avLst/>
          </a:prstGeom>
          <a:solidFill>
            <a:schemeClr val="accent4"/>
          </a:solidFill>
        </p:spPr>
        <p:txBody>
          <a:bodyPr wrap="none" lIns="108000" tIns="30983" rIns="27000" bIns="30983" rtlCol="0" anchor="ctr">
            <a:noAutofit/>
          </a:bodyPr>
          <a:lstStyle/>
          <a:p>
            <a:pPr>
              <a:lnSpc>
                <a:spcPts val="1085"/>
              </a:lnSpc>
            </a:pPr>
            <a:r>
              <a:rPr lang="en-US" sz="900" dirty="0">
                <a:solidFill>
                  <a:schemeClr val="accent2"/>
                </a:solidFill>
                <a:cs typeface="Calibri" pitchFamily="34" charset="0"/>
              </a:rPr>
              <a:t>Built environment</a:t>
            </a:r>
          </a:p>
        </p:txBody>
      </p:sp>
      <p:sp>
        <p:nvSpPr>
          <p:cNvPr id="195" name="textruta 194">
            <a:extLst>
              <a:ext uri="{FF2B5EF4-FFF2-40B4-BE49-F238E27FC236}">
                <a16:creationId xmlns:a16="http://schemas.microsoft.com/office/drawing/2014/main" id="{CE7E3129-D52B-48C8-875B-CE203A246742}"/>
              </a:ext>
            </a:extLst>
          </p:cNvPr>
          <p:cNvSpPr txBox="1"/>
          <p:nvPr/>
        </p:nvSpPr>
        <p:spPr>
          <a:xfrm>
            <a:off x="3887544" y="3522829"/>
            <a:ext cx="1368000" cy="360000"/>
          </a:xfrm>
          <a:prstGeom prst="rect">
            <a:avLst/>
          </a:prstGeom>
          <a:solidFill>
            <a:schemeClr val="accent6"/>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Safety</a:t>
            </a:r>
          </a:p>
        </p:txBody>
      </p:sp>
      <p:sp>
        <p:nvSpPr>
          <p:cNvPr id="196" name="textruta 195">
            <a:extLst>
              <a:ext uri="{FF2B5EF4-FFF2-40B4-BE49-F238E27FC236}">
                <a16:creationId xmlns:a16="http://schemas.microsoft.com/office/drawing/2014/main" id="{A19572EF-9F9A-46B9-BB8D-259F907A8B04}"/>
              </a:ext>
            </a:extLst>
          </p:cNvPr>
          <p:cNvSpPr txBox="1"/>
          <p:nvPr/>
        </p:nvSpPr>
        <p:spPr>
          <a:xfrm>
            <a:off x="5322442" y="3522829"/>
            <a:ext cx="1368000" cy="360000"/>
          </a:xfrm>
          <a:prstGeom prst="rect">
            <a:avLst/>
          </a:prstGeom>
          <a:solidFill>
            <a:schemeClr val="accent5"/>
          </a:solidFill>
        </p:spPr>
        <p:txBody>
          <a:bodyPr wrap="none" lIns="108000" tIns="30983" rIns="27000" bIns="30983" rtlCol="0" anchor="ctr">
            <a:noAutofit/>
          </a:bodyPr>
          <a:lstStyle/>
          <a:p>
            <a:pPr>
              <a:lnSpc>
                <a:spcPts val="1085"/>
              </a:lnSpc>
            </a:pPr>
            <a:r>
              <a:rPr lang="en-US" sz="900" dirty="0">
                <a:solidFill>
                  <a:schemeClr val="accent1"/>
                </a:solidFill>
                <a:cs typeface="Calibri" pitchFamily="34" charset="0"/>
              </a:rPr>
              <a:t>Mobility</a:t>
            </a:r>
          </a:p>
        </p:txBody>
      </p:sp>
      <p:sp>
        <p:nvSpPr>
          <p:cNvPr id="197" name="textruta 196">
            <a:extLst>
              <a:ext uri="{FF2B5EF4-FFF2-40B4-BE49-F238E27FC236}">
                <a16:creationId xmlns:a16="http://schemas.microsoft.com/office/drawing/2014/main" id="{AC4E4427-4BF2-4574-9351-FCCE7E1BDA27}"/>
              </a:ext>
            </a:extLst>
          </p:cNvPr>
          <p:cNvSpPr txBox="1"/>
          <p:nvPr/>
        </p:nvSpPr>
        <p:spPr>
          <a:xfrm>
            <a:off x="6757341" y="3522829"/>
            <a:ext cx="1368000" cy="360000"/>
          </a:xfrm>
          <a:prstGeom prst="rect">
            <a:avLst/>
          </a:prstGeom>
          <a:solidFill>
            <a:schemeClr val="accent2"/>
          </a:solidFill>
        </p:spPr>
        <p:txBody>
          <a:bodyPr wrap="none" lIns="108000" tIns="30983" rIns="27000" bIns="30983" rtlCol="0" anchor="ctr">
            <a:noAutofit/>
          </a:bodyPr>
          <a:lstStyle/>
          <a:p>
            <a:pPr>
              <a:lnSpc>
                <a:spcPts val="1085"/>
              </a:lnSpc>
            </a:pPr>
            <a:r>
              <a:rPr lang="en-US" sz="900" dirty="0">
                <a:solidFill>
                  <a:schemeClr val="accent4"/>
                </a:solidFill>
                <a:cs typeface="Calibri" pitchFamily="34" charset="0"/>
              </a:rPr>
              <a:t>Wood</a:t>
            </a:r>
          </a:p>
        </p:txBody>
      </p:sp>
      <p:sp>
        <p:nvSpPr>
          <p:cNvPr id="198" name="textruta 197">
            <a:extLst>
              <a:ext uri="{FF2B5EF4-FFF2-40B4-BE49-F238E27FC236}">
                <a16:creationId xmlns:a16="http://schemas.microsoft.com/office/drawing/2014/main" id="{DF251224-11FF-4ED9-BC32-74AD16005BAB}"/>
              </a:ext>
            </a:extLst>
          </p:cNvPr>
          <p:cNvSpPr txBox="1"/>
          <p:nvPr/>
        </p:nvSpPr>
        <p:spPr>
          <a:xfrm>
            <a:off x="1016000" y="3934573"/>
            <a:ext cx="1368000" cy="360000"/>
          </a:xfrm>
          <a:prstGeom prst="rect">
            <a:avLst/>
          </a:prstGeom>
          <a:solidFill>
            <a:schemeClr val="accent1"/>
          </a:solidFill>
        </p:spPr>
        <p:txBody>
          <a:bodyPr wrap="none" lIns="108000" tIns="30983" rIns="27000" bIns="30983" rtlCol="0" anchor="ctr">
            <a:noAutofit/>
          </a:bodyPr>
          <a:lstStyle/>
          <a:p>
            <a:pPr>
              <a:lnSpc>
                <a:spcPts val="1085"/>
              </a:lnSpc>
            </a:pPr>
            <a:r>
              <a:rPr lang="en-US" sz="900" dirty="0">
                <a:solidFill>
                  <a:schemeClr val="bg1"/>
                </a:solidFill>
                <a:cs typeface="Calibri" pitchFamily="34" charset="0"/>
              </a:rPr>
              <a:t>Water</a:t>
            </a:r>
          </a:p>
        </p:txBody>
      </p:sp>
    </p:spTree>
    <p:extLst>
      <p:ext uri="{BB962C8B-B14F-4D97-AF65-F5344CB8AC3E}">
        <p14:creationId xmlns:p14="http://schemas.microsoft.com/office/powerpoint/2010/main" val="272284759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16000" y="762000"/>
            <a:ext cx="7112000" cy="857250"/>
          </a:xfrm>
        </p:spPr>
        <p:txBody>
          <a:bodyPr/>
          <a:lstStyle/>
          <a:p>
            <a:r>
              <a:rPr lang="sv-SE" dirty="0" err="1"/>
              <a:t>Our</a:t>
            </a:r>
            <a:r>
              <a:rPr lang="sv-SE" dirty="0"/>
              <a:t> </a:t>
            </a:r>
            <a:r>
              <a:rPr lang="sv-SE" dirty="0" err="1"/>
              <a:t>combined</a:t>
            </a:r>
            <a:r>
              <a:rPr lang="sv-SE" dirty="0"/>
              <a:t> offer</a:t>
            </a:r>
          </a:p>
        </p:txBody>
      </p:sp>
      <p:sp>
        <p:nvSpPr>
          <p:cNvPr id="4" name="Content Placeholder 3"/>
          <p:cNvSpPr>
            <a:spLocks noGrp="1"/>
          </p:cNvSpPr>
          <p:nvPr>
            <p:ph idx="1"/>
          </p:nvPr>
        </p:nvSpPr>
        <p:spPr>
          <a:xfrm>
            <a:off x="842264" y="1828799"/>
            <a:ext cx="2568447" cy="2988564"/>
          </a:xfrm>
        </p:spPr>
        <p:txBody>
          <a:bodyPr>
            <a:normAutofit/>
          </a:bodyPr>
          <a:lstStyle/>
          <a:p>
            <a:pPr marL="0" indent="0">
              <a:spcBef>
                <a:spcPts val="800"/>
              </a:spcBef>
              <a:buNone/>
            </a:pPr>
            <a:r>
              <a:rPr lang="sv-SE" sz="1400" b="1" dirty="0" err="1"/>
              <a:t>Applied</a:t>
            </a:r>
            <a:r>
              <a:rPr lang="sv-SE" sz="1400" b="1" dirty="0"/>
              <a:t> Research and </a:t>
            </a:r>
            <a:r>
              <a:rPr lang="sv-SE" sz="1400" b="1" dirty="0" err="1"/>
              <a:t>Development</a:t>
            </a:r>
            <a:endParaRPr lang="sv-SE" sz="1400" b="1" dirty="0"/>
          </a:p>
          <a:p>
            <a:pPr>
              <a:spcBef>
                <a:spcPts val="800"/>
              </a:spcBef>
            </a:pPr>
            <a:r>
              <a:rPr lang="sv-SE" sz="1400" dirty="0"/>
              <a:t>Research and Innovation </a:t>
            </a:r>
            <a:r>
              <a:rPr lang="sv-SE" sz="1400" dirty="0" err="1"/>
              <a:t>projects</a:t>
            </a:r>
            <a:endParaRPr lang="sv-SE" sz="1400" dirty="0"/>
          </a:p>
          <a:p>
            <a:pPr>
              <a:spcBef>
                <a:spcPts val="800"/>
              </a:spcBef>
            </a:pPr>
            <a:r>
              <a:rPr lang="sv-SE" sz="1400" dirty="0"/>
              <a:t>Expert </a:t>
            </a:r>
            <a:r>
              <a:rPr lang="sv-SE" sz="1400" dirty="0" err="1"/>
              <a:t>consultation</a:t>
            </a:r>
            <a:endParaRPr lang="sv-SE" sz="1400" dirty="0"/>
          </a:p>
          <a:p>
            <a:pPr>
              <a:spcBef>
                <a:spcPts val="800"/>
              </a:spcBef>
            </a:pPr>
            <a:r>
              <a:rPr lang="en" sz="1400" dirty="0"/>
              <a:t>Service design and design processes</a:t>
            </a:r>
          </a:p>
          <a:p>
            <a:pPr>
              <a:spcBef>
                <a:spcPts val="800"/>
              </a:spcBef>
            </a:pPr>
            <a:r>
              <a:rPr lang="sv-SE" sz="1400" dirty="0"/>
              <a:t>Innovation support for SMEs</a:t>
            </a:r>
          </a:p>
        </p:txBody>
      </p:sp>
      <p:sp>
        <p:nvSpPr>
          <p:cNvPr id="11" name="Content Placeholder 3">
            <a:extLst>
              <a:ext uri="{FF2B5EF4-FFF2-40B4-BE49-F238E27FC236}">
                <a16:creationId xmlns:a16="http://schemas.microsoft.com/office/drawing/2014/main" id="{E551DEEB-6D2D-D240-8438-08DF89BAA4C5}"/>
              </a:ext>
            </a:extLst>
          </p:cNvPr>
          <p:cNvSpPr txBox="1">
            <a:spLocks/>
          </p:cNvSpPr>
          <p:nvPr/>
        </p:nvSpPr>
        <p:spPr>
          <a:xfrm>
            <a:off x="3711457" y="1828799"/>
            <a:ext cx="2160000" cy="3082247"/>
          </a:xfrm>
          <a:prstGeom prst="rect">
            <a:avLst/>
          </a:prstGeom>
        </p:spPr>
        <p:txBody>
          <a:bodyPr vert="horz" lIns="0" tIns="0" rIns="0" bIns="0" rtlCol="0">
            <a:normAutofit/>
          </a:bodyPr>
          <a:lstStyle>
            <a:lvl1pPr marL="342900" indent="-342900" algn="l" defTabSz="457200" rtl="0" eaLnBrk="1" latinLnBrk="0" hangingPunct="1">
              <a:lnSpc>
                <a:spcPct val="110000"/>
              </a:lnSpc>
              <a:spcBef>
                <a:spcPts val="1600"/>
              </a:spcBef>
              <a:buFont typeface="Arial"/>
              <a:buChar char="•"/>
              <a:defRPr sz="1800" kern="1200">
                <a:solidFill>
                  <a:srgbClr val="FFFFFF"/>
                </a:solidFill>
                <a:latin typeface="+mn-lt"/>
                <a:ea typeface="+mn-ea"/>
                <a:cs typeface="+mn-cs"/>
              </a:defRPr>
            </a:lvl1pPr>
            <a:lvl2pPr marL="742950" indent="-285750" algn="l" defTabSz="457200" rtl="0" eaLnBrk="1" latinLnBrk="0" hangingPunct="1">
              <a:lnSpc>
                <a:spcPct val="110000"/>
              </a:lnSpc>
              <a:spcBef>
                <a:spcPts val="1600"/>
              </a:spcBef>
              <a:buFont typeface="Arial"/>
              <a:buChar char="–"/>
              <a:defRPr sz="1800" kern="1200">
                <a:solidFill>
                  <a:srgbClr val="FFFFFF"/>
                </a:solidFill>
                <a:latin typeface="+mn-lt"/>
                <a:ea typeface="+mn-ea"/>
                <a:cs typeface="+mn-cs"/>
              </a:defRPr>
            </a:lvl2pPr>
            <a:lvl3pPr marL="1143000" indent="-228600" algn="l" defTabSz="457200" rtl="0" eaLnBrk="1" latinLnBrk="0" hangingPunct="1">
              <a:lnSpc>
                <a:spcPct val="110000"/>
              </a:lnSpc>
              <a:spcBef>
                <a:spcPts val="1600"/>
              </a:spcBef>
              <a:buFont typeface="Arial"/>
              <a:buChar char="•"/>
              <a:defRPr sz="1400" kern="1200">
                <a:solidFill>
                  <a:srgbClr val="FFFFFF"/>
                </a:solidFill>
                <a:latin typeface="+mn-lt"/>
                <a:ea typeface="+mn-ea"/>
                <a:cs typeface="+mn-cs"/>
              </a:defRPr>
            </a:lvl3pPr>
            <a:lvl4pPr marL="1600200" indent="-228600" algn="l" defTabSz="457200" rtl="0" eaLnBrk="1" latinLnBrk="0" hangingPunct="1">
              <a:lnSpc>
                <a:spcPct val="110000"/>
              </a:lnSpc>
              <a:spcBef>
                <a:spcPts val="1600"/>
              </a:spcBef>
              <a:buFont typeface="Arial"/>
              <a:buChar char="–"/>
              <a:defRPr sz="1400" kern="1200">
                <a:solidFill>
                  <a:srgbClr val="FFFFFF"/>
                </a:solidFill>
                <a:latin typeface="+mn-lt"/>
                <a:ea typeface="+mn-ea"/>
                <a:cs typeface="+mn-cs"/>
              </a:defRPr>
            </a:lvl4pPr>
            <a:lvl5pPr marL="2057400" indent="-228600" algn="l" defTabSz="457200" rtl="0" eaLnBrk="1" latinLnBrk="0" hangingPunct="1">
              <a:lnSpc>
                <a:spcPct val="110000"/>
              </a:lnSpc>
              <a:spcBef>
                <a:spcPts val="1600"/>
              </a:spcBef>
              <a:buFont typeface="Arial"/>
              <a:buChar char="»"/>
              <a:defRPr sz="11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800"/>
              </a:spcBef>
              <a:buNone/>
            </a:pPr>
            <a:r>
              <a:rPr lang="sv-SE" sz="1400" b="1" dirty="0" err="1"/>
              <a:t>Industrialisation</a:t>
            </a:r>
            <a:r>
              <a:rPr lang="sv-SE" sz="1400" b="1" dirty="0"/>
              <a:t> </a:t>
            </a:r>
            <a:br>
              <a:rPr lang="sv-SE" sz="1400" b="1" dirty="0"/>
            </a:br>
            <a:r>
              <a:rPr lang="sv-SE" sz="1400" b="1" dirty="0"/>
              <a:t>and </a:t>
            </a:r>
            <a:r>
              <a:rPr lang="sv-SE" sz="1400" b="1" dirty="0" err="1"/>
              <a:t>Verification</a:t>
            </a:r>
            <a:endParaRPr lang="sv-SE" sz="1400" b="1" dirty="0"/>
          </a:p>
          <a:p>
            <a:pPr>
              <a:spcBef>
                <a:spcPts val="800"/>
              </a:spcBef>
              <a:buFont typeface="Wingdings" panose="05000000000000000000" pitchFamily="2" charset="2"/>
              <a:buChar char="§"/>
            </a:pPr>
            <a:r>
              <a:rPr lang="sv-SE" sz="1400" dirty="0" err="1"/>
              <a:t>Testbeds</a:t>
            </a:r>
            <a:r>
              <a:rPr lang="sv-SE" sz="1400" dirty="0"/>
              <a:t> and demonstration </a:t>
            </a:r>
            <a:r>
              <a:rPr lang="sv-SE" sz="1400" dirty="0" err="1"/>
              <a:t>facilities</a:t>
            </a:r>
            <a:endParaRPr lang="sv-SE" sz="1400" dirty="0"/>
          </a:p>
          <a:p>
            <a:pPr>
              <a:spcBef>
                <a:spcPts val="800"/>
              </a:spcBef>
              <a:buFont typeface="Wingdings" panose="05000000000000000000" pitchFamily="2" charset="2"/>
              <a:buChar char="§"/>
            </a:pPr>
            <a:r>
              <a:rPr lang="sv-SE" sz="1400" dirty="0" err="1"/>
              <a:t>Technical</a:t>
            </a:r>
            <a:r>
              <a:rPr lang="sv-SE" sz="1400" dirty="0"/>
              <a:t> </a:t>
            </a:r>
            <a:r>
              <a:rPr lang="sv-SE" sz="1400" dirty="0" err="1"/>
              <a:t>assessments</a:t>
            </a:r>
            <a:r>
              <a:rPr lang="sv-SE" sz="1400" dirty="0"/>
              <a:t> and </a:t>
            </a:r>
            <a:r>
              <a:rPr lang="sv-SE" sz="1400" dirty="0" err="1"/>
              <a:t>verification</a:t>
            </a:r>
            <a:endParaRPr lang="sv-SE" sz="1400" dirty="0"/>
          </a:p>
          <a:p>
            <a:pPr>
              <a:spcBef>
                <a:spcPts val="800"/>
              </a:spcBef>
              <a:buFont typeface="Wingdings" panose="05000000000000000000" pitchFamily="2" charset="2"/>
              <a:buChar char="§"/>
            </a:pPr>
            <a:r>
              <a:rPr lang="en" sz="1400" dirty="0"/>
              <a:t>Prototypes and pilot line production</a:t>
            </a:r>
          </a:p>
        </p:txBody>
      </p:sp>
      <p:sp>
        <p:nvSpPr>
          <p:cNvPr id="12" name="Content Placeholder 3">
            <a:extLst>
              <a:ext uri="{FF2B5EF4-FFF2-40B4-BE49-F238E27FC236}">
                <a16:creationId xmlns:a16="http://schemas.microsoft.com/office/drawing/2014/main" id="{B60C3BE9-FDC9-A043-9D80-E0413D6767B6}"/>
              </a:ext>
            </a:extLst>
          </p:cNvPr>
          <p:cNvSpPr txBox="1">
            <a:spLocks/>
          </p:cNvSpPr>
          <p:nvPr/>
        </p:nvSpPr>
        <p:spPr>
          <a:xfrm>
            <a:off x="5967999" y="1828800"/>
            <a:ext cx="2419255" cy="2476500"/>
          </a:xfrm>
          <a:prstGeom prst="rect">
            <a:avLst/>
          </a:prstGeom>
        </p:spPr>
        <p:txBody>
          <a:bodyPr vert="horz" lIns="0" tIns="0" rIns="0" bIns="0" rtlCol="0">
            <a:normAutofit/>
          </a:bodyPr>
          <a:lstStyle>
            <a:lvl1pPr marL="342900" indent="-342900" algn="l" defTabSz="457200" rtl="0" eaLnBrk="1" latinLnBrk="0" hangingPunct="1">
              <a:lnSpc>
                <a:spcPct val="110000"/>
              </a:lnSpc>
              <a:spcBef>
                <a:spcPts val="1600"/>
              </a:spcBef>
              <a:buFont typeface="Arial"/>
              <a:buChar char="•"/>
              <a:defRPr sz="1800" kern="1200">
                <a:solidFill>
                  <a:srgbClr val="FFFFFF"/>
                </a:solidFill>
                <a:latin typeface="+mn-lt"/>
                <a:ea typeface="+mn-ea"/>
                <a:cs typeface="+mn-cs"/>
              </a:defRPr>
            </a:lvl1pPr>
            <a:lvl2pPr marL="742950" indent="-285750" algn="l" defTabSz="457200" rtl="0" eaLnBrk="1" latinLnBrk="0" hangingPunct="1">
              <a:lnSpc>
                <a:spcPct val="110000"/>
              </a:lnSpc>
              <a:spcBef>
                <a:spcPts val="1600"/>
              </a:spcBef>
              <a:buFont typeface="Arial"/>
              <a:buChar char="–"/>
              <a:defRPr sz="1800" kern="1200">
                <a:solidFill>
                  <a:srgbClr val="FFFFFF"/>
                </a:solidFill>
                <a:latin typeface="+mn-lt"/>
                <a:ea typeface="+mn-ea"/>
                <a:cs typeface="+mn-cs"/>
              </a:defRPr>
            </a:lvl2pPr>
            <a:lvl3pPr marL="1143000" indent="-228600" algn="l" defTabSz="457200" rtl="0" eaLnBrk="1" latinLnBrk="0" hangingPunct="1">
              <a:lnSpc>
                <a:spcPct val="110000"/>
              </a:lnSpc>
              <a:spcBef>
                <a:spcPts val="1600"/>
              </a:spcBef>
              <a:buFont typeface="Arial"/>
              <a:buChar char="•"/>
              <a:defRPr sz="1400" kern="1200">
                <a:solidFill>
                  <a:srgbClr val="FFFFFF"/>
                </a:solidFill>
                <a:latin typeface="+mn-lt"/>
                <a:ea typeface="+mn-ea"/>
                <a:cs typeface="+mn-cs"/>
              </a:defRPr>
            </a:lvl3pPr>
            <a:lvl4pPr marL="1600200" indent="-228600" algn="l" defTabSz="457200" rtl="0" eaLnBrk="1" latinLnBrk="0" hangingPunct="1">
              <a:lnSpc>
                <a:spcPct val="110000"/>
              </a:lnSpc>
              <a:spcBef>
                <a:spcPts val="1600"/>
              </a:spcBef>
              <a:buFont typeface="Arial"/>
              <a:buChar char="–"/>
              <a:defRPr sz="1400" kern="1200">
                <a:solidFill>
                  <a:srgbClr val="FFFFFF"/>
                </a:solidFill>
                <a:latin typeface="+mn-lt"/>
                <a:ea typeface="+mn-ea"/>
                <a:cs typeface="+mn-cs"/>
              </a:defRPr>
            </a:lvl4pPr>
            <a:lvl5pPr marL="2057400" indent="-228600" algn="l" defTabSz="457200" rtl="0" eaLnBrk="1" latinLnBrk="0" hangingPunct="1">
              <a:lnSpc>
                <a:spcPct val="110000"/>
              </a:lnSpc>
              <a:spcBef>
                <a:spcPts val="1600"/>
              </a:spcBef>
              <a:buFont typeface="Arial"/>
              <a:buChar char="»"/>
              <a:defRPr sz="11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800"/>
              </a:spcBef>
              <a:buNone/>
            </a:pPr>
            <a:r>
              <a:rPr lang="sv-SE" sz="1400" b="1" dirty="0" err="1"/>
              <a:t>Quality</a:t>
            </a:r>
            <a:r>
              <a:rPr lang="sv-SE" sz="1400" b="1" dirty="0"/>
              <a:t> Assurance</a:t>
            </a:r>
          </a:p>
          <a:p>
            <a:pPr>
              <a:spcBef>
                <a:spcPts val="800"/>
              </a:spcBef>
              <a:buFont typeface="Wingdings" panose="05000000000000000000" pitchFamily="2" charset="2"/>
              <a:buChar char="§"/>
            </a:pPr>
            <a:r>
              <a:rPr lang="sv-SE" sz="1400" dirty="0" err="1"/>
              <a:t>Certification</a:t>
            </a:r>
            <a:endParaRPr lang="sv-SE" sz="1400" dirty="0"/>
          </a:p>
        </p:txBody>
      </p:sp>
    </p:spTree>
    <p:extLst>
      <p:ext uri="{BB962C8B-B14F-4D97-AF65-F5344CB8AC3E}">
        <p14:creationId xmlns:p14="http://schemas.microsoft.com/office/powerpoint/2010/main" val="416604998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2" descr="P_Lines_Yellow.eps">
            <a:extLst>
              <a:ext uri="{FF2B5EF4-FFF2-40B4-BE49-F238E27FC236}">
                <a16:creationId xmlns:a16="http://schemas.microsoft.com/office/drawing/2014/main" id="{682FDCC0-BEED-4A4D-B9BC-57B5626F88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539"/>
          <a:stretch/>
        </p:blipFill>
        <p:spPr>
          <a:xfrm>
            <a:off x="0" y="2393758"/>
            <a:ext cx="9144000" cy="2749742"/>
          </a:xfrm>
          <a:prstGeom prst="rect">
            <a:avLst/>
          </a:prstGeom>
        </p:spPr>
      </p:pic>
      <p:sp>
        <p:nvSpPr>
          <p:cNvPr id="5" name="Content Placeholder 4"/>
          <p:cNvSpPr>
            <a:spLocks noGrp="1"/>
          </p:cNvSpPr>
          <p:nvPr>
            <p:ph idx="14"/>
          </p:nvPr>
        </p:nvSpPr>
        <p:spPr/>
        <p:txBody>
          <a:bodyPr/>
          <a:lstStyle/>
          <a:p>
            <a:r>
              <a:rPr lang="sv-SE" dirty="0"/>
              <a:t>RISE</a:t>
            </a:r>
          </a:p>
          <a:p>
            <a:pPr lvl="1"/>
            <a:r>
              <a:rPr lang="sv-SE" dirty="0" err="1"/>
              <a:t>Testbeds</a:t>
            </a:r>
            <a:r>
              <a:rPr lang="sv-SE" dirty="0"/>
              <a:t> and demonstration </a:t>
            </a:r>
            <a:r>
              <a:rPr lang="sv-SE" dirty="0" err="1"/>
              <a:t>facilities</a:t>
            </a:r>
            <a:endParaRPr lang="sv-SE" dirty="0"/>
          </a:p>
        </p:txBody>
      </p:sp>
    </p:spTree>
    <p:extLst>
      <p:ext uri="{BB962C8B-B14F-4D97-AF65-F5344CB8AC3E}">
        <p14:creationId xmlns:p14="http://schemas.microsoft.com/office/powerpoint/2010/main" val="3701514995"/>
      </p:ext>
    </p:extLst>
  </p:cSld>
  <p:clrMapOvr>
    <a:masterClrMapping/>
  </p:clrMapOvr>
  <p:transition spd="slow">
    <p:push dir="u"/>
  </p:transition>
</p:sld>
</file>

<file path=ppt/theme/theme1.xml><?xml version="1.0" encoding="utf-8"?>
<a:theme xmlns:a="http://schemas.openxmlformats.org/drawingml/2006/main" name="RISE">
  <a:themeElements>
    <a:clrScheme name="RISE">
      <a:dk1>
        <a:srgbClr val="000000"/>
      </a:dk1>
      <a:lt1>
        <a:sysClr val="window" lastClr="FFFFFF"/>
      </a:lt1>
      <a:dk2>
        <a:srgbClr val="000000"/>
      </a:dk2>
      <a:lt2>
        <a:srgbClr val="FFFFFF"/>
      </a:lt2>
      <a:accent1>
        <a:srgbClr val="008B94"/>
      </a:accent1>
      <a:accent2>
        <a:srgbClr val="DF2351"/>
      </a:accent2>
      <a:accent3>
        <a:srgbClr val="FFE200"/>
      </a:accent3>
      <a:accent4>
        <a:srgbClr val="E6F2EC"/>
      </a:accent4>
      <a:accent5>
        <a:srgbClr val="FBE2D8"/>
      </a:accent5>
      <a:accent6>
        <a:srgbClr val="FFF5D4"/>
      </a:accent6>
      <a:hlink>
        <a:srgbClr val="000000"/>
      </a:hlink>
      <a:folHlink>
        <a:srgbClr val="000000"/>
      </a:folHlink>
    </a:clrScheme>
    <a:fontScheme name="RISE">
      <a:majorFont>
        <a:latin typeface="Code Pro Bold LC"/>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Lato 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ISE">
    <a:dk1>
      <a:srgbClr val="000000"/>
    </a:dk1>
    <a:lt1>
      <a:sysClr val="window" lastClr="FFFFFF"/>
    </a:lt1>
    <a:dk2>
      <a:srgbClr val="000000"/>
    </a:dk2>
    <a:lt2>
      <a:srgbClr val="FFFFFF"/>
    </a:lt2>
    <a:accent1>
      <a:srgbClr val="008B94"/>
    </a:accent1>
    <a:accent2>
      <a:srgbClr val="DF2351"/>
    </a:accent2>
    <a:accent3>
      <a:srgbClr val="FFE200"/>
    </a:accent3>
    <a:accent4>
      <a:srgbClr val="E6F2EC"/>
    </a:accent4>
    <a:accent5>
      <a:srgbClr val="FBE2D8"/>
    </a:accent5>
    <a:accent6>
      <a:srgbClr val="FFF5D4"/>
    </a:accent6>
    <a:hlink>
      <a:srgbClr val="000000"/>
    </a:hlink>
    <a:folHlink>
      <a:srgbClr val="000000"/>
    </a:folHlink>
  </a:clrScheme>
  <a:fontScheme name="RISE">
    <a:majorFont>
      <a:latin typeface="Code Pro Bold LC"/>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Lato 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3c9676a-34ac-4a50-b8b8-5b5ff9e61bac">RISE-2118413447-354</_dlc_DocId>
    <_dlc_DocIdUrl xmlns="73c9676a-34ac-4a50-b8b8-5b5ff9e61bac">
      <Url>https://risecloud.sharepoint.com/sites/start/kom/_layouts/15/DocIdRedir.aspx?ID=RISE-2118413447-354</Url>
      <Description>RISE-2118413447-354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0E5692B24BBA94F86BDBBCAA2CEA429" ma:contentTypeVersion="5" ma:contentTypeDescription="Skapa ett nytt dokument." ma:contentTypeScope="" ma:versionID="99c5a6a47f6563b5e64d0c0adf245557">
  <xsd:schema xmlns:xsd="http://www.w3.org/2001/XMLSchema" xmlns:xs="http://www.w3.org/2001/XMLSchema" xmlns:p="http://schemas.microsoft.com/office/2006/metadata/properties" xmlns:ns2="e2ebf33f-27ab-44e7-baa6-14450522c4c7" xmlns:ns3="c8381383-2708-48a0-8250-62b69b49d276" xmlns:ns4="73c9676a-34ac-4a50-b8b8-5b5ff9e61bac" targetNamespace="http://schemas.microsoft.com/office/2006/metadata/properties" ma:root="true" ma:fieldsID="7733f008b9be56d91f1a2d102a9d780a" ns2:_="" ns3:_="" ns4:_="">
    <xsd:import namespace="e2ebf33f-27ab-44e7-baa6-14450522c4c7"/>
    <xsd:import namespace="c8381383-2708-48a0-8250-62b69b49d276"/>
    <xsd:import namespace="73c9676a-34ac-4a50-b8b8-5b5ff9e61ba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bf33f-27ab-44e7-baa6-14450522c4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381383-2708-48a0-8250-62b69b49d27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c9676a-34ac-4a50-b8b8-5b5ff9e61bac" elementFormDefault="qualified">
    <xsd:import namespace="http://schemas.microsoft.com/office/2006/documentManagement/types"/>
    <xsd:import namespace="http://schemas.microsoft.com/office/infopath/2007/PartnerControls"/>
    <xsd:element name="_dlc_DocId" ma:index="13" nillable="true" ma:displayName="Dokument-ID-värde" ma:description="Värdet för dokument-ID som tilldelats till det här objektet." ma:internalName="_dlc_DocId" ma:readOnly="true">
      <xsd:simpleType>
        <xsd:restriction base="dms:Text"/>
      </xsd:simpleType>
    </xsd:element>
    <xsd:element name="_dlc_DocIdUrl" ma:index="14"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purl.org/dc/terms/"/>
    <ds:schemaRef ds:uri="73c9676a-34ac-4a50-b8b8-5b5ff9e61bac"/>
    <ds:schemaRef ds:uri="http://schemas.microsoft.com/office/2006/documentManagement/types"/>
    <ds:schemaRef ds:uri="http://schemas.microsoft.com/office/infopath/2007/PartnerControls"/>
    <ds:schemaRef ds:uri="http://schemas.openxmlformats.org/package/2006/metadata/core-properties"/>
    <ds:schemaRef ds:uri="c8381383-2708-48a0-8250-62b69b49d276"/>
    <ds:schemaRef ds:uri="http://purl.org/dc/elements/1.1/"/>
    <ds:schemaRef ds:uri="e2ebf33f-27ab-44e7-baa6-14450522c4c7"/>
    <ds:schemaRef ds:uri="http://www.w3.org/XML/1998/namespace"/>
    <ds:schemaRef ds:uri="http://purl.org/dc/dcmitype/"/>
  </ds:schemaRefs>
</ds:datastoreItem>
</file>

<file path=customXml/itemProps2.xml><?xml version="1.0" encoding="utf-8"?>
<ds:datastoreItem xmlns:ds="http://schemas.openxmlformats.org/officeDocument/2006/customXml" ds:itemID="{3340CF07-AEC5-4A97-BDCE-5A17208DB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ebf33f-27ab-44e7-baa6-14450522c4c7"/>
    <ds:schemaRef ds:uri="c8381383-2708-48a0-8250-62b69b49d276"/>
    <ds:schemaRef ds:uri="73c9676a-34ac-4a50-b8b8-5b5ff9e61b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58680E-BF7E-4EFE-9A78-789400A0B2B2}">
  <ds:schemaRefs>
    <ds:schemaRef ds:uri="http://schemas.microsoft.com/sharepoint/events"/>
  </ds:schemaRefs>
</ds:datastoreItem>
</file>

<file path=customXml/itemProps4.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5136</TotalTime>
  <Words>1481</Words>
  <Application>Microsoft Office PowerPoint</Application>
  <PresentationFormat>Bildspel på skärmen (16:9)</PresentationFormat>
  <Paragraphs>253</Paragraphs>
  <Slides>25</Slides>
  <Notes>18</Notes>
  <HiddenSlides>0</HiddenSlides>
  <MMClips>0</MMClips>
  <ScaleCrop>false</ScaleCrop>
  <HeadingPairs>
    <vt:vector size="8" baseType="variant">
      <vt:variant>
        <vt:lpstr>Använt teckensnitt</vt:lpstr>
      </vt:variant>
      <vt:variant>
        <vt:i4>8</vt:i4>
      </vt:variant>
      <vt:variant>
        <vt:lpstr>Tema</vt:lpstr>
      </vt:variant>
      <vt:variant>
        <vt:i4>1</vt:i4>
      </vt:variant>
      <vt:variant>
        <vt:lpstr>Serverprogram för OLE-inbäddning</vt:lpstr>
      </vt:variant>
      <vt:variant>
        <vt:i4>1</vt:i4>
      </vt:variant>
      <vt:variant>
        <vt:lpstr>Bildrubriker</vt:lpstr>
      </vt:variant>
      <vt:variant>
        <vt:i4>25</vt:i4>
      </vt:variant>
    </vt:vector>
  </HeadingPairs>
  <TitlesOfParts>
    <vt:vector size="35" baseType="lpstr">
      <vt:lpstr>Arial</vt:lpstr>
      <vt:lpstr>Calibri</vt:lpstr>
      <vt:lpstr>Code Pro Bold LC</vt:lpstr>
      <vt:lpstr>Georgia</vt:lpstr>
      <vt:lpstr>Lato Regular</vt:lpstr>
      <vt:lpstr>proxima-nova</vt:lpstr>
      <vt:lpstr>Roboto Mono</vt:lpstr>
      <vt:lpstr>Wingdings</vt:lpstr>
      <vt:lpstr>RISE</vt:lpstr>
      <vt:lpstr>Acrobat Document</vt:lpstr>
      <vt:lpstr>PowerPoint-presentation</vt:lpstr>
      <vt:lpstr>PowerPoint-presentation</vt:lpstr>
      <vt:lpstr>One strong,  unified institute  for Sweden</vt:lpstr>
      <vt:lpstr>RISE in brief</vt:lpstr>
      <vt:lpstr>Turnover distribution  RISE group</vt:lpstr>
      <vt:lpstr>PowerPoint-presentation</vt:lpstr>
      <vt:lpstr>With our broad range of competencies and unique expertise, we create added value</vt:lpstr>
      <vt:lpstr>Our combined offer</vt:lpstr>
      <vt:lpstr>PowerPoint-presentation</vt:lpstr>
      <vt:lpstr>RISE testbeds and demonstration facilities</vt:lpstr>
      <vt:lpstr>What can be done at a RISE testbed and demonstration facility?</vt:lpstr>
      <vt:lpstr>Awitar – a unique testing facility for autonomous vehicles </vt:lpstr>
      <vt:lpstr>PowerPoint-presentation</vt:lpstr>
      <vt:lpstr>A Small NMI in a Large Institute  (RISE Research Institutes of Sweden)</vt:lpstr>
      <vt:lpstr>History in short</vt:lpstr>
      <vt:lpstr>RISE as Swedish National Metrology Institute</vt:lpstr>
      <vt:lpstr>Connections between quantities</vt:lpstr>
      <vt:lpstr>Establishment of secure timing centers in Sweden </vt:lpstr>
      <vt:lpstr>TAI reporting</vt:lpstr>
      <vt:lpstr>UTC realization </vt:lpstr>
      <vt:lpstr>Secure clock site</vt:lpstr>
      <vt:lpstr>New cryostat for quantum metrology at the National Metrology Institute</vt:lpstr>
      <vt:lpstr>PowerPoint-presentation</vt:lpstr>
      <vt:lpstr> Some examples of PhD students at NMI</vt:lpstr>
      <vt:lpstr>CRYO and RF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subject/>
  <dc:creator>Kolossal</dc:creator>
  <cp:keywords/>
  <dc:description/>
  <cp:lastModifiedBy>Sven-Christian Ebenhag</cp:lastModifiedBy>
  <cp:revision>479</cp:revision>
  <dcterms:created xsi:type="dcterms:W3CDTF">2010-04-12T23:12:02Z</dcterms:created>
  <dcterms:modified xsi:type="dcterms:W3CDTF">2019-05-08T05:18:16Z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0x01010010E5692B24BBA94F86BDBBCAA2CEA429</vt:lpwstr>
  </property>
  <property fmtid="{D5CDD505-2E9C-101B-9397-08002B2CF9AE}" pid="3" name="_dlc_DocIdItemGuid">
    <vt:lpwstr>2e5c0d1d-db17-4361-8852-b9513b5bb59f</vt:lpwstr>
  </property>
</Properties>
</file>