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75" r:id="rId3"/>
    <p:sldId id="378" r:id="rId4"/>
    <p:sldId id="334" r:id="rId5"/>
    <p:sldId id="358" r:id="rId6"/>
    <p:sldId id="359" r:id="rId7"/>
    <p:sldId id="362" r:id="rId8"/>
    <p:sldId id="374" r:id="rId9"/>
    <p:sldId id="379" r:id="rId10"/>
    <p:sldId id="314" r:id="rId11"/>
    <p:sldId id="342" r:id="rId12"/>
    <p:sldId id="344" r:id="rId13"/>
    <p:sldId id="367" r:id="rId14"/>
    <p:sldId id="343" r:id="rId15"/>
    <p:sldId id="345" r:id="rId16"/>
    <p:sldId id="380" r:id="rId17"/>
    <p:sldId id="372" r:id="rId18"/>
    <p:sldId id="347" r:id="rId19"/>
    <p:sldId id="350" r:id="rId20"/>
    <p:sldId id="348" r:id="rId21"/>
    <p:sldId id="381" r:id="rId22"/>
    <p:sldId id="370" r:id="rId23"/>
    <p:sldId id="365" r:id="rId24"/>
    <p:sldId id="382" r:id="rId25"/>
    <p:sldId id="371" r:id="rId26"/>
    <p:sldId id="364" r:id="rId27"/>
    <p:sldId id="373" r:id="rId28"/>
    <p:sldId id="368" r:id="rId29"/>
    <p:sldId id="369" r:id="rId30"/>
    <p:sldId id="357" r:id="rId3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CB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31C95-1ACC-4DD0-8A0E-56C46A6326A5}" type="datetimeFigureOut">
              <a:rPr lang="sv-SE" smtClean="0"/>
              <a:t>2019-05-08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546CE-DCB3-46DB-9BFC-39BA695942B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5374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2663825"/>
            <a:ext cx="34512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C987-A8FC-4C97-945C-399BEAB6DB44}" type="datetimeFigureOut">
              <a:rPr lang="es-ES" smtClean="0"/>
              <a:t>08/05/2019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CED8-91C0-4A93-8005-4EB16E316D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9756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C987-A8FC-4C97-945C-399BEAB6DB44}" type="datetimeFigureOut">
              <a:rPr lang="es-ES" smtClean="0"/>
              <a:t>08/05/2019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CED8-91C0-4A93-8005-4EB16E316D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5296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C987-A8FC-4C97-945C-399BEAB6DB44}" type="datetimeFigureOut">
              <a:rPr lang="es-ES" smtClean="0"/>
              <a:t>08/05/2019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CED8-91C0-4A93-8005-4EB16E316D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6903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634082"/>
          </a:xfrm>
        </p:spPr>
        <p:txBody>
          <a:bodyPr>
            <a:noAutofit/>
          </a:bodyPr>
          <a:lstStyle>
            <a:lvl1pPr>
              <a:defRPr sz="32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>
            <a:lvl1pPr>
              <a:defRPr sz="2400">
                <a:latin typeface="Bookman Old Style" pitchFamily="18" charset="0"/>
              </a:defRPr>
            </a:lvl1pPr>
            <a:lvl2pPr>
              <a:defRPr sz="2400">
                <a:latin typeface="Bookman Old Style" pitchFamily="18" charset="0"/>
              </a:defRPr>
            </a:lvl2pPr>
            <a:lvl3pPr>
              <a:defRPr sz="2400">
                <a:latin typeface="Bookman Old Style" pitchFamily="18" charset="0"/>
              </a:defRPr>
            </a:lvl3pPr>
            <a:lvl4pPr>
              <a:defRPr sz="2400">
                <a:latin typeface="Bookman Old Style" pitchFamily="18" charset="0"/>
              </a:defRPr>
            </a:lvl4pPr>
            <a:lvl5pPr>
              <a:defRPr sz="2400">
                <a:latin typeface="Bookman Old Style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7" name="AutoShape 2" descr="data:image/jpeg;base64,/9j/4AAQSkZJRgABAQAAAQABAAD/2wCEAAkGBhQREBQTEhIWFBMRGR0aFxgWFRgWGBwZGxcVGB4YHhgZHCYeGxokGhYXITIgJicpLCwsGR4xNTMqOCYrLSkBCQoKDgwOGg8PGi0kHyQuLCwqNS4sLSwvKSwsLi0sMSwpLiwtLywvMDUsMDUpLDIpLC4qMiktNS4tLC0uKiosKf/AABEIANsA5gMBIgACEQEDEQH/xAAbAAEAAwEBAQEAAAAAAAAAAAAABAUGBwMCAf/EAFAQAAIBAwIFAgIFBQwIAgsBAAECAwAEERIhBQYTMUEiURRhByMycYFCUpGxshUkM1NicnN0gpKhsxYlJjQ1NmPRg6JDRFRkk6PBw9Lw8Rf/xAAZAQEAAwEBAAAAAAAAAAAAAAAAAQIEAwX/xAAtEQACAQIEBAUEAwEAAAAAAAAAARECIQMSMUEEUWFxgZGhsfATIsHRFCMy0v/aAAwDAQACEQMRAD8A7jSlKAUpSgFKUoBSlKAUpSgFK/CcVTSc0xsxW3R7p12PRAKA+xlYiMfdqJ+VQ3BemiqvRF1SsVxnmGZdp7y2sR+Yn75n+7cAD8FP31WfFQyDaXi10T5jEiL+AARRVc5rp4KpqW/JN+unqdIpXNYeHxqdQh4yp+THP+D5r7PGREfTe39ufIu7YzJ+JKZH96oz8y38Kf8AL9P1J0elYjhXNd13/e9+g7m1k0zAe5ifv9wxWj4RzJBc5WN8SL9qNwUkX70bf8e1WVSZnxOGxMPVSun53XiWlKUqxnFKUoBSlKAUpSgFKUoBSlKAUpSgFKUoBSlKAUpSgFVXGeYktyqBWlnk+xDGNTt8z4Vf5RwK+uL8TZCkUIDTzZ0A50qo+1K+N9C5G3klRtnIx8dyJJ+hFKyJOxEt2FLTXDKQpVGUERxAnSH2Udl7HNKqoNnD8Pn+6rT58td+bXvdmS4k0T/vmUf+pwNpt489viJvyjt9k/PCmoHMbPE6Q3VxHErRMyKokjtVwcCMLEQ8rZ3JYgAY9JzirPjPB34e0d3bZaC3BElvgABGxqkXAyX2yWbJPvjavXmfmKCaGHouJJXYPEgtxO7KM5xG4GkH87K9jg7VR7yb8Or7qXQppvps/Jxz0vu2TODTWSWnxNtBGwUb/Dw5cvsCoBUOTkjvjY5O1Z7inHTfEBluLbolx0WgeQSSlQyKdBHqABOk42OQfI+fg+J2tu0iKkavIZJgmh5zqI1MAR0lwAAFXOPnvVRdzGdZBBK7iWXW4ZXkmYABVRekkvT0qD6jpJLHAAAzDqtB1wcCnO605vZzMd7R82NBeT/vC3nkll6dwYgIyWdYy/2m9P1koAB0qzNuRs2wr24NxqG2l6VsLq7WZgSdmRBnQWVcAhNWQTgDKkAkgiqic3pj0iKYxlVCxCCSJYTHgxtE+Wk1KQMll9X6vHg3G7rrBSzQ3bpGjfEKqo/Td8u3UAc+iQelDq1DyCSE3JeDmoqunrvbxtNt37ybPm3gdl0XuLiPR0hnqxDTKDkAYZe5yQN8jestEzyAiRZLoW+DuBFxCFWAZXVkYiVcHPfJ8jbFT+Zrm4yRcwgxvE0RHUItssVIl6gXMbAqNpAAPyW75sonubOwtxFCt1O2hXKHAxpwGLd2wqqur8al3Znw3Vh4aTctu17Ls9ut1qup58L5neJVeWQXNk5wtyq6XjP5s6Dt7awBjyBmtgrZGRuDWW49y68btdWYAkYfXQH+CnXyCOwfGfV589zUPlzjSQoGjJ+CdtBV/t2kpOOm+e0RY4B/JJHg7WTaszNiYVOLT9TD+dO/KLPo7PbUpSuh54pSlAKUpQClKUApSlAKUpQClKUApSlAKj8Qv1gieWQ4WMZPv9wHkk7AeSRUiqHjJEtxHExxFbgXExPb0k9JT8tSu5/oh71DOmFSqqr6b/PTuZ/jd2YYm67ET3K9S5KEZitlziBD2BZmEQPlndvun8b5biniW4hkmREg06LV1HUiALCMeD3OPfNV6Xt702uoLQStd/WEuQdMSkiKNY9QLEKNZ7bybZ8QOHcQMRaSzudcs7BPhRbGGPrMG7qzHQV0lnKnwM9xXKUewqKomlw14rs4nLGib2W2o4crr17K1R8XOkhLg6xBFo9UkgBIBcnaPOSBkjBwbXgkgQsnD4zcyscTXk2RHqHf1DeTHhE2G2/mlnwXWTZRuWRTrv5+zSyN6uiGG++ct7Lgdyap+IWUtlexj0FlJlSdmaKMQKhVoGSNSqKrFcEAA5HlqjQu3Tit0p3iY521fvE9WneL3mPl3EBluZ5J5NcQzpBRA00aHp2+CpbSxxqDnNTeWeJSES2t0jBoRtIVCK8bfZLFDpSTT3XPzHnGRn47dXcCw6lCpjMsiKssjDJDxrLpQAHAHqDbZ2O1RuIWUWkCQPLMxCdJ2eSYuUYB1jmw2lifUpGkHSysdJBZryiP49VVH08V3m0LTTtC6ezNHyzwK3+NucQ9NY3ja32xsiMrFWPcFskjO+Qam8WIvOIJag/VQxs9wjrqV8soVArjGe51ruAdjWZveAtEY5Z7ARwIuZSoilIYANq0IQdBaOPO/bXk4Y1OhLwPiK7WGRRjpzyIYVGQSDrPULHY5iVE7AbDeU9oIrozVfUVUuIW6Vo1U337uS34jG3Dyi204YSHSlpOxbV/Jik3ZPbDZXcdqjWd0HieThxZCMie0wodG8tGjjSkgIPp+w+CNjvVZYQs9/bBi5+sMkjs7ukjKkmgxtIi5ChiNA3AOcNu1XHO0CQyRXULrFeagqAkATD+LcZ3BwAG8EqNtiHUo6UqqcN3qamdnrapfnVa9FTNbPeXNtBJcNdLJiaRtLxKqR7NGIgAh1SEKScspDKcVf8ANHCxA5vI01Iw03kQGRJCRgvp8ugOfmM/jCfieALy0X03qOmhgPRdafT37F2jEbDszLGfNedlywklkLmAyTXzqCJWlIYS7alZWIUIpyGQg7AjBNCanDpdThaR1es6JabcpSL/AJauypNsz6wih4JCc9S3bGk58sh9JPkaD+VV/XPirWjSwqPVYEXNuB5tnJE0I9wvrA+ej2Fb6KUMoZTkMAQR5B3BrpS9jz+Kw4eZaP56+8rY+6UpVjIKUpQClKUApSlAKUpQClKUApSlAKwfGJtdtMc4/dG5MOod1gjJRj93Tglb+2a3Uj4BPsM/orCcKsVuDYQuSVFnJK+CRkzhI+/jaSTeqVcjdwkKant+E37pFpY81n4MyCKPXHAs4iSRtIh3wDJ09KvpVhp33X9FXaXMfVveI6MJbIRGp7mUxI8jH+Vnpx/cpqdxT6NrRlYwqYH8lXfSRkagVzggrkfjVG/E0Tg0bvv8Tcq8gXBOHuDMRjPmNMYNUc7mvDpwqlOFP3NJ9E783yfmfKwzWBz05Wmmt16UqRdbE7u0kwZc41OxXc+FXvjFQr3jD8TkCSF9FsE1JDbPOskuPWTpYAIGBAy24387aXjX0hQtbSiATGZkIQdCVcEjGclcbZz38VheXbpkiEMq3Kxlj+TN0FHuUhAklJPgsoqrjRM2YFNdVLxa6IqWnPq0n8mYuaSKbQ2nDLoGWXqNGwHzSCaUxj5voFe/FZIjPZy3JYWjxOgYuzqsjODhpGJOHQY1Z7diBVdBxS36ggQlET1F5oSFX+hs0TRr/lupI/lefp+PRMcq7KrZJV1dmKIQ2htQIknnZUBzkKi6R80lfp1Zph+u625Pf03U6Tj9vapBM5uX+sV9KpP9ovGkelVydRJRT5Ook9iap1nFvEkQdS4RSWhupdGMLligeNFBzsepjyPaqZBCraulrdUO8dqVVmEVswB0RjZ3+JTV3GoHbSpFkl2mrQYpmjPqV5LWVlJIOUkXRqWYduvF9rYtqIqZkqsF0UpS3v8APlz2kt1ljBkuXQZDJI6XbojjswkW7eHI8HUa/eVOCJcTzM/TkK6o5XSZicPHp9AwwMbDDL6lKMXHYAV5x3MK5eNZg4O6GOaKf+xcog6o22EoJPkipPDr3o34uFNzJHPGUlD2cqupXdGPTiAc5JXIHnz4WkirPkqSnS36suXWJ0kkrYiO8ubBjpivlM8J8rKPtYP5wZQ49tI96lWHMlyEEjxxNHIQpJkERjlRWWVT6SCokibBJB9ajt2redOYY9dnOkc4aCcep4JYl0MMOuqRRuQBt8jX2OBRTX08c8uIY5jJ0i+lZDJHBIMjOGCsJDj3P35mb2OOVVUKrFW17crONLv7T9l42Lie0vFhZEWU2zM2CsiTAgFSPtIHUb4G7ffWj5Sytv0WOWtXaH+yh9H/AMoxn8ared+IwiyZUkTUmiRFUg4EUsbZAHYACrLhZxe3i+G6Mn95Gj/+yKsrMz4v3YMxCWng1/0y6pSldDzRSlKAUpSgFKUoBSlKAUpSgFKUoDxvB9W/80/qNYAcPec2kMcphaSwhKyDOR05oXOMedNdEYZGPesNBL0f3MlcEdMSWr4GTqCFQMe5eDH3mqVG/hKmk4127w3+CXLydc5jP7oTSqjqzJLgKyhgSMrvnG4zkZ/TXPUtWgtrK5+ECLBKpeXWD1SJCQCngroYb+SPetjzLzvaXEGLeWVrlRrh6SShg+xAbAAKnsRuMZqM0QuOH8QgUZ6bfFQj/pygXKjH39Ra51JPQ9Lh68XDpTxVEtTbLbSbROu/4RK5j5jtpWjltLqBblcx6nOnEcnpLZbG6HDD+0MHODH5kktFtbS3tpYnWOZCdJWX0hW1O6qwLZJGRkE71o5OV7W5s8RwQx9ePKssagqWUEMCBnYkGsLy1bWEdvOl/CpuYJCpUljI+dlVACNXqBG3yJ70qnzKYDw3TNOb7HpZu/lo/fqaDj1/DJw6OOEKMSxhY3cEhFl7sNTFUKg9+wbHyqVytxZYo5IZsYBkcnqRvDhnysUR1EsuknAIBGCCBkVBtuSLa2tZLi5tlaRsssOpmCFjhIV39TElV1e522qBPy3bQiGxW0W6vpAHkbWyKnkkuNwngKO4x5IyunJEYNdDw021Lc28XObRdeZdclz24sminKJrlkLJI6gsC2V/K3GjSv8AZIpyZLbwwySsFSXXLgEqJDGX1KoGdxpC4HjGPeq6X6NenHIfh4ZiwOFjeZHUkbaC7srYPYMBn38VUWHKFsbaxupEbpSHRc4YjDMzIsn8lQ4AIHuPY5XUWLOnBxFU1W4qfLeG4130NDwHi0iXQmk0BL0HrATK3TZWbplhsFxGQhAJzgHwaJxKBeJGXqxYaQ6jK0YKAQlNccofOgnA6TA9y23evC75GtbKbqvAJrN8ByxZmgP5+x9URzvnJXv2zUjgvLFpLxGSWCJDbW6BNvVG05ySQDkEKhUe2T8qm+hWp4LzYimHTGlu2rvou3Q/fpB43bXFk0UVxFJKZI9KJIrMTrUYGCfBO9VacAaZriR7eWZYJ01QTSh5WAgII1gkEgyq4GewxV9xvh8T8Rs4VjRVhDXEpCquAvpTJA7a87fKqvh/ErturNbFRlXuTE6MxmWWR1QLp3ysUMfbzJg1Du7jBqyYKWHbe75vS3PL66lfxPgyLbXFxHYtZosRjAc+t3klhGdOThVCkfPV8q3XDt+IXZ8LHAn4/Xv+px+msxxji9zcKLW4hjjLy26nQ5fJeQSY3+zpjiYkHJ9SnbzqeXfU91L/ABlwwB+USpD+1G1WpibHHiaqvpff13nXK1e/Jl1SlK6nkClKUApSlAKUpQClKUApSlAKUpQCsdxeyYreQp/CRMl3b/zs6yPxlik/+IK2NU3HlMbRXS/+gJEvzgfGs/2CqP8Acre9VqVjRw9eWu3h3V1+vE9OFXVutqs8YSKFk6hIAUAH1HOPYk1kI+YCZ4uIGJkgdjA7FcK0DselKe+CrhgfkR7ivccEUyPw2WR0hZ/iLbTpwyZLNCQ6kMEc6tPkEHxVjc8moiEyXbmEFzIsvSWIrJ/CfYVNP5wOcKwBxVLs3UrCw28znN3/AMv8+zRCk4rNZwzWqBE+ESR1kc5PQG8WlMes79POcAxnIOQDSLwWVxb3sFvI81qkbMZe1xpHqKgnWGXwSPUAMZ0gG0sAZlFt1Ea6tBqtpjho54DtpbGzKQArDwVDdxX7xbm65MVw4CQrbIeogYC4VyCAMN6dGrSda/aVhp3yBVxuaKM1LihKXr1n9+jtCdybwbmCPilwmkMiWgEjI+AzTHUq7DusYDHP5zL2xVRynxQHjVyz7C6UmFjtrRWwunPcFUJH8yvfmflSJbaOdlmFwqDqzQsoO0RLyPqYBs6cdwzFu5qqhhnlgUNDBeQ2yrpZ9VnPGugMvqOkAadJyCw7HJo25uTRRhVUVZNGsva/PRy+bR0vi3FI7aF5pThEGT8/ZR7knYCs5ybY9bh0lvcJpy8qOnleoepj5ECQfdWS4MJxOHa0FwXObYXF+kmkLnJTLESbj7QG2PxqTaT3E91Is1y9uk8yrItspwJTGoCGR8MpZUHqAZT71OaXJyXCZKHSqltVPbkk293ruXP+kMxhawVTLexho5H06kEYGBOfziyEYT84kHHmBwbizcNDQvG6FQCsUjoFK6zqdGRW1MEy7sWAB2wAARP4pZfufJGlnIsAeN2bXpaNjGVLPMzev7LEAgjfbzt9fEm4ijur8KkEX2EVWDTuSCMK3q6ZZV0p3cqGIAwKX8SyyOm1M0VX6t9vRJaLfU8JleUNsyz8WbGMeqKzjG5I8MUJ2/OlA8VfcC48gVIZoxbSD0IhZWXA2CBwSNQUAFDhsg7EVV2HC1vWnMs7R3ZZC6xMuqFF9ccOSCNmw7Ed3GPFQLnllLZ7i44hFDcRaQ4lC6HaQYXQ0Y2LPt22yCTjUam6uc6lh1/11O+yWs2SiYTUW6xK1JPFxFDeO8UaqlhE87hRjXcTDRGp/lFVP94VreB2Bgt44ycsq+s+7n1O34uWP41k+AWEjyrHMPrJGF3dDGynIFvB/Z06sf8AT+dbqrU8zNxdUJYczHz3bfZoUpSrmAUpSgFKUoBSlKAUpSgFKUoBSlKAV+MuRg7g1+0oDGcT4OcLbB9EsLdSwlb+TuYCfOkbY8ppO5VqrOY+ZGurSWB4WRjHpZVV3dbpXVhEQo2RgAVY7MCdxpOd3xThaXERjfONirKcMrDdXU+GB3BrLX8cizJrkEF6BpiuMYguV8RSDwx/N7g7oT2rlUoPV4fFpqadSur9nz7c+TurNxF4xy1FDH8RLMLQ/VmPpRbpPoAJUKTq1YIZAACFB8EmCePxXAX44GCVfQl5CCEOR9hwRlMg7xSLjc7DNSOYeMyzPBHJHJBJbsZXjRVkdnQfVyQltpYw2dQHqGdxjJFhy3YRx2cl/d4kluVMkxOWGg7rEEJwcAABcZztVd7GiXThqrFu9FGvKFbSFu2nyvJ8cV4bdz2nRDRXEBxh4CsbMowQpR8oV2GdMi1arzUvqie3uI3C7gQGTGR3xCXwKyy8BMFzbKSbR77VtaO6dNlUNpZXLpIN8EgLv4xXvxzlGS3L37zrcNCpLh4lidkAGcSxEMJAAAG77AdtqmXqUdGFVFNVSvLUKG3MbTTqo28j85Z44I+iJUbFlCYcxxXEhZyYsk/VDp4WMbHf1V68TtGu7sXEFrcZ0KFZj8MA6sSsutiScIzLjptkGvLmLk+OWWG2tkWJp0aWSSQyOSEKbYLHU5MmS3fHneryXlKUwlGuWZUUhIYVFrDkDZToy+nOB9ukPQmrEwqWsSlw3NnOk9ObnVopelFAyRzyNf3SfwdrFllU5LanyTkhiTrkO2chRXk/HOoTctLFLcxOESJNUkduhKh5RgfWMobeQkJsQD4Mjg0vwXE0tiVEMiFRoh6KdfCPjJyZDoIwSzEawNvM7nTgdqsRm6y2kmhkDKBh1YYMZjH8JkHxuNj4psTmpWJTTVLzKU++0RZPeL9WSuYuVEP75titvdQ6mV1Cord2Ik8FTvkn3PftVNFxB7rp3E/1kMDabdAuj4m5JIDhCTiNd8E9gCxxggePEb+W5SIXYdIWA6drGCLi6YAep1B+rjzvgnbyexrV8F4O+oT3AUSBdMUSbxwJgelfdyAMvjwAMDvOrscm3g4f9jl3j9J/Er76S+CcLMKEuweaVtcrjsXOBgZ7IoAVR7KPnVjSldTyqqnU5YpSlCopSlAKUpQClKUApSlAKUpQClKUApSlAK8L6xjmjaOVA6NsVYZH/wDfnXvShKbTlGTvOX5I06ZT461ByIpGxPHj+LlONWPGSrDw1VrwmbEcVz1CjBhbXrPFOrKQww4w7AED7ayL23rfVFv+FxTrpmiSQDsHUNj7sjY/dVHSbKOLa/188PyofUxdxdOvEYrq7hniWJGUKIutGuoEFhLCSff7Sjb7qr+ZedzdIsKfDxxlwXMtymGCsGClR6gpIGdskbbVtf8ARdFx0ZZ4cdtEzMv9yXWn+FfDcHuc/wC+Kw9pLZG/ZZaq6WaaOIwcyqaVrKZUdkk/VswvEeMSroccTtLmVDrQghGjY7Mq6AQ8bKSCrYPYjBFaDgnP8joerbySyZ2FrDIyYwNy0mBnOexIxir1eGXI7XMS/wAy1x+uU0PAZGH1t7Ow8hOnCP0xoH/81FS0RXj4FdMVJeq9qUvYyPGLFpnMt3ptoidSC7mExXIGenbqdJYkdmLYzgL4qVw7gTs2u2hZWxgXd4MyADb6m3wNAx2yEA9jWs4fy9bwHVHEofy5y8h++Rssf01Y1Ko5nOvjbZaNPTyl+ra6FZwfgCW+Wy0kz/bmkOqRvlnwvsowBVnSldIgwVVutzUKUpQqKUpQClKUApSlAKUpQClKUApSlAKUpQClKUApSlAKUpQClKUApSlAKUpQClKUApSlAKUpQClKUApSlAKUpQClKUApSlAKx3GOdJ4eKwWCQRsLlQyyGRl0riTVlQpyR02xg75HatjXM+ZP+aeHf0Lfs3dAdMrJy813K8VWw+Hj0unVEvVb+CBKnKaPt5GMZxuDmtZWIu/+ZIPnYv8A51ASvpC5yl4ZEkyQJNG7BDmQowYhmGwQgjCnz3r44lzBxK2heeSxtnjiUs4iu3LhRuSA0ABwATjPiqj6d/8Ahsf9YT9iWpvGuf4p7aWK0guZ55UZFT4WZAC6lcs7qFVRnJ3oDS8M42LuzS5tQD1V1IJCVGc4KsVBwQQQcA7jzWV5W55v+IxPLBZWyrG5jPUupAdQCscaYTthhvWg5E4C1lw63t5CC8aktjcBmdnIB84LYz8q559FPOFvZ29xHMJdTXLsOnBLKCCsY7xqRnKnbv2oDd8tc5NcXM9ncQfD3VuAxUSdRGQ49avpH5y7EflD5geXEubpnvXsbGBJJYVDTSTOUij1bquFUszEEHbH68V3KlhLc8WuOJPC8ELRCGFZV0SOMqTIUO6j07Z9x7VB5i4ZfcP4lLxCyh+KhulUTxD7YKgDIA38ZBAbu2R2NAaTgPGr03bW17bxJ9WZI5YXZkfDIpGGAII1jv7j3rT1kOUvpMtb9+l6oLkZ+qlGGJG5CnsSMdtm27bVqL68SGJ5ZDpSJSzH2VQST+gUBmuN8+Jb8UtbE4/fAOtvKltoh/aZWH4rWsrj/E+AG74RcXzkLezyC8T1DUiRjEcQ+6DJx+ca6Tylx4XtlBcDGZFGoDw49Lj8GBoCq5u5xmsrm1hS3SUXr9NC0rJpfUg9QEben1g5G+x2rVrnAz384rn/ANJY/f3Bj/72P1xf9q6AKA/az3PnNI4dYyTgAybLErdmkbsDjwACx+SmtDWFuOnxDirrIVNtw1ChBIw9xMpVvv0RHHyLmgNfwjiaXMEU8ZykyB1+5hnB+Y7fhUuud/RLeGH4rhkjamsZD0zn7UTkkEfjv/4grolAKUpQClKUApSlAKUpQClKUArmPPkotePcNu5fTAVaIufsqx6o3Pj+FB+5WPg106onFOFRXMTRTxrJG3dWGR9/yI9xuKAlKwIyOxrCWFyt3zC8sJ1xWVr0ndd16ry6tAPYkLnPzBFSl+iTh420S6P4v4mfR92nX2rTcK4RDaxCK3iWKNeyoMDPufc/M70Bhfp1bHDov6wn7Eprooqm5j5Ptr8KLpWdY91USOi5O2cIwycHGT86tba3EaKgLEKMAsxZvxY7k/M0B6muc/Qc2bK5/rcn+KQ10G6txIjISwDDBKsVb8GG4PzFVXLnKFtYBhaqyK+7KZHdc7DVh2ODgAZHyoC6qHYcWjmaVUbLQOUkXyrYB3HsQQQfNTKynEfoysprh7grKk0pyzRzyxknAH5Lbdh2oCg+krhkT8Q4aYQBfNcJ9n7RhQ6mZseF07E+NQ96tee5vip7bhaH/eW6txjuLaM6iPlrcBQfkauuB8m2tm7SQxfWuMNI7PLIR7a5CWx22HsK/bXk+2jujdqr/ENkM5mlbIP5JUvp07DC4wMDHYUBXf8A+WcM/wDYYv8Azf8A5Vn/AKPJfgOJXvCmOE1de2yfyWAJXfv6Sv4o5rpdUN5yPay3Xxbo5uBjEgmmUrgEAAK4AGCdsb5PuaAzH0pXKx3nCGdgqrdZJOwABi3J8AZ710MtgZPYVRcf5FtL5w91G0hUYXM0qqBtnCq4UZwMnG+BVefoo4cRpML6fb4i4x+jqYoCfzBzhFb8PkvEYSLp+qx2dySqAe4LeR4yapuB/RVZ/Dxm8t0numGqaR9RLSOS7djjAZiPwq4vuQrOaOGKSNjHbKFiQTTKq6dgcK4y2Pyjk/Or9EwAN9ttzk/pPegOVczcJh4HxCyvbaMRW0hMFwq50gNvq3J8Zb/wh711YGqvmDle3vkVLlDIiHUF1ug1Yxk6GGcAnv7mpnDuHJBEsUerQgwoZ2cgeBqck4H30BJpSlAKUpQClKUApSsjw7naWXis3D/hkX4ddbSdYnKYjIITp/aPUXbO2+5xuBrqUrK8A5unuL64tHtFi+Ex1HE+sHWMppXpLnUN9yMfftQGqpWOb6RI4uKyWFxhAQnRk7AlkU6Gz2JYnB7Ht3xnY0ApWc5v5lmsuh07dZhcSrDvMY9LucLn0Nldjk+PY1684cwS2Nm1ykSS9IAyKZCmxKr6ToOdz2ONv0UBfUrM23MdzJwxbxLaNpHTqiHqtumnUAH6f8IR4xjxmvrkLm7907T4jQsZ1smhXL4wF7kqu5Bz9xH4AaSlQOPcSNvazTgKxhRnwzaQdI1EagDjYHx3xUHlrjU93ZLcNAkTyrqjjMjMNJHpLNoBGe+wOxH3UBe0rB8rc9XvEY5HgsrdRE5jbqXbg6gATgLbnb1CtLwHiFzIZVurZYGjI0lJTKjqQdwxRcYIxgjNAW9KxHMfPVzb8RisYrWOZrhdUbGcx7evIb6s4I6beT4rz4rz/dWJje/sFjt3YKZYbjq6Cc91ManGAf0e+AQN3So17xBIYXmdsRxoXY9/SoLE/PYVkOH8x8TvIBc21rapC4zGk8snVdfB9C6Fz4BJ+/zQG4pVTy7xWS5tElkiEUx1BoySQro7oQTj3WqPlLnSe8vLq3kt4oxZHS7LKz5Yl1GkFBt6CcnHigNlSsvHxviEskohsoOjHIyI8tyyF9DFSwVYWwNQI39qqOGc+X1xeXFmllbiW1+2Wu3C74xpIgJPceBQG/pWc4Zx27N4Le6tI4leJpFkjnMqko0alMGNCD9YDv8AhnfFZf8APFynE/3PjtIncp1EdrhkUpv3xCxDbEY3++gNtSs9a8TvxcRJPZwiGTUGkhuGk0EIzDKtEhwSoXPuRXnLxi/e4njt7WAwwsFEktw8ZY9NHOFWJtgXxn5UBpaVgLfnm+fiElgLO260Ka2JuZNGnEZ2PQzn6xdse9XNrx29W7hgubSJI5w2JYp2kAZVLaSGiU5IB/QaA01KUoBXNOXv+auIf0C/s2ldLrmNnMLbmqfq+kXkCiInYMdMIwD75hcfeB7igOnVi+Wf+N8X+61/yWrZswAydgKw/Ik4uOI8Uu4zqgleKKNx2YwxlWIPkZI385oCn4nydDxPivE4pdnWK2Mcg+0jFH3x5U7ZXz8iAR6coc4z2NwOGcVOHG0E5OVkXsoLHvnsGO+fS2/e25ek/wBf8TH/AErb9g/96u+buUIeJW5hmG43RwPUje4+XuOxH4YEld9IXaw/r9t+01ff0o/8Iu/5g/bSueS8VvLeay4ZfKXaK8t3gn7h41k04JPfGofMdj4J6F9KZxwe7/mD/MSgJ3In/C7L+rxf5a1jOAr+5PHZbX7NtxIdSH2EgydI9t9a4/o62fIh/wBV2X9Xi/y1ql+lrl9p7HrxZFxYt1oyO+FwWA/ABvvQUIP36SHNx8Nw1D6r+T63HcW8WHkPyzhQPfcVs4ogqhVACqAAB2AGwFYL6OLh+ITTcUmTTqRbeFe4CoA0rD5NKT/dxW/NAci+i/mYW0N2vwt1Nqu5GzBA0qgYQYLA/a27exHvXR+XuYxeCUrDND0WCFZ06b5Kq32TuBhhv5rH/Qe4NndDIyLpyR5wUiwf8D+g10E3SdQR6hrKltPnSCBn7ssP/wBBoDl3PXEVt+Y7CVw7KkJyI0aR9/iV2Rdz38eM1+84cw/u5E1hw+KR21oZpJF6SxKGPcOQ2dS9seD3NTOYf+aeHf0Dfs3dfv0g8Nk4fdR8YtVzowl3GNtcZwNR+ewBPghD+SaEm2v+BrLZPaFjpeIxavOCmjV9/muccJ5pvuCRLb39m0trD6UuIdwFycZztj2DFD43rov+k0HwYvA+bfQH1Adl8kjxjfI7jBqwDLImchkcd9ipUj9BBFCCDwDmKC+hE1tIHTse4Kt3Ksp3B3/xzWM+jj/i3Gv6ZP2p6+foysI0v+KNa/7nrRI9P2C6qxcKe2lSxAx4K+KfRs3+tuNf0y/t3FCTpFc15LH+0PFj8o/1L/2rpVc05JkH+kPFh7hP8NI/+tCDpdct5h4mLfmaKTpSy4tMaYYzI+7S76R4+ddSrnEsgHNigkb2eB8zqY4HzwCfwNAaPh/OyzXEcHwl3EZdWGngMS4VSx3J3Ow2+efFaSvG5uUjAZyACyqD/Kdgij7yzAfjXtQHNuDj/au8+Vqv6rWuk1zbgz/7V3o97Zf1WprpNAKUpQCqnmHla2v0CXMQcKcqclWU+6spBHjzg4FW1KAxo+im0O0kl1Mn8XJdysn3aQRkVq7GxjgjWKJFjjQYVVAAA+4V70oCmsuUbeG5a6jVxPJs7maVtQ22ZWYqQMDG22BjFXNKUBB4rwSK56fVQMYZFkjPYq6MGBB/DBHkbV88c4FFeQmGcMY2ILKrsmrByASpBIyAcfKrClAQeDcGjtIVhhDCNPsqzu+B7AuSQPl2qaRnY+a/aUBE4VwuO2hSGFdEcYwq+wyT+sk17zwh1KkkBhjKsVP4MNwfmK9KUBkIPoo4dGSUikQnuVubhSfvIk3q04HybbWcjywI4kkUKzPLLKSoOQPrGPmrulAUl5ybbS3IunRzcJ9mQTTKVG+ygOAF9TbAYOo+5q4mhV1KsoZWBDAjIIIwQQdiCPFfdKAz9ryJaxQzQIji3uAQ8XVk0DPcqC2UJ/kkVWw/RLw9RpCS6D3T4mfQfvUPg1sqUBFsOGRQRLFDGscajAVBpA/R585qt4TyXa2s7zwo6yyZ1sZpW15JJ1BnIbck7jarylAfjDIx7/hVBw3kS0t7g3MSSLM2dTmeZi2o5OoM5DAnB3zuBWgpQCsxxT6OLK5nM80bvKfyuvMCMdgNLgKB4AxWnpQGZh+jiyWSOTRKzxOrprubhwGUgg4eQg4IrTUpQGft+Q7NLn4pY3FxnJk685Y+N8yYIwAMHbG1aClKAUpSgP/Z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AutoShape 4" descr="data:image/jpeg;base64,/9j/4AAQSkZJRgABAQAAAQABAAD/2wCEAAkGBhQREBQTEhIWFBMRGR0aFxgWFRgWGBwZGxcVGB4YHhgZHCYeGxokGhYXITIgJicpLCwsGR4xNTMqOCYrLSkBCQoKDgwOGg8PGi0kHyQuLCwqNS4sLSwvKSwsLi0sMSwpLiwtLywvMDUsMDUpLDIpLC4qMiktNS4tLC0uKiosKf/AABEIANsA5gMBIgACEQEDEQH/xAAbAAEAAwEBAQEAAAAAAAAAAAAABAUGBwMCAf/EAFAQAAIBAwIFAgIFBQwIAgsBAAECAwAEERIhBQYTMUEiURRhByMycYFCUpGxshUkM1NicnN0gpKhsxYlJjQ1NmPRg6JDRFRkk6PBw9Lw8Rf/xAAZAQEAAwEBAAAAAAAAAAAAAAAAAQIEAwX/xAAtEQACAQIEBAUEAwEAAAAAAAAAARECIQMSMUEEUWFxgZGhsfATIsHRFCMy0v/aAAwDAQACEQMRAD8A7jSlKAUpSgFKUoBSlKAUpSgFK/CcVTSc0xsxW3R7p12PRAKA+xlYiMfdqJ+VQ3BemiqvRF1SsVxnmGZdp7y2sR+Yn75n+7cAD8FP31WfFQyDaXi10T5jEiL+AARRVc5rp4KpqW/JN+unqdIpXNYeHxqdQh4yp+THP+D5r7PGREfTe39ufIu7YzJ+JKZH96oz8y38Kf8AL9P1J0elYjhXNd13/e9+g7m1k0zAe5ifv9wxWj4RzJBc5WN8SL9qNwUkX70bf8e1WVSZnxOGxMPVSun53XiWlKUqxnFKUoBSlKAUpSgFKUoBSlKAUpSgFKUoBSlKAUpSgFVXGeYktyqBWlnk+xDGNTt8z4Vf5RwK+uL8TZCkUIDTzZ0A50qo+1K+N9C5G3klRtnIx8dyJJ+hFKyJOxEt2FLTXDKQpVGUERxAnSH2Udl7HNKqoNnD8Pn+6rT58td+bXvdmS4k0T/vmUf+pwNpt489viJvyjt9k/PCmoHMbPE6Q3VxHErRMyKokjtVwcCMLEQ8rZ3JYgAY9JzirPjPB34e0d3bZaC3BElvgABGxqkXAyX2yWbJPvjavXmfmKCaGHouJJXYPEgtxO7KM5xG4GkH87K9jg7VR7yb8Or7qXQppvps/Jxz0vu2TODTWSWnxNtBGwUb/Dw5cvsCoBUOTkjvjY5O1Z7inHTfEBluLbolx0WgeQSSlQyKdBHqABOk42OQfI+fg+J2tu0iKkavIZJgmh5zqI1MAR0lwAAFXOPnvVRdzGdZBBK7iWXW4ZXkmYABVRekkvT0qD6jpJLHAAAzDqtB1wcCnO605vZzMd7R82NBeT/vC3nkll6dwYgIyWdYy/2m9P1koAB0qzNuRs2wr24NxqG2l6VsLq7WZgSdmRBnQWVcAhNWQTgDKkAkgiqic3pj0iKYxlVCxCCSJYTHgxtE+Wk1KQMll9X6vHg3G7rrBSzQ3bpGjfEKqo/Td8u3UAc+iQelDq1DyCSE3JeDmoqunrvbxtNt37ybPm3gdl0XuLiPR0hnqxDTKDkAYZe5yQN8jestEzyAiRZLoW+DuBFxCFWAZXVkYiVcHPfJ8jbFT+Zrm4yRcwgxvE0RHUItssVIl6gXMbAqNpAAPyW75sonubOwtxFCt1O2hXKHAxpwGLd2wqqur8al3Znw3Vh4aTctu17Ls9ut1qup58L5neJVeWQXNk5wtyq6XjP5s6Dt7awBjyBmtgrZGRuDWW49y68btdWYAkYfXQH+CnXyCOwfGfV589zUPlzjSQoGjJ+CdtBV/t2kpOOm+e0RY4B/JJHg7WTaszNiYVOLT9TD+dO/KLPo7PbUpSuh54pSlAKUpQClKUApSlAKUpQClKUApSlAKj8Qv1gieWQ4WMZPv9wHkk7AeSRUiqHjJEtxHExxFbgXExPb0k9JT8tSu5/oh71DOmFSqqr6b/PTuZ/jd2YYm67ET3K9S5KEZitlziBD2BZmEQPlndvun8b5biniW4hkmREg06LV1HUiALCMeD3OPfNV6Xt702uoLQStd/WEuQdMSkiKNY9QLEKNZ7bybZ8QOHcQMRaSzudcs7BPhRbGGPrMG7qzHQV0lnKnwM9xXKUewqKomlw14rs4nLGib2W2o4crr17K1R8XOkhLg6xBFo9UkgBIBcnaPOSBkjBwbXgkgQsnD4zcyscTXk2RHqHf1DeTHhE2G2/mlnwXWTZRuWRTrv5+zSyN6uiGG++ct7Lgdyap+IWUtlexj0FlJlSdmaKMQKhVoGSNSqKrFcEAA5HlqjQu3Tit0p3iY521fvE9WneL3mPl3EBluZ5J5NcQzpBRA00aHp2+CpbSxxqDnNTeWeJSES2t0jBoRtIVCK8bfZLFDpSTT3XPzHnGRn47dXcCw6lCpjMsiKssjDJDxrLpQAHAHqDbZ2O1RuIWUWkCQPLMxCdJ2eSYuUYB1jmw2lifUpGkHSysdJBZryiP49VVH08V3m0LTTtC6ezNHyzwK3+NucQ9NY3ja32xsiMrFWPcFskjO+Qam8WIvOIJag/VQxs9wjrqV8soVArjGe51ruAdjWZveAtEY5Z7ARwIuZSoilIYANq0IQdBaOPO/bXk4Y1OhLwPiK7WGRRjpzyIYVGQSDrPULHY5iVE7AbDeU9oIrozVfUVUuIW6Vo1U337uS34jG3Dyi204YSHSlpOxbV/Jik3ZPbDZXcdqjWd0HieThxZCMie0wodG8tGjjSkgIPp+w+CNjvVZYQs9/bBi5+sMkjs7ukjKkmgxtIi5ChiNA3AOcNu1XHO0CQyRXULrFeagqAkATD+LcZ3BwAG8EqNtiHUo6UqqcN3qamdnrapfnVa9FTNbPeXNtBJcNdLJiaRtLxKqR7NGIgAh1SEKScspDKcVf8ANHCxA5vI01Iw03kQGRJCRgvp8ugOfmM/jCfieALy0X03qOmhgPRdafT37F2jEbDszLGfNedlywklkLmAyTXzqCJWlIYS7alZWIUIpyGQg7AjBNCanDpdThaR1es6JabcpSL/AJauypNsz6wih4JCc9S3bGk58sh9JPkaD+VV/XPirWjSwqPVYEXNuB5tnJE0I9wvrA+ej2Fb6KUMoZTkMAQR5B3BrpS9jz+Kw4eZaP56+8rY+6UpVjIKUpQClKUApSlAKUpQClKUApSlAKwfGJtdtMc4/dG5MOod1gjJRj93Tglb+2a3Uj4BPsM/orCcKsVuDYQuSVFnJK+CRkzhI+/jaSTeqVcjdwkKant+E37pFpY81n4MyCKPXHAs4iSRtIh3wDJ09KvpVhp33X9FXaXMfVveI6MJbIRGp7mUxI8jH+Vnpx/cpqdxT6NrRlYwqYH8lXfSRkagVzggrkfjVG/E0Tg0bvv8Tcq8gXBOHuDMRjPmNMYNUc7mvDpwqlOFP3NJ9E783yfmfKwzWBz05Wmmt16UqRdbE7u0kwZc41OxXc+FXvjFQr3jD8TkCSF9FsE1JDbPOskuPWTpYAIGBAy24387aXjX0hQtbSiATGZkIQdCVcEjGclcbZz38VheXbpkiEMq3Kxlj+TN0FHuUhAklJPgsoqrjRM2YFNdVLxa6IqWnPq0n8mYuaSKbQ2nDLoGWXqNGwHzSCaUxj5voFe/FZIjPZy3JYWjxOgYuzqsjODhpGJOHQY1Z7diBVdBxS36ggQlET1F5oSFX+hs0TRr/lupI/lefp+PRMcq7KrZJV1dmKIQ2htQIknnZUBzkKi6R80lfp1Zph+u625Pf03U6Tj9vapBM5uX+sV9KpP9ovGkelVydRJRT5Ook9iap1nFvEkQdS4RSWhupdGMLligeNFBzsepjyPaqZBCraulrdUO8dqVVmEVswB0RjZ3+JTV3GoHbSpFkl2mrQYpmjPqV5LWVlJIOUkXRqWYduvF9rYtqIqZkqsF0UpS3v8APlz2kt1ljBkuXQZDJI6XbojjswkW7eHI8HUa/eVOCJcTzM/TkK6o5XSZicPHp9AwwMbDDL6lKMXHYAV5x3MK5eNZg4O6GOaKf+xcog6o22EoJPkipPDr3o34uFNzJHPGUlD2cqupXdGPTiAc5JXIHnz4WkirPkqSnS36suXWJ0kkrYiO8ubBjpivlM8J8rKPtYP5wZQ49tI96lWHMlyEEjxxNHIQpJkERjlRWWVT6SCokibBJB9ajt2redOYY9dnOkc4aCcep4JYl0MMOuqRRuQBt8jX2OBRTX08c8uIY5jJ0i+lZDJHBIMjOGCsJDj3P35mb2OOVVUKrFW17crONLv7T9l42Lie0vFhZEWU2zM2CsiTAgFSPtIHUb4G7ffWj5Sytv0WOWtXaH+yh9H/AMoxn8ared+IwiyZUkTUmiRFUg4EUsbZAHYACrLhZxe3i+G6Mn95Gj/+yKsrMz4v3YMxCWng1/0y6pSldDzRSlKAUpSgFKUoBSlKAUpSgFKUoDxvB9W/80/qNYAcPec2kMcphaSwhKyDOR05oXOMedNdEYZGPesNBL0f3MlcEdMSWr4GTqCFQMe5eDH3mqVG/hKmk4127w3+CXLydc5jP7oTSqjqzJLgKyhgSMrvnG4zkZ/TXPUtWgtrK5+ECLBKpeXWD1SJCQCngroYb+SPetjzLzvaXEGLeWVrlRrh6SShg+xAbAAKnsRuMZqM0QuOH8QgUZ6bfFQj/pygXKjH39Ra51JPQ9Lh68XDpTxVEtTbLbSbROu/4RK5j5jtpWjltLqBblcx6nOnEcnpLZbG6HDD+0MHODH5kktFtbS3tpYnWOZCdJWX0hW1O6qwLZJGRkE71o5OV7W5s8RwQx9ePKssagqWUEMCBnYkGsLy1bWEdvOl/CpuYJCpUljI+dlVACNXqBG3yJ70qnzKYDw3TNOb7HpZu/lo/fqaDj1/DJw6OOEKMSxhY3cEhFl7sNTFUKg9+wbHyqVytxZYo5IZsYBkcnqRvDhnysUR1EsuknAIBGCCBkVBtuSLa2tZLi5tlaRsssOpmCFjhIV39TElV1e522qBPy3bQiGxW0W6vpAHkbWyKnkkuNwngKO4x5IyunJEYNdDw021Lc28XObRdeZdclz24sminKJrlkLJI6gsC2V/K3GjSv8AZIpyZLbwwySsFSXXLgEqJDGX1KoGdxpC4HjGPeq6X6NenHIfh4ZiwOFjeZHUkbaC7srYPYMBn38VUWHKFsbaxupEbpSHRc4YjDMzIsn8lQ4AIHuPY5XUWLOnBxFU1W4qfLeG4130NDwHi0iXQmk0BL0HrATK3TZWbplhsFxGQhAJzgHwaJxKBeJGXqxYaQ6jK0YKAQlNccofOgnA6TA9y23evC75GtbKbqvAJrN8ByxZmgP5+x9URzvnJXv2zUjgvLFpLxGSWCJDbW6BNvVG05ySQDkEKhUe2T8qm+hWp4LzYimHTGlu2rvou3Q/fpB43bXFk0UVxFJKZI9KJIrMTrUYGCfBO9VacAaZriR7eWZYJ01QTSh5WAgII1gkEgyq4GewxV9xvh8T8Rs4VjRVhDXEpCquAvpTJA7a87fKqvh/ErturNbFRlXuTE6MxmWWR1QLp3ysUMfbzJg1Du7jBqyYKWHbe75vS3PL66lfxPgyLbXFxHYtZosRjAc+t3klhGdOThVCkfPV8q3XDt+IXZ8LHAn4/Xv+px+msxxji9zcKLW4hjjLy26nQ5fJeQSY3+zpjiYkHJ9SnbzqeXfU91L/ABlwwB+USpD+1G1WpibHHiaqvpff13nXK1e/Jl1SlK6nkClKUApSlAKUpQClKUApSlAKUpQCsdxeyYreQp/CRMl3b/zs6yPxlik/+IK2NU3HlMbRXS/+gJEvzgfGs/2CqP8Acre9VqVjRw9eWu3h3V1+vE9OFXVutqs8YSKFk6hIAUAH1HOPYk1kI+YCZ4uIGJkgdjA7FcK0DselKe+CrhgfkR7ivccEUyPw2WR0hZ/iLbTpwyZLNCQ6kMEc6tPkEHxVjc8moiEyXbmEFzIsvSWIrJ/CfYVNP5wOcKwBxVLs3UrCw28znN3/AMv8+zRCk4rNZwzWqBE+ESR1kc5PQG8WlMes79POcAxnIOQDSLwWVxb3sFvI81qkbMZe1xpHqKgnWGXwSPUAMZ0gG0sAZlFt1Ea6tBqtpjho54DtpbGzKQArDwVDdxX7xbm65MVw4CQrbIeogYC4VyCAMN6dGrSda/aVhp3yBVxuaKM1LihKXr1n9+jtCdybwbmCPilwmkMiWgEjI+AzTHUq7DusYDHP5zL2xVRynxQHjVyz7C6UmFjtrRWwunPcFUJH8yvfmflSJbaOdlmFwqDqzQsoO0RLyPqYBs6cdwzFu5qqhhnlgUNDBeQ2yrpZ9VnPGugMvqOkAadJyCw7HJo25uTRRhVUVZNGsva/PRy+bR0vi3FI7aF5pThEGT8/ZR7knYCs5ybY9bh0lvcJpy8qOnleoepj5ECQfdWS4MJxOHa0FwXObYXF+kmkLnJTLESbj7QG2PxqTaT3E91Is1y9uk8yrItspwJTGoCGR8MpZUHqAZT71OaXJyXCZKHSqltVPbkk293ruXP+kMxhawVTLexho5H06kEYGBOfziyEYT84kHHmBwbizcNDQvG6FQCsUjoFK6zqdGRW1MEy7sWAB2wAARP4pZfufJGlnIsAeN2bXpaNjGVLPMzev7LEAgjfbzt9fEm4ijur8KkEX2EVWDTuSCMK3q6ZZV0p3cqGIAwKX8SyyOm1M0VX6t9vRJaLfU8JleUNsyz8WbGMeqKzjG5I8MUJ2/OlA8VfcC48gVIZoxbSD0IhZWXA2CBwSNQUAFDhsg7EVV2HC1vWnMs7R3ZZC6xMuqFF9ccOSCNmw7Ed3GPFQLnllLZ7i44hFDcRaQ4lC6HaQYXQ0Y2LPt22yCTjUam6uc6lh1/11O+yWs2SiYTUW6xK1JPFxFDeO8UaqlhE87hRjXcTDRGp/lFVP94VreB2Bgt44ycsq+s+7n1O34uWP41k+AWEjyrHMPrJGF3dDGynIFvB/Z06sf8AT+dbqrU8zNxdUJYczHz3bfZoUpSrmAUpSgFKUoBSlKAUpSgFKUoBSlKAV+MuRg7g1+0oDGcT4OcLbB9EsLdSwlb+TuYCfOkbY8ppO5VqrOY+ZGurSWB4WRjHpZVV3dbpXVhEQo2RgAVY7MCdxpOd3xThaXERjfONirKcMrDdXU+GB3BrLX8cizJrkEF6BpiuMYguV8RSDwx/N7g7oT2rlUoPV4fFpqadSur9nz7c+TurNxF4xy1FDH8RLMLQ/VmPpRbpPoAJUKTq1YIZAACFB8EmCePxXAX44GCVfQl5CCEOR9hwRlMg7xSLjc7DNSOYeMyzPBHJHJBJbsZXjRVkdnQfVyQltpYw2dQHqGdxjJFhy3YRx2cl/d4kluVMkxOWGg7rEEJwcAABcZztVd7GiXThqrFu9FGvKFbSFu2nyvJ8cV4bdz2nRDRXEBxh4CsbMowQpR8oV2GdMi1arzUvqie3uI3C7gQGTGR3xCXwKyy8BMFzbKSbR77VtaO6dNlUNpZXLpIN8EgLv4xXvxzlGS3L37zrcNCpLh4lidkAGcSxEMJAAAG77AdtqmXqUdGFVFNVSvLUKG3MbTTqo28j85Z44I+iJUbFlCYcxxXEhZyYsk/VDp4WMbHf1V68TtGu7sXEFrcZ0KFZj8MA6sSsutiScIzLjptkGvLmLk+OWWG2tkWJp0aWSSQyOSEKbYLHU5MmS3fHneryXlKUwlGuWZUUhIYVFrDkDZToy+nOB9ukPQmrEwqWsSlw3NnOk9ObnVopelFAyRzyNf3SfwdrFllU5LanyTkhiTrkO2chRXk/HOoTctLFLcxOESJNUkduhKh5RgfWMobeQkJsQD4Mjg0vwXE0tiVEMiFRoh6KdfCPjJyZDoIwSzEawNvM7nTgdqsRm6y2kmhkDKBh1YYMZjH8JkHxuNj4psTmpWJTTVLzKU++0RZPeL9WSuYuVEP75titvdQ6mV1Cord2Ik8FTvkn3PftVNFxB7rp3E/1kMDabdAuj4m5JIDhCTiNd8E9gCxxggePEb+W5SIXYdIWA6drGCLi6YAep1B+rjzvgnbyexrV8F4O+oT3AUSBdMUSbxwJgelfdyAMvjwAMDvOrscm3g4f9jl3j9J/Er76S+CcLMKEuweaVtcrjsXOBgZ7IoAVR7KPnVjSldTyqqnU5YpSlCopSlAKUpQClKUApSlAKUpQClKUApSlAK8L6xjmjaOVA6NsVYZH/wDfnXvShKbTlGTvOX5I06ZT461ByIpGxPHj+LlONWPGSrDw1VrwmbEcVz1CjBhbXrPFOrKQww4w7AED7ayL23rfVFv+FxTrpmiSQDsHUNj7sjY/dVHSbKOLa/188PyofUxdxdOvEYrq7hniWJGUKIutGuoEFhLCSff7Sjb7qr+ZedzdIsKfDxxlwXMtymGCsGClR6gpIGdskbbVtf8ARdFx0ZZ4cdtEzMv9yXWn+FfDcHuc/wC+Kw9pLZG/ZZaq6WaaOIwcyqaVrKZUdkk/VswvEeMSroccTtLmVDrQghGjY7Mq6AQ8bKSCrYPYjBFaDgnP8joerbySyZ2FrDIyYwNy0mBnOexIxir1eGXI7XMS/wAy1x+uU0PAZGH1t7Ow8hOnCP0xoH/81FS0RXj4FdMVJeq9qUvYyPGLFpnMt3ptoidSC7mExXIGenbqdJYkdmLYzgL4qVw7gTs2u2hZWxgXd4MyADb6m3wNAx2yEA9jWs4fy9bwHVHEofy5y8h++Rssf01Y1Ko5nOvjbZaNPTyl+ra6FZwfgCW+Wy0kz/bmkOqRvlnwvsowBVnSldIgwVVutzUKUpQqKUpQClKUApSlAKUpQClKUApSlAKUpQClKUApSlAKUpQClKUApSlAKUpQClKUApSlAKUpQClKUApSlAKUpQClKUApSlAKx3GOdJ4eKwWCQRsLlQyyGRl0riTVlQpyR02xg75HatjXM+ZP+aeHf0Lfs3dAdMrJy813K8VWw+Hj0unVEvVb+CBKnKaPt5GMZxuDmtZWIu/+ZIPnYv8A51ASvpC5yl4ZEkyQJNG7BDmQowYhmGwQgjCnz3r44lzBxK2heeSxtnjiUs4iu3LhRuSA0ABwATjPiqj6d/8Ahsf9YT9iWpvGuf4p7aWK0guZ55UZFT4WZAC6lcs7qFVRnJ3oDS8M42LuzS5tQD1V1IJCVGc4KsVBwQQQcA7jzWV5W55v+IxPLBZWyrG5jPUupAdQCscaYTthhvWg5E4C1lw63t5CC8aktjcBmdnIB84LYz8q559FPOFvZ29xHMJdTXLsOnBLKCCsY7xqRnKnbv2oDd8tc5NcXM9ncQfD3VuAxUSdRGQ49avpH5y7EflD5geXEubpnvXsbGBJJYVDTSTOUij1bquFUszEEHbH68V3KlhLc8WuOJPC8ELRCGFZV0SOMqTIUO6j07Z9x7VB5i4ZfcP4lLxCyh+KhulUTxD7YKgDIA38ZBAbu2R2NAaTgPGr03bW17bxJ9WZI5YXZkfDIpGGAII1jv7j3rT1kOUvpMtb9+l6oLkZ+qlGGJG5CnsSMdtm27bVqL68SGJ5ZDpSJSzH2VQST+gUBmuN8+Jb8UtbE4/fAOtvKltoh/aZWH4rWsrj/E+AG74RcXzkLezyC8T1DUiRjEcQ+6DJx+ca6Tylx4XtlBcDGZFGoDw49Lj8GBoCq5u5xmsrm1hS3SUXr9NC0rJpfUg9QEben1g5G+x2rVrnAz384rn/ANJY/f3Bj/72P1xf9q6AKA/az3PnNI4dYyTgAybLErdmkbsDjwACx+SmtDWFuOnxDirrIVNtw1ChBIw9xMpVvv0RHHyLmgNfwjiaXMEU8ZykyB1+5hnB+Y7fhUuud/RLeGH4rhkjamsZD0zn7UTkkEfjv/4grolAKUpQClKUApSlAKUpQClKUArmPPkotePcNu5fTAVaIufsqx6o3Pj+FB+5WPg106onFOFRXMTRTxrJG3dWGR9/yI9xuKAlKwIyOxrCWFyt3zC8sJ1xWVr0ndd16ry6tAPYkLnPzBFSl+iTh420S6P4v4mfR92nX2rTcK4RDaxCK3iWKNeyoMDPufc/M70Bhfp1bHDov6wn7Eprooqm5j5Ptr8KLpWdY91USOi5O2cIwycHGT86tba3EaKgLEKMAsxZvxY7k/M0B6muc/Qc2bK5/rcn+KQ10G6txIjISwDDBKsVb8GG4PzFVXLnKFtYBhaqyK+7KZHdc7DVh2ODgAZHyoC6qHYcWjmaVUbLQOUkXyrYB3HsQQQfNTKynEfoysprh7grKk0pyzRzyxknAH5Lbdh2oCg+krhkT8Q4aYQBfNcJ9n7RhQ6mZseF07E+NQ96tee5vip7bhaH/eW6txjuLaM6iPlrcBQfkauuB8m2tm7SQxfWuMNI7PLIR7a5CWx22HsK/bXk+2jujdqr/ENkM5mlbIP5JUvp07DC4wMDHYUBXf8A+WcM/wDYYv8Azf8A5Vn/AKPJfgOJXvCmOE1de2yfyWAJXfv6Sv4o5rpdUN5yPay3Xxbo5uBjEgmmUrgEAAK4AGCdsb5PuaAzH0pXKx3nCGdgqrdZJOwABi3J8AZ710MtgZPYVRcf5FtL5w91G0hUYXM0qqBtnCq4UZwMnG+BVefoo4cRpML6fb4i4x+jqYoCfzBzhFb8PkvEYSLp+qx2dySqAe4LeR4yapuB/RVZ/Dxm8t0numGqaR9RLSOS7djjAZiPwq4vuQrOaOGKSNjHbKFiQTTKq6dgcK4y2Pyjk/Or9EwAN9ttzk/pPegOVczcJh4HxCyvbaMRW0hMFwq50gNvq3J8Zb/wh711YGqvmDle3vkVLlDIiHUF1ug1Yxk6GGcAnv7mpnDuHJBEsUerQgwoZ2cgeBqck4H30BJpSlAKUpQClKUApSsjw7naWXis3D/hkX4ddbSdYnKYjIITp/aPUXbO2+5xuBrqUrK8A5unuL64tHtFi+Ex1HE+sHWMppXpLnUN9yMfftQGqpWOb6RI4uKyWFxhAQnRk7AlkU6Gz2JYnB7Ht3xnY0ApWc5v5lmsuh07dZhcSrDvMY9LucLn0Nldjk+PY1684cwS2Nm1ykSS9IAyKZCmxKr6ToOdz2ONv0UBfUrM23MdzJwxbxLaNpHTqiHqtumnUAH6f8IR4xjxmvrkLm7907T4jQsZ1smhXL4wF7kqu5Bz9xH4AaSlQOPcSNvazTgKxhRnwzaQdI1EagDjYHx3xUHlrjU93ZLcNAkTyrqjjMjMNJHpLNoBGe+wOxH3UBe0rB8rc9XvEY5HgsrdRE5jbqXbg6gATgLbnb1CtLwHiFzIZVurZYGjI0lJTKjqQdwxRcYIxgjNAW9KxHMfPVzb8RisYrWOZrhdUbGcx7evIb6s4I6beT4rz4rz/dWJje/sFjt3YKZYbjq6Cc91ManGAf0e+AQN3So17xBIYXmdsRxoXY9/SoLE/PYVkOH8x8TvIBc21rapC4zGk8snVdfB9C6Fz4BJ+/zQG4pVTy7xWS5tElkiEUx1BoySQro7oQTj3WqPlLnSe8vLq3kt4oxZHS7LKz5Yl1GkFBt6CcnHigNlSsvHxviEskohsoOjHIyI8tyyF9DFSwVYWwNQI39qqOGc+X1xeXFmllbiW1+2Wu3C74xpIgJPceBQG/pWc4Zx27N4Le6tI4leJpFkjnMqko0alMGNCD9YDv8AhnfFZf8APFynE/3PjtIncp1EdrhkUpv3xCxDbEY3++gNtSs9a8TvxcRJPZwiGTUGkhuGk0EIzDKtEhwSoXPuRXnLxi/e4njt7WAwwsFEktw8ZY9NHOFWJtgXxn5UBpaVgLfnm+fiElgLO260Ka2JuZNGnEZ2PQzn6xdse9XNrx29W7hgubSJI5w2JYp2kAZVLaSGiU5IB/QaA01KUoBXNOXv+auIf0C/s2ldLrmNnMLbmqfq+kXkCiInYMdMIwD75hcfeB7igOnVi+Wf+N8X+61/yWrZswAydgKw/Ik4uOI8Uu4zqgleKKNx2YwxlWIPkZI385oCn4nydDxPivE4pdnWK2Mcg+0jFH3x5U7ZXz8iAR6coc4z2NwOGcVOHG0E5OVkXsoLHvnsGO+fS2/e25ek/wBf8TH/AErb9g/96u+buUIeJW5hmG43RwPUje4+XuOxH4YEld9IXaw/r9t+01ff0o/8Iu/5g/bSueS8VvLeay4ZfKXaK8t3gn7h41k04JPfGofMdj4J6F9KZxwe7/mD/MSgJ3In/C7L+rxf5a1jOAr+5PHZbX7NtxIdSH2EgydI9t9a4/o62fIh/wBV2X9Xi/y1ql+lrl9p7HrxZFxYt1oyO+FwWA/ABvvQUIP36SHNx8Nw1D6r+T63HcW8WHkPyzhQPfcVs4ogqhVACqAAB2AGwFYL6OLh+ITTcUmTTqRbeFe4CoA0rD5NKT/dxW/NAci+i/mYW0N2vwt1Nqu5GzBA0qgYQYLA/a27exHvXR+XuYxeCUrDND0WCFZ06b5Kq32TuBhhv5rH/Qe4NndDIyLpyR5wUiwf8D+g10E3SdQR6hrKltPnSCBn7ssP/wBBoDl3PXEVt+Y7CVw7KkJyI0aR9/iV2Rdz38eM1+84cw/u5E1hw+KR21oZpJF6SxKGPcOQ2dS9seD3NTOYf+aeHf0Dfs3dfv0g8Nk4fdR8YtVzowl3GNtcZwNR+ewBPghD+SaEm2v+BrLZPaFjpeIxavOCmjV9/muccJ5pvuCRLb39m0trD6UuIdwFycZztj2DFD43rov+k0HwYvA+bfQH1Adl8kjxjfI7jBqwDLImchkcd9ipUj9BBFCCDwDmKC+hE1tIHTse4Kt3Ksp3B3/xzWM+jj/i3Gv6ZP2p6+foysI0v+KNa/7nrRI9P2C6qxcKe2lSxAx4K+KfRs3+tuNf0y/t3FCTpFc15LH+0PFj8o/1L/2rpVc05JkH+kPFh7hP8NI/+tCDpdct5h4mLfmaKTpSy4tMaYYzI+7S76R4+ddSrnEsgHNigkb2eB8zqY4HzwCfwNAaPh/OyzXEcHwl3EZdWGngMS4VSx3J3Ow2+efFaSvG5uUjAZyACyqD/Kdgij7yzAfjXtQHNuDj/au8+Vqv6rWuk1zbgz/7V3o97Zf1WprpNAKUpQCqnmHla2v0CXMQcKcqclWU+6spBHjzg4FW1KAxo+im0O0kl1Mn8XJdysn3aQRkVq7GxjgjWKJFjjQYVVAAA+4V70oCmsuUbeG5a6jVxPJs7maVtQ22ZWYqQMDG22BjFXNKUBB4rwSK56fVQMYZFkjPYq6MGBB/DBHkbV88c4FFeQmGcMY2ILKrsmrByASpBIyAcfKrClAQeDcGjtIVhhDCNPsqzu+B7AuSQPl2qaRnY+a/aUBE4VwuO2hSGFdEcYwq+wyT+sk17zwh1KkkBhjKsVP4MNwfmK9KUBkIPoo4dGSUikQnuVubhSfvIk3q04HybbWcjywI4kkUKzPLLKSoOQPrGPmrulAUl5ybbS3IunRzcJ9mQTTKVG+ygOAF9TbAYOo+5q4mhV1KsoZWBDAjIIIwQQdiCPFfdKAz9ryJaxQzQIji3uAQ8XVk0DPcqC2UJ/kkVWw/RLw9RpCS6D3T4mfQfvUPg1sqUBFsOGRQRLFDGscajAVBpA/R585qt4TyXa2s7zwo6yyZ1sZpW15JJ1BnIbck7jarylAfjDIx7/hVBw3kS0t7g3MSSLM2dTmeZi2o5OoM5DAnB3zuBWgpQCsxxT6OLK5nM80bvKfyuvMCMdgNLgKB4AxWnpQGZh+jiyWSOTRKzxOrprubhwGUgg4eQg4IrTUpQGft+Q7NLn4pY3FxnJk685Y+N8yYIwAMHbG1aClKAUpSgP/Z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1520" y="6453336"/>
            <a:ext cx="85689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R. Santiago Kern, 8th May 2019			</a:t>
            </a:r>
            <a:r>
              <a:rPr lang="es-ES" sz="800" baseline="0" dirty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				</a:t>
            </a:r>
            <a:fld id="{21AC7C7F-B043-457D-8D56-DAB010C76941}" type="slidenum">
              <a:rPr lang="es-ES" sz="80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‹#›</a:t>
            </a:fld>
            <a:endParaRPr lang="es-ES" sz="800" dirty="0">
              <a:solidFill>
                <a:schemeClr val="bg1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784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C987-A8FC-4C97-945C-399BEAB6DB44}" type="datetimeFigureOut">
              <a:rPr lang="es-ES" smtClean="0"/>
              <a:t>08/05/2019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CED8-91C0-4A93-8005-4EB16E316D7E}" type="slidenum">
              <a:rPr lang="es-ES" smtClean="0"/>
              <a:t>‹#›</a:t>
            </a:fld>
            <a:endParaRPr lang="es-ES"/>
          </a:p>
        </p:txBody>
      </p:sp>
      <p:sp>
        <p:nvSpPr>
          <p:cNvPr id="7" name="AutoShape 2" descr="data:image/jpeg;base64,/9j/4AAQSkZJRgABAQAAAQABAAD/2wCEAAkGBhQREBQTEhIWFBMRGR0aFxgWFRgWGBwZGxcVGB4YHhgZHCYeGxokGhYXITIgJicpLCwsGR4xNTMqOCYrLSkBCQoKDgwOGg8PGi0kHyQuLCwqNS4sLSwvKSwsLi0sMSwpLiwtLywvMDUsMDUpLDIpLC4qMiktNS4tLC0uKiosKf/AABEIANsA5gMBIgACEQEDEQH/xAAbAAEAAwEBAQEAAAAAAAAAAAAABAUGBwMCAf/EAFAQAAIBAwIFAgIFBQwIAgsBAAECAwAEERIhBQYTMUEiURRhByMycYFCUpGxshUkM1NicnN0gpKhsxYlJjQ1NmPRg6JDRFRkk6PBw9Lw8Rf/xAAZAQEAAwEBAAAAAAAAAAAAAAAAAQIEAwX/xAAtEQACAQIEBAUEAwEAAAAAAAAAARECIQMSMUEEUWFxgZGhsfATIsHRFCMy0v/aAAwDAQACEQMRAD8A7jSlKAUpSgFKUoBSlKAUpSgFK/CcVTSc0xsxW3R7p12PRAKA+xlYiMfdqJ+VQ3BemiqvRF1SsVxnmGZdp7y2sR+Yn75n+7cAD8FP31WfFQyDaXi10T5jEiL+AARRVc5rp4KpqW/JN+unqdIpXNYeHxqdQh4yp+THP+D5r7PGREfTe39ufIu7YzJ+JKZH96oz8y38Kf8AL9P1J0elYjhXNd13/e9+g7m1k0zAe5ifv9wxWj4RzJBc5WN8SL9qNwUkX70bf8e1WVSZnxOGxMPVSun53XiWlKUqxnFKUoBSlKAUpSgFKUoBSlKAUpSgFKUoBSlKAUpSgFVXGeYktyqBWlnk+xDGNTt8z4Vf5RwK+uL8TZCkUIDTzZ0A50qo+1K+N9C5G3klRtnIx8dyJJ+hFKyJOxEt2FLTXDKQpVGUERxAnSH2Udl7HNKqoNnD8Pn+6rT58td+bXvdmS4k0T/vmUf+pwNpt489viJvyjt9k/PCmoHMbPE6Q3VxHErRMyKokjtVwcCMLEQ8rZ3JYgAY9JzirPjPB34e0d3bZaC3BElvgABGxqkXAyX2yWbJPvjavXmfmKCaGHouJJXYPEgtxO7KM5xG4GkH87K9jg7VR7yb8Or7qXQppvps/Jxz0vu2TODTWSWnxNtBGwUb/Dw5cvsCoBUOTkjvjY5O1Z7inHTfEBluLbolx0WgeQSSlQyKdBHqABOk42OQfI+fg+J2tu0iKkavIZJgmh5zqI1MAR0lwAAFXOPnvVRdzGdZBBK7iWXW4ZXkmYABVRekkvT0qD6jpJLHAAAzDqtB1wcCnO605vZzMd7R82NBeT/vC3nkll6dwYgIyWdYy/2m9P1koAB0qzNuRs2wr24NxqG2l6VsLq7WZgSdmRBnQWVcAhNWQTgDKkAkgiqic3pj0iKYxlVCxCCSJYTHgxtE+Wk1KQMll9X6vHg3G7rrBSzQ3bpGjfEKqo/Td8u3UAc+iQelDq1DyCSE3JeDmoqunrvbxtNt37ybPm3gdl0XuLiPR0hnqxDTKDkAYZe5yQN8jestEzyAiRZLoW+DuBFxCFWAZXVkYiVcHPfJ8jbFT+Zrm4yRcwgxvE0RHUItssVIl6gXMbAqNpAAPyW75sonubOwtxFCt1O2hXKHAxpwGLd2wqqur8al3Znw3Vh4aTctu17Ls9ut1qup58L5neJVeWQXNk5wtyq6XjP5s6Dt7awBjyBmtgrZGRuDWW49y68btdWYAkYfXQH+CnXyCOwfGfV589zUPlzjSQoGjJ+CdtBV/t2kpOOm+e0RY4B/JJHg7WTaszNiYVOLT9TD+dO/KLPo7PbUpSuh54pSlAKUpQClKUApSlAKUpQClKUApSlAKj8Qv1gieWQ4WMZPv9wHkk7AeSRUiqHjJEtxHExxFbgXExPb0k9JT8tSu5/oh71DOmFSqqr6b/PTuZ/jd2YYm67ET3K9S5KEZitlziBD2BZmEQPlndvun8b5biniW4hkmREg06LV1HUiALCMeD3OPfNV6Xt702uoLQStd/WEuQdMSkiKNY9QLEKNZ7bybZ8QOHcQMRaSzudcs7BPhRbGGPrMG7qzHQV0lnKnwM9xXKUewqKomlw14rs4nLGib2W2o4crr17K1R8XOkhLg6xBFo9UkgBIBcnaPOSBkjBwbXgkgQsnD4zcyscTXk2RHqHf1DeTHhE2G2/mlnwXWTZRuWRTrv5+zSyN6uiGG++ct7Lgdyap+IWUtlexj0FlJlSdmaKMQKhVoGSNSqKrFcEAA5HlqjQu3Tit0p3iY521fvE9WneL3mPl3EBluZ5J5NcQzpBRA00aHp2+CpbSxxqDnNTeWeJSES2t0jBoRtIVCK8bfZLFDpSTT3XPzHnGRn47dXcCw6lCpjMsiKssjDJDxrLpQAHAHqDbZ2O1RuIWUWkCQPLMxCdJ2eSYuUYB1jmw2lifUpGkHSysdJBZryiP49VVH08V3m0LTTtC6ezNHyzwK3+NucQ9NY3ja32xsiMrFWPcFskjO+Qam8WIvOIJag/VQxs9wjrqV8soVArjGe51ruAdjWZveAtEY5Z7ARwIuZSoilIYANq0IQdBaOPO/bXk4Y1OhLwPiK7WGRRjpzyIYVGQSDrPULHY5iVE7AbDeU9oIrozVfUVUuIW6Vo1U337uS34jG3Dyi204YSHSlpOxbV/Jik3ZPbDZXcdqjWd0HieThxZCMie0wodG8tGjjSkgIPp+w+CNjvVZYQs9/bBi5+sMkjs7ukjKkmgxtIi5ChiNA3AOcNu1XHO0CQyRXULrFeagqAkATD+LcZ3BwAG8EqNtiHUo6UqqcN3qamdnrapfnVa9FTNbPeXNtBJcNdLJiaRtLxKqR7NGIgAh1SEKScspDKcVf8ANHCxA5vI01Iw03kQGRJCRgvp8ugOfmM/jCfieALy0X03qOmhgPRdafT37F2jEbDszLGfNedlywklkLmAyTXzqCJWlIYS7alZWIUIpyGQg7AjBNCanDpdThaR1es6JabcpSL/AJauypNsz6wih4JCc9S3bGk58sh9JPkaD+VV/XPirWjSwqPVYEXNuB5tnJE0I9wvrA+ej2Fb6KUMoZTkMAQR5B3BrpS9jz+Kw4eZaP56+8rY+6UpVjIKUpQClKUApSlAKUpQClKUApSlAKwfGJtdtMc4/dG5MOod1gjJRj93Tglb+2a3Uj4BPsM/orCcKsVuDYQuSVFnJK+CRkzhI+/jaSTeqVcjdwkKant+E37pFpY81n4MyCKPXHAs4iSRtIh3wDJ09KvpVhp33X9FXaXMfVveI6MJbIRGp7mUxI8jH+Vnpx/cpqdxT6NrRlYwqYH8lXfSRkagVzggrkfjVG/E0Tg0bvv8Tcq8gXBOHuDMRjPmNMYNUc7mvDpwqlOFP3NJ9E783yfmfKwzWBz05Wmmt16UqRdbE7u0kwZc41OxXc+FXvjFQr3jD8TkCSF9FsE1JDbPOskuPWTpYAIGBAy24387aXjX0hQtbSiATGZkIQdCVcEjGclcbZz38VheXbpkiEMq3Kxlj+TN0FHuUhAklJPgsoqrjRM2YFNdVLxa6IqWnPq0n8mYuaSKbQ2nDLoGWXqNGwHzSCaUxj5voFe/FZIjPZy3JYWjxOgYuzqsjODhpGJOHQY1Z7diBVdBxS36ggQlET1F5oSFX+hs0TRr/lupI/lefp+PRMcq7KrZJV1dmKIQ2htQIknnZUBzkKi6R80lfp1Zph+u625Pf03U6Tj9vapBM5uX+sV9KpP9ovGkelVydRJRT5Ook9iap1nFvEkQdS4RSWhupdGMLligeNFBzsepjyPaqZBCraulrdUO8dqVVmEVswB0RjZ3+JTV3GoHbSpFkl2mrQYpmjPqV5LWVlJIOUkXRqWYduvF9rYtqIqZkqsF0UpS3v8APlz2kt1ljBkuXQZDJI6XbojjswkW7eHI8HUa/eVOCJcTzM/TkK6o5XSZicPHp9AwwMbDDL6lKMXHYAV5x3MK5eNZg4O6GOaKf+xcog6o22EoJPkipPDr3o34uFNzJHPGUlD2cqupXdGPTiAc5JXIHnz4WkirPkqSnS36suXWJ0kkrYiO8ubBjpivlM8J8rKPtYP5wZQ49tI96lWHMlyEEjxxNHIQpJkERjlRWWVT6SCokibBJB9ajt2redOYY9dnOkc4aCcep4JYl0MMOuqRRuQBt8jX2OBRTX08c8uIY5jJ0i+lZDJHBIMjOGCsJDj3P35mb2OOVVUKrFW17crONLv7T9l42Lie0vFhZEWU2zM2CsiTAgFSPtIHUb4G7ffWj5Sytv0WOWtXaH+yh9H/AMoxn8ared+IwiyZUkTUmiRFUg4EUsbZAHYACrLhZxe3i+G6Mn95Gj/+yKsrMz4v3YMxCWng1/0y6pSldDzRSlKAUpSgFKUoBSlKAUpSgFKUoDxvB9W/80/qNYAcPec2kMcphaSwhKyDOR05oXOMedNdEYZGPesNBL0f3MlcEdMSWr4GTqCFQMe5eDH3mqVG/hKmk4127w3+CXLydc5jP7oTSqjqzJLgKyhgSMrvnG4zkZ/TXPUtWgtrK5+ECLBKpeXWD1SJCQCngroYb+SPetjzLzvaXEGLeWVrlRrh6SShg+xAbAAKnsRuMZqM0QuOH8QgUZ6bfFQj/pygXKjH39Ra51JPQ9Lh68XDpTxVEtTbLbSbROu/4RK5j5jtpWjltLqBblcx6nOnEcnpLZbG6HDD+0MHODH5kktFtbS3tpYnWOZCdJWX0hW1O6qwLZJGRkE71o5OV7W5s8RwQx9ePKssagqWUEMCBnYkGsLy1bWEdvOl/CpuYJCpUljI+dlVACNXqBG3yJ70qnzKYDw3TNOb7HpZu/lo/fqaDj1/DJw6OOEKMSxhY3cEhFl7sNTFUKg9+wbHyqVytxZYo5IZsYBkcnqRvDhnysUR1EsuknAIBGCCBkVBtuSLa2tZLi5tlaRsssOpmCFjhIV39TElV1e522qBPy3bQiGxW0W6vpAHkbWyKnkkuNwngKO4x5IyunJEYNdDw021Lc28XObRdeZdclz24sminKJrlkLJI6gsC2V/K3GjSv8AZIpyZLbwwySsFSXXLgEqJDGX1KoGdxpC4HjGPeq6X6NenHIfh4ZiwOFjeZHUkbaC7srYPYMBn38VUWHKFsbaxupEbpSHRc4YjDMzIsn8lQ4AIHuPY5XUWLOnBxFU1W4qfLeG4130NDwHi0iXQmk0BL0HrATK3TZWbplhsFxGQhAJzgHwaJxKBeJGXqxYaQ6jK0YKAQlNccofOgnA6TA9y23evC75GtbKbqvAJrN8ByxZmgP5+x9URzvnJXv2zUjgvLFpLxGSWCJDbW6BNvVG05ySQDkEKhUe2T8qm+hWp4LzYimHTGlu2rvou3Q/fpB43bXFk0UVxFJKZI9KJIrMTrUYGCfBO9VacAaZriR7eWZYJ01QTSh5WAgII1gkEgyq4GewxV9xvh8T8Rs4VjRVhDXEpCquAvpTJA7a87fKqvh/ErturNbFRlXuTE6MxmWWR1QLp3ysUMfbzJg1Du7jBqyYKWHbe75vS3PL66lfxPgyLbXFxHYtZosRjAc+t3klhGdOThVCkfPV8q3XDt+IXZ8LHAn4/Xv+px+msxxji9zcKLW4hjjLy26nQ5fJeQSY3+zpjiYkHJ9SnbzqeXfU91L/ABlwwB+USpD+1G1WpibHHiaqvpff13nXK1e/Jl1SlK6nkClKUApSlAKUpQClKUApSlAKUpQCsdxeyYreQp/CRMl3b/zs6yPxlik/+IK2NU3HlMbRXS/+gJEvzgfGs/2CqP8Acre9VqVjRw9eWu3h3V1+vE9OFXVutqs8YSKFk6hIAUAH1HOPYk1kI+YCZ4uIGJkgdjA7FcK0DselKe+CrhgfkR7ivccEUyPw2WR0hZ/iLbTpwyZLNCQ6kMEc6tPkEHxVjc8moiEyXbmEFzIsvSWIrJ/CfYVNP5wOcKwBxVLs3UrCw28znN3/AMv8+zRCk4rNZwzWqBE+ESR1kc5PQG8WlMes79POcAxnIOQDSLwWVxb3sFvI81qkbMZe1xpHqKgnWGXwSPUAMZ0gG0sAZlFt1Ea6tBqtpjho54DtpbGzKQArDwVDdxX7xbm65MVw4CQrbIeogYC4VyCAMN6dGrSda/aVhp3yBVxuaKM1LihKXr1n9+jtCdybwbmCPilwmkMiWgEjI+AzTHUq7DusYDHP5zL2xVRynxQHjVyz7C6UmFjtrRWwunPcFUJH8yvfmflSJbaOdlmFwqDqzQsoO0RLyPqYBs6cdwzFu5qqhhnlgUNDBeQ2yrpZ9VnPGugMvqOkAadJyCw7HJo25uTRRhVUVZNGsva/PRy+bR0vi3FI7aF5pThEGT8/ZR7knYCs5ybY9bh0lvcJpy8qOnleoepj5ECQfdWS4MJxOHa0FwXObYXF+kmkLnJTLESbj7QG2PxqTaT3E91Is1y9uk8yrItspwJTGoCGR8MpZUHqAZT71OaXJyXCZKHSqltVPbkk293ruXP+kMxhawVTLexho5H06kEYGBOfziyEYT84kHHmBwbizcNDQvG6FQCsUjoFK6zqdGRW1MEy7sWAB2wAARP4pZfufJGlnIsAeN2bXpaNjGVLPMzev7LEAgjfbzt9fEm4ijur8KkEX2EVWDTuSCMK3q6ZZV0p3cqGIAwKX8SyyOm1M0VX6t9vRJaLfU8JleUNsyz8WbGMeqKzjG5I8MUJ2/OlA8VfcC48gVIZoxbSD0IhZWXA2CBwSNQUAFDhsg7EVV2HC1vWnMs7R3ZZC6xMuqFF9ccOSCNmw7Ed3GPFQLnllLZ7i44hFDcRaQ4lC6HaQYXQ0Y2LPt22yCTjUam6uc6lh1/11O+yWs2SiYTUW6xK1JPFxFDeO8UaqlhE87hRjXcTDRGp/lFVP94VreB2Bgt44ycsq+s+7n1O34uWP41k+AWEjyrHMPrJGF3dDGynIFvB/Z06sf8AT+dbqrU8zNxdUJYczHz3bfZoUpSrmAUpSgFKUoBSlKAUpSgFKUoBSlKAV+MuRg7g1+0oDGcT4OcLbB9EsLdSwlb+TuYCfOkbY8ppO5VqrOY+ZGurSWB4WRjHpZVV3dbpXVhEQo2RgAVY7MCdxpOd3xThaXERjfONirKcMrDdXU+GB3BrLX8cizJrkEF6BpiuMYguV8RSDwx/N7g7oT2rlUoPV4fFpqadSur9nz7c+TurNxF4xy1FDH8RLMLQ/VmPpRbpPoAJUKTq1YIZAACFB8EmCePxXAX44GCVfQl5CCEOR9hwRlMg7xSLjc7DNSOYeMyzPBHJHJBJbsZXjRVkdnQfVyQltpYw2dQHqGdxjJFhy3YRx2cl/d4kluVMkxOWGg7rEEJwcAABcZztVd7GiXThqrFu9FGvKFbSFu2nyvJ8cV4bdz2nRDRXEBxh4CsbMowQpR8oV2GdMi1arzUvqie3uI3C7gQGTGR3xCXwKyy8BMFzbKSbR77VtaO6dNlUNpZXLpIN8EgLv4xXvxzlGS3L37zrcNCpLh4lidkAGcSxEMJAAAG77AdtqmXqUdGFVFNVSvLUKG3MbTTqo28j85Z44I+iJUbFlCYcxxXEhZyYsk/VDp4WMbHf1V68TtGu7sXEFrcZ0KFZj8MA6sSsutiScIzLjptkGvLmLk+OWWG2tkWJp0aWSSQyOSEKbYLHU5MmS3fHneryXlKUwlGuWZUUhIYVFrDkDZToy+nOB9ukPQmrEwqWsSlw3NnOk9ObnVopelFAyRzyNf3SfwdrFllU5LanyTkhiTrkO2chRXk/HOoTctLFLcxOESJNUkduhKh5RgfWMobeQkJsQD4Mjg0vwXE0tiVEMiFRoh6KdfCPjJyZDoIwSzEawNvM7nTgdqsRm6y2kmhkDKBh1YYMZjH8JkHxuNj4psTmpWJTTVLzKU++0RZPeL9WSuYuVEP75titvdQ6mV1Cord2Ik8FTvkn3PftVNFxB7rp3E/1kMDabdAuj4m5JIDhCTiNd8E9gCxxggePEb+W5SIXYdIWA6drGCLi6YAep1B+rjzvgnbyexrV8F4O+oT3AUSBdMUSbxwJgelfdyAMvjwAMDvOrscm3g4f9jl3j9J/Er76S+CcLMKEuweaVtcrjsXOBgZ7IoAVR7KPnVjSldTyqqnU5YpSlCopSlAKUpQClKUApSlAKUpQClKUApSlAK8L6xjmjaOVA6NsVYZH/wDfnXvShKbTlGTvOX5I06ZT461ByIpGxPHj+LlONWPGSrDw1VrwmbEcVz1CjBhbXrPFOrKQww4w7AED7ayL23rfVFv+FxTrpmiSQDsHUNj7sjY/dVHSbKOLa/188PyofUxdxdOvEYrq7hniWJGUKIutGuoEFhLCSff7Sjb7qr+ZedzdIsKfDxxlwXMtymGCsGClR6gpIGdskbbVtf8ARdFx0ZZ4cdtEzMv9yXWn+FfDcHuc/wC+Kw9pLZG/ZZaq6WaaOIwcyqaVrKZUdkk/VswvEeMSroccTtLmVDrQghGjY7Mq6AQ8bKSCrYPYjBFaDgnP8joerbySyZ2FrDIyYwNy0mBnOexIxir1eGXI7XMS/wAy1x+uU0PAZGH1t7Ow8hOnCP0xoH/81FS0RXj4FdMVJeq9qUvYyPGLFpnMt3ptoidSC7mExXIGenbqdJYkdmLYzgL4qVw7gTs2u2hZWxgXd4MyADb6m3wNAx2yEA9jWs4fy9bwHVHEofy5y8h++Rssf01Y1Ko5nOvjbZaNPTyl+ra6FZwfgCW+Wy0kz/bmkOqRvlnwvsowBVnSldIgwVVutzUKUpQqKUpQClKUApSlAKUpQClKUApSlAKUpQClKUApSlAKUpQClKUApSlAKUpQClKUApSlAKUpQClKUApSlAKUpQClKUApSlAKx3GOdJ4eKwWCQRsLlQyyGRl0riTVlQpyR02xg75HatjXM+ZP+aeHf0Lfs3dAdMrJy813K8VWw+Hj0unVEvVb+CBKnKaPt5GMZxuDmtZWIu/+ZIPnYv8A51ASvpC5yl4ZEkyQJNG7BDmQowYhmGwQgjCnz3r44lzBxK2heeSxtnjiUs4iu3LhRuSA0ABwATjPiqj6d/8Ahsf9YT9iWpvGuf4p7aWK0guZ55UZFT4WZAC6lcs7qFVRnJ3oDS8M42LuzS5tQD1V1IJCVGc4KsVBwQQQcA7jzWV5W55v+IxPLBZWyrG5jPUupAdQCscaYTthhvWg5E4C1lw63t5CC8aktjcBmdnIB84LYz8q559FPOFvZ29xHMJdTXLsOnBLKCCsY7xqRnKnbv2oDd8tc5NcXM9ncQfD3VuAxUSdRGQ49avpH5y7EflD5geXEubpnvXsbGBJJYVDTSTOUij1bquFUszEEHbH68V3KlhLc8WuOJPC8ELRCGFZV0SOMqTIUO6j07Z9x7VB5i4ZfcP4lLxCyh+KhulUTxD7YKgDIA38ZBAbu2R2NAaTgPGr03bW17bxJ9WZI5YXZkfDIpGGAII1jv7j3rT1kOUvpMtb9+l6oLkZ+qlGGJG5CnsSMdtm27bVqL68SGJ5ZDpSJSzH2VQST+gUBmuN8+Jb8UtbE4/fAOtvKltoh/aZWH4rWsrj/E+AG74RcXzkLezyC8T1DUiRjEcQ+6DJx+ca6Tylx4XtlBcDGZFGoDw49Lj8GBoCq5u5xmsrm1hS3SUXr9NC0rJpfUg9QEben1g5G+x2rVrnAz384rn/ANJY/f3Bj/72P1xf9q6AKA/az3PnNI4dYyTgAybLErdmkbsDjwACx+SmtDWFuOnxDirrIVNtw1ChBIw9xMpVvv0RHHyLmgNfwjiaXMEU8ZykyB1+5hnB+Y7fhUuud/RLeGH4rhkjamsZD0zn7UTkkEfjv/4grolAKUpQClKUApSlAKUpQClKUArmPPkotePcNu5fTAVaIufsqx6o3Pj+FB+5WPg106onFOFRXMTRTxrJG3dWGR9/yI9xuKAlKwIyOxrCWFyt3zC8sJ1xWVr0ndd16ry6tAPYkLnPzBFSl+iTh420S6P4v4mfR92nX2rTcK4RDaxCK3iWKNeyoMDPufc/M70Bhfp1bHDov6wn7Eprooqm5j5Ptr8KLpWdY91USOi5O2cIwycHGT86tba3EaKgLEKMAsxZvxY7k/M0B6muc/Qc2bK5/rcn+KQ10G6txIjISwDDBKsVb8GG4PzFVXLnKFtYBhaqyK+7KZHdc7DVh2ODgAZHyoC6qHYcWjmaVUbLQOUkXyrYB3HsQQQfNTKynEfoysprh7grKk0pyzRzyxknAH5Lbdh2oCg+krhkT8Q4aYQBfNcJ9n7RhQ6mZseF07E+NQ96tee5vip7bhaH/eW6txjuLaM6iPlrcBQfkauuB8m2tm7SQxfWuMNI7PLIR7a5CWx22HsK/bXk+2jujdqr/ENkM5mlbIP5JUvp07DC4wMDHYUBXf8A+WcM/wDYYv8Azf8A5Vn/AKPJfgOJXvCmOE1de2yfyWAJXfv6Sv4o5rpdUN5yPay3Xxbo5uBjEgmmUrgEAAK4AGCdsb5PuaAzH0pXKx3nCGdgqrdZJOwABi3J8AZ710MtgZPYVRcf5FtL5w91G0hUYXM0qqBtnCq4UZwMnG+BVefoo4cRpML6fb4i4x+jqYoCfzBzhFb8PkvEYSLp+qx2dySqAe4LeR4yapuB/RVZ/Dxm8t0numGqaR9RLSOS7djjAZiPwq4vuQrOaOGKSNjHbKFiQTTKq6dgcK4y2Pyjk/Or9EwAN9ttzk/pPegOVczcJh4HxCyvbaMRW0hMFwq50gNvq3J8Zb/wh711YGqvmDle3vkVLlDIiHUF1ug1Yxk6GGcAnv7mpnDuHJBEsUerQgwoZ2cgeBqck4H30BJpSlAKUpQClKUApSsjw7naWXis3D/hkX4ddbSdYnKYjIITp/aPUXbO2+5xuBrqUrK8A5unuL64tHtFi+Ex1HE+sHWMppXpLnUN9yMfftQGqpWOb6RI4uKyWFxhAQnRk7AlkU6Gz2JYnB7Ht3xnY0ApWc5v5lmsuh07dZhcSrDvMY9LucLn0Nldjk+PY1684cwS2Nm1ykSS9IAyKZCmxKr6ToOdz2ONv0UBfUrM23MdzJwxbxLaNpHTqiHqtumnUAH6f8IR4xjxmvrkLm7907T4jQsZ1smhXL4wF7kqu5Bz9xH4AaSlQOPcSNvazTgKxhRnwzaQdI1EagDjYHx3xUHlrjU93ZLcNAkTyrqjjMjMNJHpLNoBGe+wOxH3UBe0rB8rc9XvEY5HgsrdRE5jbqXbg6gATgLbnb1CtLwHiFzIZVurZYGjI0lJTKjqQdwxRcYIxgjNAW9KxHMfPVzb8RisYrWOZrhdUbGcx7evIb6s4I6beT4rz4rz/dWJje/sFjt3YKZYbjq6Cc91ManGAf0e+AQN3So17xBIYXmdsRxoXY9/SoLE/PYVkOH8x8TvIBc21rapC4zGk8snVdfB9C6Fz4BJ+/zQG4pVTy7xWS5tElkiEUx1BoySQro7oQTj3WqPlLnSe8vLq3kt4oxZHS7LKz5Yl1GkFBt6CcnHigNlSsvHxviEskohsoOjHIyI8tyyF9DFSwVYWwNQI39qqOGc+X1xeXFmllbiW1+2Wu3C74xpIgJPceBQG/pWc4Zx27N4Le6tI4leJpFkjnMqko0alMGNCD9YDv8AhnfFZf8APFynE/3PjtIncp1EdrhkUpv3xCxDbEY3++gNtSs9a8TvxcRJPZwiGTUGkhuGk0EIzDKtEhwSoXPuRXnLxi/e4njt7WAwwsFEktw8ZY9NHOFWJtgXxn5UBpaVgLfnm+fiElgLO260Ka2JuZNGnEZ2PQzn6xdse9XNrx29W7hgubSJI5w2JYp2kAZVLaSGiU5IB/QaA01KUoBXNOXv+auIf0C/s2ldLrmNnMLbmqfq+kXkCiInYMdMIwD75hcfeB7igOnVi+Wf+N8X+61/yWrZswAydgKw/Ik4uOI8Uu4zqgleKKNx2YwxlWIPkZI385oCn4nydDxPivE4pdnWK2Mcg+0jFH3x5U7ZXz8iAR6coc4z2NwOGcVOHG0E5OVkXsoLHvnsGO+fS2/e25ek/wBf8TH/AErb9g/96u+buUIeJW5hmG43RwPUje4+XuOxH4YEld9IXaw/r9t+01ff0o/8Iu/5g/bSueS8VvLeay4ZfKXaK8t3gn7h41k04JPfGofMdj4J6F9KZxwe7/mD/MSgJ3In/C7L+rxf5a1jOAr+5PHZbX7NtxIdSH2EgydI9t9a4/o62fIh/wBV2X9Xi/y1ql+lrl9p7HrxZFxYt1oyO+FwWA/ABvvQUIP36SHNx8Nw1D6r+T63HcW8WHkPyzhQPfcVs4ogqhVACqAAB2AGwFYL6OLh+ITTcUmTTqRbeFe4CoA0rD5NKT/dxW/NAci+i/mYW0N2vwt1Nqu5GzBA0qgYQYLA/a27exHvXR+XuYxeCUrDND0WCFZ06b5Kq32TuBhhv5rH/Qe4NndDIyLpyR5wUiwf8D+g10E3SdQR6hrKltPnSCBn7ssP/wBBoDl3PXEVt+Y7CVw7KkJyI0aR9/iV2Rdz38eM1+84cw/u5E1hw+KR21oZpJF6SxKGPcOQ2dS9seD3NTOYf+aeHf0Dfs3dfv0g8Nk4fdR8YtVzowl3GNtcZwNR+ewBPghD+SaEm2v+BrLZPaFjpeIxavOCmjV9/muccJ5pvuCRLb39m0trD6UuIdwFycZztj2DFD43rov+k0HwYvA+bfQH1Adl8kjxjfI7jBqwDLImchkcd9ipUj9BBFCCDwDmKC+hE1tIHTse4Kt3Ksp3B3/xzWM+jj/i3Gv6ZP2p6+foysI0v+KNa/7nrRI9P2C6qxcKe2lSxAx4K+KfRs3+tuNf0y/t3FCTpFc15LH+0PFj8o/1L/2rpVc05JkH+kPFh7hP8NI/+tCDpdct5h4mLfmaKTpSy4tMaYYzI+7S76R4+ddSrnEsgHNigkb2eB8zqY4HzwCfwNAaPh/OyzXEcHwl3EZdWGngMS4VSx3J3Ow2+efFaSvG5uUjAZyACyqD/Kdgij7yzAfjXtQHNuDj/au8+Vqv6rWuk1zbgz/7V3o97Zf1WprpNAKUpQCqnmHla2v0CXMQcKcqclWU+6spBHjzg4FW1KAxo+im0O0kl1Mn8XJdysn3aQRkVq7GxjgjWKJFjjQYVVAAA+4V70oCmsuUbeG5a6jVxPJs7maVtQ22ZWYqQMDG22BjFXNKUBB4rwSK56fVQMYZFkjPYq6MGBB/DBHkbV88c4FFeQmGcMY2ILKrsmrByASpBIyAcfKrClAQeDcGjtIVhhDCNPsqzu+B7AuSQPl2qaRnY+a/aUBE4VwuO2hSGFdEcYwq+wyT+sk17zwh1KkkBhjKsVP4MNwfmK9KUBkIPoo4dGSUikQnuVubhSfvIk3q04HybbWcjywI4kkUKzPLLKSoOQPrGPmrulAUl5ybbS3IunRzcJ9mQTTKVG+ygOAF9TbAYOo+5q4mhV1KsoZWBDAjIIIwQQdiCPFfdKAz9ryJaxQzQIji3uAQ8XVk0DPcqC2UJ/kkVWw/RLw9RpCS6D3T4mfQfvUPg1sqUBFsOGRQRLFDGscajAVBpA/R585qt4TyXa2s7zwo6yyZ1sZpW15JJ1BnIbck7jarylAfjDIx7/hVBw3kS0t7g3MSSLM2dTmeZi2o5OoM5DAnB3zuBWgpQCsxxT6OLK5nM80bvKfyuvMCMdgNLgKB4AxWnpQGZh+jiyWSOTRKzxOrprubhwGUgg4eQg4IrTUpQGft+Q7NLn4pY3FxnJk685Y+N8yYIwAMHbG1aClKAUpSgP/Z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0224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C987-A8FC-4C97-945C-399BEAB6DB44}" type="datetimeFigureOut">
              <a:rPr lang="es-ES" smtClean="0"/>
              <a:t>08/05/2019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CED8-91C0-4A93-8005-4EB16E316D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6853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C987-A8FC-4C97-945C-399BEAB6DB44}" type="datetimeFigureOut">
              <a:rPr lang="es-ES" smtClean="0"/>
              <a:t>08/05/2019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CED8-91C0-4A93-8005-4EB16E316D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089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C987-A8FC-4C97-945C-399BEAB6DB44}" type="datetimeFigureOut">
              <a:rPr lang="es-ES" smtClean="0"/>
              <a:t>08/05/2019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CED8-91C0-4A93-8005-4EB16E316D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3265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C987-A8FC-4C97-945C-399BEAB6DB44}" type="datetimeFigureOut">
              <a:rPr lang="es-ES" smtClean="0"/>
              <a:t>08/05/2019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CED8-91C0-4A93-8005-4EB16E316D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8418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C987-A8FC-4C97-945C-399BEAB6DB44}" type="datetimeFigureOut">
              <a:rPr lang="es-ES" smtClean="0"/>
              <a:t>08/05/2019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CED8-91C0-4A93-8005-4EB16E316D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9358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C987-A8FC-4C97-945C-399BEAB6DB44}" type="datetimeFigureOut">
              <a:rPr lang="es-ES" smtClean="0"/>
              <a:t>08/05/2019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CED8-91C0-4A93-8005-4EB16E316D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2042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27384"/>
            <a:ext cx="9144000" cy="876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dirty="0"/>
              <a:t>RSK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dirty="0"/>
              <a:t>Horizontal Test </a:t>
            </a:r>
            <a:r>
              <a:rPr lang="es-ES" dirty="0" err="1"/>
              <a:t>Cryostat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36370-BEA0-456D-9775-5FFFFC8D18DB}" type="slidenum">
              <a:rPr lang="es-ES" smtClean="0"/>
              <a:t>‹#›</a:t>
            </a:fld>
            <a:endParaRPr lang="es-E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5729"/>
            <a:ext cx="6889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179" y="116632"/>
            <a:ext cx="145732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62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file:///C:\SMARTEAMProd_Tmp\jdequair\CAD001251819.CATProduct" TargetMode="External"/><Relationship Id="rId5" Type="http://schemas.openxmlformats.org/officeDocument/2006/relationships/image" Target="../media/image41.wmf"/><Relationship Id="rId4" Type="http://schemas.openxmlformats.org/officeDocument/2006/relationships/oleObject" Target="file:///C:\SMARTEAMProd_Tmp\jdequair\CAD001251824.CATProduct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MARTEAMProd_Tmp\jdequair\CAD001251824.CATProduct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MARTEAMProd_Tmp\jdequair\CAD001251819.CATProduct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2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0943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Cryostats </a:t>
            </a:r>
            <a:endParaRPr lang="es-ES" sz="4800" b="1" dirty="0"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59858"/>
            <a:ext cx="6400800" cy="25202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1800" dirty="0">
                <a:latin typeface="Bookman Old Style" pitchFamily="18" charset="0"/>
              </a:rPr>
              <a:t>Rocío Santiago Kern</a:t>
            </a:r>
          </a:p>
          <a:p>
            <a:pPr>
              <a:lnSpc>
                <a:spcPct val="150000"/>
              </a:lnSpc>
            </a:pPr>
            <a:r>
              <a:rPr lang="es-ES" sz="1400" dirty="0" err="1">
                <a:latin typeface="Bookman Old Style" pitchFamily="18" charset="0"/>
              </a:rPr>
              <a:t>On</a:t>
            </a:r>
            <a:r>
              <a:rPr lang="es-ES" sz="1400" dirty="0">
                <a:latin typeface="Bookman Old Style" pitchFamily="18" charset="0"/>
              </a:rPr>
              <a:t> </a:t>
            </a:r>
            <a:r>
              <a:rPr lang="es-ES" sz="1400" dirty="0" err="1">
                <a:latin typeface="Bookman Old Style" pitchFamily="18" charset="0"/>
              </a:rPr>
              <a:t>behalf</a:t>
            </a:r>
            <a:r>
              <a:rPr lang="es-ES" sz="1400" dirty="0">
                <a:latin typeface="Bookman Old Style" pitchFamily="18" charset="0"/>
              </a:rPr>
              <a:t> </a:t>
            </a:r>
            <a:r>
              <a:rPr lang="es-ES" sz="1400" dirty="0" err="1">
                <a:latin typeface="Bookman Old Style" pitchFamily="18" charset="0"/>
              </a:rPr>
              <a:t>of</a:t>
            </a:r>
            <a:r>
              <a:rPr lang="es-ES" sz="1400" dirty="0">
                <a:latin typeface="Bookman Old Style" pitchFamily="18" charset="0"/>
              </a:rPr>
              <a:t> </a:t>
            </a:r>
            <a:r>
              <a:rPr lang="es-ES" sz="1400" dirty="0" err="1">
                <a:latin typeface="Bookman Old Style" pitchFamily="18" charset="0"/>
              </a:rPr>
              <a:t>the</a:t>
            </a:r>
            <a:r>
              <a:rPr lang="es-ES" sz="1400" dirty="0">
                <a:latin typeface="Bookman Old Style" pitchFamily="18" charset="0"/>
              </a:rPr>
              <a:t> FREIA </a:t>
            </a:r>
            <a:r>
              <a:rPr lang="es-ES" sz="1400" dirty="0" err="1">
                <a:latin typeface="Bookman Old Style" pitchFamily="18" charset="0"/>
              </a:rPr>
              <a:t>team</a:t>
            </a:r>
            <a:endParaRPr lang="es-ES" sz="1400" dirty="0">
              <a:latin typeface="Bookman Old Style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1400" dirty="0">
                <a:latin typeface="Bookman Old Style" pitchFamily="18" charset="0"/>
              </a:rPr>
              <a:t>FREIA </a:t>
            </a:r>
            <a:r>
              <a:rPr lang="es-ES" sz="1400" dirty="0" err="1">
                <a:latin typeface="Bookman Old Style" pitchFamily="18" charset="0"/>
              </a:rPr>
              <a:t>Laboratory</a:t>
            </a:r>
            <a:r>
              <a:rPr lang="es-ES" sz="1400" dirty="0">
                <a:latin typeface="Bookman Old Style" pitchFamily="18" charset="0"/>
              </a:rPr>
              <a:t>, Uppsala </a:t>
            </a:r>
            <a:r>
              <a:rPr lang="es-ES" sz="1400" dirty="0" err="1">
                <a:latin typeface="Bookman Old Style" pitchFamily="18" charset="0"/>
              </a:rPr>
              <a:t>University</a:t>
            </a:r>
            <a:endParaRPr lang="es-ES" sz="1400" dirty="0">
              <a:latin typeface="Bookman Old Style" pitchFamily="18" charset="0"/>
            </a:endParaRPr>
          </a:p>
          <a:p>
            <a:endParaRPr lang="es-ES" sz="1400" dirty="0">
              <a:latin typeface="Bookman Old Style" pitchFamily="18" charset="0"/>
            </a:endParaRPr>
          </a:p>
          <a:p>
            <a:r>
              <a:rPr lang="es-ES" sz="1400" dirty="0">
                <a:latin typeface="Bookman Old Style" pitchFamily="18" charset="0"/>
              </a:rPr>
              <a:t>8th </a:t>
            </a:r>
            <a:r>
              <a:rPr lang="es-ES" sz="1400" dirty="0" err="1">
                <a:latin typeface="Bookman Old Style" pitchFamily="18" charset="0"/>
              </a:rPr>
              <a:t>of</a:t>
            </a:r>
            <a:r>
              <a:rPr lang="es-ES" sz="1400" dirty="0">
                <a:latin typeface="Bookman Old Style" pitchFamily="18" charset="0"/>
              </a:rPr>
              <a:t> May 2019</a:t>
            </a:r>
          </a:p>
        </p:txBody>
      </p:sp>
    </p:spTree>
    <p:extLst>
      <p:ext uri="{BB962C8B-B14F-4D97-AF65-F5344CB8AC3E}">
        <p14:creationId xmlns:p14="http://schemas.microsoft.com/office/powerpoint/2010/main" val="2799727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63888" y="1131126"/>
            <a:ext cx="524639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sv-SE" sz="1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Purpose</a:t>
            </a: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: test </a:t>
            </a:r>
            <a:r>
              <a:rPr lang="sv-SE" sz="1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of</a:t>
            </a: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sv-SE" sz="1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superconducting</a:t>
            </a: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sv-SE" sz="1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cavities</a:t>
            </a:r>
            <a:endParaRPr lang="sv-SE" sz="1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sv-SE" sz="1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Has </a:t>
            </a:r>
            <a:r>
              <a:rPr lang="sv-SE" sz="1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two</a:t>
            </a: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parts:</a:t>
            </a:r>
          </a:p>
          <a:p>
            <a:pPr marL="742950" lvl="1" indent="-285750" algn="just">
              <a:buFont typeface="Cambria" panose="02040503050406030204" pitchFamily="18" charset="0"/>
              <a:buChar char="‐"/>
            </a:pP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Valvebox (VB): </a:t>
            </a:r>
            <a:r>
              <a:rPr lang="sv-SE" sz="1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contains</a:t>
            </a: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all the </a:t>
            </a:r>
            <a:r>
              <a:rPr lang="sv-SE" sz="1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valves</a:t>
            </a: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and tanks and </a:t>
            </a:r>
            <a:r>
              <a:rPr lang="sv-SE" sz="1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most</a:t>
            </a: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sv-SE" sz="1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of</a:t>
            </a: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the </a:t>
            </a:r>
            <a:r>
              <a:rPr lang="sv-SE" sz="1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piping</a:t>
            </a: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742950" lvl="1" indent="-285750" algn="just">
              <a:buFont typeface="Cambria" panose="02040503050406030204" pitchFamily="18" charset="0"/>
              <a:buChar char="‐"/>
            </a:pP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The </a:t>
            </a:r>
            <a:r>
              <a:rPr lang="sv-SE" sz="1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cryostat</a:t>
            </a: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sv-SE" sz="1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itself</a:t>
            </a: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(HCS): houses the </a:t>
            </a:r>
            <a:r>
              <a:rPr lang="sv-SE" sz="1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cavities</a:t>
            </a: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and the table</a:t>
            </a:r>
          </a:p>
          <a:p>
            <a:pPr marL="742950" lvl="1" indent="-285750" algn="just">
              <a:buFont typeface="Cambria" panose="02040503050406030204" pitchFamily="18" charset="0"/>
              <a:buChar char="‐"/>
            </a:pPr>
            <a:endParaRPr lang="sv-SE" sz="1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sv-SE" sz="1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Both</a:t>
            </a: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parts </a:t>
            </a:r>
            <a:r>
              <a:rPr lang="sv-SE" sz="1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have</a:t>
            </a: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marL="742950" lvl="1" indent="-285750" algn="just">
              <a:buFont typeface="Cambria" panose="02040503050406030204" pitchFamily="18" charset="0"/>
              <a:buChar char="‐"/>
            </a:pP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Magnetic </a:t>
            </a:r>
            <a:r>
              <a:rPr lang="sv-SE" sz="1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shield</a:t>
            </a: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sv-SE" sz="1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room</a:t>
            </a: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sv-SE" sz="1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temperature</a:t>
            </a: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) </a:t>
            </a:r>
          </a:p>
          <a:p>
            <a:pPr marL="742950" lvl="1" indent="-285750" algn="just">
              <a:buFont typeface="Cambria" panose="02040503050406030204" pitchFamily="18" charset="0"/>
              <a:buChar char="‐"/>
            </a:pPr>
            <a:r>
              <a:rPr lang="sv-SE" sz="1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Thermal</a:t>
            </a: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sv-SE" sz="1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shield</a:t>
            </a: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(LN</a:t>
            </a:r>
            <a:r>
              <a:rPr lang="sv-SE" sz="1600" baseline="-250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sv-SE" sz="1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temperature</a:t>
            </a:r>
            <a:r>
              <a:rPr lang="sv-SE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 marL="742950" lvl="1" indent="-285750" algn="just">
              <a:buFont typeface="Cambria" panose="02040503050406030204" pitchFamily="18" charset="0"/>
              <a:buChar char="‐"/>
            </a:pPr>
            <a:endParaRPr lang="sv-SE" sz="1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42950" lvl="1" indent="-285750" algn="just">
              <a:buFont typeface="Cambria" panose="02040503050406030204" pitchFamily="18" charset="0"/>
              <a:buChar char="‐"/>
            </a:pPr>
            <a:endParaRPr lang="sv-SE" sz="1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42950" lvl="1" indent="-285750" algn="just">
              <a:buFont typeface="Cambria" panose="02040503050406030204" pitchFamily="18" charset="0"/>
              <a:buChar char="‐"/>
            </a:pPr>
            <a:endParaRPr lang="sv-SE" sz="1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42950" lvl="1" indent="-285750" algn="just">
              <a:buFont typeface="Cambria" panose="02040503050406030204" pitchFamily="18" charset="0"/>
              <a:buChar char="‐"/>
            </a:pPr>
            <a:endParaRPr lang="sv-SE" sz="1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42950" lvl="1" indent="-285750" algn="just">
              <a:buFont typeface="Cambria" panose="02040503050406030204" pitchFamily="18" charset="0"/>
              <a:buChar char="‐"/>
            </a:pPr>
            <a:endParaRPr lang="sv-SE" sz="1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 algn="just"/>
            <a:endParaRPr lang="sv-SE" sz="1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HNOSS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r="13246" b="7943"/>
          <a:stretch/>
        </p:blipFill>
        <p:spPr>
          <a:xfrm>
            <a:off x="287524" y="1268760"/>
            <a:ext cx="3069676" cy="4643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697" y="4319452"/>
            <a:ext cx="4572508" cy="1774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0357" y="5913276"/>
            <a:ext cx="2647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Total </a:t>
            </a:r>
            <a:r>
              <a:rPr lang="sv-SE" b="1" dirty="0" err="1"/>
              <a:t>volume</a:t>
            </a:r>
            <a:r>
              <a:rPr lang="sv-SE" b="1" dirty="0"/>
              <a:t> ca. 7 m</a:t>
            </a:r>
            <a:r>
              <a:rPr lang="sv-SE" b="1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753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Vacuum Vessel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88740"/>
            <a:ext cx="4853173" cy="2510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304764"/>
            <a:ext cx="3119065" cy="25433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4293096"/>
            <a:ext cx="3038725" cy="1086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5243" y="4113076"/>
            <a:ext cx="49092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Material: 304L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Flange types (high vacuum): ISO F, ISO K, ISO KF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Flange types (ultra high vacuum): ISO CF</a:t>
            </a:r>
          </a:p>
        </p:txBody>
      </p:sp>
    </p:spTree>
    <p:extLst>
      <p:ext uri="{BB962C8B-B14F-4D97-AF65-F5344CB8AC3E}">
        <p14:creationId xmlns:p14="http://schemas.microsoft.com/office/powerpoint/2010/main" val="3977620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Thermal Shield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2" y="1124744"/>
            <a:ext cx="3635904" cy="2560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064" y="1268760"/>
            <a:ext cx="5152936" cy="33841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379" y="4575208"/>
            <a:ext cx="717286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Material: Al (EN 573-3 AW6060T6 )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Other usual material: Cu (more expensive, more weight but better </a:t>
            </a:r>
            <a:r>
              <a:rPr lang="el-GR" dirty="0"/>
              <a:t>σ</a:t>
            </a:r>
            <a:r>
              <a:rPr lang="sv-SE" baseline="-25000" dirty="0"/>
              <a:t>th</a:t>
            </a:r>
            <a:r>
              <a:rPr lang="sv-S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Cooling pipes: Aluminium (omega-type pipes)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Transition between Al (thermal shield) and SS (pipes from the valvebox)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Thermal shield not continuous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50849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16C4-E4B7-4A71-968F-EE855F84C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Magnetic </a:t>
            </a:r>
            <a:r>
              <a:rPr lang="sv-SE" dirty="0" err="1"/>
              <a:t>Shield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A208C-A6A7-4CA6-B888-934D0DB35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600" dirty="0" err="1">
                <a:latin typeface="+mn-lt"/>
              </a:rPr>
              <a:t>Made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of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several</a:t>
            </a:r>
            <a:r>
              <a:rPr lang="sv-SE" sz="1600" dirty="0">
                <a:latin typeface="+mn-lt"/>
              </a:rPr>
              <a:t> parts </a:t>
            </a:r>
            <a:r>
              <a:rPr lang="sv-SE" sz="1600" dirty="0" err="1">
                <a:latin typeface="+mn-lt"/>
              </a:rPr>
              <a:t>of</a:t>
            </a:r>
            <a:r>
              <a:rPr lang="sv-SE" sz="1600" dirty="0">
                <a:latin typeface="+mn-lt"/>
              </a:rPr>
              <a:t> mu-</a:t>
            </a:r>
            <a:r>
              <a:rPr lang="sv-SE" sz="1600" dirty="0" err="1">
                <a:latin typeface="+mn-lt"/>
              </a:rPr>
              <a:t>metal</a:t>
            </a:r>
            <a:r>
              <a:rPr lang="sv-SE" sz="1600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(high permeability material)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welded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together</a:t>
            </a:r>
            <a:endParaRPr lang="sv-SE" sz="1600" dirty="0">
              <a:latin typeface="+mn-lt"/>
            </a:endParaRPr>
          </a:p>
          <a:p>
            <a:endParaRPr lang="sv-SE" sz="1600" dirty="0">
              <a:latin typeface="+mn-lt"/>
            </a:endParaRPr>
          </a:p>
          <a:p>
            <a:r>
              <a:rPr lang="sv-SE" sz="1600" dirty="0">
                <a:latin typeface="+mn-lt"/>
              </a:rPr>
              <a:t>The material is </a:t>
            </a:r>
            <a:r>
              <a:rPr lang="sv-SE" sz="1600" dirty="0" err="1">
                <a:latin typeface="+mn-lt"/>
              </a:rPr>
              <a:t>made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into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shaped</a:t>
            </a:r>
            <a:r>
              <a:rPr lang="sv-SE" sz="1600" dirty="0">
                <a:latin typeface="+mn-lt"/>
              </a:rPr>
              <a:t> and </a:t>
            </a:r>
            <a:r>
              <a:rPr lang="sv-SE" sz="1600" dirty="0" err="1">
                <a:latin typeface="+mn-lt"/>
              </a:rPr>
              <a:t>placed</a:t>
            </a:r>
            <a:r>
              <a:rPr lang="sv-SE" sz="1600" dirty="0">
                <a:latin typeface="+mn-lt"/>
              </a:rPr>
              <a:t> on a </a:t>
            </a:r>
            <a:r>
              <a:rPr lang="sv-SE" sz="1600" dirty="0" err="1">
                <a:latin typeface="+mn-lt"/>
              </a:rPr>
              <a:t>furnace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following</a:t>
            </a:r>
            <a:r>
              <a:rPr lang="sv-SE" sz="1600" dirty="0">
                <a:latin typeface="+mn-lt"/>
              </a:rPr>
              <a:t> a </a:t>
            </a:r>
            <a:r>
              <a:rPr lang="sv-SE" sz="1600" dirty="0" err="1">
                <a:latin typeface="+mn-lt"/>
              </a:rPr>
              <a:t>certain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procedure</a:t>
            </a:r>
            <a:r>
              <a:rPr lang="sv-SE" sz="1600" dirty="0">
                <a:latin typeface="+mn-lt"/>
              </a:rPr>
              <a:t> to </a:t>
            </a:r>
            <a:r>
              <a:rPr lang="sv-SE" sz="1600" dirty="0" err="1">
                <a:latin typeface="+mn-lt"/>
              </a:rPr>
              <a:t>activate</a:t>
            </a:r>
            <a:r>
              <a:rPr lang="sv-SE" sz="1600" dirty="0">
                <a:latin typeface="+mn-lt"/>
              </a:rPr>
              <a:t> the material</a:t>
            </a:r>
          </a:p>
          <a:p>
            <a:endParaRPr lang="sv-SE" sz="1600" dirty="0">
              <a:latin typeface="+mn-lt"/>
            </a:endParaRPr>
          </a:p>
          <a:p>
            <a:r>
              <a:rPr lang="sv-SE" sz="1600" dirty="0" err="1">
                <a:latin typeface="+mn-lt"/>
              </a:rPr>
              <a:t>This</a:t>
            </a:r>
            <a:r>
              <a:rPr lang="sv-SE" sz="1600" dirty="0">
                <a:latin typeface="+mn-lt"/>
              </a:rPr>
              <a:t> material is </a:t>
            </a:r>
            <a:r>
              <a:rPr lang="sv-SE" sz="1600" dirty="0" err="1">
                <a:latin typeface="+mn-lt"/>
              </a:rPr>
              <a:t>very</a:t>
            </a:r>
            <a:r>
              <a:rPr lang="sv-SE" sz="1600" dirty="0">
                <a:latin typeface="+mn-lt"/>
              </a:rPr>
              <a:t> sensitive to </a:t>
            </a:r>
            <a:r>
              <a:rPr lang="sv-SE" sz="1600" dirty="0" err="1">
                <a:latin typeface="+mn-lt"/>
              </a:rPr>
              <a:t>further</a:t>
            </a:r>
            <a:r>
              <a:rPr lang="sv-SE" sz="1600" dirty="0">
                <a:latin typeface="+mn-lt"/>
              </a:rPr>
              <a:t> handling: </a:t>
            </a:r>
            <a:r>
              <a:rPr lang="sv-SE" sz="1600" dirty="0" err="1">
                <a:latin typeface="+mn-lt"/>
              </a:rPr>
              <a:t>those</a:t>
            </a:r>
            <a:r>
              <a:rPr lang="sv-SE" sz="1600" dirty="0">
                <a:latin typeface="+mn-lt"/>
              </a:rPr>
              <a:t> parts </a:t>
            </a:r>
            <a:r>
              <a:rPr lang="sv-SE" sz="1600" dirty="0" err="1">
                <a:latin typeface="+mn-lt"/>
              </a:rPr>
              <a:t>of</a:t>
            </a:r>
            <a:r>
              <a:rPr lang="sv-SE" sz="1600" dirty="0">
                <a:latin typeface="+mn-lt"/>
              </a:rPr>
              <a:t> the material </a:t>
            </a:r>
            <a:r>
              <a:rPr lang="sv-SE" sz="1600" dirty="0" err="1">
                <a:latin typeface="+mn-lt"/>
              </a:rPr>
              <a:t>exposed</a:t>
            </a:r>
            <a:r>
              <a:rPr lang="sv-SE" sz="1600" dirty="0">
                <a:latin typeface="+mn-lt"/>
              </a:rPr>
              <a:t> to </a:t>
            </a:r>
            <a:r>
              <a:rPr lang="sv-SE" sz="1600" dirty="0" err="1">
                <a:latin typeface="+mn-lt"/>
              </a:rPr>
              <a:t>work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will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lose</a:t>
            </a:r>
            <a:r>
              <a:rPr lang="sv-SE" sz="1600" dirty="0">
                <a:latin typeface="+mn-lt"/>
              </a:rPr>
              <a:t> the </a:t>
            </a:r>
            <a:r>
              <a:rPr lang="sv-SE" sz="1600" dirty="0" err="1">
                <a:latin typeface="+mn-lt"/>
              </a:rPr>
              <a:t>magnetic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properties</a:t>
            </a:r>
            <a:endParaRPr lang="sv-SE" sz="16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FBC12F-8F14-4865-ADB8-CB25E016F4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0"/>
            <a:ext cx="3621334" cy="271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5CE593-A95B-47FA-86A3-517223666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53" y="4196337"/>
            <a:ext cx="1708943" cy="22774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045C92-B377-444E-9D65-C6C7B7797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894" y="3346882"/>
            <a:ext cx="3387972" cy="254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5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Transfer lines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05" y="2357772"/>
            <a:ext cx="4136995" cy="34112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3508" y="934473"/>
            <a:ext cx="48783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Material: 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Space between the transfer line and the cooling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LN2 and LHe line separated, not touching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Insulation material: multilater insulation (MLI)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err="1"/>
              <a:t>Usually</a:t>
            </a:r>
            <a:r>
              <a:rPr lang="sv-SE" sz="1600" dirty="0"/>
              <a:t> under vacuum </a:t>
            </a:r>
          </a:p>
          <a:p>
            <a:endParaRPr lang="sv-SE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4849" t="23113" r="74214" b="30343"/>
          <a:stretch/>
        </p:blipFill>
        <p:spPr>
          <a:xfrm>
            <a:off x="5298894" y="1592796"/>
            <a:ext cx="1872208" cy="4481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3003" t="18496" r="44419" b="13742"/>
          <a:stretch/>
        </p:blipFill>
        <p:spPr>
          <a:xfrm>
            <a:off x="7308304" y="1161668"/>
            <a:ext cx="1481062" cy="25002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6265" t="23934" r="13444" b="13741"/>
          <a:stretch/>
        </p:blipFill>
        <p:spPr>
          <a:xfrm>
            <a:off x="7308304" y="3924155"/>
            <a:ext cx="1593971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4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Transfer Lines: Couplings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528" y="3706678"/>
            <a:ext cx="3930234" cy="2664296"/>
            <a:chOff x="5400092" y="817358"/>
            <a:chExt cx="3930234" cy="26642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00092" y="817358"/>
              <a:ext cx="3930234" cy="2664296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6804248" y="1916832"/>
              <a:ext cx="792088" cy="8087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12131" y="2824290"/>
              <a:ext cx="1523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dirty="0">
                  <a:solidFill>
                    <a:srgbClr val="C00000"/>
                  </a:solidFill>
                </a:rPr>
                <a:t>Swagelok VCR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69575" y="908720"/>
            <a:ext cx="3958909" cy="3800143"/>
            <a:chOff x="5290692" y="2268998"/>
            <a:chExt cx="3958909" cy="38001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0692" y="2268998"/>
              <a:ext cx="3754760" cy="358294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095093" y="5730587"/>
              <a:ext cx="31545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600" b="1" dirty="0">
                  <a:solidFill>
                    <a:srgbClr val="C00000"/>
                  </a:solidFill>
                </a:rPr>
                <a:t>Bayonet       Female         Male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-508" y="934473"/>
            <a:ext cx="4968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For cryogen transfer (LN2, </a:t>
            </a:r>
            <a:r>
              <a:rPr lang="sv-SE" sz="1600" dirty="0" err="1"/>
              <a:t>LHe</a:t>
            </a:r>
            <a:r>
              <a:rPr lang="sv-SE" sz="1600" dirty="0"/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26319" y="5496062"/>
            <a:ext cx="1073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rgbClr val="C00000"/>
                </a:solidFill>
              </a:rPr>
              <a:t>CF gasket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19" y="5070571"/>
            <a:ext cx="2155154" cy="12212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76156" y="6250468"/>
            <a:ext cx="14814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00" b="1" dirty="0">
                <a:solidFill>
                  <a:schemeClr val="bg1">
                    <a:lumMod val="65000"/>
                  </a:schemeClr>
                </a:solidFill>
              </a:rPr>
              <a:t>Picture taken from Kurt Lesker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AAEA87-8C3B-4271-8D29-47A670494B00}"/>
              </a:ext>
            </a:extLst>
          </p:cNvPr>
          <p:cNvSpPr txBox="1"/>
          <p:nvPr/>
        </p:nvSpPr>
        <p:spPr>
          <a:xfrm>
            <a:off x="0" y="1219759"/>
            <a:ext cx="4968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err="1"/>
              <a:t>Swagelok</a:t>
            </a:r>
            <a:r>
              <a:rPr lang="sv-SE" sz="1600" dirty="0"/>
              <a:t> VCR: </a:t>
            </a:r>
          </a:p>
          <a:p>
            <a:pPr marL="742950" lvl="1" indent="-285750">
              <a:buFontTx/>
              <a:buChar char="-"/>
            </a:pPr>
            <a:r>
              <a:rPr lang="sv-SE" sz="1600" dirty="0"/>
              <a:t>Requires less space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29447A-CA44-4E25-8B8F-B758C5E2D25B}"/>
              </a:ext>
            </a:extLst>
          </p:cNvPr>
          <p:cNvSpPr txBox="1"/>
          <p:nvPr/>
        </p:nvSpPr>
        <p:spPr>
          <a:xfrm>
            <a:off x="0" y="2952431"/>
            <a:ext cx="49685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CF </a:t>
            </a:r>
            <a:r>
              <a:rPr lang="sv-SE" sz="1600" dirty="0" err="1"/>
              <a:t>connections</a:t>
            </a:r>
            <a:r>
              <a:rPr lang="sv-SE" sz="1600" dirty="0"/>
              <a:t>:</a:t>
            </a:r>
          </a:p>
          <a:p>
            <a:pPr marL="742950" lvl="1" indent="-285750">
              <a:buFontTx/>
              <a:buChar char="-"/>
            </a:pPr>
            <a:r>
              <a:rPr lang="sv-SE" sz="1600" dirty="0" err="1"/>
              <a:t>Only</a:t>
            </a:r>
            <a:r>
              <a:rPr lang="sv-SE" sz="1600" dirty="0"/>
              <a:t> to be used if need to remove for </a:t>
            </a:r>
            <a:r>
              <a:rPr lang="sv-SE" sz="1600" dirty="0" err="1"/>
              <a:t>every</a:t>
            </a:r>
            <a:r>
              <a:rPr lang="sv-SE" sz="1600" dirty="0"/>
              <a:t>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904BC4-4529-42CE-A9CB-AB26F78FAE0D}"/>
              </a:ext>
            </a:extLst>
          </p:cNvPr>
          <p:cNvSpPr txBox="1"/>
          <p:nvPr/>
        </p:nvSpPr>
        <p:spPr>
          <a:xfrm>
            <a:off x="0" y="1712176"/>
            <a:ext cx="4968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err="1"/>
              <a:t>Bayonet</a:t>
            </a:r>
            <a:r>
              <a:rPr lang="sv-SE" sz="1600" dirty="0"/>
              <a:t>:</a:t>
            </a:r>
          </a:p>
          <a:p>
            <a:pPr marL="742950" lvl="1" indent="-285750">
              <a:buFontTx/>
              <a:buChar char="-"/>
            </a:pPr>
            <a:r>
              <a:rPr lang="sv-SE" sz="1600" dirty="0"/>
              <a:t>Lower heat leak (small sizes), thus more efficient in transfer</a:t>
            </a:r>
          </a:p>
          <a:p>
            <a:pPr marL="742950" lvl="1" indent="-285750">
              <a:buFontTx/>
              <a:buChar char="-"/>
            </a:pPr>
            <a:r>
              <a:rPr lang="sv-SE" sz="1600" dirty="0"/>
              <a:t>Provide a vacuum insulated joint</a:t>
            </a:r>
          </a:p>
          <a:p>
            <a:pPr marL="742950" lvl="1" indent="-285750">
              <a:buFontTx/>
              <a:buChar char="-"/>
            </a:pPr>
            <a:r>
              <a:rPr lang="sv-SE" sz="1600" dirty="0" err="1"/>
              <a:t>More</a:t>
            </a:r>
            <a:r>
              <a:rPr lang="sv-SE" sz="1600" dirty="0"/>
              <a:t> </a:t>
            </a:r>
            <a:r>
              <a:rPr lang="sv-SE" sz="1600" dirty="0" err="1"/>
              <a:t>expensive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152541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8394-0DDB-4E53-A534-70DDC9187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Contents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D2C43-5419-4348-99FA-D03838672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Introduction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and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main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concepts</a:t>
            </a:r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endParaRPr lang="sv-SE" dirty="0">
              <a:latin typeface="+mn-lt"/>
            </a:endParaRPr>
          </a:p>
          <a:p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Horizontal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cryostat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HNOSS</a:t>
            </a:r>
          </a:p>
          <a:p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sv-SE" b="1" dirty="0" err="1">
                <a:latin typeface="+mn-lt"/>
              </a:rPr>
              <a:t>Vertical</a:t>
            </a:r>
            <a:r>
              <a:rPr lang="sv-SE" b="1" dirty="0">
                <a:latin typeface="+mn-lt"/>
              </a:rPr>
              <a:t> </a:t>
            </a:r>
            <a:r>
              <a:rPr lang="sv-SE" b="1" dirty="0" err="1">
                <a:latin typeface="+mn-lt"/>
              </a:rPr>
              <a:t>cryostat</a:t>
            </a:r>
            <a:r>
              <a:rPr lang="sv-SE" b="1" dirty="0">
                <a:latin typeface="+mn-lt"/>
              </a:rPr>
              <a:t> </a:t>
            </a:r>
            <a:r>
              <a:rPr lang="sv-SE" b="1" dirty="0" err="1">
                <a:latin typeface="+mn-lt"/>
              </a:rPr>
              <a:t>Gersemi</a:t>
            </a:r>
            <a:endParaRPr lang="sv-SE" b="1" dirty="0">
              <a:latin typeface="+mn-lt"/>
            </a:endParaRPr>
          </a:p>
          <a:p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Double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spoke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cryomodule</a:t>
            </a:r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Cold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boxes</a:t>
            </a:r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endParaRPr lang="sv-SE" dirty="0">
              <a:latin typeface="+mn-lt"/>
            </a:endParaRPr>
          </a:p>
          <a:p>
            <a:endParaRPr lang="sv-SE" dirty="0">
              <a:latin typeface="+mn-lt"/>
            </a:endParaRPr>
          </a:p>
          <a:p>
            <a:endParaRPr lang="sv-S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7982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C8FB8-E8E9-428D-A060-FE8164C1D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Purpose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EAD15-AA92-47A3-87E0-2D58FDC79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800" dirty="0">
                <a:latin typeface="+mn-lt"/>
              </a:rPr>
              <a:t>To test </a:t>
            </a:r>
            <a:r>
              <a:rPr lang="sv-SE" sz="1800" dirty="0" err="1">
                <a:latin typeface="+mn-lt"/>
              </a:rPr>
              <a:t>superconducting</a:t>
            </a:r>
            <a:r>
              <a:rPr lang="sv-SE" sz="1800" dirty="0">
                <a:latin typeface="+mn-lt"/>
              </a:rPr>
              <a:t> magnets (max 2kA)</a:t>
            </a:r>
          </a:p>
          <a:p>
            <a:r>
              <a:rPr lang="sv-SE" sz="1800" dirty="0">
                <a:latin typeface="+mn-lt"/>
              </a:rPr>
              <a:t>To test </a:t>
            </a:r>
            <a:r>
              <a:rPr lang="sv-SE" sz="1800" dirty="0" err="1">
                <a:latin typeface="+mn-lt"/>
              </a:rPr>
              <a:t>superconducting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cavities</a:t>
            </a:r>
            <a:r>
              <a:rPr lang="sv-SE" sz="1800" dirty="0">
                <a:latin typeface="+mn-lt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41D96B-060F-487D-BEFF-327F29B07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66" y="2377693"/>
            <a:ext cx="3016806" cy="328330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5F000F-A81E-4104-A5E2-AC88CE86B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286" y="2377693"/>
            <a:ext cx="4568860" cy="328330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180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Valvebox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826" y="1390495"/>
            <a:ext cx="4100174" cy="4077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3508" y="1015401"/>
            <a:ext cx="490922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Used</a:t>
            </a:r>
            <a:r>
              <a:rPr lang="sv-SE" dirty="0"/>
              <a:t> to </a:t>
            </a:r>
            <a:r>
              <a:rPr lang="sv-SE" dirty="0" err="1"/>
              <a:t>deliver</a:t>
            </a:r>
            <a:r>
              <a:rPr lang="sv-SE" dirty="0"/>
              <a:t> the cryogens to the </a:t>
            </a:r>
            <a:r>
              <a:rPr lang="sv-SE" dirty="0" err="1"/>
              <a:t>cryostat</a:t>
            </a:r>
            <a:endParaRPr lang="sv-SE" dirty="0"/>
          </a:p>
          <a:p>
            <a:pPr lvl="1"/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Height: 2300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Vacuum Vessel Material: 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Thermal</a:t>
            </a:r>
            <a:r>
              <a:rPr lang="sv-SE" dirty="0"/>
              <a:t> shield material: Cu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Flange types (high vacuum): ISO F, ISO K, ISO KF</a:t>
            </a:r>
          </a:p>
        </p:txBody>
      </p:sp>
    </p:spTree>
    <p:extLst>
      <p:ext uri="{BB962C8B-B14F-4D97-AF65-F5344CB8AC3E}">
        <p14:creationId xmlns:p14="http://schemas.microsoft.com/office/powerpoint/2010/main" val="3453603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Vacuum </a:t>
            </a:r>
            <a:r>
              <a:rPr lang="sv-SE" dirty="0" err="1"/>
              <a:t>Vessel</a:t>
            </a:r>
            <a:r>
              <a:rPr lang="sv-SE" dirty="0"/>
              <a:t> and </a:t>
            </a:r>
            <a:r>
              <a:rPr lang="sv-SE" dirty="0" err="1"/>
              <a:t>Thermal</a:t>
            </a:r>
            <a:r>
              <a:rPr lang="sv-SE" dirty="0"/>
              <a:t> </a:t>
            </a:r>
            <a:r>
              <a:rPr lang="sv-SE" dirty="0" err="1"/>
              <a:t>Shield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8399"/>
          <a:stretch/>
        </p:blipFill>
        <p:spPr>
          <a:xfrm>
            <a:off x="6361680" y="1587149"/>
            <a:ext cx="2482101" cy="4181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365" y="2312876"/>
            <a:ext cx="2114392" cy="39953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508" y="1015401"/>
            <a:ext cx="49092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Vacuum Vessel Material: 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Thermal</a:t>
            </a:r>
            <a:r>
              <a:rPr lang="sv-SE" dirty="0"/>
              <a:t> shield material: 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Thermal shield not continuous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Flange types (high vacuum): ISO F, ISO K, ISO KF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9952" y="2924944"/>
            <a:ext cx="1518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Vacuum port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7924" y="5198287"/>
            <a:ext cx="177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Vacuum Vessel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518" y="5013902"/>
            <a:ext cx="177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Thermal Shield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219" y="2516011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Multi transfer line</a:t>
            </a:r>
          </a:p>
        </p:txBody>
      </p:sp>
    </p:spTree>
    <p:extLst>
      <p:ext uri="{BB962C8B-B14F-4D97-AF65-F5344CB8AC3E}">
        <p14:creationId xmlns:p14="http://schemas.microsoft.com/office/powerpoint/2010/main" val="2930454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8394-0DDB-4E53-A534-70DDC9187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Contents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D2C43-5419-4348-99FA-D03838672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Introduction</a:t>
            </a:r>
            <a:r>
              <a:rPr lang="sv-SE" dirty="0"/>
              <a:t> and </a:t>
            </a:r>
            <a:r>
              <a:rPr lang="sv-SE" dirty="0" err="1"/>
              <a:t>main</a:t>
            </a:r>
            <a:r>
              <a:rPr lang="sv-SE" dirty="0"/>
              <a:t> </a:t>
            </a:r>
            <a:r>
              <a:rPr lang="sv-SE" dirty="0" err="1"/>
              <a:t>concepts</a:t>
            </a:r>
            <a:endParaRPr lang="sv-SE" dirty="0"/>
          </a:p>
          <a:p>
            <a:endParaRPr lang="sv-SE" dirty="0"/>
          </a:p>
          <a:p>
            <a:r>
              <a:rPr lang="sv-SE" dirty="0" err="1"/>
              <a:t>Horizontal</a:t>
            </a:r>
            <a:r>
              <a:rPr lang="sv-SE" dirty="0"/>
              <a:t> </a:t>
            </a:r>
            <a:r>
              <a:rPr lang="sv-SE" dirty="0" err="1"/>
              <a:t>cryostat</a:t>
            </a:r>
            <a:r>
              <a:rPr lang="sv-SE" dirty="0"/>
              <a:t> HNOSS</a:t>
            </a:r>
          </a:p>
          <a:p>
            <a:endParaRPr lang="sv-SE" dirty="0"/>
          </a:p>
          <a:p>
            <a:r>
              <a:rPr lang="sv-SE" dirty="0" err="1"/>
              <a:t>Vertical</a:t>
            </a:r>
            <a:r>
              <a:rPr lang="sv-SE" dirty="0"/>
              <a:t> </a:t>
            </a:r>
            <a:r>
              <a:rPr lang="sv-SE" dirty="0" err="1"/>
              <a:t>cryostat</a:t>
            </a:r>
            <a:r>
              <a:rPr lang="sv-SE" dirty="0"/>
              <a:t> </a:t>
            </a:r>
            <a:r>
              <a:rPr lang="sv-SE" dirty="0" err="1"/>
              <a:t>Gersemi</a:t>
            </a:r>
            <a:endParaRPr lang="sv-SE" dirty="0"/>
          </a:p>
          <a:p>
            <a:endParaRPr lang="sv-SE" dirty="0"/>
          </a:p>
          <a:p>
            <a:r>
              <a:rPr lang="sv-SE" dirty="0"/>
              <a:t>Double </a:t>
            </a:r>
            <a:r>
              <a:rPr lang="sv-SE" dirty="0" err="1"/>
              <a:t>spoke</a:t>
            </a:r>
            <a:r>
              <a:rPr lang="sv-SE" dirty="0"/>
              <a:t> </a:t>
            </a:r>
            <a:r>
              <a:rPr lang="sv-SE" dirty="0" err="1"/>
              <a:t>cryomodule</a:t>
            </a:r>
            <a:endParaRPr lang="sv-SE" dirty="0"/>
          </a:p>
          <a:p>
            <a:endParaRPr lang="sv-SE" dirty="0"/>
          </a:p>
          <a:p>
            <a:r>
              <a:rPr lang="sv-SE" dirty="0"/>
              <a:t>Cold </a:t>
            </a:r>
            <a:r>
              <a:rPr lang="sv-SE" dirty="0" err="1"/>
              <a:t>boxes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8484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Pressure Vessel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349" t="24085" r="17139" b="12921"/>
          <a:stretch/>
        </p:blipFill>
        <p:spPr>
          <a:xfrm>
            <a:off x="577787" y="999963"/>
            <a:ext cx="7988425" cy="509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8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8394-0DDB-4E53-A534-70DDC9187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Contents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D2C43-5419-4348-99FA-D03838672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Introduction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and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main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concepts</a:t>
            </a:r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endParaRPr lang="sv-SE" dirty="0">
              <a:latin typeface="+mn-lt"/>
            </a:endParaRPr>
          </a:p>
          <a:p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Horizontal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cryostat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HNOSS</a:t>
            </a:r>
          </a:p>
          <a:p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Vertical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cryostat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Gersemi</a:t>
            </a:r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sv-SE" b="1" dirty="0">
                <a:latin typeface="+mn-lt"/>
              </a:rPr>
              <a:t>Double </a:t>
            </a:r>
            <a:r>
              <a:rPr lang="sv-SE" b="1" dirty="0" err="1">
                <a:latin typeface="+mn-lt"/>
              </a:rPr>
              <a:t>spoke</a:t>
            </a:r>
            <a:r>
              <a:rPr lang="sv-SE" b="1" dirty="0">
                <a:latin typeface="+mn-lt"/>
              </a:rPr>
              <a:t> </a:t>
            </a:r>
            <a:r>
              <a:rPr lang="sv-SE" b="1" dirty="0" err="1">
                <a:latin typeface="+mn-lt"/>
              </a:rPr>
              <a:t>cryomodule</a:t>
            </a:r>
            <a:endParaRPr lang="sv-SE" b="1" dirty="0">
              <a:latin typeface="+mn-lt"/>
            </a:endParaRPr>
          </a:p>
          <a:p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Cold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boxes</a:t>
            </a:r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endParaRPr lang="sv-SE" dirty="0">
              <a:latin typeface="+mn-lt"/>
            </a:endParaRPr>
          </a:p>
          <a:p>
            <a:endParaRPr lang="sv-SE" dirty="0">
              <a:latin typeface="+mn-lt"/>
            </a:endParaRPr>
          </a:p>
          <a:p>
            <a:endParaRPr lang="sv-S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9901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C0E04-72AB-40FA-BE70-EA5528F5B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Purpose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11698-48A5-49B5-B137-E168848DE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800" dirty="0">
                <a:latin typeface="+mn-lt"/>
              </a:rPr>
              <a:t>The </a:t>
            </a:r>
            <a:r>
              <a:rPr lang="sv-SE" sz="1800" dirty="0" err="1">
                <a:latin typeface="+mn-lt"/>
              </a:rPr>
              <a:t>spoke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cryomodule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section</a:t>
            </a:r>
            <a:r>
              <a:rPr lang="sv-SE" sz="1800" dirty="0">
                <a:latin typeface="+mn-lt"/>
              </a:rPr>
              <a:t> at ESS </a:t>
            </a:r>
            <a:r>
              <a:rPr lang="sv-SE" sz="1800" dirty="0" err="1">
                <a:latin typeface="+mn-lt"/>
              </a:rPr>
              <a:t>will</a:t>
            </a:r>
            <a:r>
              <a:rPr lang="sv-SE" sz="1800" dirty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increase the protons beam energy from 90 to 216 MeV</a:t>
            </a:r>
            <a:endParaRPr lang="sv-SE" sz="1800" dirty="0">
              <a:latin typeface="+mn-lt"/>
            </a:endParaRPr>
          </a:p>
          <a:p>
            <a:r>
              <a:rPr lang="sv-SE" sz="1800" dirty="0" err="1">
                <a:latin typeface="+mn-lt"/>
              </a:rPr>
              <a:t>This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section</a:t>
            </a:r>
            <a:endParaRPr lang="sv-SE" sz="1800" dirty="0">
              <a:latin typeface="+mn-lt"/>
            </a:endParaRPr>
          </a:p>
          <a:p>
            <a:pPr lvl="1"/>
            <a:r>
              <a:rPr lang="sv-SE" sz="1800" dirty="0">
                <a:latin typeface="+mn-lt"/>
              </a:rPr>
              <a:t>Is </a:t>
            </a:r>
            <a:r>
              <a:rPr lang="sv-SE" sz="1800" dirty="0" err="1">
                <a:latin typeface="+mn-lt"/>
              </a:rPr>
              <a:t>supercoducting</a:t>
            </a:r>
            <a:endParaRPr lang="sv-SE" sz="1800" dirty="0">
              <a:latin typeface="+mn-lt"/>
            </a:endParaRPr>
          </a:p>
          <a:p>
            <a:pPr lvl="1"/>
            <a:r>
              <a:rPr lang="en-US" sz="1800" dirty="0">
                <a:latin typeface="+mn-lt"/>
              </a:rPr>
              <a:t>Is 56 m long </a:t>
            </a:r>
          </a:p>
          <a:p>
            <a:pPr lvl="1"/>
            <a:r>
              <a:rPr lang="en-US" sz="1800" dirty="0">
                <a:latin typeface="+mn-lt"/>
              </a:rPr>
              <a:t>Has 26 double spoke cavities </a:t>
            </a:r>
          </a:p>
          <a:p>
            <a:pPr lvl="1"/>
            <a:r>
              <a:rPr lang="en-US" sz="1800" dirty="0">
                <a:latin typeface="+mn-lt"/>
              </a:rPr>
              <a:t>In 13 cryomodules </a:t>
            </a:r>
          </a:p>
          <a:p>
            <a:pPr lvl="1"/>
            <a:endParaRPr lang="sv-SE" sz="1800" dirty="0"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994BCB-EA08-40AB-A10D-88AD43D6C96A}"/>
              </a:ext>
            </a:extLst>
          </p:cNvPr>
          <p:cNvGrpSpPr/>
          <p:nvPr/>
        </p:nvGrpSpPr>
        <p:grpSpPr>
          <a:xfrm>
            <a:off x="5992934" y="1778895"/>
            <a:ext cx="2517948" cy="1743183"/>
            <a:chOff x="2688950" y="4005064"/>
            <a:chExt cx="2517948" cy="17431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6A36FA-4936-4F1A-A06C-F3D90DBD8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7481" t="46500" r="15744" b="18500"/>
            <a:stretch/>
          </p:blipFill>
          <p:spPr>
            <a:xfrm>
              <a:off x="2688950" y="4005064"/>
              <a:ext cx="2063070" cy="151696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5A83F3-CF13-4280-9B6E-3504D616F28B}"/>
                </a:ext>
              </a:extLst>
            </p:cNvPr>
            <p:cNvSpPr txBox="1"/>
            <p:nvPr/>
          </p:nvSpPr>
          <p:spPr>
            <a:xfrm>
              <a:off x="2795128" y="5471248"/>
              <a:ext cx="24117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bg1">
                      <a:lumMod val="75000"/>
                    </a:schemeClr>
                  </a:solidFill>
                </a:rPr>
                <a:t>Source: P. Duchesne et al. “Design of the 352 MHz Beta 0.50 double s</a:t>
              </a:r>
            </a:p>
            <a:p>
              <a:r>
                <a:rPr lang="en-US" sz="600" dirty="0">
                  <a:solidFill>
                    <a:schemeClr val="bg1">
                      <a:lumMod val="75000"/>
                    </a:schemeClr>
                  </a:solidFill>
                </a:rPr>
                <a:t>poke cavity for ESS”, Proceedings of SRF2013, Paris, France (</a:t>
              </a:r>
              <a:r>
                <a:rPr lang="sv-SE" sz="600" dirty="0">
                  <a:solidFill>
                    <a:schemeClr val="bg1">
                      <a:lumMod val="75000"/>
                    </a:schemeClr>
                  </a:solidFill>
                </a:rPr>
                <a:t>FRIOC01)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8855C33-71EA-4BC8-92C6-D0EDBD1CEE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5" r="9084" b="5375"/>
          <a:stretch/>
        </p:blipFill>
        <p:spPr>
          <a:xfrm>
            <a:off x="1147314" y="3666641"/>
            <a:ext cx="1827834" cy="2658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BCB49F-C2D2-4BCE-9510-4CC774A758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81" y="3902777"/>
            <a:ext cx="3204356" cy="240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5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8740C-50E9-4D23-9152-659338A55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Components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AA6C53-408B-4FBD-A259-7B7906E24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366" y="979037"/>
            <a:ext cx="8229600" cy="5474299"/>
          </a:xfrm>
        </p:spPr>
        <p:txBody>
          <a:bodyPr>
            <a:normAutofit/>
          </a:bodyPr>
          <a:lstStyle/>
          <a:p>
            <a:r>
              <a:rPr lang="sv-SE" sz="1800" dirty="0">
                <a:latin typeface="+mn-lt"/>
              </a:rPr>
              <a:t>It is a </a:t>
            </a:r>
            <a:r>
              <a:rPr lang="sv-SE" sz="1800" dirty="0" err="1">
                <a:latin typeface="+mn-lt"/>
              </a:rPr>
              <a:t>specialized</a:t>
            </a:r>
            <a:r>
              <a:rPr lang="sv-SE" sz="1800" dirty="0">
                <a:latin typeface="+mn-lt"/>
              </a:rPr>
              <a:t> version </a:t>
            </a:r>
            <a:r>
              <a:rPr lang="sv-SE" sz="1800" dirty="0" err="1">
                <a:latin typeface="+mn-lt"/>
              </a:rPr>
              <a:t>of</a:t>
            </a:r>
            <a:r>
              <a:rPr lang="sv-SE" sz="1800" dirty="0">
                <a:latin typeface="+mn-lt"/>
              </a:rPr>
              <a:t> HNOSS</a:t>
            </a:r>
          </a:p>
          <a:p>
            <a:pPr marL="0" indent="0">
              <a:buNone/>
            </a:pPr>
            <a:endParaRPr lang="sv-SE" sz="1800" dirty="0">
              <a:latin typeface="+mn-lt"/>
            </a:endParaRPr>
          </a:p>
          <a:p>
            <a:endParaRPr lang="sv-SE" sz="1800" dirty="0">
              <a:latin typeface="+mn-lt"/>
            </a:endParaRPr>
          </a:p>
          <a:p>
            <a:endParaRPr lang="sv-SE" sz="1800" dirty="0">
              <a:latin typeface="+mn-lt"/>
            </a:endParaRPr>
          </a:p>
          <a:p>
            <a:endParaRPr lang="sv-SE" sz="1800" dirty="0">
              <a:latin typeface="+mn-lt"/>
            </a:endParaRPr>
          </a:p>
          <a:p>
            <a:endParaRPr lang="sv-SE" sz="1800" dirty="0">
              <a:latin typeface="+mn-lt"/>
            </a:endParaRPr>
          </a:p>
          <a:p>
            <a:endParaRPr lang="sv-SE" sz="1800" dirty="0">
              <a:latin typeface="+mn-lt"/>
            </a:endParaRPr>
          </a:p>
          <a:p>
            <a:endParaRPr lang="sv-SE" sz="1800" dirty="0">
              <a:latin typeface="+mn-lt"/>
            </a:endParaRPr>
          </a:p>
          <a:p>
            <a:r>
              <a:rPr lang="sv-SE" sz="1800" dirty="0">
                <a:latin typeface="+mn-lt"/>
              </a:rPr>
              <a:t>Has </a:t>
            </a:r>
            <a:r>
              <a:rPr lang="sv-SE" sz="1800" dirty="0" err="1">
                <a:latin typeface="+mn-lt"/>
              </a:rPr>
              <a:t>two</a:t>
            </a:r>
            <a:r>
              <a:rPr lang="sv-SE" sz="1800" dirty="0">
                <a:latin typeface="+mn-lt"/>
              </a:rPr>
              <a:t> double </a:t>
            </a:r>
            <a:r>
              <a:rPr lang="sv-SE" sz="1800" dirty="0" err="1">
                <a:latin typeface="+mn-lt"/>
              </a:rPr>
              <a:t>spoke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cavities</a:t>
            </a:r>
            <a:r>
              <a:rPr lang="sv-SE" sz="1800" dirty="0">
                <a:latin typeface="+mn-lt"/>
              </a:rPr>
              <a:t> inside</a:t>
            </a:r>
          </a:p>
          <a:p>
            <a:pPr lvl="1"/>
            <a:r>
              <a:rPr lang="sv-SE" sz="1800" dirty="0" err="1">
                <a:latin typeface="+mn-lt"/>
              </a:rPr>
              <a:t>hanging</a:t>
            </a:r>
            <a:r>
              <a:rPr lang="sv-SE" sz="1800" dirty="0">
                <a:latin typeface="+mn-lt"/>
              </a:rPr>
              <a:t> from </a:t>
            </a:r>
            <a:r>
              <a:rPr lang="sv-SE" sz="1800" dirty="0" err="1">
                <a:latin typeface="+mn-lt"/>
              </a:rPr>
              <a:t>tie-rods</a:t>
            </a:r>
            <a:endParaRPr lang="sv-SE" sz="1800" dirty="0">
              <a:latin typeface="+mn-lt"/>
            </a:endParaRPr>
          </a:p>
          <a:p>
            <a:pPr lvl="1"/>
            <a:r>
              <a:rPr lang="sv-SE" sz="1800" dirty="0" err="1">
                <a:latin typeface="+mn-lt"/>
              </a:rPr>
              <a:t>each</a:t>
            </a:r>
            <a:r>
              <a:rPr lang="sv-SE" sz="1800" dirty="0">
                <a:latin typeface="+mn-lt"/>
              </a:rPr>
              <a:t> has a </a:t>
            </a:r>
            <a:r>
              <a:rPr lang="sv-SE" sz="1800" dirty="0" err="1">
                <a:latin typeface="+mn-lt"/>
              </a:rPr>
              <a:t>magnetic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shield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around</a:t>
            </a:r>
            <a:endParaRPr lang="sv-SE" sz="1800" dirty="0">
              <a:latin typeface="+mn-lt"/>
            </a:endParaRPr>
          </a:p>
          <a:p>
            <a:r>
              <a:rPr lang="sv-SE" sz="1800" dirty="0" err="1">
                <a:latin typeface="+mn-lt"/>
              </a:rPr>
              <a:t>Thermal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shield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made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of</a:t>
            </a:r>
            <a:r>
              <a:rPr lang="sv-SE" sz="1800" dirty="0">
                <a:latin typeface="+mn-lt"/>
              </a:rPr>
              <a:t> Al, </a:t>
            </a:r>
            <a:r>
              <a:rPr lang="sv-SE" sz="1800" dirty="0" err="1">
                <a:latin typeface="+mn-lt"/>
              </a:rPr>
              <a:t>cooled</a:t>
            </a:r>
            <a:r>
              <a:rPr lang="sv-SE" sz="1800" dirty="0">
                <a:latin typeface="+mn-lt"/>
              </a:rPr>
              <a:t> via LN</a:t>
            </a:r>
            <a:r>
              <a:rPr lang="sv-SE" sz="1800" baseline="-25000" dirty="0">
                <a:latin typeface="+mn-lt"/>
              </a:rPr>
              <a:t>2</a:t>
            </a:r>
          </a:p>
          <a:p>
            <a:pPr marL="457200" lvl="1" indent="0">
              <a:buNone/>
            </a:pPr>
            <a:r>
              <a:rPr lang="sv-SE" sz="1800" dirty="0">
                <a:latin typeface="+mn-lt"/>
              </a:rPr>
              <a:t>Note: For ESS </a:t>
            </a:r>
            <a:r>
              <a:rPr lang="sv-SE" sz="1800" dirty="0" err="1">
                <a:latin typeface="+mn-lt"/>
              </a:rPr>
              <a:t>cooling</a:t>
            </a:r>
            <a:r>
              <a:rPr lang="sv-SE" sz="1800" dirty="0">
                <a:latin typeface="+mn-lt"/>
              </a:rPr>
              <a:t> is </a:t>
            </a:r>
            <a:r>
              <a:rPr lang="sv-SE" sz="1800" dirty="0" err="1">
                <a:latin typeface="+mn-lt"/>
              </a:rPr>
              <a:t>with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GHe</a:t>
            </a:r>
            <a:r>
              <a:rPr lang="sv-SE" sz="1800" dirty="0">
                <a:latin typeface="+mn-lt"/>
              </a:rPr>
              <a:t> (no LN</a:t>
            </a:r>
            <a:r>
              <a:rPr lang="sv-SE" sz="1800" baseline="-25000" dirty="0">
                <a:latin typeface="+mn-lt"/>
              </a:rPr>
              <a:t>2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available</a:t>
            </a:r>
            <a:r>
              <a:rPr lang="sv-SE" sz="1800" dirty="0">
                <a:latin typeface="+mn-lt"/>
              </a:rPr>
              <a:t>)</a:t>
            </a:r>
          </a:p>
          <a:p>
            <a:r>
              <a:rPr lang="sv-SE" sz="1800" dirty="0">
                <a:latin typeface="+mn-lt"/>
              </a:rPr>
              <a:t>The </a:t>
            </a:r>
            <a:r>
              <a:rPr lang="sv-SE" sz="1800" dirty="0" err="1">
                <a:latin typeface="+mn-lt"/>
              </a:rPr>
              <a:t>prototype</a:t>
            </a:r>
            <a:r>
              <a:rPr lang="sv-SE" sz="1800" dirty="0">
                <a:latin typeface="+mn-lt"/>
              </a:rPr>
              <a:t> has </a:t>
            </a:r>
            <a:r>
              <a:rPr lang="sv-SE" sz="1800" dirty="0" err="1">
                <a:latin typeface="+mn-lt"/>
              </a:rPr>
              <a:t>more</a:t>
            </a:r>
            <a:r>
              <a:rPr lang="sv-SE" sz="1800" dirty="0">
                <a:latin typeface="+mn-lt"/>
              </a:rPr>
              <a:t> instrumentation </a:t>
            </a:r>
            <a:r>
              <a:rPr lang="sv-SE" sz="1800" dirty="0" err="1">
                <a:latin typeface="+mn-lt"/>
              </a:rPr>
              <a:t>than</a:t>
            </a:r>
            <a:r>
              <a:rPr lang="sv-SE" sz="1800" dirty="0">
                <a:latin typeface="+mn-lt"/>
              </a:rPr>
              <a:t> the series </a:t>
            </a:r>
            <a:r>
              <a:rPr lang="sv-SE" sz="1800" dirty="0" err="1">
                <a:latin typeface="+mn-lt"/>
              </a:rPr>
              <a:t>cryomodules</a:t>
            </a:r>
            <a:endParaRPr lang="sv-SE" dirty="0">
              <a:latin typeface="+mn-lt"/>
            </a:endParaRPr>
          </a:p>
          <a:p>
            <a:pPr lvl="1"/>
            <a:endParaRPr lang="sv-SE" dirty="0">
              <a:latin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D7BFBD-4AEA-41FC-B34F-3062DA775818}"/>
              </a:ext>
            </a:extLst>
          </p:cNvPr>
          <p:cNvGrpSpPr/>
          <p:nvPr/>
        </p:nvGrpSpPr>
        <p:grpSpPr>
          <a:xfrm>
            <a:off x="6829212" y="4444605"/>
            <a:ext cx="2754306" cy="1571169"/>
            <a:chOff x="6796239" y="3991277"/>
            <a:chExt cx="2754306" cy="15711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658DD56-7CD1-4D9E-9856-6361F32D8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606" t="55008" r="32738" b="15593"/>
            <a:stretch/>
          </p:blipFill>
          <p:spPr>
            <a:xfrm>
              <a:off x="7092280" y="3991277"/>
              <a:ext cx="1728456" cy="131991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1B58EF-0F30-4306-BBE9-E1C1B02D5401}"/>
                </a:ext>
              </a:extLst>
            </p:cNvPr>
            <p:cNvSpPr txBox="1"/>
            <p:nvPr/>
          </p:nvSpPr>
          <p:spPr>
            <a:xfrm>
              <a:off x="6796239" y="5285447"/>
              <a:ext cx="27543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bg1">
                      <a:lumMod val="75000"/>
                    </a:schemeClr>
                  </a:solidFill>
                </a:rPr>
                <a:t>Source: G. </a:t>
              </a:r>
              <a:r>
                <a:rPr lang="en-US" sz="600" dirty="0" err="1">
                  <a:solidFill>
                    <a:schemeClr val="bg1">
                      <a:lumMod val="75000"/>
                    </a:schemeClr>
                  </a:solidFill>
                </a:rPr>
                <a:t>Olry</a:t>
              </a:r>
              <a:r>
                <a:rPr lang="en-US" sz="600" dirty="0">
                  <a:solidFill>
                    <a:schemeClr val="bg1">
                      <a:lumMod val="75000"/>
                    </a:schemeClr>
                  </a:solidFill>
                </a:rPr>
                <a:t> et al. “Recent Progress of ESS Spoke and Elliptical </a:t>
              </a:r>
            </a:p>
            <a:p>
              <a:r>
                <a:rPr lang="en-US" sz="600" dirty="0" err="1">
                  <a:solidFill>
                    <a:schemeClr val="bg1">
                      <a:lumMod val="75000"/>
                    </a:schemeClr>
                  </a:solidFill>
                </a:rPr>
                <a:t>Crymodules</a:t>
              </a:r>
              <a:r>
                <a:rPr lang="en-US" sz="600" dirty="0">
                  <a:solidFill>
                    <a:schemeClr val="bg1">
                      <a:lumMod val="75000"/>
                    </a:schemeClr>
                  </a:solidFill>
                </a:rPr>
                <a:t>”, Proceedings of SRF2015, Whistler, BC, Canada (</a:t>
              </a:r>
              <a:r>
                <a:rPr lang="sv-SE" sz="600" dirty="0">
                  <a:solidFill>
                    <a:schemeClr val="bg1">
                      <a:lumMod val="75000"/>
                    </a:schemeClr>
                  </a:solidFill>
                </a:rPr>
                <a:t>TUAA06)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4E6204-2412-4918-817B-BD97FA1B8428}"/>
              </a:ext>
            </a:extLst>
          </p:cNvPr>
          <p:cNvGrpSpPr/>
          <p:nvPr/>
        </p:nvGrpSpPr>
        <p:grpSpPr>
          <a:xfrm>
            <a:off x="1200707" y="1425841"/>
            <a:ext cx="2600146" cy="2111312"/>
            <a:chOff x="6219478" y="1656064"/>
            <a:chExt cx="2600146" cy="211131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0AC0B4B-D9A7-4A89-8D0A-EA940959C0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330" t="27156" r="9853" b="31399"/>
            <a:stretch/>
          </p:blipFill>
          <p:spPr>
            <a:xfrm>
              <a:off x="6350411" y="1656064"/>
              <a:ext cx="2177578" cy="182497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BE423E-B8FD-4601-A885-C991128F40B7}"/>
                </a:ext>
              </a:extLst>
            </p:cNvPr>
            <p:cNvSpPr txBox="1"/>
            <p:nvPr/>
          </p:nvSpPr>
          <p:spPr>
            <a:xfrm>
              <a:off x="6219478" y="3490377"/>
              <a:ext cx="26001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bg1">
                      <a:lumMod val="75000"/>
                    </a:schemeClr>
                  </a:solidFill>
                </a:rPr>
                <a:t>Source: P. Duthil et al. “Design and Prototyping of the Spoke </a:t>
              </a:r>
            </a:p>
            <a:p>
              <a:r>
                <a:rPr lang="en-US" sz="600" dirty="0">
                  <a:solidFill>
                    <a:schemeClr val="bg1">
                      <a:lumMod val="75000"/>
                    </a:schemeClr>
                  </a:solidFill>
                </a:rPr>
                <a:t>Cryomodule for ESS” Proceedings of HB2016, Malmö, Sweden, </a:t>
              </a:r>
              <a:r>
                <a:rPr lang="sv-SE" sz="600" dirty="0">
                  <a:solidFill>
                    <a:schemeClr val="bg1">
                      <a:lumMod val="75000"/>
                    </a:schemeClr>
                  </a:solidFill>
                </a:rPr>
                <a:t>WEAM4Y01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372A6F-3EBE-4D23-9559-EBA57978AAB4}"/>
              </a:ext>
            </a:extLst>
          </p:cNvPr>
          <p:cNvGrpSpPr>
            <a:grpSpLocks noChangeAspect="1"/>
          </p:cNvGrpSpPr>
          <p:nvPr/>
        </p:nvGrpSpPr>
        <p:grpSpPr>
          <a:xfrm>
            <a:off x="5112060" y="1093483"/>
            <a:ext cx="3083717" cy="3148962"/>
            <a:chOff x="5142803" y="1268760"/>
            <a:chExt cx="2864712" cy="282547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35E8EA-30CC-49FD-8932-DF140E2D0BF5}"/>
                </a:ext>
              </a:extLst>
            </p:cNvPr>
            <p:cNvSpPr txBox="1"/>
            <p:nvPr/>
          </p:nvSpPr>
          <p:spPr>
            <a:xfrm rot="16200000">
              <a:off x="6578779" y="2440169"/>
              <a:ext cx="2600146" cy="257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bg1">
                      <a:lumMod val="75000"/>
                    </a:schemeClr>
                  </a:solidFill>
                </a:rPr>
                <a:t>Source: P. Duthil et al. “Design and Prototyping of the Spoke </a:t>
              </a:r>
            </a:p>
            <a:p>
              <a:r>
                <a:rPr lang="en-US" sz="600" dirty="0">
                  <a:solidFill>
                    <a:schemeClr val="bg1">
                      <a:lumMod val="75000"/>
                    </a:schemeClr>
                  </a:solidFill>
                </a:rPr>
                <a:t>Cryomodule for ESS” Proceedings of HB2016, Malmö, Sweden, </a:t>
              </a:r>
              <a:r>
                <a:rPr lang="sv-SE" sz="600" dirty="0">
                  <a:solidFill>
                    <a:schemeClr val="bg1">
                      <a:lumMod val="75000"/>
                    </a:schemeClr>
                  </a:solidFill>
                </a:rPr>
                <a:t>WEAM4Y01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C1D9EE7-AC41-4B7C-A3D6-B0441E8756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63" t="18500" r="46456" b="21300"/>
            <a:stretch/>
          </p:blipFill>
          <p:spPr>
            <a:xfrm>
              <a:off x="5142803" y="1391806"/>
              <a:ext cx="2608157" cy="27024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8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8394-0DDB-4E53-A534-70DDC9187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Contents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D2C43-5419-4348-99FA-D03838672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Introduction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and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main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concepts</a:t>
            </a:r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endParaRPr lang="sv-SE" dirty="0">
              <a:latin typeface="+mn-lt"/>
            </a:endParaRPr>
          </a:p>
          <a:p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Horizontal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cryostat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HNOSS</a:t>
            </a:r>
          </a:p>
          <a:p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Vertical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cryostat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Gersemi</a:t>
            </a:r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Double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spoke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cryomodule</a:t>
            </a:r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sv-SE" b="1" dirty="0">
                <a:latin typeface="+mn-lt"/>
              </a:rPr>
              <a:t>Cold </a:t>
            </a:r>
            <a:r>
              <a:rPr lang="sv-SE" b="1" dirty="0" err="1">
                <a:latin typeface="+mn-lt"/>
              </a:rPr>
              <a:t>boxes</a:t>
            </a:r>
            <a:endParaRPr lang="sv-SE" b="1" dirty="0">
              <a:latin typeface="+mn-lt"/>
            </a:endParaRPr>
          </a:p>
          <a:p>
            <a:endParaRPr lang="sv-SE" dirty="0">
              <a:latin typeface="+mn-lt"/>
            </a:endParaRPr>
          </a:p>
          <a:p>
            <a:endParaRPr lang="sv-SE" dirty="0">
              <a:latin typeface="+mn-lt"/>
            </a:endParaRPr>
          </a:p>
          <a:p>
            <a:endParaRPr lang="sv-S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8477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0EA1B-6AA1-427F-9752-45A25B0C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Purpose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1735C-2A49-403A-B625-5BA8E1ECC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000" dirty="0" err="1">
                <a:latin typeface="+mn-lt"/>
              </a:rPr>
              <a:t>Interconnection</a:t>
            </a:r>
            <a:r>
              <a:rPr lang="sv-SE" sz="2000" dirty="0">
                <a:latin typeface="+mn-lt"/>
              </a:rPr>
              <a:t> (</a:t>
            </a:r>
            <a:r>
              <a:rPr lang="sv-SE" sz="2000" dirty="0" err="1">
                <a:latin typeface="+mn-lt"/>
              </a:rPr>
              <a:t>splices</a:t>
            </a:r>
            <a:r>
              <a:rPr lang="sv-SE" sz="2000" dirty="0">
                <a:latin typeface="+mn-lt"/>
              </a:rPr>
              <a:t>) and </a:t>
            </a:r>
            <a:r>
              <a:rPr lang="sv-SE" sz="2000" dirty="0" err="1">
                <a:latin typeface="+mn-lt"/>
              </a:rPr>
              <a:t>cooling</a:t>
            </a:r>
            <a:r>
              <a:rPr lang="sv-SE" sz="2000" dirty="0">
                <a:latin typeface="+mn-lt"/>
              </a:rPr>
              <a:t> </a:t>
            </a:r>
            <a:r>
              <a:rPr lang="sv-SE" sz="2000" dirty="0" err="1">
                <a:latin typeface="+mn-lt"/>
              </a:rPr>
              <a:t>of</a:t>
            </a:r>
            <a:r>
              <a:rPr lang="sv-SE" sz="2000" dirty="0">
                <a:latin typeface="+mn-lt"/>
              </a:rPr>
              <a:t> </a:t>
            </a:r>
            <a:r>
              <a:rPr lang="sv-SE" sz="2000" dirty="0" err="1">
                <a:latin typeface="+mn-lt"/>
              </a:rPr>
              <a:t>superconducting</a:t>
            </a:r>
            <a:r>
              <a:rPr lang="sv-SE" sz="2000" dirty="0">
                <a:latin typeface="+mn-lt"/>
              </a:rPr>
              <a:t> </a:t>
            </a:r>
            <a:r>
              <a:rPr lang="sv-SE" sz="2000" dirty="0" err="1">
                <a:latin typeface="+mn-lt"/>
              </a:rPr>
              <a:t>cables</a:t>
            </a:r>
            <a:endParaRPr lang="sv-SE" sz="2000" dirty="0">
              <a:latin typeface="+mn-lt"/>
            </a:endParaRPr>
          </a:p>
          <a:p>
            <a:r>
              <a:rPr lang="sv-SE" sz="2000" dirty="0" err="1">
                <a:latin typeface="+mn-lt"/>
              </a:rPr>
              <a:t>Preliminary</a:t>
            </a:r>
            <a:r>
              <a:rPr lang="sv-SE" sz="2000" dirty="0">
                <a:latin typeface="+mn-lt"/>
              </a:rPr>
              <a:t> design, in </a:t>
            </a:r>
            <a:r>
              <a:rPr lang="sv-SE" sz="2000" dirty="0" err="1">
                <a:latin typeface="+mn-lt"/>
              </a:rPr>
              <a:t>collaboration</a:t>
            </a:r>
            <a:r>
              <a:rPr lang="sv-SE" sz="2000" dirty="0">
                <a:latin typeface="+mn-lt"/>
              </a:rPr>
              <a:t> </a:t>
            </a:r>
            <a:r>
              <a:rPr lang="sv-SE" sz="2000" dirty="0" err="1">
                <a:latin typeface="+mn-lt"/>
              </a:rPr>
              <a:t>with</a:t>
            </a:r>
            <a:r>
              <a:rPr lang="sv-SE" sz="2000" dirty="0">
                <a:latin typeface="+mn-lt"/>
              </a:rPr>
              <a:t> RFR Solutions</a:t>
            </a:r>
            <a:endParaRPr lang="sv-SE" sz="20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BE13A3-1E70-4793-B000-0F84D372E702}"/>
              </a:ext>
            </a:extLst>
          </p:cNvPr>
          <p:cNvGrpSpPr>
            <a:grpSpLocks noChangeAspect="1"/>
          </p:cNvGrpSpPr>
          <p:nvPr/>
        </p:nvGrpSpPr>
        <p:grpSpPr>
          <a:xfrm>
            <a:off x="5207743" y="2175440"/>
            <a:ext cx="3386505" cy="2126465"/>
            <a:chOff x="5998021" y="3661457"/>
            <a:chExt cx="2210383" cy="14237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641635-B46A-4105-B804-AC8E6BC48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8021" y="3661457"/>
              <a:ext cx="2210383" cy="12333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544B80-F8D6-41A8-B658-E34B9C0FABDD}"/>
                </a:ext>
              </a:extLst>
            </p:cNvPr>
            <p:cNvSpPr txBox="1"/>
            <p:nvPr/>
          </p:nvSpPr>
          <p:spPr>
            <a:xfrm>
              <a:off x="6768244" y="4900518"/>
              <a:ext cx="96520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600" dirty="0" err="1">
                  <a:solidFill>
                    <a:schemeClr val="bg1">
                      <a:lumMod val="75000"/>
                    </a:schemeClr>
                  </a:solidFill>
                </a:rPr>
                <a:t>Courtesy</a:t>
              </a:r>
              <a:r>
                <a:rPr lang="sv-SE" sz="600" dirty="0">
                  <a:solidFill>
                    <a:schemeClr val="bg1">
                      <a:lumMod val="75000"/>
                    </a:schemeClr>
                  </a:solidFill>
                </a:rPr>
                <a:t> </a:t>
              </a:r>
              <a:r>
                <a:rPr lang="sv-SE" sz="600" dirty="0" err="1">
                  <a:solidFill>
                    <a:schemeClr val="bg1">
                      <a:lumMod val="75000"/>
                    </a:schemeClr>
                  </a:solidFill>
                </a:rPr>
                <a:t>of</a:t>
              </a:r>
              <a:r>
                <a:rPr lang="sv-SE" sz="600" dirty="0">
                  <a:solidFill>
                    <a:schemeClr val="bg1">
                      <a:lumMod val="75000"/>
                    </a:schemeClr>
                  </a:solidFill>
                </a:rPr>
                <a:t> </a:t>
              </a:r>
              <a:r>
                <a:rPr lang="en-GB" sz="600" dirty="0">
                  <a:solidFill>
                    <a:schemeClr val="bg1">
                      <a:lumMod val="75000"/>
                    </a:schemeClr>
                  </a:solidFill>
                </a:rPr>
                <a:t>V. Parma</a:t>
              </a:r>
              <a:endParaRPr lang="sv-SE" sz="6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A8AE8F-05A8-4DB1-8884-C4B3F9620410}"/>
              </a:ext>
            </a:extLst>
          </p:cNvPr>
          <p:cNvGrpSpPr/>
          <p:nvPr/>
        </p:nvGrpSpPr>
        <p:grpSpPr>
          <a:xfrm>
            <a:off x="457200" y="2082881"/>
            <a:ext cx="4572000" cy="1578576"/>
            <a:chOff x="359532" y="3082991"/>
            <a:chExt cx="4572000" cy="15785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B7C00A0-1789-412B-B09A-7688CB402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532" y="3082991"/>
              <a:ext cx="4572000" cy="14862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928C9C-3C50-4604-A513-8699D46A0D25}"/>
                </a:ext>
              </a:extLst>
            </p:cNvPr>
            <p:cNvSpPr txBox="1"/>
            <p:nvPr/>
          </p:nvSpPr>
          <p:spPr>
            <a:xfrm>
              <a:off x="935596" y="4476901"/>
              <a:ext cx="96520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600" dirty="0" err="1">
                  <a:solidFill>
                    <a:schemeClr val="bg1">
                      <a:lumMod val="75000"/>
                    </a:schemeClr>
                  </a:solidFill>
                </a:rPr>
                <a:t>Courtesy</a:t>
              </a:r>
              <a:r>
                <a:rPr lang="sv-SE" sz="600" dirty="0">
                  <a:solidFill>
                    <a:schemeClr val="bg1">
                      <a:lumMod val="75000"/>
                    </a:schemeClr>
                  </a:solidFill>
                </a:rPr>
                <a:t> </a:t>
              </a:r>
              <a:r>
                <a:rPr lang="sv-SE" sz="600" dirty="0" err="1">
                  <a:solidFill>
                    <a:schemeClr val="bg1">
                      <a:lumMod val="75000"/>
                    </a:schemeClr>
                  </a:solidFill>
                </a:rPr>
                <a:t>of</a:t>
              </a:r>
              <a:r>
                <a:rPr lang="sv-SE" sz="600" dirty="0">
                  <a:solidFill>
                    <a:schemeClr val="bg1">
                      <a:lumMod val="75000"/>
                    </a:schemeClr>
                  </a:solidFill>
                </a:rPr>
                <a:t> </a:t>
              </a:r>
              <a:r>
                <a:rPr lang="en-GB" sz="600" dirty="0">
                  <a:solidFill>
                    <a:schemeClr val="bg1">
                      <a:lumMod val="75000"/>
                    </a:schemeClr>
                  </a:solidFill>
                </a:rPr>
                <a:t>V. Parma</a:t>
              </a:r>
              <a:endParaRPr lang="sv-SE" sz="6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60AC1A-4672-4E7A-B1E6-0139BB5A7D2B}"/>
              </a:ext>
            </a:extLst>
          </p:cNvPr>
          <p:cNvGrpSpPr>
            <a:grpSpLocks noChangeAspect="1"/>
          </p:cNvGrpSpPr>
          <p:nvPr/>
        </p:nvGrpSpPr>
        <p:grpSpPr>
          <a:xfrm>
            <a:off x="1047572" y="4026090"/>
            <a:ext cx="5330091" cy="2409613"/>
            <a:chOff x="1555778" y="4476901"/>
            <a:chExt cx="3852428" cy="17415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1A413CB-D98A-46C4-9BA1-A17F69062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831" t="33900" r="7869" b="16310"/>
            <a:stretch/>
          </p:blipFill>
          <p:spPr>
            <a:xfrm>
              <a:off x="1555778" y="4476901"/>
              <a:ext cx="3852428" cy="155692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00A63F-16F2-4D8D-9332-214F0F357E5F}"/>
                </a:ext>
              </a:extLst>
            </p:cNvPr>
            <p:cNvSpPr txBox="1"/>
            <p:nvPr/>
          </p:nvSpPr>
          <p:spPr>
            <a:xfrm>
              <a:off x="3479525" y="6033830"/>
              <a:ext cx="96520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600" dirty="0" err="1">
                  <a:solidFill>
                    <a:schemeClr val="bg1">
                      <a:lumMod val="75000"/>
                    </a:schemeClr>
                  </a:solidFill>
                </a:rPr>
                <a:t>Courtesy</a:t>
              </a:r>
              <a:r>
                <a:rPr lang="sv-SE" sz="600" dirty="0">
                  <a:solidFill>
                    <a:schemeClr val="bg1">
                      <a:lumMod val="75000"/>
                    </a:schemeClr>
                  </a:solidFill>
                </a:rPr>
                <a:t> </a:t>
              </a:r>
              <a:r>
                <a:rPr lang="sv-SE" sz="600" dirty="0" err="1">
                  <a:solidFill>
                    <a:schemeClr val="bg1">
                      <a:lumMod val="75000"/>
                    </a:schemeClr>
                  </a:solidFill>
                </a:rPr>
                <a:t>of</a:t>
              </a:r>
              <a:r>
                <a:rPr lang="sv-SE" sz="600" dirty="0">
                  <a:solidFill>
                    <a:schemeClr val="bg1">
                      <a:lumMod val="75000"/>
                    </a:schemeClr>
                  </a:solidFill>
                </a:rPr>
                <a:t> </a:t>
              </a:r>
              <a:r>
                <a:rPr lang="en-GB" sz="600" dirty="0">
                  <a:solidFill>
                    <a:schemeClr val="bg1">
                      <a:lumMod val="75000"/>
                    </a:schemeClr>
                  </a:solidFill>
                </a:rPr>
                <a:t>V. Parma</a:t>
              </a:r>
              <a:endParaRPr lang="sv-SE" sz="6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636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F83A8-56AC-4503-AF8B-43A81E04A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Components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EF6EA3-41CE-465E-B295-29A2866BED32}"/>
              </a:ext>
            </a:extLst>
          </p:cNvPr>
          <p:cNvGrpSpPr/>
          <p:nvPr/>
        </p:nvGrpSpPr>
        <p:grpSpPr>
          <a:xfrm>
            <a:off x="5007006" y="1991454"/>
            <a:ext cx="3797195" cy="1607656"/>
            <a:chOff x="3887924" y="4113076"/>
            <a:chExt cx="4522681" cy="19117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101EF3-5C00-445A-8F1A-74EE4A901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3" t="6461" r="2796" b="8799"/>
            <a:stretch/>
          </p:blipFill>
          <p:spPr>
            <a:xfrm>
              <a:off x="3887924" y="4113076"/>
              <a:ext cx="4522681" cy="190821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B848E2-1DDE-4711-850F-534514B2C730}"/>
                </a:ext>
              </a:extLst>
            </p:cNvPr>
            <p:cNvSpPr txBox="1"/>
            <p:nvPr/>
          </p:nvSpPr>
          <p:spPr>
            <a:xfrm>
              <a:off x="5940152" y="5805264"/>
              <a:ext cx="2052228" cy="219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600" dirty="0" err="1">
                  <a:solidFill>
                    <a:schemeClr val="bg1">
                      <a:lumMod val="75000"/>
                    </a:schemeClr>
                  </a:solidFill>
                </a:rPr>
                <a:t>Courtesy</a:t>
              </a:r>
              <a:r>
                <a:rPr lang="sv-SE" sz="600" dirty="0">
                  <a:solidFill>
                    <a:schemeClr val="bg1">
                      <a:lumMod val="75000"/>
                    </a:schemeClr>
                  </a:solidFill>
                </a:rPr>
                <a:t> </a:t>
              </a:r>
              <a:r>
                <a:rPr lang="sv-SE" sz="600" dirty="0" err="1">
                  <a:solidFill>
                    <a:schemeClr val="bg1">
                      <a:lumMod val="75000"/>
                    </a:schemeClr>
                  </a:solidFill>
                </a:rPr>
                <a:t>of</a:t>
              </a:r>
              <a:r>
                <a:rPr lang="sv-SE" sz="600" dirty="0">
                  <a:solidFill>
                    <a:schemeClr val="bg1">
                      <a:lumMod val="75000"/>
                    </a:schemeClr>
                  </a:solidFill>
                </a:rPr>
                <a:t> </a:t>
              </a:r>
              <a:r>
                <a:rPr lang="en-GB" sz="600" dirty="0">
                  <a:solidFill>
                    <a:schemeClr val="bg1">
                      <a:lumMod val="75000"/>
                    </a:schemeClr>
                  </a:solidFill>
                </a:rPr>
                <a:t>J. </a:t>
              </a:r>
              <a:r>
                <a:rPr lang="en-GB" sz="600" dirty="0" err="1">
                  <a:solidFill>
                    <a:schemeClr val="bg1">
                      <a:lumMod val="75000"/>
                    </a:schemeClr>
                  </a:solidFill>
                </a:rPr>
                <a:t>Dequaire</a:t>
              </a:r>
              <a:r>
                <a:rPr lang="en-GB" sz="600" dirty="0">
                  <a:solidFill>
                    <a:schemeClr val="bg1">
                      <a:lumMod val="75000"/>
                    </a:schemeClr>
                  </a:solidFill>
                </a:rPr>
                <a:t> and Y. </a:t>
              </a:r>
              <a:r>
                <a:rPr lang="en-GB" sz="600" dirty="0" err="1">
                  <a:solidFill>
                    <a:schemeClr val="bg1">
                      <a:lumMod val="75000"/>
                    </a:schemeClr>
                  </a:solidFill>
                </a:rPr>
                <a:t>Leclercq</a:t>
              </a:r>
              <a:endParaRPr lang="sv-SE" sz="6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CBF397-26F6-424D-BF13-25200D340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33329"/>
            <a:ext cx="8229600" cy="1679614"/>
          </a:xfrm>
        </p:spPr>
        <p:txBody>
          <a:bodyPr>
            <a:noAutofit/>
          </a:bodyPr>
          <a:lstStyle/>
          <a:p>
            <a:r>
              <a:rPr lang="en-US" sz="1800" dirty="0">
                <a:latin typeface="+mn-lt"/>
              </a:rPr>
              <a:t>The SC cable vessel</a:t>
            </a:r>
          </a:p>
          <a:p>
            <a:pPr lvl="1"/>
            <a:r>
              <a:rPr lang="en-US" sz="1800" dirty="0">
                <a:latin typeface="+mn-lt"/>
              </a:rPr>
              <a:t>Made of SS 316L</a:t>
            </a:r>
          </a:p>
          <a:p>
            <a:pPr lvl="1"/>
            <a:r>
              <a:rPr lang="en-US" sz="1800" dirty="0">
                <a:latin typeface="+mn-lt"/>
              </a:rPr>
              <a:t>Mass flow of helium below 17 K</a:t>
            </a:r>
          </a:p>
          <a:p>
            <a:pPr lvl="1"/>
            <a:r>
              <a:rPr lang="en-US" sz="1800" dirty="0">
                <a:latin typeface="+mn-lt"/>
              </a:rPr>
              <a:t>The design pressure is 4 bar</a:t>
            </a:r>
          </a:p>
          <a:p>
            <a:pPr lvl="1"/>
            <a:r>
              <a:rPr lang="en-US" sz="1800" dirty="0">
                <a:latin typeface="+mn-lt"/>
              </a:rPr>
              <a:t>Flanges : CF type</a:t>
            </a:r>
          </a:p>
          <a:p>
            <a:pPr lvl="1"/>
            <a:r>
              <a:rPr lang="en-US" sz="1800" dirty="0">
                <a:latin typeface="+mn-lt"/>
              </a:rPr>
              <a:t>Tube thickness : about 3 mm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4565375-7734-4206-8709-E668E92A7992}"/>
              </a:ext>
            </a:extLst>
          </p:cNvPr>
          <p:cNvSpPr txBox="1">
            <a:spLocks/>
          </p:cNvSpPr>
          <p:nvPr/>
        </p:nvSpPr>
        <p:spPr>
          <a:xfrm>
            <a:off x="0" y="2904036"/>
            <a:ext cx="8229600" cy="1149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+mn-lt"/>
              </a:rPr>
              <a:t>Thermal shield</a:t>
            </a:r>
          </a:p>
          <a:p>
            <a:pPr lvl="1"/>
            <a:r>
              <a:rPr lang="en-US" sz="1800" dirty="0">
                <a:latin typeface="+mn-lt"/>
              </a:rPr>
              <a:t>Made of Al alloy or Cu alloy</a:t>
            </a:r>
          </a:p>
          <a:p>
            <a:pPr lvl="1"/>
            <a:r>
              <a:rPr lang="en-US" sz="1800" dirty="0">
                <a:latin typeface="+mn-lt"/>
              </a:rPr>
              <a:t>Half tube thickness : 2 mm</a:t>
            </a:r>
          </a:p>
          <a:p>
            <a:pPr marL="0" indent="0">
              <a:buNone/>
            </a:pPr>
            <a:endParaRPr lang="sv-SE" sz="1800" dirty="0">
              <a:latin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4C836E-9FB4-4400-89FE-34A41A690FEE}"/>
              </a:ext>
            </a:extLst>
          </p:cNvPr>
          <p:cNvGrpSpPr/>
          <p:nvPr/>
        </p:nvGrpSpPr>
        <p:grpSpPr>
          <a:xfrm>
            <a:off x="4010243" y="5075048"/>
            <a:ext cx="4046259" cy="1134801"/>
            <a:chOff x="1089490" y="4364602"/>
            <a:chExt cx="4046259" cy="1134801"/>
          </a:xfrm>
        </p:grpSpPr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2A89E645-E089-4B38-8B8E-37A305F62AF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992680"/>
                </p:ext>
              </p:extLst>
            </p:nvPr>
          </p:nvGraphicFramePr>
          <p:xfrm>
            <a:off x="1089490" y="4364602"/>
            <a:ext cx="4046259" cy="10605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6" name="Product" r:id="rId4" imgW="5675760" imgH="1487880" progId="CATIA.Product">
                    <p:link updateAutomatic="1"/>
                  </p:oleObj>
                </mc:Choice>
                <mc:Fallback>
                  <p:oleObj name="Product" r:id="rId4" imgW="5675760" imgH="1487880" progId="CATIA.Product">
                    <p:link updateAutomatic="1"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D818996B-0E5D-4E42-BE22-BAEB35E733F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089490" y="4364602"/>
                          <a:ext cx="4046259" cy="10605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E42B20-15A5-4E01-87FF-2F8F9E8ED39F}"/>
                </a:ext>
              </a:extLst>
            </p:cNvPr>
            <p:cNvSpPr txBox="1"/>
            <p:nvPr/>
          </p:nvSpPr>
          <p:spPr>
            <a:xfrm>
              <a:off x="2993892" y="5314737"/>
              <a:ext cx="205222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600" dirty="0" err="1">
                  <a:solidFill>
                    <a:schemeClr val="bg1">
                      <a:lumMod val="75000"/>
                    </a:schemeClr>
                  </a:solidFill>
                </a:rPr>
                <a:t>Courtesy</a:t>
              </a:r>
              <a:r>
                <a:rPr lang="sv-SE" sz="600" dirty="0">
                  <a:solidFill>
                    <a:schemeClr val="bg1">
                      <a:lumMod val="75000"/>
                    </a:schemeClr>
                  </a:solidFill>
                </a:rPr>
                <a:t> </a:t>
              </a:r>
              <a:r>
                <a:rPr lang="sv-SE" sz="600" dirty="0" err="1">
                  <a:solidFill>
                    <a:schemeClr val="bg1">
                      <a:lumMod val="75000"/>
                    </a:schemeClr>
                  </a:solidFill>
                </a:rPr>
                <a:t>of</a:t>
              </a:r>
              <a:r>
                <a:rPr lang="sv-SE" sz="600" dirty="0">
                  <a:solidFill>
                    <a:schemeClr val="bg1">
                      <a:lumMod val="75000"/>
                    </a:schemeClr>
                  </a:solidFill>
                </a:rPr>
                <a:t> </a:t>
              </a:r>
              <a:r>
                <a:rPr lang="en-GB" sz="600" dirty="0">
                  <a:solidFill>
                    <a:schemeClr val="bg1">
                      <a:lumMod val="75000"/>
                    </a:schemeClr>
                  </a:solidFill>
                </a:rPr>
                <a:t>J. </a:t>
              </a:r>
              <a:r>
                <a:rPr lang="en-GB" sz="600" dirty="0" err="1">
                  <a:solidFill>
                    <a:schemeClr val="bg1">
                      <a:lumMod val="75000"/>
                    </a:schemeClr>
                  </a:solidFill>
                </a:rPr>
                <a:t>Dequaire</a:t>
              </a:r>
              <a:r>
                <a:rPr lang="en-GB" sz="600" dirty="0">
                  <a:solidFill>
                    <a:schemeClr val="bg1">
                      <a:lumMod val="75000"/>
                    </a:schemeClr>
                  </a:solidFill>
                </a:rPr>
                <a:t> and Y. </a:t>
              </a:r>
              <a:r>
                <a:rPr lang="en-GB" sz="600" dirty="0" err="1">
                  <a:solidFill>
                    <a:schemeClr val="bg1">
                      <a:lumMod val="75000"/>
                    </a:schemeClr>
                  </a:solidFill>
                </a:rPr>
                <a:t>Leclercq</a:t>
              </a:r>
              <a:endParaRPr lang="sv-SE" sz="6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F89260-50BE-442B-8998-D4614E0B65CA}"/>
              </a:ext>
            </a:extLst>
          </p:cNvPr>
          <p:cNvGrpSpPr/>
          <p:nvPr/>
        </p:nvGrpSpPr>
        <p:grpSpPr>
          <a:xfrm>
            <a:off x="5091733" y="3642858"/>
            <a:ext cx="3361331" cy="1098060"/>
            <a:chOff x="3369466" y="3503899"/>
            <a:chExt cx="3361331" cy="1098060"/>
          </a:xfrm>
        </p:grpSpPr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B3B4C712-667B-45EF-B7FA-8250543F0BC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7965091"/>
                </p:ext>
              </p:extLst>
            </p:nvPr>
          </p:nvGraphicFramePr>
          <p:xfrm>
            <a:off x="3369466" y="3503899"/>
            <a:ext cx="3221379" cy="1054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7" name="Product" r:id="rId6" imgW="4375800" imgH="1431720" progId="CATIA.Product">
                    <p:link updateAutomatic="1"/>
                  </p:oleObj>
                </mc:Choice>
                <mc:Fallback>
                  <p:oleObj name="Product" r:id="rId6" imgW="4375800" imgH="1431720" progId="CATIA.Product">
                    <p:link updateAutomatic="1"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575E864B-CF59-4BC4-8844-23D7E83FBA9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369466" y="3503899"/>
                          <a:ext cx="3221379" cy="10543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C7BD68-9ECA-40B0-8AA1-CA71B9EEE9A1}"/>
                </a:ext>
              </a:extLst>
            </p:cNvPr>
            <p:cNvSpPr txBox="1"/>
            <p:nvPr/>
          </p:nvSpPr>
          <p:spPr>
            <a:xfrm>
              <a:off x="4678569" y="4417293"/>
              <a:ext cx="205222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600" dirty="0" err="1">
                  <a:solidFill>
                    <a:schemeClr val="bg1">
                      <a:lumMod val="75000"/>
                    </a:schemeClr>
                  </a:solidFill>
                </a:rPr>
                <a:t>Courtesy</a:t>
              </a:r>
              <a:r>
                <a:rPr lang="sv-SE" sz="600" dirty="0">
                  <a:solidFill>
                    <a:schemeClr val="bg1">
                      <a:lumMod val="75000"/>
                    </a:schemeClr>
                  </a:solidFill>
                </a:rPr>
                <a:t> </a:t>
              </a:r>
              <a:r>
                <a:rPr lang="sv-SE" sz="600" dirty="0" err="1">
                  <a:solidFill>
                    <a:schemeClr val="bg1">
                      <a:lumMod val="75000"/>
                    </a:schemeClr>
                  </a:solidFill>
                </a:rPr>
                <a:t>of</a:t>
              </a:r>
              <a:r>
                <a:rPr lang="sv-SE" sz="600" dirty="0">
                  <a:solidFill>
                    <a:schemeClr val="bg1">
                      <a:lumMod val="75000"/>
                    </a:schemeClr>
                  </a:solidFill>
                </a:rPr>
                <a:t> </a:t>
              </a:r>
              <a:r>
                <a:rPr lang="en-GB" sz="600" dirty="0">
                  <a:solidFill>
                    <a:schemeClr val="bg1">
                      <a:lumMod val="75000"/>
                    </a:schemeClr>
                  </a:solidFill>
                </a:rPr>
                <a:t>J. </a:t>
              </a:r>
              <a:r>
                <a:rPr lang="en-GB" sz="600" dirty="0" err="1">
                  <a:solidFill>
                    <a:schemeClr val="bg1">
                      <a:lumMod val="75000"/>
                    </a:schemeClr>
                  </a:solidFill>
                </a:rPr>
                <a:t>Dequaire</a:t>
              </a:r>
              <a:r>
                <a:rPr lang="en-GB" sz="600" dirty="0">
                  <a:solidFill>
                    <a:schemeClr val="bg1">
                      <a:lumMod val="75000"/>
                    </a:schemeClr>
                  </a:solidFill>
                </a:rPr>
                <a:t> and Y. </a:t>
              </a:r>
              <a:r>
                <a:rPr lang="en-GB" sz="600" dirty="0" err="1">
                  <a:solidFill>
                    <a:schemeClr val="bg1">
                      <a:lumMod val="75000"/>
                    </a:schemeClr>
                  </a:solidFill>
                </a:rPr>
                <a:t>Leclercq</a:t>
              </a:r>
              <a:endParaRPr lang="sv-SE" sz="6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1758121-D4FA-49B9-BB0D-249BF49DA8EF}"/>
              </a:ext>
            </a:extLst>
          </p:cNvPr>
          <p:cNvSpPr txBox="1">
            <a:spLocks/>
          </p:cNvSpPr>
          <p:nvPr/>
        </p:nvSpPr>
        <p:spPr>
          <a:xfrm>
            <a:off x="22195" y="1015954"/>
            <a:ext cx="8229600" cy="1679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 dirty="0">
                <a:latin typeface="+mn-lt"/>
              </a:rPr>
              <a:t>The vacuum vessel </a:t>
            </a:r>
          </a:p>
          <a:p>
            <a:pPr lvl="1">
              <a:buFontTx/>
              <a:buChar char="-"/>
            </a:pPr>
            <a:r>
              <a:rPr lang="en-US" sz="1800" dirty="0">
                <a:latin typeface="+mn-lt"/>
              </a:rPr>
              <a:t>Made of SS (304L or 316L) </a:t>
            </a:r>
          </a:p>
          <a:p>
            <a:pPr lvl="1">
              <a:buFontTx/>
              <a:buChar char="-"/>
            </a:pPr>
            <a:r>
              <a:rPr lang="en-US" sz="1800" dirty="0">
                <a:latin typeface="+mn-lt"/>
              </a:rPr>
              <a:t>Independently sliding parts to provide access to internal components</a:t>
            </a:r>
          </a:p>
          <a:p>
            <a:pPr lvl="1">
              <a:buFontTx/>
              <a:buChar char="-"/>
            </a:pPr>
            <a:r>
              <a:rPr lang="en-US" sz="1800" dirty="0">
                <a:latin typeface="+mn-lt"/>
              </a:rPr>
              <a:t>Flanges : ISO-K, ISO-KF, CF type</a:t>
            </a:r>
          </a:p>
          <a:p>
            <a:pPr lvl="1">
              <a:buFontTx/>
              <a:buChar char="-"/>
            </a:pPr>
            <a:r>
              <a:rPr lang="en-US" sz="1800" dirty="0">
                <a:latin typeface="+mn-lt"/>
              </a:rPr>
              <a:t>Tube thickness : about 6 mm</a:t>
            </a:r>
          </a:p>
        </p:txBody>
      </p:sp>
    </p:spTree>
    <p:extLst>
      <p:ext uri="{BB962C8B-B14F-4D97-AF65-F5344CB8AC3E}">
        <p14:creationId xmlns:p14="http://schemas.microsoft.com/office/powerpoint/2010/main" val="276606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D4845-1FA0-4B15-86BE-C7DD9BD0F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1A8728-1771-4198-89D4-56A5CB0D387C}"/>
              </a:ext>
            </a:extLst>
          </p:cNvPr>
          <p:cNvSpPr txBox="1"/>
          <p:nvPr/>
        </p:nvSpPr>
        <p:spPr>
          <a:xfrm>
            <a:off x="575556" y="2132856"/>
            <a:ext cx="7992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dirty="0">
                <a:latin typeface="Bell MT" panose="02020503060305020303" pitchFamily="18" charset="0"/>
              </a:rPr>
              <a:t>THANK YOU </a:t>
            </a:r>
          </a:p>
          <a:p>
            <a:pPr algn="ctr"/>
            <a:r>
              <a:rPr lang="sv-SE" sz="4400" dirty="0">
                <a:latin typeface="Bell MT" panose="02020503060305020303" pitchFamily="18" charset="0"/>
              </a:rPr>
              <a:t>for </a:t>
            </a:r>
            <a:r>
              <a:rPr lang="sv-SE" sz="4400" dirty="0" err="1">
                <a:latin typeface="Bell MT" panose="02020503060305020303" pitchFamily="18" charset="0"/>
              </a:rPr>
              <a:t>your</a:t>
            </a:r>
            <a:r>
              <a:rPr lang="sv-SE" sz="4400" dirty="0">
                <a:latin typeface="Bell MT" panose="02020503060305020303" pitchFamily="18" charset="0"/>
              </a:rPr>
              <a:t> </a:t>
            </a:r>
          </a:p>
          <a:p>
            <a:pPr algn="ctr"/>
            <a:r>
              <a:rPr lang="sv-SE" sz="4400" dirty="0">
                <a:latin typeface="Bell MT" panose="02020503060305020303" pitchFamily="18" charset="0"/>
              </a:rPr>
              <a:t>ATTENTION</a:t>
            </a:r>
          </a:p>
        </p:txBody>
      </p:sp>
    </p:spTree>
    <p:extLst>
      <p:ext uri="{BB962C8B-B14F-4D97-AF65-F5344CB8AC3E}">
        <p14:creationId xmlns:p14="http://schemas.microsoft.com/office/powerpoint/2010/main" val="1871186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E1072-D44D-4F13-A54B-93A1FCB57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Helium </a:t>
            </a:r>
            <a:r>
              <a:rPr lang="sv-SE" dirty="0" err="1"/>
              <a:t>Vessel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46AEB-20C4-4F99-8B82-6042EA47F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4400" dirty="0">
                <a:latin typeface="+mn-lt"/>
              </a:rPr>
              <a:t>The internal envelope of the DFH cryostat contains the superconducting cables in a gaseous mass flow of helium below 17 K. The design pressure is 4 bar.</a:t>
            </a:r>
          </a:p>
          <a:p>
            <a:r>
              <a:rPr lang="en-US" sz="4400" dirty="0">
                <a:latin typeface="+mn-lt"/>
              </a:rPr>
              <a:t>The helium vessel is composed of a main vessel and several smaller vessels connected in between by flexible hoses. The smaller vessels are composed of double sleeves to allow access on either side.</a:t>
            </a:r>
          </a:p>
          <a:p>
            <a:r>
              <a:rPr lang="en-US" sz="4400" dirty="0">
                <a:latin typeface="+mn-lt"/>
              </a:rPr>
              <a:t>Formed bellows ensures the compensation of thermal contractions</a:t>
            </a:r>
          </a:p>
          <a:p>
            <a:r>
              <a:rPr lang="en-US" sz="4400" dirty="0">
                <a:latin typeface="+mn-lt"/>
              </a:rPr>
              <a:t>Material : </a:t>
            </a:r>
          </a:p>
          <a:p>
            <a:pPr lvl="1"/>
            <a:r>
              <a:rPr lang="en-US" sz="4400" dirty="0">
                <a:latin typeface="+mn-lt"/>
              </a:rPr>
              <a:t>Helium vessel : 316L (1.4404 or 1.4435)</a:t>
            </a:r>
          </a:p>
          <a:p>
            <a:pPr lvl="1"/>
            <a:r>
              <a:rPr lang="en-US" sz="4400" dirty="0">
                <a:latin typeface="+mn-lt"/>
              </a:rPr>
              <a:t>Bellows : 316L (1.4404 or 1.4435, Note: 316Ti not allowed)</a:t>
            </a:r>
          </a:p>
          <a:p>
            <a:pPr lvl="1"/>
            <a:r>
              <a:rPr lang="en-US" sz="4400" dirty="0">
                <a:latin typeface="+mn-lt"/>
              </a:rPr>
              <a:t>Flexible hoses with braids : 316L (1.4404 or 1.4435)</a:t>
            </a:r>
          </a:p>
          <a:p>
            <a:pPr lvl="1"/>
            <a:r>
              <a:rPr lang="en-US" sz="4400" dirty="0">
                <a:latin typeface="+mn-lt"/>
              </a:rPr>
              <a:t>Supports : Composite epoxy/glass fiber : G10</a:t>
            </a:r>
          </a:p>
          <a:p>
            <a:pPr lvl="1"/>
            <a:r>
              <a:rPr lang="en-US" sz="4400" dirty="0" err="1">
                <a:latin typeface="+mn-lt"/>
              </a:rPr>
              <a:t>Conflat</a:t>
            </a:r>
            <a:r>
              <a:rPr lang="en-US" sz="4400" dirty="0">
                <a:latin typeface="+mn-lt"/>
              </a:rPr>
              <a:t> flanges : 316LN 3D forged (CERN procurement)</a:t>
            </a:r>
          </a:p>
          <a:p>
            <a:pPr lvl="1"/>
            <a:r>
              <a:rPr lang="en-US" sz="4400" dirty="0">
                <a:latin typeface="+mn-lt"/>
              </a:rPr>
              <a:t>Fasteners : A4 degreased (silver plated for dedicated application)</a:t>
            </a:r>
          </a:p>
          <a:p>
            <a:pPr lvl="1"/>
            <a:r>
              <a:rPr lang="en-US" sz="4400" dirty="0" err="1">
                <a:latin typeface="+mn-lt"/>
              </a:rPr>
              <a:t>Conflat</a:t>
            </a:r>
            <a:r>
              <a:rPr lang="en-US" sz="4400" dirty="0">
                <a:latin typeface="+mn-lt"/>
              </a:rPr>
              <a:t> fasteners : A4-100 degreased</a:t>
            </a:r>
          </a:p>
          <a:p>
            <a:r>
              <a:rPr lang="en-US" sz="4400" dirty="0">
                <a:latin typeface="+mn-lt"/>
              </a:rPr>
              <a:t>Leak tight welds : </a:t>
            </a:r>
          </a:p>
          <a:p>
            <a:pPr lvl="1"/>
            <a:r>
              <a:rPr lang="en-US" sz="4400" dirty="0">
                <a:latin typeface="+mn-lt"/>
              </a:rPr>
              <a:t>Welds shall be full penetration and qualified to the PED requirements</a:t>
            </a:r>
          </a:p>
          <a:p>
            <a:pPr lvl="1"/>
            <a:r>
              <a:rPr lang="en-US" sz="4400" dirty="0">
                <a:latin typeface="+mn-lt"/>
              </a:rPr>
              <a:t>TIG welds (141 or 142)</a:t>
            </a:r>
          </a:p>
          <a:p>
            <a:r>
              <a:rPr lang="en-US" sz="4400" dirty="0">
                <a:latin typeface="+mn-lt"/>
              </a:rPr>
              <a:t>Flanges : CF type</a:t>
            </a:r>
          </a:p>
          <a:p>
            <a:r>
              <a:rPr lang="en-US" sz="4400" dirty="0">
                <a:latin typeface="+mn-lt"/>
              </a:rPr>
              <a:t>Tube thickness : about 3 mm</a:t>
            </a:r>
          </a:p>
          <a:p>
            <a:endParaRPr lang="en-US" sz="4400" dirty="0">
              <a:latin typeface="+mn-lt"/>
            </a:endParaRPr>
          </a:p>
          <a:p>
            <a:pPr lvl="1"/>
            <a:endParaRPr lang="fr-CH" dirty="0">
              <a:latin typeface="+mn-lt"/>
            </a:endParaRPr>
          </a:p>
          <a:p>
            <a:endParaRPr lang="sv-SE" dirty="0"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F98FA41-1903-4330-BAA4-7A4DE856D597}"/>
              </a:ext>
            </a:extLst>
          </p:cNvPr>
          <p:cNvGrpSpPr/>
          <p:nvPr/>
        </p:nvGrpSpPr>
        <p:grpSpPr>
          <a:xfrm>
            <a:off x="3803104" y="5173330"/>
            <a:ext cx="4883696" cy="1280006"/>
            <a:chOff x="3803104" y="5173330"/>
            <a:chExt cx="4883696" cy="1280006"/>
          </a:xfrm>
        </p:grpSpPr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D818996B-0E5D-4E42-BE22-BAEB35E733F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4618265"/>
                </p:ext>
              </p:extLst>
            </p:nvPr>
          </p:nvGraphicFramePr>
          <p:xfrm>
            <a:off x="3803104" y="5173330"/>
            <a:ext cx="4883696" cy="12800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5" name="Product" r:id="rId3" imgW="5675760" imgH="1487880" progId="CATIA.Product">
                    <p:link updateAutomatic="1"/>
                  </p:oleObj>
                </mc:Choice>
                <mc:Fallback>
                  <p:oleObj name="Product" r:id="rId3" imgW="5675760" imgH="1487880" progId="CATIA.Product">
                    <p:link updateAutomatic="1"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803104" y="5173330"/>
                          <a:ext cx="4883696" cy="12800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D84924-C040-4220-BDFB-C7C2BF4A34BF}"/>
                </a:ext>
              </a:extLst>
            </p:cNvPr>
            <p:cNvSpPr txBox="1"/>
            <p:nvPr/>
          </p:nvSpPr>
          <p:spPr>
            <a:xfrm>
              <a:off x="6120172" y="6180983"/>
              <a:ext cx="205222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600" dirty="0" err="1">
                  <a:solidFill>
                    <a:schemeClr val="bg1">
                      <a:lumMod val="75000"/>
                    </a:schemeClr>
                  </a:solidFill>
                </a:rPr>
                <a:t>Courtesy</a:t>
              </a:r>
              <a:r>
                <a:rPr lang="sv-SE" sz="600" dirty="0">
                  <a:solidFill>
                    <a:schemeClr val="bg1">
                      <a:lumMod val="75000"/>
                    </a:schemeClr>
                  </a:solidFill>
                </a:rPr>
                <a:t> </a:t>
              </a:r>
              <a:r>
                <a:rPr lang="sv-SE" sz="600" dirty="0" err="1">
                  <a:solidFill>
                    <a:schemeClr val="bg1">
                      <a:lumMod val="75000"/>
                    </a:schemeClr>
                  </a:solidFill>
                </a:rPr>
                <a:t>of</a:t>
              </a:r>
              <a:r>
                <a:rPr lang="sv-SE" sz="600" dirty="0">
                  <a:solidFill>
                    <a:schemeClr val="bg1">
                      <a:lumMod val="75000"/>
                    </a:schemeClr>
                  </a:solidFill>
                </a:rPr>
                <a:t> </a:t>
              </a:r>
              <a:r>
                <a:rPr lang="en-GB" sz="600" dirty="0">
                  <a:solidFill>
                    <a:schemeClr val="bg1">
                      <a:lumMod val="75000"/>
                    </a:schemeClr>
                  </a:solidFill>
                </a:rPr>
                <a:t>J. </a:t>
              </a:r>
              <a:r>
                <a:rPr lang="en-GB" sz="600" dirty="0" err="1">
                  <a:solidFill>
                    <a:schemeClr val="bg1">
                      <a:lumMod val="75000"/>
                    </a:schemeClr>
                  </a:solidFill>
                </a:rPr>
                <a:t>Dequaire</a:t>
              </a:r>
              <a:r>
                <a:rPr lang="en-GB" sz="600" dirty="0">
                  <a:solidFill>
                    <a:schemeClr val="bg1">
                      <a:lumMod val="75000"/>
                    </a:schemeClr>
                  </a:solidFill>
                </a:rPr>
                <a:t> and Y. </a:t>
              </a:r>
              <a:r>
                <a:rPr lang="en-GB" sz="600" dirty="0" err="1">
                  <a:solidFill>
                    <a:schemeClr val="bg1">
                      <a:lumMod val="75000"/>
                    </a:schemeClr>
                  </a:solidFill>
                </a:rPr>
                <a:t>Leclercq</a:t>
              </a:r>
              <a:endParaRPr lang="sv-SE" sz="6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728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9AD74-2909-40F7-AE38-0570B59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Thermal</a:t>
            </a:r>
            <a:r>
              <a:rPr lang="sv-SE" dirty="0"/>
              <a:t> </a:t>
            </a:r>
            <a:r>
              <a:rPr lang="sv-SE" dirty="0" err="1"/>
              <a:t>Shield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7A799-3AF2-4424-B668-DF54ED9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+mn-lt"/>
              </a:rPr>
              <a:t>Composed of three independent shields made in thermal conductive material.</a:t>
            </a:r>
          </a:p>
          <a:p>
            <a:r>
              <a:rPr lang="en-US" sz="1800" dirty="0">
                <a:latin typeface="+mn-lt"/>
              </a:rPr>
              <a:t>Material : </a:t>
            </a:r>
          </a:p>
          <a:p>
            <a:pPr lvl="1"/>
            <a:r>
              <a:rPr lang="en-US" sz="1800" dirty="0">
                <a:latin typeface="+mn-lt"/>
              </a:rPr>
              <a:t>Thermal shield : Aluminum alloy to be defined or copper alloy</a:t>
            </a:r>
          </a:p>
          <a:p>
            <a:pPr lvl="1"/>
            <a:r>
              <a:rPr lang="en-US" sz="1800" dirty="0">
                <a:latin typeface="+mn-lt"/>
              </a:rPr>
              <a:t>Fasteners : A2, A4, Aluminum</a:t>
            </a:r>
          </a:p>
          <a:p>
            <a:r>
              <a:rPr lang="en-US" sz="1800" dirty="0">
                <a:latin typeface="+mn-lt"/>
              </a:rPr>
              <a:t>Assembly: </a:t>
            </a:r>
          </a:p>
          <a:p>
            <a:pPr lvl="1"/>
            <a:r>
              <a:rPr lang="en-US" sz="1800" dirty="0">
                <a:latin typeface="+mn-lt"/>
              </a:rPr>
              <a:t>The shields must be half shelled</a:t>
            </a:r>
          </a:p>
          <a:p>
            <a:r>
              <a:rPr lang="en-US" sz="1800" dirty="0">
                <a:latin typeface="+mn-lt"/>
              </a:rPr>
              <a:t>Half tube thickness : 2 mm</a:t>
            </a:r>
          </a:p>
          <a:p>
            <a:endParaRPr lang="sv-SE" sz="1800" dirty="0">
              <a:latin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476406-B8E1-4A73-8C17-47CE1B28CA6F}"/>
              </a:ext>
            </a:extLst>
          </p:cNvPr>
          <p:cNvGrpSpPr/>
          <p:nvPr/>
        </p:nvGrpSpPr>
        <p:grpSpPr>
          <a:xfrm>
            <a:off x="1547664" y="4136074"/>
            <a:ext cx="5460275" cy="1787071"/>
            <a:chOff x="1547664" y="4136074"/>
            <a:chExt cx="5460275" cy="1787071"/>
          </a:xfrm>
        </p:grpSpPr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575E864B-CF59-4BC4-8844-23D7E83FBA9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49015814"/>
                </p:ext>
              </p:extLst>
            </p:nvPr>
          </p:nvGraphicFramePr>
          <p:xfrm>
            <a:off x="1547664" y="4136074"/>
            <a:ext cx="5460275" cy="17870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8" name="Product" r:id="rId3" imgW="4375800" imgH="1431720" progId="CATIA.Product">
                    <p:link updateAutomatic="1"/>
                  </p:oleObj>
                </mc:Choice>
                <mc:Fallback>
                  <p:oleObj name="Product" r:id="rId3" imgW="4375800" imgH="1431720" progId="CATIA.Product">
                    <p:link updateAutomatic="1"/>
                    <p:pic>
                      <p:nvPicPr>
                        <p:cNvPr id="3" name="Object 2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547664" y="4136074"/>
                          <a:ext cx="5460275" cy="17870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C5167F2-2D79-4DCA-9BD1-50E43CD26573}"/>
                </a:ext>
              </a:extLst>
            </p:cNvPr>
            <p:cNvSpPr txBox="1"/>
            <p:nvPr/>
          </p:nvSpPr>
          <p:spPr>
            <a:xfrm>
              <a:off x="3923928" y="5589240"/>
              <a:ext cx="205222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600" dirty="0" err="1">
                  <a:solidFill>
                    <a:schemeClr val="bg1">
                      <a:lumMod val="75000"/>
                    </a:schemeClr>
                  </a:solidFill>
                </a:rPr>
                <a:t>Courtesy</a:t>
              </a:r>
              <a:r>
                <a:rPr lang="sv-SE" sz="600" dirty="0">
                  <a:solidFill>
                    <a:schemeClr val="bg1">
                      <a:lumMod val="75000"/>
                    </a:schemeClr>
                  </a:solidFill>
                </a:rPr>
                <a:t> </a:t>
              </a:r>
              <a:r>
                <a:rPr lang="sv-SE" sz="600" dirty="0" err="1">
                  <a:solidFill>
                    <a:schemeClr val="bg1">
                      <a:lumMod val="75000"/>
                    </a:schemeClr>
                  </a:solidFill>
                </a:rPr>
                <a:t>of</a:t>
              </a:r>
              <a:r>
                <a:rPr lang="sv-SE" sz="600" dirty="0">
                  <a:solidFill>
                    <a:schemeClr val="bg1">
                      <a:lumMod val="75000"/>
                    </a:schemeClr>
                  </a:solidFill>
                </a:rPr>
                <a:t> </a:t>
              </a:r>
              <a:r>
                <a:rPr lang="en-GB" sz="600" dirty="0">
                  <a:solidFill>
                    <a:schemeClr val="bg1">
                      <a:lumMod val="75000"/>
                    </a:schemeClr>
                  </a:solidFill>
                </a:rPr>
                <a:t>J. </a:t>
              </a:r>
              <a:r>
                <a:rPr lang="en-GB" sz="600" dirty="0" err="1">
                  <a:solidFill>
                    <a:schemeClr val="bg1">
                      <a:lumMod val="75000"/>
                    </a:schemeClr>
                  </a:solidFill>
                </a:rPr>
                <a:t>Dequaire</a:t>
              </a:r>
              <a:r>
                <a:rPr lang="en-GB" sz="600" dirty="0">
                  <a:solidFill>
                    <a:schemeClr val="bg1">
                      <a:lumMod val="75000"/>
                    </a:schemeClr>
                  </a:solidFill>
                </a:rPr>
                <a:t> and Y. </a:t>
              </a:r>
              <a:r>
                <a:rPr lang="en-GB" sz="600" dirty="0" err="1">
                  <a:solidFill>
                    <a:schemeClr val="bg1">
                      <a:lumMod val="75000"/>
                    </a:schemeClr>
                  </a:solidFill>
                </a:rPr>
                <a:t>Leclercq</a:t>
              </a:r>
              <a:endParaRPr lang="sv-SE" sz="6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855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8394-0DDB-4E53-A534-70DDC9187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Contents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D2C43-5419-4348-99FA-D03838672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>
                <a:latin typeface="+mn-lt"/>
              </a:rPr>
              <a:t>Introduction</a:t>
            </a:r>
            <a:r>
              <a:rPr lang="sv-SE" dirty="0">
                <a:latin typeface="+mn-lt"/>
              </a:rPr>
              <a:t> and </a:t>
            </a:r>
            <a:r>
              <a:rPr lang="sv-SE" dirty="0" err="1">
                <a:latin typeface="+mn-lt"/>
              </a:rPr>
              <a:t>main</a:t>
            </a:r>
            <a:r>
              <a:rPr lang="sv-SE" dirty="0">
                <a:latin typeface="+mn-lt"/>
              </a:rPr>
              <a:t> </a:t>
            </a:r>
            <a:r>
              <a:rPr lang="sv-SE" dirty="0" err="1">
                <a:latin typeface="+mn-lt"/>
              </a:rPr>
              <a:t>concepts</a:t>
            </a:r>
            <a:endParaRPr lang="sv-SE" dirty="0">
              <a:latin typeface="+mn-lt"/>
            </a:endParaRPr>
          </a:p>
          <a:p>
            <a:endParaRPr lang="sv-SE" dirty="0">
              <a:latin typeface="+mn-lt"/>
            </a:endParaRPr>
          </a:p>
          <a:p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Horizontal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cryostat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HNOSS</a:t>
            </a:r>
          </a:p>
          <a:p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Vertical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cryostat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Gersemi</a:t>
            </a:r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Double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spoke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cryomodule</a:t>
            </a:r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Cold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boxes</a:t>
            </a:r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endParaRPr lang="sv-SE" dirty="0">
              <a:latin typeface="+mn-lt"/>
            </a:endParaRPr>
          </a:p>
          <a:p>
            <a:endParaRPr lang="sv-SE" dirty="0">
              <a:latin typeface="+mn-lt"/>
            </a:endParaRPr>
          </a:p>
          <a:p>
            <a:endParaRPr lang="sv-S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5071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Equipment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600" dirty="0" err="1">
                <a:latin typeface="+mn-lt"/>
              </a:rPr>
              <a:t>Safety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valves</a:t>
            </a:r>
            <a:r>
              <a:rPr lang="sv-SE" sz="1600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lvl="1"/>
            <a:r>
              <a:rPr lang="sv-SE" sz="1600" dirty="0" err="1">
                <a:latin typeface="+mn-lt"/>
              </a:rPr>
              <a:t>possible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closed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volumes</a:t>
            </a:r>
            <a:r>
              <a:rPr lang="sv-SE" sz="1600" dirty="0">
                <a:latin typeface="+mn-lt"/>
              </a:rPr>
              <a:t> (</a:t>
            </a:r>
            <a:r>
              <a:rPr lang="sv-SE" sz="1600" dirty="0" err="1">
                <a:latin typeface="+mn-lt"/>
              </a:rPr>
              <a:t>betwen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valves</a:t>
            </a:r>
            <a:r>
              <a:rPr lang="sv-SE" sz="1600" dirty="0">
                <a:latin typeface="+mn-lt"/>
              </a:rPr>
              <a:t>) </a:t>
            </a:r>
          </a:p>
          <a:p>
            <a:pPr lvl="1"/>
            <a:r>
              <a:rPr lang="sv-SE" sz="1600" dirty="0" err="1">
                <a:latin typeface="+mn-lt"/>
              </a:rPr>
              <a:t>closed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volumes</a:t>
            </a:r>
            <a:r>
              <a:rPr lang="sv-SE" sz="1600" dirty="0">
                <a:latin typeface="+mn-lt"/>
              </a:rPr>
              <a:t> (vacuum </a:t>
            </a:r>
            <a:r>
              <a:rPr lang="sv-SE" sz="1600" dirty="0" err="1">
                <a:latin typeface="+mn-lt"/>
              </a:rPr>
              <a:t>vessel</a:t>
            </a:r>
            <a:r>
              <a:rPr lang="sv-SE" sz="1600" dirty="0">
                <a:latin typeface="+mn-lt"/>
              </a:rPr>
              <a:t>)</a:t>
            </a:r>
          </a:p>
          <a:p>
            <a:r>
              <a:rPr lang="sv-SE" sz="1600" dirty="0" err="1">
                <a:latin typeface="+mn-lt"/>
              </a:rPr>
              <a:t>Bellows</a:t>
            </a:r>
            <a:endParaRPr lang="sv-SE" sz="1600" dirty="0">
              <a:latin typeface="+mn-lt"/>
            </a:endParaRPr>
          </a:p>
          <a:p>
            <a:r>
              <a:rPr lang="sv-SE" sz="1600" dirty="0" err="1">
                <a:latin typeface="+mn-lt"/>
              </a:rPr>
              <a:t>Cryogenic</a:t>
            </a:r>
            <a:r>
              <a:rPr lang="sv-SE" sz="1600" dirty="0">
                <a:latin typeface="+mn-lt"/>
              </a:rPr>
              <a:t> valves</a:t>
            </a:r>
          </a:p>
          <a:p>
            <a:pPr lvl="1"/>
            <a:r>
              <a:rPr lang="sv-SE" sz="1600" dirty="0">
                <a:latin typeface="+mn-lt"/>
              </a:rPr>
              <a:t>Depending on where they sit they should be thermalized</a:t>
            </a:r>
          </a:p>
          <a:p>
            <a:pPr lvl="1"/>
            <a:r>
              <a:rPr lang="sv-SE" sz="1600" dirty="0">
                <a:latin typeface="+mn-lt"/>
              </a:rPr>
              <a:t>For LHe used WEKA or VELAN</a:t>
            </a:r>
          </a:p>
          <a:p>
            <a:pPr lvl="1"/>
            <a:r>
              <a:rPr lang="sv-SE" sz="1600" dirty="0">
                <a:latin typeface="+mn-lt"/>
              </a:rPr>
              <a:t>For LN2 use SELFA </a:t>
            </a:r>
          </a:p>
          <a:p>
            <a:r>
              <a:rPr lang="sv-SE" sz="1600" dirty="0">
                <a:latin typeface="+mn-lt"/>
              </a:rPr>
              <a:t>LHe level probes from American Magnetics Inc.</a:t>
            </a:r>
          </a:p>
          <a:p>
            <a:r>
              <a:rPr lang="sv-SE" sz="1600" dirty="0">
                <a:latin typeface="+mn-lt"/>
              </a:rPr>
              <a:t>Temperature sensors </a:t>
            </a:r>
          </a:p>
          <a:p>
            <a:pPr lvl="1"/>
            <a:r>
              <a:rPr lang="sv-SE" sz="1600" dirty="0">
                <a:latin typeface="+mn-lt"/>
              </a:rPr>
              <a:t>From Troom to 30 K: normal Pt100</a:t>
            </a:r>
          </a:p>
          <a:p>
            <a:pPr lvl="1"/>
            <a:r>
              <a:rPr lang="sv-SE" sz="1600" dirty="0">
                <a:latin typeface="+mn-lt"/>
              </a:rPr>
              <a:t>From Troom to 1.4 K: CERNOX</a:t>
            </a:r>
          </a:p>
          <a:p>
            <a:r>
              <a:rPr lang="sv-SE" sz="1600" dirty="0">
                <a:latin typeface="+mn-lt"/>
              </a:rPr>
              <a:t>Heaters for flat surfaces: thin film MINCO or OMEGA</a:t>
            </a:r>
          </a:p>
          <a:p>
            <a:r>
              <a:rPr lang="sv-SE" sz="1600" dirty="0">
                <a:latin typeface="+mn-lt"/>
              </a:rPr>
              <a:t>Heaters for gas outlets: </a:t>
            </a:r>
            <a:r>
              <a:rPr lang="sv-SE" sz="1600" dirty="0" err="1">
                <a:latin typeface="+mn-lt"/>
              </a:rPr>
              <a:t>heater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cartridges</a:t>
            </a:r>
            <a:r>
              <a:rPr lang="sv-SE" sz="1600" dirty="0">
                <a:latin typeface="+mn-lt"/>
              </a:rPr>
              <a:t> from VULCANIC</a:t>
            </a:r>
          </a:p>
          <a:p>
            <a:r>
              <a:rPr lang="sv-SE" sz="1600" dirty="0">
                <a:latin typeface="+mn-lt"/>
              </a:rPr>
              <a:t>Cable </a:t>
            </a:r>
            <a:r>
              <a:rPr lang="sv-SE" sz="1600" dirty="0" err="1">
                <a:latin typeface="+mn-lt"/>
              </a:rPr>
              <a:t>connectors</a:t>
            </a:r>
            <a:r>
              <a:rPr lang="sv-SE" sz="1600" dirty="0">
                <a:latin typeface="+mn-lt"/>
              </a:rPr>
              <a:t> (</a:t>
            </a:r>
            <a:r>
              <a:rPr lang="sv-SE" sz="1600" dirty="0" err="1">
                <a:latin typeface="+mn-lt"/>
              </a:rPr>
              <a:t>Burndy</a:t>
            </a:r>
            <a:r>
              <a:rPr lang="sv-SE" sz="1600" dirty="0">
                <a:latin typeface="+mn-lt"/>
              </a:rPr>
              <a:t>, Lemo, etc.)</a:t>
            </a:r>
          </a:p>
          <a:p>
            <a:pPr lvl="1"/>
            <a:endParaRPr lang="sv-S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193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What</a:t>
            </a:r>
            <a:r>
              <a:rPr lang="sv-SE" dirty="0"/>
              <a:t> and </a:t>
            </a:r>
            <a:r>
              <a:rPr lang="sv-SE" dirty="0" err="1"/>
              <a:t>Whom</a:t>
            </a:r>
            <a:r>
              <a:rPr lang="sv-SE" dirty="0"/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52370" y="1708463"/>
            <a:ext cx="7040392" cy="4598337"/>
            <a:chOff x="1977084" y="1755269"/>
            <a:chExt cx="7040392" cy="4598337"/>
          </a:xfrm>
        </p:grpSpPr>
        <p:pic>
          <p:nvPicPr>
            <p:cNvPr id="5" name="Picture 3" descr="\\cern.ch\dfs\Users\r\ruber\Documents\FREIA\Documentation\Illustrations\Hall\freia-hall-layout-20140319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4" y="1755269"/>
              <a:ext cx="7040392" cy="4598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267599" y="2391471"/>
              <a:ext cx="1401159" cy="67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cryogenics</a:t>
              </a:r>
            </a:p>
            <a:p>
              <a:r>
                <a:rPr lang="en-GB" sz="1200" dirty="0"/>
                <a:t>- liquid helium</a:t>
              </a:r>
            </a:p>
            <a:p>
              <a:r>
                <a:rPr lang="en-GB" sz="1200" dirty="0"/>
                <a:t>- liquid nitrogen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90286" y="2400622"/>
              <a:ext cx="1653491" cy="67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control room</a:t>
              </a:r>
            </a:p>
            <a:p>
              <a:r>
                <a:rPr lang="en-GB" sz="1200" dirty="0"/>
                <a:t>- equipment controls</a:t>
              </a:r>
            </a:p>
            <a:p>
              <a:r>
                <a:rPr lang="en-GB" sz="1200" dirty="0"/>
                <a:t>- data acquisition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88135" y="5859360"/>
              <a:ext cx="1557823" cy="27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RF power sources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96283" y="5489311"/>
              <a:ext cx="1557823" cy="67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dirty="0"/>
                <a:t>3 bunkers</a:t>
              </a:r>
            </a:p>
            <a:p>
              <a:pPr algn="r"/>
              <a:r>
                <a:rPr lang="en-GB" sz="1200" dirty="0"/>
                <a:t>with test stands</a:t>
              </a:r>
            </a:p>
            <a:p>
              <a:pPr algn="r"/>
              <a:r>
                <a:rPr lang="en-GB" sz="1200" dirty="0"/>
                <a:t>horizontal cryostat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84757" y="5147656"/>
              <a:ext cx="1557823" cy="27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vertical cryostat</a:t>
              </a:r>
            </a:p>
          </p:txBody>
        </p:sp>
      </p:grpSp>
      <p:pic>
        <p:nvPicPr>
          <p:cNvPr id="11" name="Picture 2" descr="C:\Users\ruber\Documents\Work\20150223\20150216\P1000777_crop.jpg" title="P10007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" y="1353497"/>
            <a:ext cx="2274400" cy="222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3711" y="953387"/>
            <a:ext cx="8515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Facility for Research Instrumentation and Accelerator Development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3375" y="3582811"/>
            <a:ext cx="29543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/>
              <a:t>Competent and motivated staff</a:t>
            </a:r>
            <a:endParaRPr lang="en-GB" sz="1400" dirty="0"/>
          </a:p>
          <a:p>
            <a:r>
              <a:rPr lang="en-GB" sz="1200" dirty="0"/>
              <a:t>collaboration with physics (IFA),</a:t>
            </a:r>
            <a:br>
              <a:rPr lang="en-GB" sz="1200" dirty="0"/>
            </a:br>
            <a:r>
              <a:rPr lang="en-GB" sz="1200" dirty="0"/>
              <a:t>engineering (</a:t>
            </a:r>
            <a:r>
              <a:rPr lang="en-GB" sz="1200" dirty="0" err="1"/>
              <a:t>Teknikum</a:t>
            </a:r>
            <a:r>
              <a:rPr lang="en-GB" sz="1200" dirty="0"/>
              <a:t>), TSL</a:t>
            </a:r>
          </a:p>
          <a:p>
            <a:r>
              <a:rPr lang="en-GB" sz="1200" dirty="0"/>
              <a:t>and </a:t>
            </a:r>
            <a:r>
              <a:rPr lang="en-GB" sz="1200" dirty="0" err="1"/>
              <a:t>Ångström</a:t>
            </a:r>
            <a:r>
              <a:rPr lang="en-GB" sz="1200" dirty="0"/>
              <a:t> workshop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7273" y="4929795"/>
            <a:ext cx="18914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Funded by </a:t>
            </a:r>
            <a:br>
              <a:rPr lang="en-GB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KAWS, Government, Uppsala Univ.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55432" y="2010465"/>
            <a:ext cx="2954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/>
              <a:t>State-of-the-art Equipment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42072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DC5AC-9DCF-4DFC-941E-722C79BE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FREIA </a:t>
            </a:r>
            <a:r>
              <a:rPr lang="sv-SE" dirty="0" err="1"/>
              <a:t>Collaborations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5B979-9BB4-472B-BF0A-4FB3C42B9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lnSpcReduction="10000"/>
          </a:bodyPr>
          <a:lstStyle/>
          <a:p>
            <a:r>
              <a:rPr lang="sv-SE" sz="1800" dirty="0">
                <a:latin typeface="+mn-lt"/>
              </a:rPr>
              <a:t>FREIA has </a:t>
            </a:r>
            <a:r>
              <a:rPr lang="sv-SE" sz="1800" dirty="0" err="1">
                <a:latin typeface="+mn-lt"/>
              </a:rPr>
              <a:t>collaborations</a:t>
            </a:r>
            <a:r>
              <a:rPr lang="sv-SE" sz="1800" dirty="0">
                <a:latin typeface="+mn-lt"/>
              </a:rPr>
              <a:t> to test the </a:t>
            </a:r>
            <a:r>
              <a:rPr lang="sv-SE" sz="1800" dirty="0" err="1">
                <a:latin typeface="+mn-lt"/>
              </a:rPr>
              <a:t>following</a:t>
            </a:r>
            <a:r>
              <a:rPr lang="sv-SE" sz="1800" dirty="0">
                <a:latin typeface="+mn-lt"/>
              </a:rPr>
              <a:t>:</a:t>
            </a:r>
          </a:p>
          <a:p>
            <a:endParaRPr lang="sv-SE" sz="1800" dirty="0">
              <a:latin typeface="+mn-lt"/>
            </a:endParaRPr>
          </a:p>
          <a:p>
            <a:pPr lvl="1"/>
            <a:r>
              <a:rPr lang="sv-SE" sz="1800" u="sng" dirty="0" err="1">
                <a:latin typeface="+mn-lt"/>
              </a:rPr>
              <a:t>Superconducting</a:t>
            </a:r>
            <a:r>
              <a:rPr lang="sv-SE" sz="1800" dirty="0">
                <a:latin typeface="+mn-lt"/>
              </a:rPr>
              <a:t> (SC) double </a:t>
            </a:r>
            <a:r>
              <a:rPr lang="sv-SE" sz="1800" dirty="0" err="1">
                <a:latin typeface="+mn-lt"/>
              </a:rPr>
              <a:t>spoke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cavity</a:t>
            </a:r>
            <a:r>
              <a:rPr lang="sv-SE" sz="1800" dirty="0">
                <a:latin typeface="+mn-lt"/>
              </a:rPr>
              <a:t> for ESS</a:t>
            </a:r>
          </a:p>
          <a:p>
            <a:pPr marL="457200" lvl="1" indent="0">
              <a:buNone/>
            </a:pPr>
            <a:r>
              <a:rPr lang="sv-SE" sz="1800" dirty="0">
                <a:latin typeface="+mn-lt"/>
              </a:rPr>
              <a:t>   (</a:t>
            </a:r>
            <a:r>
              <a:rPr lang="sv-SE" sz="1800" dirty="0" err="1">
                <a:latin typeface="+mn-lt"/>
              </a:rPr>
              <a:t>done</a:t>
            </a:r>
            <a:r>
              <a:rPr lang="sv-SE" sz="1800" dirty="0">
                <a:latin typeface="+mn-lt"/>
              </a:rPr>
              <a:t>)</a:t>
            </a:r>
          </a:p>
          <a:p>
            <a:pPr marL="457200" lvl="1" indent="0">
              <a:buNone/>
            </a:pPr>
            <a:endParaRPr lang="sv-SE" sz="1800" dirty="0">
              <a:latin typeface="+mn-lt"/>
            </a:endParaRPr>
          </a:p>
          <a:p>
            <a:pPr lvl="1"/>
            <a:r>
              <a:rPr lang="sv-SE" sz="1800" u="sng" dirty="0" err="1">
                <a:latin typeface="+mn-lt"/>
              </a:rPr>
              <a:t>Superconducting</a:t>
            </a:r>
            <a:r>
              <a:rPr lang="sv-SE" sz="1800" dirty="0">
                <a:latin typeface="+mn-lt"/>
              </a:rPr>
              <a:t> (SC) </a:t>
            </a:r>
            <a:r>
              <a:rPr lang="sv-SE" sz="1800" dirty="0" err="1">
                <a:latin typeface="+mn-lt"/>
              </a:rPr>
              <a:t>high</a:t>
            </a:r>
            <a:r>
              <a:rPr lang="sv-SE" sz="1800" dirty="0">
                <a:latin typeface="+mn-lt"/>
              </a:rPr>
              <a:t> beta </a:t>
            </a:r>
            <a:r>
              <a:rPr lang="sv-SE" sz="1800" dirty="0" err="1">
                <a:latin typeface="+mn-lt"/>
              </a:rPr>
              <a:t>elliptical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cavity</a:t>
            </a:r>
            <a:r>
              <a:rPr lang="sv-SE" sz="1800" dirty="0">
                <a:latin typeface="+mn-lt"/>
              </a:rPr>
              <a:t> for ESS</a:t>
            </a:r>
          </a:p>
          <a:p>
            <a:pPr marL="457200" lvl="1" indent="0">
              <a:buNone/>
            </a:pPr>
            <a:r>
              <a:rPr lang="sv-SE" sz="1800" dirty="0">
                <a:latin typeface="+mn-lt"/>
              </a:rPr>
              <a:t>   (</a:t>
            </a:r>
            <a:r>
              <a:rPr lang="sv-SE" sz="1800" dirty="0" err="1">
                <a:latin typeface="+mn-lt"/>
              </a:rPr>
              <a:t>done</a:t>
            </a:r>
            <a:r>
              <a:rPr lang="sv-SE" sz="1800" dirty="0">
                <a:latin typeface="+mn-lt"/>
              </a:rPr>
              <a:t>)</a:t>
            </a:r>
          </a:p>
          <a:p>
            <a:pPr marL="457200" lvl="1" indent="0">
              <a:buNone/>
            </a:pPr>
            <a:endParaRPr lang="sv-SE" sz="1800" dirty="0">
              <a:latin typeface="+mn-lt"/>
            </a:endParaRPr>
          </a:p>
          <a:p>
            <a:pPr lvl="1"/>
            <a:r>
              <a:rPr lang="sv-SE" sz="1800" dirty="0" err="1">
                <a:latin typeface="+mn-lt"/>
              </a:rPr>
              <a:t>Cryomodules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housing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two</a:t>
            </a:r>
            <a:r>
              <a:rPr lang="sv-SE" sz="1800" dirty="0">
                <a:latin typeface="+mn-lt"/>
              </a:rPr>
              <a:t> </a:t>
            </a:r>
            <a:r>
              <a:rPr lang="sv-SE" sz="1800" u="sng" dirty="0" err="1">
                <a:latin typeface="+mn-lt"/>
              </a:rPr>
              <a:t>superconducting</a:t>
            </a:r>
            <a:r>
              <a:rPr lang="sv-SE" sz="1800" dirty="0">
                <a:latin typeface="+mn-lt"/>
              </a:rPr>
              <a:t> double </a:t>
            </a:r>
            <a:r>
              <a:rPr lang="sv-SE" sz="1800" dirty="0" err="1">
                <a:latin typeface="+mn-lt"/>
              </a:rPr>
              <a:t>spoke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cavities</a:t>
            </a:r>
            <a:r>
              <a:rPr lang="sv-SE" sz="1800" dirty="0">
                <a:latin typeface="+mn-lt"/>
              </a:rPr>
              <a:t> for ESS</a:t>
            </a:r>
          </a:p>
          <a:p>
            <a:pPr marL="457200" lvl="1" indent="0">
              <a:buNone/>
            </a:pPr>
            <a:r>
              <a:rPr lang="sv-SE" sz="1800" dirty="0">
                <a:latin typeface="+mn-lt"/>
              </a:rPr>
              <a:t>   (</a:t>
            </a:r>
            <a:r>
              <a:rPr lang="sv-SE" sz="1800" dirty="0" err="1">
                <a:latin typeface="+mn-lt"/>
              </a:rPr>
              <a:t>ongoing</a:t>
            </a:r>
            <a:r>
              <a:rPr lang="sv-SE" sz="1800" dirty="0">
                <a:latin typeface="+mn-lt"/>
              </a:rPr>
              <a:t>)</a:t>
            </a:r>
          </a:p>
          <a:p>
            <a:pPr marL="457200" lvl="1" indent="0">
              <a:buNone/>
            </a:pPr>
            <a:endParaRPr lang="sv-SE" sz="1800" dirty="0">
              <a:latin typeface="+mn-lt"/>
            </a:endParaRPr>
          </a:p>
          <a:p>
            <a:pPr lvl="1"/>
            <a:r>
              <a:rPr lang="sv-SE" sz="1800" u="sng" dirty="0" err="1">
                <a:latin typeface="+mn-lt"/>
              </a:rPr>
              <a:t>Superconducting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dipole</a:t>
            </a:r>
            <a:r>
              <a:rPr lang="sv-SE" sz="1800" dirty="0">
                <a:latin typeface="+mn-lt"/>
              </a:rPr>
              <a:t> magnets for CERN Hi-</a:t>
            </a:r>
            <a:r>
              <a:rPr lang="sv-SE" sz="1800" dirty="0" err="1">
                <a:latin typeface="+mn-lt"/>
              </a:rPr>
              <a:t>Lumi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project</a:t>
            </a:r>
            <a:endParaRPr lang="sv-SE" sz="1800" dirty="0">
              <a:latin typeface="+mn-lt"/>
            </a:endParaRPr>
          </a:p>
          <a:p>
            <a:pPr marL="457200" lvl="1" indent="0">
              <a:buNone/>
            </a:pPr>
            <a:r>
              <a:rPr lang="sv-SE" sz="1800" dirty="0">
                <a:latin typeface="+mn-lt"/>
              </a:rPr>
              <a:t>   (to start at the end </a:t>
            </a:r>
            <a:r>
              <a:rPr lang="sv-SE" sz="1800" dirty="0" err="1">
                <a:latin typeface="+mn-lt"/>
              </a:rPr>
              <a:t>of</a:t>
            </a:r>
            <a:r>
              <a:rPr lang="sv-SE" sz="1800" dirty="0">
                <a:latin typeface="+mn-lt"/>
              </a:rPr>
              <a:t> the </a:t>
            </a:r>
            <a:r>
              <a:rPr lang="sv-SE" sz="1800" dirty="0" err="1">
                <a:latin typeface="+mn-lt"/>
              </a:rPr>
              <a:t>year</a:t>
            </a:r>
            <a:r>
              <a:rPr lang="sv-SE" sz="1800" dirty="0">
                <a:latin typeface="+mn-lt"/>
              </a:rPr>
              <a:t>)</a:t>
            </a:r>
          </a:p>
          <a:p>
            <a:pPr marL="457200" lvl="1" indent="0">
              <a:buNone/>
            </a:pPr>
            <a:endParaRPr lang="sv-SE" sz="1800" dirty="0">
              <a:latin typeface="+mn-lt"/>
            </a:endParaRPr>
          </a:p>
          <a:p>
            <a:pPr lvl="1"/>
            <a:r>
              <a:rPr lang="sv-SE" sz="1800" u="sng" dirty="0" err="1">
                <a:latin typeface="+mn-lt"/>
              </a:rPr>
              <a:t>Superconducting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cold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boxes</a:t>
            </a:r>
            <a:r>
              <a:rPr lang="sv-SE" sz="1800" dirty="0">
                <a:latin typeface="+mn-lt"/>
              </a:rPr>
              <a:t> for CERN (</a:t>
            </a:r>
            <a:r>
              <a:rPr lang="sv-SE" sz="1800" dirty="0" err="1">
                <a:latin typeface="+mn-lt"/>
              </a:rPr>
              <a:t>together</a:t>
            </a:r>
            <a:r>
              <a:rPr lang="sv-SE" sz="1800" dirty="0">
                <a:latin typeface="+mn-lt"/>
              </a:rPr>
              <a:t> </a:t>
            </a:r>
            <a:r>
              <a:rPr lang="sv-SE" sz="1800" dirty="0" err="1">
                <a:latin typeface="+mn-lt"/>
              </a:rPr>
              <a:t>with</a:t>
            </a:r>
            <a:r>
              <a:rPr lang="sv-SE" sz="1800" dirty="0">
                <a:latin typeface="+mn-lt"/>
              </a:rPr>
              <a:t> RFR Solutions)</a:t>
            </a:r>
          </a:p>
          <a:p>
            <a:pPr marL="457200" lvl="1" indent="0">
              <a:buNone/>
            </a:pPr>
            <a:endParaRPr lang="sv-SE" sz="1800" dirty="0">
              <a:latin typeface="+mn-lt"/>
            </a:endParaRPr>
          </a:p>
          <a:p>
            <a:pPr marL="457200" lvl="1" indent="0">
              <a:buNone/>
            </a:pPr>
            <a:endParaRPr lang="sv-SE" sz="1800" dirty="0">
              <a:latin typeface="+mn-lt"/>
            </a:endParaRPr>
          </a:p>
          <a:p>
            <a:pPr lvl="1"/>
            <a:endParaRPr lang="sv-SE" sz="1800" dirty="0">
              <a:latin typeface="+mn-lt"/>
            </a:endParaRPr>
          </a:p>
          <a:p>
            <a:pPr lvl="1"/>
            <a:endParaRPr lang="sv-SE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765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00EC0-93C0-4C70-A5EB-56DCB8C50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Superconductivity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6F36F-A915-4FE6-AEA9-74CE91CF4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72394" y="1025097"/>
            <a:ext cx="9504548" cy="147616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sv-SE" sz="1600" dirty="0">
                <a:latin typeface="+mn-lt"/>
              </a:rPr>
              <a:t>SC materials offer </a:t>
            </a:r>
            <a:r>
              <a:rPr lang="sv-SE" sz="1600" dirty="0" err="1">
                <a:latin typeface="+mn-lt"/>
              </a:rPr>
              <a:t>almost</a:t>
            </a:r>
            <a:r>
              <a:rPr lang="sv-SE" sz="1600" dirty="0">
                <a:latin typeface="+mn-lt"/>
              </a:rPr>
              <a:t> no </a:t>
            </a:r>
            <a:r>
              <a:rPr lang="sv-SE" sz="1600" dirty="0" err="1">
                <a:latin typeface="+mn-lt"/>
              </a:rPr>
              <a:t>electrical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resistance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>
                <a:latin typeface="+mn-lt"/>
                <a:sym typeface="Wingdings" panose="05000000000000000000" pitchFamily="2" charset="2"/>
              </a:rPr>
              <a:t>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Lower</a:t>
            </a:r>
            <a:r>
              <a:rPr lang="sv-SE" sz="1600" dirty="0">
                <a:latin typeface="+mn-lt"/>
              </a:rPr>
              <a:t> heat </a:t>
            </a:r>
            <a:r>
              <a:rPr lang="sv-SE" sz="1600" dirty="0" err="1">
                <a:latin typeface="+mn-lt"/>
              </a:rPr>
              <a:t>disipation</a:t>
            </a:r>
            <a:r>
              <a:rPr lang="sv-SE" sz="1600" dirty="0">
                <a:latin typeface="+mn-lt"/>
              </a:rPr>
              <a:t> in the material</a:t>
            </a:r>
          </a:p>
          <a:p>
            <a:pPr lvl="1"/>
            <a:endParaRPr lang="en-US" sz="1600" dirty="0">
              <a:latin typeface="+mn-lt"/>
            </a:endParaRPr>
          </a:p>
          <a:p>
            <a:pPr lvl="1"/>
            <a:endParaRPr lang="en-US" sz="16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0950DD-6071-4AD8-BAB6-67FAE6E8EE95}"/>
              </a:ext>
            </a:extLst>
          </p:cNvPr>
          <p:cNvSpPr txBox="1"/>
          <p:nvPr/>
        </p:nvSpPr>
        <p:spPr>
          <a:xfrm>
            <a:off x="1187624" y="1476563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err="1"/>
              <a:t>Cavities</a:t>
            </a:r>
            <a:endParaRPr lang="sv-SE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989872-9BE0-46C0-85F7-BF1321EC1719}"/>
              </a:ext>
            </a:extLst>
          </p:cNvPr>
          <p:cNvSpPr txBox="1"/>
          <p:nvPr/>
        </p:nvSpPr>
        <p:spPr>
          <a:xfrm>
            <a:off x="1151620" y="2132856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Magnets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727BA1-2827-4A0C-97CD-9183D755578B}"/>
              </a:ext>
            </a:extLst>
          </p:cNvPr>
          <p:cNvSpPr txBox="1"/>
          <p:nvPr/>
        </p:nvSpPr>
        <p:spPr>
          <a:xfrm>
            <a:off x="2260342" y="2021939"/>
            <a:ext cx="5011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 Wires conduct much larger electric currents  </a:t>
            </a:r>
          </a:p>
          <a:p>
            <a:r>
              <a:rPr lang="en-US" sz="1600" dirty="0"/>
              <a:t>- More intense magnetic fields</a:t>
            </a:r>
            <a:endParaRPr lang="sv-SE" sz="1600" dirty="0"/>
          </a:p>
          <a:p>
            <a:r>
              <a:rPr lang="sv-SE" sz="16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884574-D13B-4163-A754-6A3BB3542661}"/>
              </a:ext>
            </a:extLst>
          </p:cNvPr>
          <p:cNvSpPr txBox="1"/>
          <p:nvPr/>
        </p:nvSpPr>
        <p:spPr>
          <a:xfrm>
            <a:off x="2267744" y="1349867"/>
            <a:ext cx="4788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- Less heat to the </a:t>
            </a:r>
            <a:r>
              <a:rPr lang="sv-SE" sz="1600" dirty="0" err="1"/>
              <a:t>cavity</a:t>
            </a:r>
            <a:endParaRPr lang="sv-SE" sz="1600" dirty="0"/>
          </a:p>
          <a:p>
            <a:r>
              <a:rPr lang="sv-SE" sz="1600" dirty="0"/>
              <a:t>- </a:t>
            </a:r>
            <a:r>
              <a:rPr lang="sv-SE" sz="1600" dirty="0" err="1"/>
              <a:t>More</a:t>
            </a:r>
            <a:r>
              <a:rPr lang="sv-SE" sz="1600" dirty="0"/>
              <a:t> </a:t>
            </a:r>
            <a:r>
              <a:rPr lang="sv-SE" sz="1600" dirty="0" err="1"/>
              <a:t>power</a:t>
            </a:r>
            <a:r>
              <a:rPr lang="sv-SE" sz="1600" dirty="0"/>
              <a:t> </a:t>
            </a:r>
            <a:r>
              <a:rPr lang="sv-SE" sz="1600" dirty="0" err="1"/>
              <a:t>available</a:t>
            </a:r>
            <a:r>
              <a:rPr lang="sv-SE" sz="1600" dirty="0"/>
              <a:t> for the </a:t>
            </a:r>
            <a:r>
              <a:rPr lang="sv-SE" sz="1600" dirty="0" err="1"/>
              <a:t>beam</a:t>
            </a:r>
            <a:endParaRPr lang="sv-SE" sz="16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A4B0AC4-F038-42A6-B6CF-3C6FE5CF3A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12993"/>
            <a:ext cx="5633266" cy="3195119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AF0F5EBB-74BD-4C8A-B953-D01110014B75}"/>
              </a:ext>
            </a:extLst>
          </p:cNvPr>
          <p:cNvSpPr/>
          <p:nvPr/>
        </p:nvSpPr>
        <p:spPr>
          <a:xfrm>
            <a:off x="5384935" y="5456589"/>
            <a:ext cx="626612" cy="381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CFD0379-EC9B-4E94-B6CC-C20DA9A583ED}"/>
              </a:ext>
            </a:extLst>
          </p:cNvPr>
          <p:cNvCxnSpPr>
            <a:cxnSpLocks/>
          </p:cNvCxnSpPr>
          <p:nvPr/>
        </p:nvCxnSpPr>
        <p:spPr>
          <a:xfrm>
            <a:off x="7164288" y="4906168"/>
            <a:ext cx="0" cy="349744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ABFD17C-5F3A-4646-8DA1-DC098DAAF5D1}"/>
              </a:ext>
            </a:extLst>
          </p:cNvPr>
          <p:cNvSpPr/>
          <p:nvPr/>
        </p:nvSpPr>
        <p:spPr>
          <a:xfrm>
            <a:off x="6041293" y="3172161"/>
            <a:ext cx="31323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sv-SE" sz="1600" dirty="0">
                <a:sym typeface="Wingdings" panose="05000000000000000000" pitchFamily="2" charset="2"/>
              </a:rPr>
              <a:t>- Helium </a:t>
            </a:r>
            <a:r>
              <a:rPr lang="sv-SE" sz="1600" dirty="0" err="1">
                <a:sym typeface="Wingdings" panose="05000000000000000000" pitchFamily="2" charset="2"/>
              </a:rPr>
              <a:t>liquefaction</a:t>
            </a:r>
            <a:r>
              <a:rPr lang="sv-SE" sz="1600" dirty="0">
                <a:sym typeface="Wingdings" panose="05000000000000000000" pitchFamily="2" charset="2"/>
              </a:rPr>
              <a:t> plant</a:t>
            </a:r>
          </a:p>
          <a:p>
            <a:r>
              <a:rPr lang="sv-SE" sz="1600" dirty="0">
                <a:sym typeface="Wingdings" panose="05000000000000000000" pitchFamily="2" charset="2"/>
              </a:rPr>
              <a:t>- </a:t>
            </a:r>
            <a:r>
              <a:rPr lang="sv-SE" sz="1600" dirty="0" err="1">
                <a:sym typeface="Wingdings" panose="05000000000000000000" pitchFamily="2" charset="2"/>
              </a:rPr>
              <a:t>Using</a:t>
            </a:r>
            <a:r>
              <a:rPr lang="sv-SE" sz="1600" dirty="0">
                <a:sym typeface="Wingdings" panose="05000000000000000000" pitchFamily="2" charset="2"/>
              </a:rPr>
              <a:t> </a:t>
            </a:r>
            <a:r>
              <a:rPr lang="sv-SE" sz="1600" dirty="0" err="1">
                <a:sym typeface="Wingdings" panose="05000000000000000000" pitchFamily="2" charset="2"/>
              </a:rPr>
              <a:t>LHe</a:t>
            </a:r>
            <a:r>
              <a:rPr lang="sv-SE" sz="1600" dirty="0">
                <a:sym typeface="Wingdings" panose="05000000000000000000" pitchFamily="2" charset="2"/>
              </a:rPr>
              <a:t>/</a:t>
            </a:r>
            <a:r>
              <a:rPr lang="sv-SE" sz="1600" dirty="0" err="1">
                <a:sym typeface="Wingdings" panose="05000000000000000000" pitchFamily="2" charset="2"/>
              </a:rPr>
              <a:t>GHe</a:t>
            </a:r>
            <a:r>
              <a:rPr lang="sv-SE" sz="1600" dirty="0">
                <a:sym typeface="Wingdings" panose="05000000000000000000" pitchFamily="2" charset="2"/>
              </a:rPr>
              <a:t> </a:t>
            </a:r>
            <a:r>
              <a:rPr lang="sv-SE" sz="1600" dirty="0" err="1">
                <a:sym typeface="Wingdings" panose="05000000000000000000" pitchFamily="2" charset="2"/>
              </a:rPr>
              <a:t>means</a:t>
            </a:r>
            <a:r>
              <a:rPr lang="sv-SE" sz="1600" dirty="0">
                <a:sym typeface="Wingdings" panose="05000000000000000000" pitchFamily="2" charset="2"/>
              </a:rPr>
              <a:t> a          </a:t>
            </a:r>
            <a:r>
              <a:rPr lang="sv-SE" sz="1600" dirty="0" err="1">
                <a:sym typeface="Wingdings" panose="05000000000000000000" pitchFamily="2" charset="2"/>
              </a:rPr>
              <a:t>recovery</a:t>
            </a:r>
            <a:r>
              <a:rPr lang="sv-SE" sz="1600" dirty="0">
                <a:sym typeface="Wingdings" panose="05000000000000000000" pitchFamily="2" charset="2"/>
              </a:rPr>
              <a:t> system</a:t>
            </a:r>
          </a:p>
          <a:p>
            <a:endParaRPr lang="sv-SE" sz="1600" dirty="0">
              <a:sym typeface="Wingdings" panose="05000000000000000000" pitchFamily="2" charset="2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9017C9-674E-4FDF-82CD-FD11CA443CAD}"/>
              </a:ext>
            </a:extLst>
          </p:cNvPr>
          <p:cNvSpPr/>
          <p:nvPr/>
        </p:nvSpPr>
        <p:spPr>
          <a:xfrm>
            <a:off x="6264188" y="4458598"/>
            <a:ext cx="28652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 err="1">
                <a:sym typeface="Wingdings" panose="05000000000000000000" pitchFamily="2" charset="2"/>
              </a:rPr>
              <a:t>T</a:t>
            </a:r>
            <a:r>
              <a:rPr lang="sv-SE" sz="1600" baseline="-25000" dirty="0" err="1">
                <a:sym typeface="Wingdings" panose="05000000000000000000" pitchFamily="2" charset="2"/>
              </a:rPr>
              <a:t>operation</a:t>
            </a:r>
            <a:r>
              <a:rPr lang="sv-SE" sz="1600" dirty="0">
                <a:sym typeface="Wingdings" panose="05000000000000000000" pitchFamily="2" charset="2"/>
              </a:rPr>
              <a:t> = 2 K (31 </a:t>
            </a:r>
            <a:r>
              <a:rPr lang="sv-SE" sz="1600" dirty="0" err="1">
                <a:sym typeface="Wingdings" panose="05000000000000000000" pitchFamily="2" charset="2"/>
              </a:rPr>
              <a:t>mbar</a:t>
            </a:r>
            <a:r>
              <a:rPr lang="sv-SE" sz="1600" dirty="0"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86B354-9BFA-44BC-BE21-A6A929B74F22}"/>
              </a:ext>
            </a:extLst>
          </p:cNvPr>
          <p:cNvSpPr/>
          <p:nvPr/>
        </p:nvSpPr>
        <p:spPr>
          <a:xfrm>
            <a:off x="6398311" y="5255912"/>
            <a:ext cx="1718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>
                <a:sym typeface="Wingdings" panose="05000000000000000000" pitchFamily="2" charset="2"/>
              </a:rPr>
              <a:t>Superfluid </a:t>
            </a:r>
            <a:r>
              <a:rPr lang="sv-SE" sz="1600" dirty="0" err="1">
                <a:sym typeface="Wingdings" panose="05000000000000000000" pitchFamily="2" charset="2"/>
              </a:rPr>
              <a:t>He</a:t>
            </a:r>
            <a:endParaRPr lang="sv-SE" sz="1600" dirty="0">
              <a:sym typeface="Wingdings" panose="05000000000000000000" pitchFamily="2" charset="2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8404D1B-C5C9-48E5-BCB9-9E6C19032554}"/>
              </a:ext>
            </a:extLst>
          </p:cNvPr>
          <p:cNvCxnSpPr>
            <a:cxnSpLocks/>
          </p:cNvCxnSpPr>
          <p:nvPr/>
        </p:nvCxnSpPr>
        <p:spPr>
          <a:xfrm>
            <a:off x="7164288" y="4123372"/>
            <a:ext cx="0" cy="349744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Left Brace 4">
            <a:extLst>
              <a:ext uri="{FF2B5EF4-FFF2-40B4-BE49-F238E27FC236}">
                <a16:creationId xmlns:a16="http://schemas.microsoft.com/office/drawing/2014/main" id="{284D9819-6DDB-4DF9-8B39-7B18B2D421F1}"/>
              </a:ext>
            </a:extLst>
          </p:cNvPr>
          <p:cNvSpPr/>
          <p:nvPr/>
        </p:nvSpPr>
        <p:spPr>
          <a:xfrm>
            <a:off x="2159732" y="1349867"/>
            <a:ext cx="146329" cy="61171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D602F21F-62AF-460C-A648-55E085452A06}"/>
              </a:ext>
            </a:extLst>
          </p:cNvPr>
          <p:cNvSpPr/>
          <p:nvPr/>
        </p:nvSpPr>
        <p:spPr>
          <a:xfrm>
            <a:off x="2159732" y="2029353"/>
            <a:ext cx="146329" cy="61171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F364E40-2D2D-4F4A-81F4-8FB09A49E857}"/>
              </a:ext>
            </a:extLst>
          </p:cNvPr>
          <p:cNvSpPr/>
          <p:nvPr/>
        </p:nvSpPr>
        <p:spPr>
          <a:xfrm>
            <a:off x="1026845" y="5356373"/>
            <a:ext cx="349310" cy="2659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0164B5B-CCDF-4294-AF64-090225C15786}"/>
              </a:ext>
            </a:extLst>
          </p:cNvPr>
          <p:cNvSpPr/>
          <p:nvPr/>
        </p:nvSpPr>
        <p:spPr>
          <a:xfrm>
            <a:off x="1125982" y="4845968"/>
            <a:ext cx="436487" cy="3829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3007F7-37B7-438B-85D9-CF3EEBB1FF04}"/>
              </a:ext>
            </a:extLst>
          </p:cNvPr>
          <p:cNvSpPr txBox="1"/>
          <p:nvPr/>
        </p:nvSpPr>
        <p:spPr>
          <a:xfrm>
            <a:off x="877889" y="6093190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dirty="0">
                <a:solidFill>
                  <a:schemeClr val="bg1">
                    <a:lumMod val="65000"/>
                  </a:schemeClr>
                </a:solidFill>
              </a:rPr>
              <a:t>Source: https://en.wikipedia.org/wiki/Superconductivity#/media/File:Timeline_of_Superconductivity_from_1900_to_2015.svg</a:t>
            </a:r>
          </a:p>
        </p:txBody>
      </p:sp>
    </p:spTree>
    <p:extLst>
      <p:ext uri="{BB962C8B-B14F-4D97-AF65-F5344CB8AC3E}">
        <p14:creationId xmlns:p14="http://schemas.microsoft.com/office/powerpoint/2010/main" val="24374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  <p:bldP spid="12" grpId="0"/>
      <p:bldP spid="21" grpId="0" animBg="1"/>
      <p:bldP spid="4" grpId="0"/>
      <p:bldP spid="24" grpId="0"/>
      <p:bldP spid="25" grpId="0"/>
      <p:bldP spid="5" grpId="0" animBg="1"/>
      <p:bldP spid="27" grpId="0" animBg="1"/>
      <p:bldP spid="28" grpId="0" animBg="1"/>
      <p:bldP spid="2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EF4DD-9671-4B68-8157-CC5FD42D1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Cryostat</a:t>
            </a:r>
            <a:r>
              <a:rPr lang="sv-SE" dirty="0"/>
              <a:t> Fundamentals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5421A2-A9F4-4A38-B2EC-A64E75CAC0C4}"/>
              </a:ext>
            </a:extLst>
          </p:cNvPr>
          <p:cNvGrpSpPr/>
          <p:nvPr/>
        </p:nvGrpSpPr>
        <p:grpSpPr>
          <a:xfrm>
            <a:off x="655293" y="1760753"/>
            <a:ext cx="1664617" cy="1720428"/>
            <a:chOff x="1484656" y="4014064"/>
            <a:chExt cx="1664617" cy="17204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558BC51-2D72-4217-903D-0AB83D953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656" y="4014064"/>
              <a:ext cx="1664617" cy="1720428"/>
            </a:xfrm>
            <a:prstGeom prst="rect">
              <a:avLst/>
            </a:prstGeom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D0224F62-3F26-4D3F-AD94-369A15746C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0613" y="4087906"/>
              <a:ext cx="568350" cy="21235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4AE12A-4E21-4C7D-9D9C-9F5950B4B7B8}"/>
              </a:ext>
            </a:extLst>
          </p:cNvPr>
          <p:cNvGrpSpPr/>
          <p:nvPr/>
        </p:nvGrpSpPr>
        <p:grpSpPr>
          <a:xfrm>
            <a:off x="286536" y="1071811"/>
            <a:ext cx="2417734" cy="636351"/>
            <a:chOff x="238245" y="1367302"/>
            <a:chExt cx="2417734" cy="63635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E1341FF-CBE4-4BF7-9396-0A362093BB64}"/>
                </a:ext>
              </a:extLst>
            </p:cNvPr>
            <p:cNvGrpSpPr/>
            <p:nvPr/>
          </p:nvGrpSpPr>
          <p:grpSpPr>
            <a:xfrm>
              <a:off x="238245" y="1367302"/>
              <a:ext cx="1089454" cy="636351"/>
              <a:chOff x="1405171" y="1298981"/>
              <a:chExt cx="1089454" cy="636351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E34C4970-C33B-4BB7-B051-3C848D748079}"/>
                  </a:ext>
                </a:extLst>
              </p:cNvPr>
              <p:cNvSpPr/>
              <p:nvPr/>
            </p:nvSpPr>
            <p:spPr>
              <a:xfrm>
                <a:off x="1837219" y="1313895"/>
                <a:ext cx="657406" cy="621437"/>
              </a:xfrm>
              <a:custGeom>
                <a:avLst/>
                <a:gdLst>
                  <a:gd name="connsiteX0" fmla="*/ 0 w 1278384"/>
                  <a:gd name="connsiteY0" fmla="*/ 0 h 621437"/>
                  <a:gd name="connsiteX1" fmla="*/ 1269507 w 1278384"/>
                  <a:gd name="connsiteY1" fmla="*/ 0 h 621437"/>
                  <a:gd name="connsiteX2" fmla="*/ 1278384 w 1278384"/>
                  <a:gd name="connsiteY2" fmla="*/ 621437 h 6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8384" h="621437">
                    <a:moveTo>
                      <a:pt x="0" y="0"/>
                    </a:moveTo>
                    <a:lnTo>
                      <a:pt x="1269507" y="0"/>
                    </a:lnTo>
                    <a:lnTo>
                      <a:pt x="1278384" y="621437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B6BFA31-95B7-4709-AE74-9418E9E8268B}"/>
                  </a:ext>
                </a:extLst>
              </p:cNvPr>
              <p:cNvSpPr txBox="1"/>
              <p:nvPr/>
            </p:nvSpPr>
            <p:spPr>
              <a:xfrm>
                <a:off x="1405171" y="1298981"/>
                <a:ext cx="10266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400" dirty="0" err="1"/>
                  <a:t>Cryogens</a:t>
                </a:r>
                <a:r>
                  <a:rPr lang="sv-SE" sz="1400" dirty="0"/>
                  <a:t> in 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6E258F5-D079-474D-8BC6-D6B67D681ECD}"/>
                </a:ext>
              </a:extLst>
            </p:cNvPr>
            <p:cNvGrpSpPr/>
            <p:nvPr/>
          </p:nvGrpSpPr>
          <p:grpSpPr>
            <a:xfrm>
              <a:off x="1469792" y="1382216"/>
              <a:ext cx="1186187" cy="621437"/>
              <a:chOff x="2735796" y="1313894"/>
              <a:chExt cx="1186187" cy="621437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B0DBF04-A34A-4E5D-B72F-D94502C95E80}"/>
                  </a:ext>
                </a:extLst>
              </p:cNvPr>
              <p:cNvSpPr/>
              <p:nvPr/>
            </p:nvSpPr>
            <p:spPr>
              <a:xfrm flipH="1">
                <a:off x="2735796" y="1313894"/>
                <a:ext cx="657406" cy="621437"/>
              </a:xfrm>
              <a:custGeom>
                <a:avLst/>
                <a:gdLst>
                  <a:gd name="connsiteX0" fmla="*/ 0 w 1278384"/>
                  <a:gd name="connsiteY0" fmla="*/ 0 h 621437"/>
                  <a:gd name="connsiteX1" fmla="*/ 1269507 w 1278384"/>
                  <a:gd name="connsiteY1" fmla="*/ 0 h 621437"/>
                  <a:gd name="connsiteX2" fmla="*/ 1278384 w 1278384"/>
                  <a:gd name="connsiteY2" fmla="*/ 621437 h 62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8384" h="621437">
                    <a:moveTo>
                      <a:pt x="0" y="0"/>
                    </a:moveTo>
                    <a:lnTo>
                      <a:pt x="1269507" y="0"/>
                    </a:lnTo>
                    <a:lnTo>
                      <a:pt x="1278384" y="621437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  <a:head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677BDFA-AA7D-46C9-9E66-DE3F1F87582E}"/>
                  </a:ext>
                </a:extLst>
              </p:cNvPr>
              <p:cNvSpPr txBox="1"/>
              <p:nvPr/>
            </p:nvSpPr>
            <p:spPr>
              <a:xfrm>
                <a:off x="2764389" y="1313894"/>
                <a:ext cx="11575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400" dirty="0" err="1"/>
                  <a:t>Cryogens</a:t>
                </a:r>
                <a:r>
                  <a:rPr lang="sv-SE" sz="1400" dirty="0"/>
                  <a:t> </a:t>
                </a:r>
                <a:r>
                  <a:rPr lang="sv-SE" sz="1400" dirty="0" err="1"/>
                  <a:t>out</a:t>
                </a:r>
                <a:r>
                  <a:rPr lang="sv-SE" sz="1400" dirty="0"/>
                  <a:t> </a:t>
                </a: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7D2A987-092E-48C7-849F-48202D19CBCD}"/>
              </a:ext>
            </a:extLst>
          </p:cNvPr>
          <p:cNvSpPr txBox="1"/>
          <p:nvPr/>
        </p:nvSpPr>
        <p:spPr>
          <a:xfrm>
            <a:off x="2843808" y="944724"/>
            <a:ext cx="6300192" cy="546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Main </a:t>
            </a:r>
            <a:r>
              <a:rPr lang="sv-SE" sz="1600" dirty="0" err="1"/>
              <a:t>conversions</a:t>
            </a:r>
            <a:endParaRPr lang="sv-SE" sz="1600" dirty="0"/>
          </a:p>
          <a:p>
            <a:pPr>
              <a:lnSpc>
                <a:spcPct val="150000"/>
              </a:lnSpc>
            </a:pPr>
            <a:r>
              <a:rPr lang="sv-SE" sz="1600" dirty="0"/>
              <a:t>    </a:t>
            </a:r>
            <a:r>
              <a:rPr lang="sv-SE" sz="1600" dirty="0" err="1"/>
              <a:t>P</a:t>
            </a:r>
            <a:r>
              <a:rPr lang="sv-SE" sz="1600" baseline="-25000" dirty="0" err="1"/>
              <a:t>plug</a:t>
            </a:r>
            <a:r>
              <a:rPr lang="sv-SE" sz="1600" baseline="-25000" dirty="0"/>
              <a:t> </a:t>
            </a:r>
            <a:r>
              <a:rPr lang="sv-SE" sz="1600" dirty="0"/>
              <a:t>= 1 kW to </a:t>
            </a:r>
            <a:r>
              <a:rPr lang="sv-SE" sz="1600" dirty="0" err="1"/>
              <a:t>generate</a:t>
            </a:r>
            <a:r>
              <a:rPr lang="sv-SE" sz="1600" dirty="0"/>
              <a:t> 1 W </a:t>
            </a:r>
            <a:r>
              <a:rPr lang="sv-SE" sz="1600" dirty="0" err="1"/>
              <a:t>cooling</a:t>
            </a:r>
            <a:r>
              <a:rPr lang="sv-SE" sz="1600" dirty="0"/>
              <a:t> </a:t>
            </a:r>
            <a:r>
              <a:rPr lang="sv-SE" sz="1600" dirty="0" err="1"/>
              <a:t>power</a:t>
            </a:r>
            <a:r>
              <a:rPr lang="sv-SE" sz="1600" dirty="0"/>
              <a:t> at 4.2 K</a:t>
            </a:r>
          </a:p>
          <a:p>
            <a:pPr>
              <a:lnSpc>
                <a:spcPct val="150000"/>
              </a:lnSpc>
            </a:pPr>
            <a:r>
              <a:rPr lang="sv-SE" sz="1600" dirty="0"/>
              <a:t>    </a:t>
            </a:r>
            <a:r>
              <a:rPr lang="sv-SE" sz="1600" dirty="0" err="1"/>
              <a:t>V</a:t>
            </a:r>
            <a:r>
              <a:rPr lang="sv-SE" sz="1600" baseline="-25000" dirty="0" err="1"/>
              <a:t>GHe</a:t>
            </a:r>
            <a:r>
              <a:rPr lang="sv-SE" sz="1600" baseline="-25000" dirty="0"/>
              <a:t> at 293 K </a:t>
            </a:r>
            <a:r>
              <a:rPr lang="sv-SE" sz="1600" dirty="0"/>
              <a:t>= 700 </a:t>
            </a:r>
            <a:r>
              <a:rPr lang="sv-SE" sz="1600" dirty="0" err="1"/>
              <a:t>V</a:t>
            </a:r>
            <a:r>
              <a:rPr lang="sv-SE" sz="1600" baseline="-25000" dirty="0" err="1"/>
              <a:t>LHe</a:t>
            </a:r>
            <a:r>
              <a:rPr lang="sv-SE" sz="1600" baseline="-25000" dirty="0"/>
              <a:t> at 4.2 K</a:t>
            </a:r>
            <a:r>
              <a:rPr lang="sv-SE" sz="1600" dirty="0"/>
              <a:t> </a:t>
            </a:r>
          </a:p>
          <a:p>
            <a:pPr algn="ctr"/>
            <a:endParaRPr lang="sv-SE" sz="1600" b="1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/>
          </a:p>
          <a:p>
            <a:endParaRPr lang="sv-SE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dirty="0" err="1"/>
              <a:t>Minimise</a:t>
            </a:r>
            <a:r>
              <a:rPr lang="sv-SE" sz="1600" dirty="0"/>
              <a:t> the </a:t>
            </a:r>
            <a:r>
              <a:rPr lang="sv-SE" sz="1600" dirty="0" err="1"/>
              <a:t>amount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heat </a:t>
            </a:r>
            <a:r>
              <a:rPr lang="sv-SE" sz="1600" dirty="0" err="1"/>
              <a:t>that</a:t>
            </a:r>
            <a:r>
              <a:rPr lang="sv-SE" sz="1600" dirty="0"/>
              <a:t> </a:t>
            </a:r>
            <a:r>
              <a:rPr lang="sv-SE" sz="1600" dirty="0" err="1"/>
              <a:t>reaches</a:t>
            </a:r>
            <a:r>
              <a:rPr lang="sv-SE" sz="1600" dirty="0"/>
              <a:t> the </a:t>
            </a:r>
            <a:r>
              <a:rPr lang="sv-SE" sz="1600" dirty="0" err="1"/>
              <a:t>cold</a:t>
            </a:r>
            <a:r>
              <a:rPr lang="sv-SE" sz="1600" dirty="0"/>
              <a:t> parts, i.e. the </a:t>
            </a:r>
            <a:r>
              <a:rPr lang="sv-SE" sz="1600" dirty="0" err="1"/>
              <a:t>device</a:t>
            </a:r>
            <a:r>
              <a:rPr lang="sv-SE" sz="1600" dirty="0"/>
              <a:t> under test (DUT)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sv-SE" sz="1600" dirty="0" err="1"/>
              <a:t>Convection</a:t>
            </a:r>
            <a:r>
              <a:rPr lang="sv-SE" sz="1600" dirty="0"/>
              <a:t> </a:t>
            </a:r>
            <a:r>
              <a:rPr lang="sv-SE" sz="1600" dirty="0">
                <a:sym typeface="Wingdings" panose="05000000000000000000" pitchFamily="2" charset="2"/>
              </a:rPr>
              <a:t> vacuum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sv-SE" sz="1600" dirty="0" err="1"/>
              <a:t>Radiation</a:t>
            </a:r>
            <a:r>
              <a:rPr lang="sv-SE" sz="1600" dirty="0"/>
              <a:t> </a:t>
            </a:r>
            <a:r>
              <a:rPr lang="sv-SE" sz="1600" dirty="0">
                <a:sym typeface="Wingdings" panose="05000000000000000000" pitchFamily="2" charset="2"/>
              </a:rPr>
              <a:t> </a:t>
            </a:r>
            <a:r>
              <a:rPr lang="sv-SE" sz="1600" dirty="0" err="1">
                <a:sym typeface="Wingdings" panose="05000000000000000000" pitchFamily="2" charset="2"/>
              </a:rPr>
              <a:t>thermal</a:t>
            </a:r>
            <a:r>
              <a:rPr lang="sv-SE" sz="1600" dirty="0">
                <a:sym typeface="Wingdings" panose="05000000000000000000" pitchFamily="2" charset="2"/>
              </a:rPr>
              <a:t> </a:t>
            </a:r>
            <a:r>
              <a:rPr lang="sv-SE" sz="1600" dirty="0" err="1">
                <a:sym typeface="Wingdings" panose="05000000000000000000" pitchFamily="2" charset="2"/>
              </a:rPr>
              <a:t>shield</a:t>
            </a:r>
            <a:r>
              <a:rPr lang="sv-SE" sz="1600" dirty="0">
                <a:sym typeface="Wingdings" panose="05000000000000000000" pitchFamily="2" charset="2"/>
              </a:rPr>
              <a:t>, </a:t>
            </a:r>
            <a:r>
              <a:rPr lang="sv-SE" sz="1600" dirty="0" err="1">
                <a:sym typeface="Wingdings" panose="05000000000000000000" pitchFamily="2" charset="2"/>
              </a:rPr>
              <a:t>multilayer</a:t>
            </a:r>
            <a:r>
              <a:rPr lang="sv-SE" sz="1600" dirty="0">
                <a:sym typeface="Wingdings" panose="05000000000000000000" pitchFamily="2" charset="2"/>
              </a:rPr>
              <a:t> </a:t>
            </a:r>
            <a:r>
              <a:rPr lang="sv-SE" sz="1600" dirty="0" err="1">
                <a:sym typeface="Wingdings" panose="05000000000000000000" pitchFamily="2" charset="2"/>
              </a:rPr>
              <a:t>insulation</a:t>
            </a:r>
            <a:endParaRPr lang="sv-SE" sz="1600" dirty="0"/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sv-SE" sz="1600" dirty="0" err="1"/>
              <a:t>Conduction</a:t>
            </a:r>
            <a:r>
              <a:rPr lang="sv-SE" sz="1600" dirty="0"/>
              <a:t> </a:t>
            </a:r>
            <a:r>
              <a:rPr lang="sv-SE" sz="1600" dirty="0">
                <a:sym typeface="Wingdings" panose="05000000000000000000" pitchFamily="2" charset="2"/>
              </a:rPr>
              <a:t> </a:t>
            </a:r>
            <a:r>
              <a:rPr lang="sv-SE" sz="1600" dirty="0" err="1">
                <a:sym typeface="Wingdings" panose="05000000000000000000" pitchFamily="2" charset="2"/>
              </a:rPr>
              <a:t>thermal</a:t>
            </a:r>
            <a:r>
              <a:rPr lang="sv-SE" sz="1600" dirty="0">
                <a:sym typeface="Wingdings" panose="05000000000000000000" pitchFamily="2" charset="2"/>
              </a:rPr>
              <a:t> </a:t>
            </a:r>
            <a:r>
              <a:rPr lang="sv-SE" sz="1600" dirty="0" err="1">
                <a:sym typeface="Wingdings" panose="05000000000000000000" pitchFamily="2" charset="2"/>
              </a:rPr>
              <a:t>anchors</a:t>
            </a:r>
            <a:endParaRPr lang="sv-SE" sz="1600" dirty="0">
              <a:sym typeface="Wingdings" panose="05000000000000000000" pitchFamily="2" charset="2"/>
            </a:endParaRPr>
          </a:p>
          <a:p>
            <a:pPr algn="ctr"/>
            <a:endParaRPr lang="sv-SE" sz="1600" b="1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29D850-3B8F-46A8-9A6F-29DAF03A3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706" y="2234638"/>
            <a:ext cx="482450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DB66E322-A4EF-4CF6-8154-E2DA5FBA14C7}"/>
              </a:ext>
            </a:extLst>
          </p:cNvPr>
          <p:cNvSpPr/>
          <p:nvPr/>
        </p:nvSpPr>
        <p:spPr>
          <a:xfrm>
            <a:off x="1047287" y="1708162"/>
            <a:ext cx="852601" cy="892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6BAB67D-6AEF-4FF2-8BCD-0BA5039CD154}"/>
              </a:ext>
            </a:extLst>
          </p:cNvPr>
          <p:cNvCxnSpPr>
            <a:cxnSpLocks/>
            <a:stCxn id="23" idx="4"/>
          </p:cNvCxnSpPr>
          <p:nvPr/>
        </p:nvCxnSpPr>
        <p:spPr>
          <a:xfrm flipH="1">
            <a:off x="1454372" y="2600908"/>
            <a:ext cx="19216" cy="11899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495EB2-790B-46AE-B63F-B4290C1E0135}"/>
              </a:ext>
            </a:extLst>
          </p:cNvPr>
          <p:cNvGrpSpPr/>
          <p:nvPr/>
        </p:nvGrpSpPr>
        <p:grpSpPr>
          <a:xfrm>
            <a:off x="557969" y="3710866"/>
            <a:ext cx="1977414" cy="2724071"/>
            <a:chOff x="557969" y="3710866"/>
            <a:chExt cx="1977414" cy="272407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71A75B7-5A2B-42C0-B32D-7BA33552021B}"/>
                </a:ext>
              </a:extLst>
            </p:cNvPr>
            <p:cNvGrpSpPr/>
            <p:nvPr/>
          </p:nvGrpSpPr>
          <p:grpSpPr>
            <a:xfrm>
              <a:off x="557969" y="3871972"/>
              <a:ext cx="1977414" cy="2562965"/>
              <a:chOff x="1799692" y="2672916"/>
              <a:chExt cx="2329108" cy="3196511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CB323E5-9D65-4132-A61C-979000F53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35696" y="3078763"/>
                <a:ext cx="2293104" cy="2790664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92C1D6E-3975-44C6-A8D5-1A339019A839}"/>
                  </a:ext>
                </a:extLst>
              </p:cNvPr>
              <p:cNvSpPr/>
              <p:nvPr/>
            </p:nvSpPr>
            <p:spPr>
              <a:xfrm>
                <a:off x="2447764" y="2672916"/>
                <a:ext cx="779522" cy="585867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FAA2E9A-B988-4E3F-9EA9-59E326306A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19771" y="2996952"/>
                <a:ext cx="671511" cy="19526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7A3370-A04D-4C87-BE4C-2542C927E48F}"/>
                  </a:ext>
                </a:extLst>
              </p:cNvPr>
              <p:cNvSpPr txBox="1"/>
              <p:nvPr/>
            </p:nvSpPr>
            <p:spPr>
              <a:xfrm>
                <a:off x="2397880" y="2730116"/>
                <a:ext cx="1350661" cy="268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800" b="1" dirty="0" err="1">
                    <a:cs typeface="Times New Roman" panose="02020603050405020304" pitchFamily="18" charset="0"/>
                  </a:rPr>
                  <a:t>LHe</a:t>
                </a:r>
                <a:r>
                  <a:rPr lang="sv-SE" sz="800" b="1" dirty="0">
                    <a:cs typeface="Times New Roman" panose="02020603050405020304" pitchFamily="18" charset="0"/>
                  </a:rPr>
                  <a:t> 4K Tank 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A9F73A4-8DC6-4D73-8DEE-D783789511DE}"/>
                  </a:ext>
                </a:extLst>
              </p:cNvPr>
              <p:cNvSpPr txBox="1"/>
              <p:nvPr/>
            </p:nvSpPr>
            <p:spPr>
              <a:xfrm>
                <a:off x="1799692" y="3465004"/>
                <a:ext cx="1350661" cy="268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800" b="1" dirty="0">
                    <a:cs typeface="Times New Roman" panose="02020603050405020304" pitchFamily="18" charset="0"/>
                  </a:rPr>
                  <a:t>Joule-Thomson </a:t>
                </a:r>
                <a:r>
                  <a:rPr lang="sv-SE" sz="800" b="1" dirty="0" err="1">
                    <a:cs typeface="Times New Roman" panose="02020603050405020304" pitchFamily="18" charset="0"/>
                  </a:rPr>
                  <a:t>Valve</a:t>
                </a:r>
                <a:r>
                  <a:rPr lang="sv-SE" sz="800" b="1" dirty="0">
                    <a:cs typeface="Times New Roman" panose="02020603050405020304" pitchFamily="18" charset="0"/>
                  </a:rPr>
                  <a:t> 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D55BCF92-0FA3-45AE-86FB-F283CADA38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10994" y="3234112"/>
                <a:ext cx="0" cy="653077"/>
              </a:xfrm>
              <a:prstGeom prst="line">
                <a:avLst/>
              </a:prstGeom>
              <a:ln w="158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E9CACB4-1264-416C-A6F6-0E05C1933B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7916" y="3710866"/>
              <a:ext cx="0" cy="161106"/>
            </a:xfrm>
            <a:prstGeom prst="line">
              <a:avLst/>
            </a:prstGeom>
            <a:ln w="15875">
              <a:solidFill>
                <a:srgbClr val="00206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983EF79-DA28-4705-9D77-2573FE62CC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6396" y="3710866"/>
              <a:ext cx="0" cy="161106"/>
            </a:xfrm>
            <a:prstGeom prst="line">
              <a:avLst/>
            </a:prstGeom>
            <a:ln w="15875">
              <a:solidFill>
                <a:srgbClr val="00206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918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E56A2-7233-4419-9A98-B40270F72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Cryostats: General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A3575-3880-40DE-9364-62A217E8F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88740"/>
            <a:ext cx="8229600" cy="5292588"/>
          </a:xfrm>
        </p:spPr>
        <p:txBody>
          <a:bodyPr>
            <a:normAutofit fontScale="92500" lnSpcReduction="10000"/>
          </a:bodyPr>
          <a:lstStyle/>
          <a:p>
            <a:r>
              <a:rPr lang="sv-SE" sz="1600" dirty="0">
                <a:latin typeface="+mn-lt"/>
              </a:rPr>
              <a:t>Vacuum </a:t>
            </a:r>
            <a:r>
              <a:rPr lang="sv-SE" sz="1600" dirty="0" err="1">
                <a:latin typeface="+mn-lt"/>
              </a:rPr>
              <a:t>vessel</a:t>
            </a:r>
            <a:r>
              <a:rPr lang="sv-SE" sz="1600" dirty="0">
                <a:latin typeface="+mn-lt"/>
              </a:rPr>
              <a:t> </a:t>
            </a:r>
          </a:p>
          <a:p>
            <a:pPr lvl="1"/>
            <a:r>
              <a:rPr lang="sv-SE" sz="1600" dirty="0">
                <a:latin typeface="+mn-lt"/>
              </a:rPr>
              <a:t>Main container, </a:t>
            </a:r>
            <a:r>
              <a:rPr lang="sv-SE" sz="1600" dirty="0" err="1">
                <a:latin typeface="+mn-lt"/>
              </a:rPr>
              <a:t>outermost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component</a:t>
            </a:r>
            <a:r>
              <a:rPr lang="sv-SE" sz="1600" dirty="0">
                <a:latin typeface="+mn-lt"/>
              </a:rPr>
              <a:t> </a:t>
            </a:r>
          </a:p>
          <a:p>
            <a:pPr lvl="1"/>
            <a:r>
              <a:rPr lang="sv-SE" sz="1600" dirty="0">
                <a:latin typeface="+mn-lt"/>
              </a:rPr>
              <a:t>Under vacuum. A </a:t>
            </a:r>
            <a:r>
              <a:rPr lang="sv-SE" sz="1600" dirty="0" err="1">
                <a:latin typeface="+mn-lt"/>
              </a:rPr>
              <a:t>high</a:t>
            </a:r>
            <a:r>
              <a:rPr lang="sv-SE" sz="1600" dirty="0">
                <a:latin typeface="+mn-lt"/>
              </a:rPr>
              <a:t> vacuum (≤10</a:t>
            </a:r>
            <a:r>
              <a:rPr lang="sv-SE" sz="1600" baseline="30000" dirty="0">
                <a:latin typeface="+mn-lt"/>
              </a:rPr>
              <a:t>-5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mbar</a:t>
            </a:r>
            <a:r>
              <a:rPr lang="sv-SE" sz="1600" dirty="0">
                <a:latin typeface="+mn-lt"/>
              </a:rPr>
              <a:t>) </a:t>
            </a:r>
            <a:r>
              <a:rPr lang="sv-SE" sz="1600" dirty="0" err="1">
                <a:latin typeface="+mn-lt"/>
              </a:rPr>
              <a:t>already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reduces</a:t>
            </a:r>
            <a:r>
              <a:rPr lang="sv-SE" sz="1600" dirty="0">
                <a:latin typeface="+mn-lt"/>
              </a:rPr>
              <a:t> the heat </a:t>
            </a:r>
            <a:r>
              <a:rPr lang="sv-SE" sz="1600" dirty="0" err="1">
                <a:latin typeface="+mn-lt"/>
              </a:rPr>
              <a:t>into</a:t>
            </a:r>
            <a:r>
              <a:rPr lang="sv-SE" sz="1600" dirty="0">
                <a:latin typeface="+mn-lt"/>
              </a:rPr>
              <a:t> the </a:t>
            </a:r>
            <a:r>
              <a:rPr lang="sv-SE" sz="1600" dirty="0" err="1">
                <a:latin typeface="+mn-lt"/>
              </a:rPr>
              <a:t>cold</a:t>
            </a:r>
            <a:r>
              <a:rPr lang="sv-SE" sz="1600" dirty="0">
                <a:latin typeface="+mn-lt"/>
              </a:rPr>
              <a:t> parts by 90%</a:t>
            </a:r>
          </a:p>
          <a:p>
            <a:pPr lvl="1"/>
            <a:endParaRPr lang="sv-SE" sz="1600" dirty="0">
              <a:latin typeface="+mn-lt"/>
            </a:endParaRPr>
          </a:p>
          <a:p>
            <a:r>
              <a:rPr lang="sv-SE" sz="1600" dirty="0" err="1">
                <a:latin typeface="+mn-lt"/>
              </a:rPr>
              <a:t>Thermal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shield</a:t>
            </a:r>
            <a:endParaRPr lang="sv-SE" sz="1600" dirty="0">
              <a:latin typeface="+mn-lt"/>
            </a:endParaRPr>
          </a:p>
          <a:p>
            <a:pPr lvl="1"/>
            <a:r>
              <a:rPr lang="sv-SE" sz="1600" dirty="0">
                <a:latin typeface="+mn-lt"/>
              </a:rPr>
              <a:t>Blocks the </a:t>
            </a:r>
            <a:r>
              <a:rPr lang="sv-SE" sz="1600" dirty="0" err="1">
                <a:latin typeface="+mn-lt"/>
              </a:rPr>
              <a:t>thermal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radiation</a:t>
            </a:r>
            <a:endParaRPr lang="sv-SE" sz="1600" dirty="0">
              <a:latin typeface="+mn-lt"/>
            </a:endParaRPr>
          </a:p>
          <a:p>
            <a:pPr lvl="1"/>
            <a:r>
              <a:rPr lang="sv-SE" sz="1600" dirty="0">
                <a:latin typeface="+mn-lt"/>
              </a:rPr>
              <a:t>Works as a </a:t>
            </a:r>
            <a:r>
              <a:rPr lang="sv-SE" sz="1600" dirty="0" err="1">
                <a:latin typeface="+mn-lt"/>
              </a:rPr>
              <a:t>thermal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anchor</a:t>
            </a:r>
            <a:r>
              <a:rPr lang="sv-SE" sz="1600" dirty="0">
                <a:latin typeface="+mn-lt"/>
              </a:rPr>
              <a:t> or heat sink for the </a:t>
            </a:r>
            <a:r>
              <a:rPr lang="sv-SE" sz="1600" dirty="0" err="1">
                <a:latin typeface="+mn-lt"/>
              </a:rPr>
              <a:t>equipment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connected</a:t>
            </a:r>
            <a:r>
              <a:rPr lang="sv-SE" sz="1600" dirty="0">
                <a:latin typeface="+mn-lt"/>
              </a:rPr>
              <a:t> to </a:t>
            </a:r>
            <a:r>
              <a:rPr lang="sv-SE" sz="1600" dirty="0" err="1">
                <a:latin typeface="+mn-lt"/>
              </a:rPr>
              <a:t>room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temperature</a:t>
            </a:r>
            <a:r>
              <a:rPr lang="sv-SE" sz="1600" dirty="0">
                <a:latin typeface="+mn-lt"/>
              </a:rPr>
              <a:t>, like </a:t>
            </a:r>
            <a:r>
              <a:rPr lang="sv-SE" sz="1600" dirty="0" err="1">
                <a:latin typeface="+mn-lt"/>
              </a:rPr>
              <a:t>valves</a:t>
            </a:r>
            <a:r>
              <a:rPr lang="sv-SE" sz="1600" dirty="0">
                <a:latin typeface="+mn-lt"/>
              </a:rPr>
              <a:t> and </a:t>
            </a:r>
            <a:r>
              <a:rPr lang="sv-SE" sz="1600" dirty="0" err="1">
                <a:latin typeface="+mn-lt"/>
              </a:rPr>
              <a:t>cable</a:t>
            </a:r>
            <a:r>
              <a:rPr lang="sv-SE" sz="1600" dirty="0">
                <a:latin typeface="+mn-lt"/>
              </a:rPr>
              <a:t> instrumentation </a:t>
            </a:r>
            <a:r>
              <a:rPr lang="sv-SE" sz="1600" dirty="0" err="1">
                <a:latin typeface="+mn-lt"/>
              </a:rPr>
              <a:t>linking</a:t>
            </a:r>
            <a:r>
              <a:rPr lang="sv-SE" sz="1600" dirty="0">
                <a:latin typeface="+mn-lt"/>
              </a:rPr>
              <a:t> to </a:t>
            </a:r>
            <a:r>
              <a:rPr lang="sv-SE" sz="1600" dirty="0" err="1">
                <a:latin typeface="+mn-lt"/>
              </a:rPr>
              <a:t>equipment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placed</a:t>
            </a:r>
            <a:r>
              <a:rPr lang="sv-SE" sz="1600" dirty="0">
                <a:latin typeface="+mn-lt"/>
              </a:rPr>
              <a:t> at </a:t>
            </a:r>
            <a:r>
              <a:rPr lang="sv-SE" sz="1600" dirty="0" err="1">
                <a:latin typeface="+mn-lt"/>
              </a:rPr>
              <a:t>lower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temperatures</a:t>
            </a:r>
            <a:endParaRPr lang="sv-SE" sz="1600" dirty="0">
              <a:latin typeface="+mn-lt"/>
            </a:endParaRPr>
          </a:p>
          <a:p>
            <a:pPr lvl="1"/>
            <a:r>
              <a:rPr lang="sv-SE" sz="1600" dirty="0" err="1">
                <a:latin typeface="+mn-lt"/>
              </a:rPr>
              <a:t>Usually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cooled</a:t>
            </a:r>
            <a:r>
              <a:rPr lang="sv-SE" sz="1600" dirty="0">
                <a:latin typeface="+mn-lt"/>
              </a:rPr>
              <a:t> via LN</a:t>
            </a:r>
            <a:r>
              <a:rPr lang="sv-SE" sz="1600" baseline="-25000" dirty="0">
                <a:latin typeface="+mn-lt"/>
              </a:rPr>
              <a:t>2</a:t>
            </a:r>
            <a:r>
              <a:rPr lang="sv-SE" sz="1600" dirty="0">
                <a:latin typeface="+mn-lt"/>
              </a:rPr>
              <a:t> or </a:t>
            </a:r>
            <a:r>
              <a:rPr lang="sv-SE" sz="1600" dirty="0" err="1">
                <a:latin typeface="+mn-lt"/>
              </a:rPr>
              <a:t>GHe</a:t>
            </a:r>
            <a:r>
              <a:rPr lang="sv-SE" sz="1600" dirty="0">
                <a:latin typeface="+mn-lt"/>
              </a:rPr>
              <a:t> at a </a:t>
            </a:r>
            <a:r>
              <a:rPr lang="sv-SE" sz="1600" dirty="0" err="1">
                <a:latin typeface="+mn-lt"/>
              </a:rPr>
              <a:t>certain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temperature</a:t>
            </a:r>
            <a:endParaRPr lang="sv-SE" sz="1600" dirty="0">
              <a:latin typeface="+mn-lt"/>
            </a:endParaRPr>
          </a:p>
          <a:p>
            <a:pPr lvl="1"/>
            <a:endParaRPr lang="sv-SE" sz="1600" dirty="0">
              <a:latin typeface="+mn-lt"/>
            </a:endParaRPr>
          </a:p>
          <a:p>
            <a:pPr indent="-285750"/>
            <a:r>
              <a:rPr lang="sv-SE" sz="1600" dirty="0">
                <a:latin typeface="+mn-lt"/>
              </a:rPr>
              <a:t>Multi </a:t>
            </a:r>
            <a:r>
              <a:rPr lang="sv-SE" sz="1600" dirty="0" err="1">
                <a:latin typeface="+mn-lt"/>
              </a:rPr>
              <a:t>layer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insulation</a:t>
            </a:r>
            <a:r>
              <a:rPr lang="sv-SE" sz="1600" dirty="0">
                <a:latin typeface="+mn-lt"/>
              </a:rPr>
              <a:t> (MLI)</a:t>
            </a:r>
          </a:p>
          <a:p>
            <a:pPr lvl="1"/>
            <a:r>
              <a:rPr lang="sv-SE" sz="1600" dirty="0" err="1">
                <a:latin typeface="+mn-lt"/>
              </a:rPr>
              <a:t>Further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reduces</a:t>
            </a:r>
            <a:r>
              <a:rPr lang="sv-SE" sz="1600" dirty="0">
                <a:latin typeface="+mn-lt"/>
              </a:rPr>
              <a:t> the </a:t>
            </a:r>
            <a:r>
              <a:rPr lang="sv-SE" sz="1600" dirty="0" err="1">
                <a:latin typeface="+mn-lt"/>
              </a:rPr>
              <a:t>radiation</a:t>
            </a:r>
            <a:r>
              <a:rPr lang="sv-SE" sz="1600" dirty="0">
                <a:latin typeface="+mn-lt"/>
              </a:rPr>
              <a:t> heat </a:t>
            </a:r>
          </a:p>
          <a:p>
            <a:pPr lvl="1"/>
            <a:r>
              <a:rPr lang="sv-SE" sz="1600" dirty="0" err="1">
                <a:latin typeface="+mn-lt"/>
              </a:rPr>
              <a:t>Might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help</a:t>
            </a:r>
            <a:r>
              <a:rPr lang="sv-SE" sz="1600" dirty="0">
                <a:latin typeface="+mn-lt"/>
              </a:rPr>
              <a:t> in an event </a:t>
            </a:r>
            <a:r>
              <a:rPr lang="sv-SE" sz="1600" dirty="0" err="1">
                <a:latin typeface="+mn-lt"/>
              </a:rPr>
              <a:t>of</a:t>
            </a:r>
            <a:r>
              <a:rPr lang="sv-SE" sz="1600" dirty="0">
                <a:latin typeface="+mn-lt"/>
              </a:rPr>
              <a:t> vacuum </a:t>
            </a:r>
            <a:r>
              <a:rPr lang="sv-SE" sz="1600" dirty="0" err="1">
                <a:latin typeface="+mn-lt"/>
              </a:rPr>
              <a:t>insulation</a:t>
            </a:r>
            <a:r>
              <a:rPr lang="sv-SE" sz="1600" dirty="0">
                <a:latin typeface="+mn-lt"/>
              </a:rPr>
              <a:t> loss</a:t>
            </a:r>
          </a:p>
          <a:p>
            <a:pPr lvl="1"/>
            <a:r>
              <a:rPr lang="sv-SE" sz="1600" dirty="0" err="1">
                <a:latin typeface="+mn-lt"/>
              </a:rPr>
              <a:t>Wrapped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around</a:t>
            </a:r>
            <a:r>
              <a:rPr lang="sv-SE" sz="1600" dirty="0">
                <a:latin typeface="+mn-lt"/>
              </a:rPr>
              <a:t> the </a:t>
            </a:r>
            <a:r>
              <a:rPr lang="sv-SE" sz="1600" dirty="0" err="1">
                <a:latin typeface="+mn-lt"/>
              </a:rPr>
              <a:t>thermal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shield</a:t>
            </a:r>
            <a:r>
              <a:rPr lang="sv-SE" sz="1600" dirty="0">
                <a:latin typeface="+mn-lt"/>
              </a:rPr>
              <a:t>, the DUT, etc.</a:t>
            </a:r>
          </a:p>
          <a:p>
            <a:pPr marL="914400" lvl="2" indent="0">
              <a:buNone/>
            </a:pPr>
            <a:endParaRPr lang="sv-SE" sz="1600" dirty="0">
              <a:latin typeface="+mn-lt"/>
            </a:endParaRPr>
          </a:p>
          <a:p>
            <a:r>
              <a:rPr lang="sv-SE" sz="1600" dirty="0">
                <a:latin typeface="+mn-lt"/>
              </a:rPr>
              <a:t>Magnetic </a:t>
            </a:r>
            <a:r>
              <a:rPr lang="sv-SE" sz="1600" dirty="0" err="1">
                <a:latin typeface="+mn-lt"/>
              </a:rPr>
              <a:t>shield</a:t>
            </a:r>
            <a:endParaRPr lang="sv-SE" sz="1600" dirty="0">
              <a:latin typeface="+mn-lt"/>
            </a:endParaRPr>
          </a:p>
          <a:p>
            <a:pPr lvl="2">
              <a:buFontTx/>
              <a:buChar char="-"/>
            </a:pPr>
            <a:r>
              <a:rPr lang="en-US" sz="1600" dirty="0">
                <a:latin typeface="+mn-lt"/>
              </a:rPr>
              <a:t>Made of a high permeability material</a:t>
            </a:r>
            <a:endParaRPr lang="sv-SE" sz="1600" dirty="0">
              <a:latin typeface="+mn-lt"/>
            </a:endParaRPr>
          </a:p>
          <a:p>
            <a:pPr lvl="2">
              <a:buFontTx/>
              <a:buChar char="-"/>
            </a:pPr>
            <a:r>
              <a:rPr lang="sv-SE" sz="1600" dirty="0" err="1">
                <a:latin typeface="+mn-lt"/>
              </a:rPr>
              <a:t>Reduces</a:t>
            </a:r>
            <a:r>
              <a:rPr lang="sv-SE" sz="1600" dirty="0">
                <a:latin typeface="+mn-lt"/>
              </a:rPr>
              <a:t> the </a:t>
            </a:r>
            <a:r>
              <a:rPr lang="sv-SE" sz="1600" dirty="0" err="1">
                <a:latin typeface="+mn-lt"/>
              </a:rPr>
              <a:t>effect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of</a:t>
            </a:r>
            <a:r>
              <a:rPr lang="sv-SE" sz="1600" dirty="0">
                <a:latin typeface="+mn-lt"/>
              </a:rPr>
              <a:t> the </a:t>
            </a:r>
            <a:r>
              <a:rPr lang="sv-SE" sz="1600" dirty="0" err="1">
                <a:latin typeface="+mn-lt"/>
              </a:rPr>
              <a:t>earth’s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magnetic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field</a:t>
            </a:r>
            <a:r>
              <a:rPr lang="sv-SE" sz="1600" dirty="0">
                <a:latin typeface="+mn-lt"/>
              </a:rPr>
              <a:t> on the </a:t>
            </a:r>
            <a:r>
              <a:rPr lang="sv-SE" sz="1600" dirty="0" err="1">
                <a:latin typeface="+mn-lt"/>
              </a:rPr>
              <a:t>cavities</a:t>
            </a:r>
            <a:endParaRPr lang="sv-SE" sz="1600" dirty="0">
              <a:latin typeface="+mn-lt"/>
            </a:endParaRPr>
          </a:p>
          <a:p>
            <a:pPr lvl="2">
              <a:buFontTx/>
              <a:buChar char="-"/>
            </a:pPr>
            <a:r>
              <a:rPr lang="sv-SE" sz="1600" dirty="0" err="1">
                <a:latin typeface="+mn-lt"/>
              </a:rPr>
              <a:t>Can</a:t>
            </a:r>
            <a:r>
              <a:rPr lang="sv-SE" sz="1600" dirty="0">
                <a:latin typeface="+mn-lt"/>
              </a:rPr>
              <a:t> be </a:t>
            </a:r>
            <a:r>
              <a:rPr lang="sv-SE" sz="1600" dirty="0" err="1">
                <a:latin typeface="+mn-lt"/>
              </a:rPr>
              <a:t>placed</a:t>
            </a:r>
            <a:r>
              <a:rPr lang="sv-SE" sz="1600" dirty="0">
                <a:latin typeface="+mn-lt"/>
              </a:rPr>
              <a:t> at </a:t>
            </a:r>
            <a:r>
              <a:rPr lang="sv-SE" sz="1600" dirty="0" err="1">
                <a:latin typeface="+mn-lt"/>
              </a:rPr>
              <a:t>any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temperature</a:t>
            </a:r>
            <a:endParaRPr lang="sv-SE" sz="1600" dirty="0">
              <a:latin typeface="+mn-lt"/>
            </a:endParaRPr>
          </a:p>
          <a:p>
            <a:pPr lvl="2">
              <a:buFontTx/>
              <a:buChar char="-"/>
            </a:pPr>
            <a:r>
              <a:rPr lang="sv-SE" sz="1600" dirty="0" err="1">
                <a:latin typeface="+mn-lt"/>
              </a:rPr>
              <a:t>Unless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removable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cannot</a:t>
            </a:r>
            <a:r>
              <a:rPr lang="sv-SE" sz="1600" dirty="0">
                <a:latin typeface="+mn-lt"/>
              </a:rPr>
              <a:t> be in </a:t>
            </a:r>
            <a:r>
              <a:rPr lang="sv-SE" sz="1600" dirty="0" err="1">
                <a:latin typeface="+mn-lt"/>
              </a:rPr>
              <a:t>place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while</a:t>
            </a:r>
            <a:r>
              <a:rPr lang="sv-SE" sz="1600" dirty="0">
                <a:latin typeface="+mn-lt"/>
              </a:rPr>
              <a:t> </a:t>
            </a:r>
            <a:r>
              <a:rPr lang="sv-SE" sz="1600" dirty="0" err="1">
                <a:latin typeface="+mn-lt"/>
              </a:rPr>
              <a:t>testing</a:t>
            </a:r>
            <a:r>
              <a:rPr lang="sv-SE" sz="1600" dirty="0">
                <a:latin typeface="+mn-lt"/>
              </a:rPr>
              <a:t> magnets: </a:t>
            </a:r>
            <a:r>
              <a:rPr lang="sv-SE" sz="1600" dirty="0" err="1">
                <a:latin typeface="+mn-lt"/>
              </a:rPr>
              <a:t>saturation</a:t>
            </a:r>
            <a:endParaRPr lang="sv-SE" sz="1600" dirty="0">
              <a:latin typeface="+mn-lt"/>
            </a:endParaRPr>
          </a:p>
          <a:p>
            <a:pPr lvl="2"/>
            <a:endParaRPr lang="sv-SE" sz="1600" dirty="0">
              <a:latin typeface="+mn-lt"/>
            </a:endParaRPr>
          </a:p>
          <a:p>
            <a:endParaRPr lang="sv-S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429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8394-0DDB-4E53-A534-70DDC9187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Contents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D2C43-5419-4348-99FA-D03838672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Introduction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and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main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concepts</a:t>
            </a:r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endParaRPr lang="sv-SE" dirty="0">
              <a:latin typeface="+mn-lt"/>
            </a:endParaRPr>
          </a:p>
          <a:p>
            <a:r>
              <a:rPr lang="sv-SE" b="1" dirty="0" err="1">
                <a:latin typeface="+mn-lt"/>
              </a:rPr>
              <a:t>Horizontal</a:t>
            </a:r>
            <a:r>
              <a:rPr lang="sv-SE" b="1" dirty="0">
                <a:latin typeface="+mn-lt"/>
              </a:rPr>
              <a:t> </a:t>
            </a:r>
            <a:r>
              <a:rPr lang="sv-SE" b="1" dirty="0" err="1">
                <a:latin typeface="+mn-lt"/>
              </a:rPr>
              <a:t>cryostat</a:t>
            </a:r>
            <a:r>
              <a:rPr lang="sv-SE" b="1" dirty="0">
                <a:latin typeface="+mn-lt"/>
              </a:rPr>
              <a:t> HNOSS</a:t>
            </a:r>
          </a:p>
          <a:p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Vertical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cryostat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Gersemi</a:t>
            </a:r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Double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spoke</a:t>
            </a:r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cryomodule</a:t>
            </a:r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sv-SE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Cold </a:t>
            </a:r>
            <a:r>
              <a:rPr lang="sv-SE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boxes</a:t>
            </a:r>
            <a:endParaRPr lang="sv-SE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endParaRPr lang="sv-SE" dirty="0">
              <a:latin typeface="+mn-lt"/>
            </a:endParaRPr>
          </a:p>
          <a:p>
            <a:endParaRPr lang="sv-SE" dirty="0">
              <a:latin typeface="+mn-lt"/>
            </a:endParaRPr>
          </a:p>
          <a:p>
            <a:endParaRPr lang="sv-S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4313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7092</TotalTime>
  <Words>1638</Words>
  <Application>Microsoft Office PowerPoint</Application>
  <PresentationFormat>On-screen Show (4:3)</PresentationFormat>
  <Paragraphs>339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Links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Arial Unicode MS</vt:lpstr>
      <vt:lpstr>Bell MT</vt:lpstr>
      <vt:lpstr>Bookman Old Style</vt:lpstr>
      <vt:lpstr>Calibri</vt:lpstr>
      <vt:lpstr>Cambria</vt:lpstr>
      <vt:lpstr>Times New Roman</vt:lpstr>
      <vt:lpstr>Wingdings</vt:lpstr>
      <vt:lpstr>Office Theme</vt:lpstr>
      <vt:lpstr>file:///C:\SMARTEAMProd_Tmp\jdequair\CAD001251824.CATProduct</vt:lpstr>
      <vt:lpstr>file:///C:\SMARTEAMProd_Tmp\jdequair\CAD001251819.CATProduct</vt:lpstr>
      <vt:lpstr>file:///C:\SMARTEAMProd_Tmp\jdequair\CAD001251824.CATProduct</vt:lpstr>
      <vt:lpstr>file:///C:\SMARTEAMProd_Tmp\jdequair\CAD001251819.CATProduct</vt:lpstr>
      <vt:lpstr>Cryostats </vt:lpstr>
      <vt:lpstr>Contents</vt:lpstr>
      <vt:lpstr>Contents</vt:lpstr>
      <vt:lpstr>What and Whom?</vt:lpstr>
      <vt:lpstr>FREIA Collaborations</vt:lpstr>
      <vt:lpstr>Superconductivity</vt:lpstr>
      <vt:lpstr>Cryostat Fundamentals</vt:lpstr>
      <vt:lpstr>Cryostats: General Components</vt:lpstr>
      <vt:lpstr>Contents</vt:lpstr>
      <vt:lpstr>HNOSS</vt:lpstr>
      <vt:lpstr>Vacuum Vessel</vt:lpstr>
      <vt:lpstr>Thermal Shield</vt:lpstr>
      <vt:lpstr>Magnetic Shield</vt:lpstr>
      <vt:lpstr>Transfer lines</vt:lpstr>
      <vt:lpstr>Transfer Lines: Couplings</vt:lpstr>
      <vt:lpstr>Contents</vt:lpstr>
      <vt:lpstr>Purpose</vt:lpstr>
      <vt:lpstr>Valvebox</vt:lpstr>
      <vt:lpstr>Vacuum Vessel and Thermal Shield</vt:lpstr>
      <vt:lpstr>Pressure Vessel</vt:lpstr>
      <vt:lpstr>Contents</vt:lpstr>
      <vt:lpstr>Purpose</vt:lpstr>
      <vt:lpstr>Components</vt:lpstr>
      <vt:lpstr>Contents</vt:lpstr>
      <vt:lpstr>Purpose</vt:lpstr>
      <vt:lpstr>Components</vt:lpstr>
      <vt:lpstr>PowerPoint Presentation</vt:lpstr>
      <vt:lpstr>Helium Vessel</vt:lpstr>
      <vt:lpstr>Thermal Shield</vt:lpstr>
      <vt:lpstr>Equipment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Horizontal Test Cryostat HNOSS</dc:title>
  <dc:creator>Kern</dc:creator>
  <cp:lastModifiedBy>Rocio Santiago Kern</cp:lastModifiedBy>
  <cp:revision>570</cp:revision>
  <dcterms:created xsi:type="dcterms:W3CDTF">2013-03-24T08:56:33Z</dcterms:created>
  <dcterms:modified xsi:type="dcterms:W3CDTF">2019-05-08T05:48:59Z</dcterms:modified>
</cp:coreProperties>
</file>