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425" r:id="rId3"/>
    <p:sldId id="462" r:id="rId4"/>
    <p:sldId id="426" r:id="rId5"/>
    <p:sldId id="463" r:id="rId6"/>
    <p:sldId id="464" r:id="rId7"/>
    <p:sldId id="466" r:id="rId8"/>
    <p:sldId id="467" r:id="rId9"/>
    <p:sldId id="465" r:id="rId10"/>
    <p:sldId id="265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if Eriksson" initials="LE" lastIdx="5" clrIdx="0">
    <p:extLst>
      <p:ext uri="{19B8F6BF-5375-455C-9EA6-DF929625EA0E}">
        <p15:presenceInfo xmlns:p15="http://schemas.microsoft.com/office/powerpoint/2012/main" userId="S-1-5-21-1409082233-1004336348-682003330-1213" providerId="AD"/>
      </p:ext>
    </p:extLst>
  </p:cmAuthor>
  <p:cmAuthor id="2" name="Elin Swedenborg" initials="ES" lastIdx="2" clrIdx="1">
    <p:extLst>
      <p:ext uri="{19B8F6BF-5375-455C-9EA6-DF929625EA0E}">
        <p15:presenceInfo xmlns:p15="http://schemas.microsoft.com/office/powerpoint/2012/main" userId="S-1-5-21-1390067357-1644491937-682003330-2518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F1265E-BC70-4A7F-AC1B-0B46E9BB9238}" v="160" dt="2019-05-06T16:07:04.4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8" autoAdjust="0"/>
    <p:restoredTop sz="95990" autoAdjust="0"/>
  </p:normalViewPr>
  <p:slideViewPr>
    <p:cSldViewPr snapToGrid="0">
      <p:cViewPr>
        <p:scale>
          <a:sx n="63" d="100"/>
          <a:sy n="63" d="100"/>
        </p:scale>
        <p:origin x="1029" y="5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59D39-0031-4DA8-8070-E7D5E6C35A78}" type="datetimeFigureOut">
              <a:rPr lang="sv-SE" smtClean="0"/>
              <a:t>2019-05-08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64BC5-3DDB-4CD6-AAD6-AA02EA79B4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262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24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Dessa 13 anläggningar representerar ganska skilda områden</a:t>
            </a:r>
          </a:p>
          <a:p>
            <a:r>
              <a:rPr lang="sv-SE"/>
              <a:t>Ändock samma typ av leverantörer – skruv, mutter, stål, mjukvara, energiförsörjning osv.</a:t>
            </a:r>
          </a:p>
          <a:p>
            <a:r>
              <a:rPr lang="sv-SE"/>
              <a:t>Mångmiljardmarknad</a:t>
            </a:r>
          </a:p>
          <a:p>
            <a:r>
              <a:rPr lang="sv-SE"/>
              <a:t>Men framförallt – en enorm arena för teknikutveckling och innovation</a:t>
            </a:r>
          </a:p>
          <a:p>
            <a:r>
              <a:rPr lang="sv-SE"/>
              <a:t>Partikelacceleratorer – strålbehandling</a:t>
            </a:r>
          </a:p>
          <a:p>
            <a:r>
              <a:rPr lang="sv-SE"/>
              <a:t>Fusion – kärnkraftsindustri – kontrollsystem för flygplan</a:t>
            </a:r>
          </a:p>
          <a:p>
            <a:r>
              <a:rPr lang="sv-SE"/>
              <a:t>Rymd – energiproduktion t.ex. solcellstillverkare – producerar mer data per år än FB och Google tillsammans – fantastisk arena för utveckling inom Artificiell intelligens och Big Data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FF580-2C49-4FB0-9CD5-425F07EC085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54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3F5E31-D8C4-4506-BA7A-61EB5DCEC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CC0E1C-521D-445D-9A69-D2100496B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05CB31-DCCA-48AC-8C5B-19D1C754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8C00-1987-447F-A479-41D363AC1D46}" type="datetimeFigureOut">
              <a:rPr lang="sv-SE" smtClean="0"/>
              <a:t>2019-05-08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3024CA8-2625-4B09-AD51-81ED757C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65A0D4F-9A01-4FB5-9059-A0EC469F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A3A1-1129-4990-83C1-5448078504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909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EB6C0F-4B68-4F94-AA67-060BDEC86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A45C7B8-350E-4CFA-9DFF-BC5A52701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175E52-83ED-45E6-8FD1-E5AEA917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8C00-1987-447F-A479-41D363AC1D46}" type="datetimeFigureOut">
              <a:rPr lang="sv-SE" smtClean="0"/>
              <a:t>2019-05-08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2FA9E9-424F-4708-B506-69DEE11D9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F53B19-5386-4C55-BDCD-BB8A561F6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A3A1-1129-4990-83C1-5448078504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363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F4CC636-22D3-46EB-8519-5D902D9CE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BF94A52-D47F-4FA9-B328-990B0D5B0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6D0F58-4279-4834-8B7B-3A3E77CF7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8C00-1987-447F-A479-41D363AC1D46}" type="datetimeFigureOut">
              <a:rPr lang="sv-SE" smtClean="0"/>
              <a:t>2019-05-08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86AF576-D6C8-4D92-80DA-1C1638C4A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D43787-725B-49B2-9229-B575AE98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A3A1-1129-4990-83C1-5448078504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4838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A3C2-883F-41D3-9A90-AAADE323EAA0}" type="datetimeFigureOut">
              <a:rPr lang="sv-SE" smtClean="0"/>
              <a:t>2019-05-08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9ADB-B3AE-45A1-A148-E28FFFE62E6E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ktangel 6"/>
          <p:cNvSpPr/>
          <p:nvPr userDrawn="1"/>
        </p:nvSpPr>
        <p:spPr>
          <a:xfrm>
            <a:off x="12293603" y="9452"/>
            <a:ext cx="2336799" cy="676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333" noProof="0">
                <a:solidFill>
                  <a:schemeClr val="bg2"/>
                </a:solidFill>
              </a:rPr>
              <a:t>Om din</a:t>
            </a:r>
            <a:r>
              <a:rPr lang="sv-SE" sz="1333" baseline="0" noProof="0">
                <a:solidFill>
                  <a:schemeClr val="bg2"/>
                </a:solidFill>
              </a:rPr>
              <a:t> rubrik är längre än 1 rad – välj sidlayouten ”Innehåll  + 2 rubrikrader”.</a:t>
            </a:r>
            <a:endParaRPr lang="sv-SE" sz="1333" noProof="0">
              <a:solidFill>
                <a:schemeClr val="bg2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40132"/>
            <a:ext cx="9265920" cy="4686033"/>
          </a:xfrm>
        </p:spPr>
        <p:txBody>
          <a:bodyPr/>
          <a:lstStyle>
            <a:lvl1pPr>
              <a:defRPr baseline="0"/>
            </a:lvl1pPr>
            <a:lvl2pPr marL="914354">
              <a:defRPr sz="2400"/>
            </a:lvl2pPr>
            <a:lvl3pPr marL="1523925">
              <a:defRPr sz="2133"/>
            </a:lvl3pPr>
            <a:lvl4pPr marL="2133493">
              <a:defRPr sz="1867"/>
            </a:lvl4pPr>
            <a:lvl5pPr marL="2743062">
              <a:defRPr sz="1867"/>
            </a:lvl5pPr>
          </a:lstStyle>
          <a:p>
            <a:pPr lvl="0"/>
            <a:r>
              <a:rPr lang="sv-SE"/>
              <a:t>Klicka för att skriva text eller infoga bild eller graf genom att klicka på ikonerna nedan</a:t>
            </a:r>
          </a:p>
          <a:p>
            <a:pPr lvl="1"/>
            <a:r>
              <a:rPr lang="sv-SE"/>
              <a:t>Text</a:t>
            </a:r>
          </a:p>
          <a:p>
            <a:pPr lvl="2"/>
            <a:r>
              <a:rPr lang="sv-SE"/>
              <a:t>Text</a:t>
            </a:r>
          </a:p>
          <a:p>
            <a:pPr lvl="3"/>
            <a:r>
              <a:rPr lang="sv-SE"/>
              <a:t>Text</a:t>
            </a:r>
          </a:p>
          <a:p>
            <a:pPr lvl="4"/>
            <a:r>
              <a:rPr lang="sv-SE"/>
              <a:t>Text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77800"/>
            <a:ext cx="9265920" cy="111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noProof="0"/>
              <a:t>Lägg till rubrik</a:t>
            </a:r>
          </a:p>
        </p:txBody>
      </p:sp>
    </p:spTree>
    <p:extLst>
      <p:ext uri="{BB962C8B-B14F-4D97-AF65-F5344CB8AC3E}">
        <p14:creationId xmlns:p14="http://schemas.microsoft.com/office/powerpoint/2010/main" val="21004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5D9875-100E-4022-8DCB-F10D416A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B056BA-37AE-49B1-ADD3-8B04FDE92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F707238-146D-4FE0-B6CE-DB2DBE07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8C00-1987-447F-A479-41D363AC1D46}" type="datetimeFigureOut">
              <a:rPr lang="sv-SE" smtClean="0"/>
              <a:t>2019-05-08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3F9B77-C4E4-42FB-8363-4B48C8C1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9B0CCE2-6E31-45B5-A69A-3963CB1C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A3A1-1129-4990-83C1-5448078504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410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A4584D-7452-4CF5-9DFF-1B56F46B3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79EC4C3-484C-457E-9020-1401696E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396BB6-69F9-45A9-AB7B-73B056C7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8C00-1987-447F-A479-41D363AC1D46}" type="datetimeFigureOut">
              <a:rPr lang="sv-SE" smtClean="0"/>
              <a:t>2019-05-08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BA9A42-EECE-43BF-BA1A-C8B9B52DB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D97E21-9731-413C-B7AB-33CFB6B3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A3A1-1129-4990-83C1-5448078504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071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B34CE9-FF5B-45E2-BCE1-917066D96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CBA08E-AD4A-4076-BE26-BE47BFDF3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9F0F761-3538-4921-804C-EBF4CE1D2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52836EF-F687-4390-9EE1-C409CA9ED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8C00-1987-447F-A479-41D363AC1D46}" type="datetimeFigureOut">
              <a:rPr lang="sv-SE" smtClean="0"/>
              <a:t>2019-05-08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62AD218-024F-489F-BBE7-11F5A22B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76BE773-0CE6-498E-B96C-3697E7067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A3A1-1129-4990-83C1-5448078504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401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A0B65D-5046-4BFC-B2F2-ECB46814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AECA23-7F57-4AD6-BA28-A5B972219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1F0809-2F25-4C1B-B717-CAB2F7CFF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5143B61-0475-4806-BFED-A5DDC244AF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9917927-2B6A-4B99-8CED-50F7CBC5E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1A64A29-E36A-4DB8-8965-30E39B19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8C00-1987-447F-A479-41D363AC1D46}" type="datetimeFigureOut">
              <a:rPr lang="sv-SE" smtClean="0"/>
              <a:t>2019-05-08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D58FA47-C917-4E33-A0DE-F11DC0E1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1E5A250-79B7-405A-AE83-87B333798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A3A1-1129-4990-83C1-5448078504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847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EF4E89-A90C-492C-838C-FAF6AFA01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C80DA56-41B8-49A2-9B61-C22A3B38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8C00-1987-447F-A479-41D363AC1D46}" type="datetimeFigureOut">
              <a:rPr lang="sv-SE" smtClean="0"/>
              <a:t>2019-05-08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E82703-075C-4857-BC2D-EB96EE3BD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7BE156-DD2C-4B55-A72C-4F5ECEB3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A3A1-1129-4990-83C1-5448078504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43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E8839FC-E25E-4C79-96A5-BC953BC27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8C00-1987-447F-A479-41D363AC1D46}" type="datetimeFigureOut">
              <a:rPr lang="sv-SE" smtClean="0"/>
              <a:t>2019-05-08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77547DF-44C8-4B84-B217-317328FB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5AC7924-42CE-408F-AD29-976866D4C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A3A1-1129-4990-83C1-5448078504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974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CF95A3-51D9-4D83-809F-D05D1263D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85FCFD-264E-4F9C-95A0-2807AC7C2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906266-D0F0-4D60-9D89-ED45509CD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972B070-1362-4E58-A40D-3CFA32FC0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8C00-1987-447F-A479-41D363AC1D46}" type="datetimeFigureOut">
              <a:rPr lang="sv-SE" smtClean="0"/>
              <a:t>2019-05-08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2599425-EF0A-4C6C-BEEA-D154582F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36AA14F-95A1-4197-9AC3-2E545EA67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A3A1-1129-4990-83C1-5448078504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838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2F6939-F4D6-4F38-B75E-4E34AC398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C227C8A-7632-488C-83AD-6BE27C7FA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B7CDB7-1A60-49B3-B4CE-64CC82DF9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52E7884-977D-4B50-B2C7-C29EDB2A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8C00-1987-447F-A479-41D363AC1D46}" type="datetimeFigureOut">
              <a:rPr lang="sv-SE" smtClean="0"/>
              <a:t>2019-05-08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F50441D-1974-462E-8647-F753822F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238433B-FC29-4C18-BF74-6513885E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A3A1-1129-4990-83C1-5448078504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329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1614A4B-2293-4BE7-BC5A-70010599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BDE019-5099-4047-98C8-7533260C7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D5E568-9229-4490-BF0A-D9447E918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68C00-1987-447F-A479-41D363AC1D46}" type="datetimeFigureOut">
              <a:rPr lang="sv-SE" smtClean="0"/>
              <a:t>2019-05-08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4C4271-6604-4402-BA36-CE4684202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F319CC-EB20-47E4-AA16-433C025CB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EA3A1-1129-4990-83C1-5448078504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86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2987C1-86F4-4230-84C3-019223325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40" y="1826822"/>
            <a:ext cx="9418320" cy="2387600"/>
          </a:xfrm>
        </p:spPr>
        <p:txBody>
          <a:bodyPr>
            <a:normAutofit/>
          </a:bodyPr>
          <a:lstStyle/>
          <a:p>
            <a:r>
              <a:rPr lang="sv-SE" dirty="0" err="1"/>
              <a:t>Development</a:t>
            </a:r>
            <a:r>
              <a:rPr lang="sv-SE" dirty="0"/>
              <a:t> and Innovation </a:t>
            </a:r>
            <a:r>
              <a:rPr lang="sv-SE" dirty="0" err="1"/>
              <a:t>through</a:t>
            </a:r>
            <a:r>
              <a:rPr lang="sv-SE" dirty="0"/>
              <a:t> Big Science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F056B07-775E-4624-984E-D4135505D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2525"/>
            <a:ext cx="9144000" cy="1655762"/>
          </a:xfrm>
        </p:spPr>
        <p:txBody>
          <a:bodyPr/>
          <a:lstStyle/>
          <a:p>
            <a:r>
              <a:rPr lang="sv-SE" dirty="0"/>
              <a:t>Natasa Pahlm, Vinnova</a:t>
            </a:r>
          </a:p>
          <a:p>
            <a:r>
              <a:rPr lang="sv-SE" dirty="0"/>
              <a:t>Leif Eriksson, Swedish Research Council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B5115C2-5A24-42F2-8AF4-3895B7B7A9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407" y="6042360"/>
            <a:ext cx="2031473" cy="53185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DBDE8B8-57E5-4474-BC25-66DEF66D16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053" y="6042360"/>
            <a:ext cx="2417107" cy="4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81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FBCAD9-CE4B-4F09-86D6-E015BC7C5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25" y="2103437"/>
            <a:ext cx="10515600" cy="1325563"/>
          </a:xfrm>
        </p:spPr>
        <p:txBody>
          <a:bodyPr/>
          <a:lstStyle/>
          <a:p>
            <a:pPr algn="ctr"/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!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58CC7D2-D311-4FD2-9636-E211B5C6E2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287" y="6204982"/>
            <a:ext cx="1440833" cy="37722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CF6FCA3-D895-403E-8046-C40E3D52B7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053" y="6204982"/>
            <a:ext cx="1843067" cy="31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7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ubrik 35">
            <a:extLst>
              <a:ext uri="{FF2B5EF4-FFF2-40B4-BE49-F238E27FC236}">
                <a16:creationId xmlns:a16="http://schemas.microsoft.com/office/drawing/2014/main" id="{5AC86D8F-3206-40D0-8674-23FC3C7C5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270" y="558707"/>
            <a:ext cx="10799068" cy="612775"/>
          </a:xfrm>
        </p:spPr>
        <p:txBody>
          <a:bodyPr>
            <a:normAutofit fontScale="90000"/>
          </a:bodyPr>
          <a:lstStyle/>
          <a:p>
            <a:r>
              <a:rPr lang="sv-SE" dirty="0"/>
              <a:t>Innovation Arenas with Big Science</a:t>
            </a: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11658DE2-95E0-4975-9EA7-A8D2E9157098}"/>
              </a:ext>
            </a:extLst>
          </p:cNvPr>
          <p:cNvSpPr/>
          <p:nvPr/>
        </p:nvSpPr>
        <p:spPr>
          <a:xfrm>
            <a:off x="3255970" y="1797972"/>
            <a:ext cx="2916660" cy="292414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Ellips 28">
            <a:extLst>
              <a:ext uri="{FF2B5EF4-FFF2-40B4-BE49-F238E27FC236}">
                <a16:creationId xmlns:a16="http://schemas.microsoft.com/office/drawing/2014/main" id="{35D38C8C-32BF-4C68-8C7E-0389E2DFC7FA}"/>
              </a:ext>
            </a:extLst>
          </p:cNvPr>
          <p:cNvSpPr/>
          <p:nvPr/>
        </p:nvSpPr>
        <p:spPr>
          <a:xfrm>
            <a:off x="5957977" y="1831573"/>
            <a:ext cx="2935973" cy="2924140"/>
          </a:xfrm>
          <a:prstGeom prst="ellipse">
            <a:avLst/>
          </a:prstGeom>
          <a:blipFill dpi="0" rotWithShape="1">
            <a:blip r:embed="rId4" cstate="screen">
              <a:alphaModFix amt="5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ruta 6">
            <a:extLst>
              <a:ext uri="{FF2B5EF4-FFF2-40B4-BE49-F238E27FC236}">
                <a16:creationId xmlns:a16="http://schemas.microsoft.com/office/drawing/2014/main" id="{E0B7BA40-004E-4D3A-A367-8DF04DDF2D5C}"/>
              </a:ext>
            </a:extLst>
          </p:cNvPr>
          <p:cNvSpPr txBox="1"/>
          <p:nvPr/>
        </p:nvSpPr>
        <p:spPr>
          <a:xfrm>
            <a:off x="2738222" y="4768486"/>
            <a:ext cx="4264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b="1" dirty="0">
                <a:latin typeface="Arial"/>
              </a:rPr>
              <a:t>Construction / </a:t>
            </a:r>
            <a:r>
              <a:rPr lang="sv-SE" sz="1400" b="1" dirty="0" err="1">
                <a:latin typeface="Arial"/>
              </a:rPr>
              <a:t>Maintenance</a:t>
            </a:r>
            <a:r>
              <a:rPr lang="sv-SE" sz="1400" b="1" dirty="0">
                <a:latin typeface="Arial"/>
              </a:rPr>
              <a:t> / </a:t>
            </a:r>
            <a:r>
              <a:rPr lang="sv-SE" sz="1400" b="1" dirty="0" err="1">
                <a:latin typeface="Arial"/>
              </a:rPr>
              <a:t>Upgrade</a:t>
            </a:r>
            <a:endParaRPr kumimoji="0" lang="sv-SE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ruta 7">
            <a:extLst>
              <a:ext uri="{FF2B5EF4-FFF2-40B4-BE49-F238E27FC236}">
                <a16:creationId xmlns:a16="http://schemas.microsoft.com/office/drawing/2014/main" id="{BC4C512E-ECAE-42F6-BF67-9825B610AAA7}"/>
              </a:ext>
            </a:extLst>
          </p:cNvPr>
          <p:cNvSpPr txBox="1"/>
          <p:nvPr/>
        </p:nvSpPr>
        <p:spPr>
          <a:xfrm>
            <a:off x="6509582" y="4781259"/>
            <a:ext cx="2656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</a:rPr>
              <a:t>Scientific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 Experiments</a:t>
            </a:r>
            <a:endParaRPr kumimoji="0" lang="sv-SE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542935C7-7519-4423-A747-30F52A7260E4}"/>
              </a:ext>
            </a:extLst>
          </p:cNvPr>
          <p:cNvSpPr txBox="1"/>
          <p:nvPr/>
        </p:nvSpPr>
        <p:spPr>
          <a:xfrm>
            <a:off x="4724138" y="5415804"/>
            <a:ext cx="2772155" cy="738664"/>
          </a:xfrm>
          <a:prstGeom prst="rect">
            <a:avLst/>
          </a:prstGeom>
          <a:solidFill>
            <a:srgbClr val="8EB9B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sv-SE" sz="1400" noProof="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Technology</a:t>
            </a:r>
            <a:r>
              <a:rPr lang="sv-SE" sz="1400" noProof="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sv-SE" sz="1400" noProof="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Development</a:t>
            </a:r>
            <a:endParaRPr lang="sv-SE" sz="1400" noProof="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sv-SE" sz="1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</a:t>
            </a:r>
            <a:r>
              <a:rPr lang="sv-SE" sz="1400" noProof="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ech</a:t>
            </a:r>
            <a:r>
              <a:rPr lang="sv-SE" sz="1400" noProof="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-Transfer       </a:t>
            </a:r>
          </a:p>
          <a:p>
            <a:pPr algn="ctr"/>
            <a:r>
              <a:rPr lang="sv-SE" sz="1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Advanced</a:t>
            </a:r>
            <a:r>
              <a:rPr lang="sv-SE" sz="1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Research</a:t>
            </a:r>
            <a:endParaRPr lang="sv-SE" sz="1400" noProof="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Pil: vänsterböjd 32">
            <a:extLst>
              <a:ext uri="{FF2B5EF4-FFF2-40B4-BE49-F238E27FC236}">
                <a16:creationId xmlns:a16="http://schemas.microsoft.com/office/drawing/2014/main" id="{9F77997E-7775-42A3-8661-1AD97E4499BE}"/>
              </a:ext>
            </a:extLst>
          </p:cNvPr>
          <p:cNvSpPr/>
          <p:nvPr/>
        </p:nvSpPr>
        <p:spPr>
          <a:xfrm>
            <a:off x="8079950" y="5072154"/>
            <a:ext cx="231013" cy="372441"/>
          </a:xfrm>
          <a:prstGeom prst="curved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solidFill>
                <a:schemeClr val="tx1"/>
              </a:solidFill>
            </a:endParaRPr>
          </a:p>
        </p:txBody>
      </p:sp>
      <p:sp>
        <p:nvSpPr>
          <p:cNvPr id="34" name="Pil: högerböjd 33">
            <a:extLst>
              <a:ext uri="{FF2B5EF4-FFF2-40B4-BE49-F238E27FC236}">
                <a16:creationId xmlns:a16="http://schemas.microsoft.com/office/drawing/2014/main" id="{977230E0-E16F-4BAD-87EC-925E9A98C920}"/>
              </a:ext>
            </a:extLst>
          </p:cNvPr>
          <p:cNvSpPr/>
          <p:nvPr/>
        </p:nvSpPr>
        <p:spPr>
          <a:xfrm>
            <a:off x="3881039" y="5100945"/>
            <a:ext cx="231013" cy="372441"/>
          </a:xfrm>
          <a:prstGeom prst="curv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4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3264358-9DCA-4A36-B0CD-0A5278BA5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87C14C9-4738-491C-9999-E36DBB75DB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67" y="10671"/>
            <a:ext cx="5584064" cy="3726588"/>
          </a:xfrm>
          <a:prstGeom prst="rect">
            <a:avLst/>
          </a:prstGeom>
          <a:ln w="107950">
            <a:solidFill>
              <a:schemeClr val="bg1"/>
            </a:solidFill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6ADD6AE-2054-455F-8E90-29C555FAC7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499" y="-39848"/>
            <a:ext cx="6603624" cy="3850421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5D367545-C704-4A12-B9F0-86B5DF94F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49" y="3600846"/>
            <a:ext cx="12244951" cy="3257156"/>
          </a:xfrm>
          <a:ln w="76200">
            <a:solidFill>
              <a:schemeClr val="bg1"/>
            </a:solidFill>
          </a:ln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F149227-6AC5-495F-A9A8-747AA91971F6}"/>
              </a:ext>
            </a:extLst>
          </p:cNvPr>
          <p:cNvSpPr txBox="1"/>
          <p:nvPr/>
        </p:nvSpPr>
        <p:spPr>
          <a:xfrm>
            <a:off x="-69622" y="3147173"/>
            <a:ext cx="613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sv-SE" b="1" dirty="0">
                <a:solidFill>
                  <a:schemeClr val="bg1"/>
                </a:solidFill>
                <a:latin typeface="Arial"/>
              </a:rPr>
              <a:t>CERN, ESS, MAX IV, ESRF, ILL, XFEL, DESY, FAIR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F711B77-71D2-4FEC-B566-7A8C88CE50DE}"/>
              </a:ext>
            </a:extLst>
          </p:cNvPr>
          <p:cNvSpPr txBox="1"/>
          <p:nvPr/>
        </p:nvSpPr>
        <p:spPr>
          <a:xfrm>
            <a:off x="11209947" y="3131873"/>
            <a:ext cx="86409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sv-SE" sz="1867" b="1" dirty="0">
                <a:solidFill>
                  <a:srgbClr val="F6F4E8"/>
                </a:solidFill>
                <a:latin typeface="Arial"/>
              </a:rPr>
              <a:t>ITER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3711BEF-D39F-4B45-B919-00C8CB4A40E6}"/>
              </a:ext>
            </a:extLst>
          </p:cNvPr>
          <p:cNvSpPr txBox="1"/>
          <p:nvPr/>
        </p:nvSpPr>
        <p:spPr>
          <a:xfrm>
            <a:off x="9624161" y="6303591"/>
            <a:ext cx="256784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sv-SE" sz="1867" b="1" dirty="0">
                <a:solidFill>
                  <a:srgbClr val="F6F4E8"/>
                </a:solidFill>
                <a:latin typeface="Arial"/>
              </a:rPr>
              <a:t>ESO, SKA, EISCAT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27D5A82-0C37-4DB2-96FD-AC1086F389E2}"/>
              </a:ext>
            </a:extLst>
          </p:cNvPr>
          <p:cNvSpPr txBox="1"/>
          <p:nvPr/>
        </p:nvSpPr>
        <p:spPr>
          <a:xfrm>
            <a:off x="0" y="111212"/>
            <a:ext cx="436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sv-SE" sz="3000" b="1" dirty="0" err="1">
                <a:solidFill>
                  <a:srgbClr val="F0E8D4"/>
                </a:solidFill>
                <a:latin typeface="Arial"/>
              </a:rPr>
              <a:t>Particle</a:t>
            </a:r>
            <a:r>
              <a:rPr lang="sv-SE" sz="3000" b="1" dirty="0">
                <a:solidFill>
                  <a:srgbClr val="F0E8D4"/>
                </a:solidFill>
                <a:latin typeface="Arial"/>
              </a:rPr>
              <a:t> Accelerators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E8288FB-0FB4-4515-B189-B1D6F06CE86A}"/>
              </a:ext>
            </a:extLst>
          </p:cNvPr>
          <p:cNvSpPr txBox="1"/>
          <p:nvPr/>
        </p:nvSpPr>
        <p:spPr>
          <a:xfrm>
            <a:off x="5642554" y="111211"/>
            <a:ext cx="33603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sv-SE" sz="3000" b="1" dirty="0">
                <a:solidFill>
                  <a:srgbClr val="F0E8D4"/>
                </a:solidFill>
                <a:latin typeface="Arial"/>
              </a:rPr>
              <a:t>Fusion </a:t>
            </a:r>
            <a:r>
              <a:rPr lang="sv-SE" sz="3000" b="1" dirty="0" err="1">
                <a:solidFill>
                  <a:srgbClr val="F0E8D4"/>
                </a:solidFill>
                <a:latin typeface="Arial"/>
              </a:rPr>
              <a:t>reactor</a:t>
            </a:r>
            <a:endParaRPr lang="sv-SE" sz="3000" b="1" dirty="0">
              <a:solidFill>
                <a:srgbClr val="F0E8D4"/>
              </a:solidFill>
              <a:latin typeface="Arial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A4A8E7E3-BD10-4ABB-B0F1-3103638F6A19}"/>
              </a:ext>
            </a:extLst>
          </p:cNvPr>
          <p:cNvSpPr txBox="1"/>
          <p:nvPr/>
        </p:nvSpPr>
        <p:spPr>
          <a:xfrm>
            <a:off x="0" y="4574953"/>
            <a:ext cx="3360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sv-SE" sz="3000" b="1" dirty="0" err="1">
                <a:solidFill>
                  <a:srgbClr val="F0E8D4"/>
                </a:solidFill>
                <a:latin typeface="Arial"/>
              </a:rPr>
              <a:t>Telescopes</a:t>
            </a:r>
            <a:r>
              <a:rPr lang="sv-SE" sz="3000" b="1" dirty="0">
                <a:solidFill>
                  <a:srgbClr val="F0E8D4"/>
                </a:solidFill>
                <a:latin typeface="Arial"/>
              </a:rPr>
              <a:t> and radars</a:t>
            </a:r>
          </a:p>
        </p:txBody>
      </p:sp>
      <p:grpSp>
        <p:nvGrpSpPr>
          <p:cNvPr id="54" name="Grupp 53">
            <a:extLst>
              <a:ext uri="{FF2B5EF4-FFF2-40B4-BE49-F238E27FC236}">
                <a16:creationId xmlns:a16="http://schemas.microsoft.com/office/drawing/2014/main" id="{7F789795-312E-4012-911F-578D4CDFFF83}"/>
              </a:ext>
            </a:extLst>
          </p:cNvPr>
          <p:cNvGrpSpPr/>
          <p:nvPr/>
        </p:nvGrpSpPr>
        <p:grpSpPr>
          <a:xfrm>
            <a:off x="3882929" y="1752410"/>
            <a:ext cx="3519246" cy="3696871"/>
            <a:chOff x="3882929" y="1752410"/>
            <a:chExt cx="3519246" cy="3696871"/>
          </a:xfrm>
        </p:grpSpPr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DB389284-544E-49AC-9179-3B91DEDC47C4}"/>
                </a:ext>
              </a:extLst>
            </p:cNvPr>
            <p:cNvSpPr/>
            <p:nvPr/>
          </p:nvSpPr>
          <p:spPr>
            <a:xfrm>
              <a:off x="3882929" y="1752410"/>
              <a:ext cx="3519246" cy="369687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5869">
                <a:defRPr/>
              </a:pPr>
              <a:endParaRPr lang="sv-SE" sz="819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56" name="Grupp 55">
              <a:extLst>
                <a:ext uri="{FF2B5EF4-FFF2-40B4-BE49-F238E27FC236}">
                  <a16:creationId xmlns:a16="http://schemas.microsoft.com/office/drawing/2014/main" id="{1021122A-40A3-42CD-BFEA-5DFF7F438A76}"/>
                </a:ext>
              </a:extLst>
            </p:cNvPr>
            <p:cNvGrpSpPr/>
            <p:nvPr/>
          </p:nvGrpSpPr>
          <p:grpSpPr>
            <a:xfrm>
              <a:off x="4655643" y="1925591"/>
              <a:ext cx="2071664" cy="2002821"/>
              <a:chOff x="2698104" y="38964"/>
              <a:chExt cx="1870303" cy="1870303"/>
            </a:xfrm>
          </p:grpSpPr>
          <p:sp>
            <p:nvSpPr>
              <p:cNvPr id="63" name="Ellips 62">
                <a:extLst>
                  <a:ext uri="{FF2B5EF4-FFF2-40B4-BE49-F238E27FC236}">
                    <a16:creationId xmlns:a16="http://schemas.microsoft.com/office/drawing/2014/main" id="{AD225A0C-0DEA-4793-8D8E-1FA60BD3F163}"/>
                  </a:ext>
                </a:extLst>
              </p:cNvPr>
              <p:cNvSpPr/>
              <p:nvPr/>
            </p:nvSpPr>
            <p:spPr>
              <a:xfrm>
                <a:off x="2698104" y="38964"/>
                <a:ext cx="1870303" cy="1870303"/>
              </a:xfrm>
              <a:prstGeom prst="ellipse">
                <a:avLst/>
              </a:prstGeom>
              <a:solidFill>
                <a:srgbClr val="9BBB59">
                  <a:alpha val="50000"/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64" name="Ellips 4">
                <a:extLst>
                  <a:ext uri="{FF2B5EF4-FFF2-40B4-BE49-F238E27FC236}">
                    <a16:creationId xmlns:a16="http://schemas.microsoft.com/office/drawing/2014/main" id="{984F495E-15A3-4384-9911-E854B3050623}"/>
                  </a:ext>
                </a:extLst>
              </p:cNvPr>
              <p:cNvSpPr txBox="1"/>
              <p:nvPr/>
            </p:nvSpPr>
            <p:spPr>
              <a:xfrm>
                <a:off x="2947477" y="366267"/>
                <a:ext cx="1371556" cy="84163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9779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v-SE" sz="2200" dirty="0" err="1">
                    <a:solidFill>
                      <a:sysClr val="windowText" lastClr="000000"/>
                    </a:solidFill>
                    <a:latin typeface="Calibri"/>
                  </a:rPr>
                  <a:t>Academia</a:t>
                </a:r>
                <a:endParaRPr kumimoji="0" lang="sv-SE" sz="2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upp 56">
              <a:extLst>
                <a:ext uri="{FF2B5EF4-FFF2-40B4-BE49-F238E27FC236}">
                  <a16:creationId xmlns:a16="http://schemas.microsoft.com/office/drawing/2014/main" id="{12E4DD32-BDA5-4327-878F-37DA5337C399}"/>
                </a:ext>
              </a:extLst>
            </p:cNvPr>
            <p:cNvGrpSpPr/>
            <p:nvPr/>
          </p:nvGrpSpPr>
          <p:grpSpPr>
            <a:xfrm>
              <a:off x="5330511" y="3094531"/>
              <a:ext cx="2071664" cy="2002821"/>
              <a:chOff x="3372972" y="1207904"/>
              <a:chExt cx="1870303" cy="1870303"/>
            </a:xfrm>
          </p:grpSpPr>
          <p:sp>
            <p:nvSpPr>
              <p:cNvPr id="61" name="Ellips 60">
                <a:extLst>
                  <a:ext uri="{FF2B5EF4-FFF2-40B4-BE49-F238E27FC236}">
                    <a16:creationId xmlns:a16="http://schemas.microsoft.com/office/drawing/2014/main" id="{A2B3A633-A7A3-4BDD-AEB7-4655619D6D02}"/>
                  </a:ext>
                </a:extLst>
              </p:cNvPr>
              <p:cNvSpPr/>
              <p:nvPr/>
            </p:nvSpPr>
            <p:spPr>
              <a:xfrm>
                <a:off x="3372972" y="1207904"/>
                <a:ext cx="1870303" cy="1870303"/>
              </a:xfrm>
              <a:prstGeom prst="ellipse">
                <a:avLst/>
              </a:prstGeom>
              <a:solidFill>
                <a:srgbClr val="9BBB59">
                  <a:alpha val="50000"/>
                  <a:hueOff val="5625132"/>
                  <a:satOff val="-8440"/>
                  <a:lumOff val="-1373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62" name="Ellips 6">
                <a:extLst>
                  <a:ext uri="{FF2B5EF4-FFF2-40B4-BE49-F238E27FC236}">
                    <a16:creationId xmlns:a16="http://schemas.microsoft.com/office/drawing/2014/main" id="{D229EED2-D63C-41F9-8F05-579B817B82CB}"/>
                  </a:ext>
                </a:extLst>
              </p:cNvPr>
              <p:cNvSpPr txBox="1"/>
              <p:nvPr/>
            </p:nvSpPr>
            <p:spPr>
              <a:xfrm>
                <a:off x="3982688" y="1691066"/>
                <a:ext cx="1122182" cy="10286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9779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v-SE" sz="2200" dirty="0">
                    <a:solidFill>
                      <a:sysClr val="windowText" lastClr="000000"/>
                    </a:solidFill>
                    <a:latin typeface="Calibri"/>
                  </a:rPr>
                  <a:t>Industry</a:t>
                </a:r>
                <a:endParaRPr kumimoji="0" lang="sv-SE" sz="2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Grupp 57">
              <a:extLst>
                <a:ext uri="{FF2B5EF4-FFF2-40B4-BE49-F238E27FC236}">
                  <a16:creationId xmlns:a16="http://schemas.microsoft.com/office/drawing/2014/main" id="{3BC7A22A-509B-4895-BB97-8721712F3423}"/>
                </a:ext>
              </a:extLst>
            </p:cNvPr>
            <p:cNvGrpSpPr/>
            <p:nvPr/>
          </p:nvGrpSpPr>
          <p:grpSpPr>
            <a:xfrm>
              <a:off x="3980775" y="3094531"/>
              <a:ext cx="2071664" cy="2002821"/>
              <a:chOff x="2023236" y="1207904"/>
              <a:chExt cx="1870303" cy="1870303"/>
            </a:xfrm>
          </p:grpSpPr>
          <p:sp>
            <p:nvSpPr>
              <p:cNvPr id="59" name="Ellips 58">
                <a:extLst>
                  <a:ext uri="{FF2B5EF4-FFF2-40B4-BE49-F238E27FC236}">
                    <a16:creationId xmlns:a16="http://schemas.microsoft.com/office/drawing/2014/main" id="{4900C007-715E-4527-B956-90226EE606D8}"/>
                  </a:ext>
                </a:extLst>
              </p:cNvPr>
              <p:cNvSpPr/>
              <p:nvPr/>
            </p:nvSpPr>
            <p:spPr>
              <a:xfrm>
                <a:off x="2023236" y="1207904"/>
                <a:ext cx="1870303" cy="1870303"/>
              </a:xfrm>
              <a:prstGeom prst="ellipse">
                <a:avLst/>
              </a:prstGeom>
              <a:solidFill>
                <a:srgbClr val="9BBB59">
                  <a:alpha val="50000"/>
                  <a:hueOff val="11250264"/>
                  <a:satOff val="-16880"/>
                  <a:lumOff val="-2745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60" name="Ellips 8">
                <a:extLst>
                  <a:ext uri="{FF2B5EF4-FFF2-40B4-BE49-F238E27FC236}">
                    <a16:creationId xmlns:a16="http://schemas.microsoft.com/office/drawing/2014/main" id="{AB5B4A9F-326E-4005-B741-BA0839C86FBF}"/>
                  </a:ext>
                </a:extLst>
              </p:cNvPr>
              <p:cNvSpPr txBox="1"/>
              <p:nvPr/>
            </p:nvSpPr>
            <p:spPr>
              <a:xfrm>
                <a:off x="2199356" y="1691066"/>
                <a:ext cx="1122182" cy="10286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9779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Research </a:t>
                </a:r>
                <a:r>
                  <a:rPr kumimoji="0" lang="sv-SE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Facilities</a:t>
                </a:r>
                <a:endParaRPr kumimoji="0" lang="sv-SE" sz="2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558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E9BDE3-197A-4548-A55C-859B6C0F2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Three </a:t>
            </a:r>
            <a:r>
              <a:rPr lang="sv-SE" dirty="0" err="1"/>
              <a:t>ways</a:t>
            </a:r>
            <a:r>
              <a:rPr lang="sv-SE" dirty="0"/>
              <a:t> to </a:t>
            </a:r>
            <a:r>
              <a:rPr lang="sv-SE" dirty="0" err="1"/>
              <a:t>deliver</a:t>
            </a:r>
            <a:r>
              <a:rPr lang="sv-SE" dirty="0"/>
              <a:t> to Big Science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FC2CFC-836D-48DD-B48C-82232C6F5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14" name="Tabell 13">
            <a:extLst>
              <a:ext uri="{FF2B5EF4-FFF2-40B4-BE49-F238E27FC236}">
                <a16:creationId xmlns:a16="http://schemas.microsoft.com/office/drawing/2014/main" id="{29C572B2-0DFC-4CB2-963F-CA38E3F25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370454"/>
              </p:ext>
            </p:extLst>
          </p:nvPr>
        </p:nvGraphicFramePr>
        <p:xfrm>
          <a:off x="638356" y="1570247"/>
          <a:ext cx="10393146" cy="4922569"/>
        </p:xfrm>
        <a:graphic>
          <a:graphicData uri="http://schemas.openxmlformats.org/drawingml/2006/table">
            <a:tbl>
              <a:tblPr firstRow="1" bandRow="1"/>
              <a:tblGrid>
                <a:gridCol w="2038877">
                  <a:extLst>
                    <a:ext uri="{9D8B030D-6E8A-4147-A177-3AD203B41FA5}">
                      <a16:colId xmlns:a16="http://schemas.microsoft.com/office/drawing/2014/main" val="3401428251"/>
                    </a:ext>
                  </a:extLst>
                </a:gridCol>
                <a:gridCol w="2394254">
                  <a:extLst>
                    <a:ext uri="{9D8B030D-6E8A-4147-A177-3AD203B41FA5}">
                      <a16:colId xmlns:a16="http://schemas.microsoft.com/office/drawing/2014/main" val="3638618849"/>
                    </a:ext>
                  </a:extLst>
                </a:gridCol>
                <a:gridCol w="3079341">
                  <a:extLst>
                    <a:ext uri="{9D8B030D-6E8A-4147-A177-3AD203B41FA5}">
                      <a16:colId xmlns:a16="http://schemas.microsoft.com/office/drawing/2014/main" val="3689218679"/>
                    </a:ext>
                  </a:extLst>
                </a:gridCol>
                <a:gridCol w="2880674">
                  <a:extLst>
                    <a:ext uri="{9D8B030D-6E8A-4147-A177-3AD203B41FA5}">
                      <a16:colId xmlns:a16="http://schemas.microsoft.com/office/drawing/2014/main" val="1217678077"/>
                    </a:ext>
                  </a:extLst>
                </a:gridCol>
              </a:tblGrid>
              <a:tr h="6568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sv-SE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indent="-342900">
                        <a:buAutoNum type="arabicPeriod"/>
                      </a:pPr>
                      <a:r>
                        <a:rPr lang="sv-SE" sz="1600" dirty="0" err="1">
                          <a:solidFill>
                            <a:schemeClr val="tx1"/>
                          </a:solidFill>
                        </a:rPr>
                        <a:t>Procurement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sv-SE" sz="1600" dirty="0" err="1">
                          <a:solidFill>
                            <a:schemeClr val="tx1"/>
                          </a:solidFill>
                        </a:rPr>
                        <a:t>Collaboration</a:t>
                      </a:r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600" dirty="0" err="1">
                          <a:solidFill>
                            <a:schemeClr val="tx1"/>
                          </a:solidFill>
                        </a:rPr>
                        <a:t>projects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3. In-kind </a:t>
                      </a:r>
                      <a:r>
                        <a:rPr lang="sv-SE" sz="1600" dirty="0" err="1">
                          <a:solidFill>
                            <a:schemeClr val="tx1"/>
                          </a:solidFill>
                        </a:rPr>
                        <a:t>contributions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43249"/>
                  </a:ext>
                </a:extLst>
              </a:tr>
              <a:tr h="540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sv-SE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Contract</a:t>
                      </a:r>
                      <a:r>
                        <a:rPr lang="sv-SE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party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sv-SE" sz="1200" dirty="0" err="1">
                          <a:solidFill>
                            <a:schemeClr val="tx1"/>
                          </a:solidFill>
                        </a:rPr>
                        <a:t>Companies</a:t>
                      </a:r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Public research </a:t>
                      </a:r>
                      <a:r>
                        <a:rPr lang="sv-SE" sz="1200" dirty="0" err="1">
                          <a:solidFill>
                            <a:schemeClr val="tx1"/>
                          </a:solidFill>
                        </a:rPr>
                        <a:t>laboratories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sv-SE" sz="1200" dirty="0" err="1">
                          <a:solidFill>
                            <a:schemeClr val="tx1"/>
                          </a:solidFill>
                        </a:rPr>
                        <a:t>institutes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sv-SE" sz="1200" dirty="0" err="1">
                          <a:solidFill>
                            <a:schemeClr val="tx1"/>
                          </a:solidFill>
                        </a:rPr>
                        <a:t>universities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200" dirty="0" err="1">
                          <a:solidFill>
                            <a:schemeClr val="tx1"/>
                          </a:solidFill>
                        </a:rPr>
                        <a:t>etc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Public research </a:t>
                      </a:r>
                      <a:r>
                        <a:rPr lang="sv-SE" sz="1200" dirty="0" err="1">
                          <a:solidFill>
                            <a:schemeClr val="tx1"/>
                          </a:solidFill>
                        </a:rPr>
                        <a:t>laboratories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sv-SE" sz="1200" dirty="0" err="1">
                          <a:solidFill>
                            <a:schemeClr val="tx1"/>
                          </a:solidFill>
                        </a:rPr>
                        <a:t>institutes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sv-SE" sz="1200" dirty="0" err="1">
                          <a:solidFill>
                            <a:schemeClr val="tx1"/>
                          </a:solidFill>
                        </a:rPr>
                        <a:t>universities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200" dirty="0" err="1">
                          <a:solidFill>
                            <a:schemeClr val="tx1"/>
                          </a:solidFill>
                        </a:rPr>
                        <a:t>etc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58117"/>
                  </a:ext>
                </a:extLst>
              </a:tr>
              <a:tr h="547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sv-SE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Financing</a:t>
                      </a:r>
                      <a:endParaRPr lang="sv-SE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Big Science </a:t>
                      </a:r>
                      <a:r>
                        <a:rPr lang="sv-SE" sz="1200" dirty="0" err="1">
                          <a:solidFill>
                            <a:schemeClr val="tx1"/>
                          </a:solidFill>
                        </a:rPr>
                        <a:t>facility</a:t>
                      </a:r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sv-SE" sz="1200" dirty="0" err="1">
                          <a:solidFill>
                            <a:schemeClr val="tx1"/>
                          </a:solidFill>
                        </a:rPr>
                        <a:t>Shared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 (Big Science </a:t>
                      </a:r>
                      <a:r>
                        <a:rPr lang="sv-SE" sz="1200" dirty="0" err="1">
                          <a:solidFill>
                            <a:schemeClr val="tx1"/>
                          </a:solidFill>
                        </a:rPr>
                        <a:t>facility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sv-SE" sz="1200" dirty="0" err="1">
                          <a:solidFill>
                            <a:schemeClr val="tx1"/>
                          </a:solidFill>
                        </a:rPr>
                        <a:t>Participating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 country)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Country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544530"/>
                  </a:ext>
                </a:extLst>
              </a:tr>
              <a:tr h="7668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sv-SE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Level</a:t>
                      </a:r>
                      <a:r>
                        <a:rPr lang="sv-SE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sv-SE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of</a:t>
                      </a:r>
                      <a:r>
                        <a:rPr lang="sv-SE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innovation / </a:t>
                      </a:r>
                      <a:r>
                        <a:rPr lang="sv-SE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expertise</a:t>
                      </a:r>
                      <a:r>
                        <a:rPr lang="sv-SE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sv-SE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development</a:t>
                      </a:r>
                      <a:endParaRPr lang="sv-SE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sv-SE" sz="1200" dirty="0" err="1">
                          <a:solidFill>
                            <a:schemeClr val="tx1"/>
                          </a:solidFill>
                        </a:rPr>
                        <a:t>Both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 standard and new </a:t>
                      </a:r>
                      <a:r>
                        <a:rPr lang="sv-SE" sz="1200" dirty="0" err="1">
                          <a:solidFill>
                            <a:schemeClr val="tx1"/>
                          </a:solidFill>
                        </a:rPr>
                        <a:t>development</a:t>
                      </a:r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sv-SE" sz="1200" b="1" dirty="0">
                          <a:solidFill>
                            <a:schemeClr val="tx1"/>
                          </a:solidFill>
                        </a:rPr>
                        <a:t>Always new </a:t>
                      </a:r>
                      <a:r>
                        <a:rPr lang="sv-SE" sz="1200" b="1" dirty="0" err="1">
                          <a:solidFill>
                            <a:schemeClr val="tx1"/>
                          </a:solidFill>
                        </a:rPr>
                        <a:t>development</a:t>
                      </a:r>
                      <a:endParaRPr lang="sv-SE" sz="12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v-SE" sz="1200" b="0" dirty="0">
                          <a:solidFill>
                            <a:schemeClr val="tx1"/>
                          </a:solidFill>
                        </a:rPr>
                        <a:t>(detta är själva incitamentet för att delta i samarbetsprojekt)</a:t>
                      </a:r>
                      <a:endParaRPr lang="sv-S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sv-SE" sz="1200" dirty="0" err="1">
                          <a:solidFill>
                            <a:schemeClr val="tx1"/>
                          </a:solidFill>
                        </a:rPr>
                        <a:t>Often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 new </a:t>
                      </a:r>
                      <a:r>
                        <a:rPr lang="sv-SE" sz="1200" dirty="0" err="1">
                          <a:solidFill>
                            <a:schemeClr val="tx1"/>
                          </a:solidFill>
                        </a:rPr>
                        <a:t>development</a:t>
                      </a:r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70328"/>
                  </a:ext>
                </a:extLst>
              </a:tr>
              <a:tr h="7668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sv-SE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Handling in Sweden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sv-SE" sz="1200" dirty="0" err="1">
                          <a:solidFill>
                            <a:schemeClr val="tx1"/>
                          </a:solidFill>
                        </a:rPr>
                        <a:t>Facilitated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 by Big Science Sweden (Swedish ILO organisation)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sv-SE" sz="1200" b="1" dirty="0" err="1">
                          <a:solidFill>
                            <a:schemeClr val="tx1"/>
                          </a:solidFill>
                        </a:rPr>
                        <a:t>Financing</a:t>
                      </a:r>
                      <a:r>
                        <a:rPr lang="sv-SE" sz="1200" b="1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200" b="0" dirty="0">
                          <a:solidFill>
                            <a:schemeClr val="tx1"/>
                          </a:solidFill>
                        </a:rPr>
                        <a:t>no formal process, ad-hoc</a:t>
                      </a:r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v-SE" sz="1200" b="1" dirty="0" err="1">
                          <a:solidFill>
                            <a:schemeClr val="tx1"/>
                          </a:solidFill>
                        </a:rPr>
                        <a:t>Development</a:t>
                      </a:r>
                      <a:r>
                        <a:rPr lang="sv-SE" sz="1200" b="1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sv-SE" sz="1200" b="0" dirty="0" err="1">
                          <a:solidFill>
                            <a:schemeClr val="tx1"/>
                          </a:solidFill>
                        </a:rPr>
                        <a:t>universities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sv-SE" sz="1200" dirty="0" err="1">
                          <a:solidFill>
                            <a:schemeClr val="tx1"/>
                          </a:solidFill>
                        </a:rPr>
                        <a:t>sometimes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sv-SE" sz="1200" dirty="0" err="1">
                          <a:solidFill>
                            <a:schemeClr val="tx1"/>
                          </a:solidFill>
                        </a:rPr>
                        <a:t>collaboration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 with </a:t>
                      </a:r>
                      <a:r>
                        <a:rPr lang="sv-SE" sz="1200" dirty="0" err="1">
                          <a:solidFill>
                            <a:schemeClr val="tx1"/>
                          </a:solidFill>
                        </a:rPr>
                        <a:t>companies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sv-SE" sz="1200" b="1" dirty="0" err="1">
                          <a:solidFill>
                            <a:schemeClr val="tx1"/>
                          </a:solidFill>
                        </a:rPr>
                        <a:t>Financing</a:t>
                      </a:r>
                      <a:r>
                        <a:rPr lang="sv-SE" sz="1200" b="1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VR/RFI (calls)   </a:t>
                      </a:r>
                    </a:p>
                    <a:p>
                      <a:r>
                        <a:rPr lang="sv-SE" sz="1200" b="1" dirty="0" err="1">
                          <a:solidFill>
                            <a:schemeClr val="tx1"/>
                          </a:solidFill>
                        </a:rPr>
                        <a:t>Development</a:t>
                      </a:r>
                      <a:r>
                        <a:rPr lang="sv-SE" sz="1200" b="1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200" b="0" dirty="0" err="1">
                          <a:solidFill>
                            <a:schemeClr val="tx1"/>
                          </a:solidFill>
                        </a:rPr>
                        <a:t>universities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sv-SE" sz="1200" dirty="0" err="1">
                          <a:solidFill>
                            <a:schemeClr val="tx1"/>
                          </a:solidFill>
                        </a:rPr>
                        <a:t>sometimes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sv-SE" sz="1200" dirty="0" err="1">
                          <a:solidFill>
                            <a:schemeClr val="tx1"/>
                          </a:solidFill>
                        </a:rPr>
                        <a:t>collaboration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 with </a:t>
                      </a:r>
                      <a:r>
                        <a:rPr lang="sv-SE" sz="1200" dirty="0" err="1">
                          <a:solidFill>
                            <a:schemeClr val="tx1"/>
                          </a:solidFill>
                        </a:rPr>
                        <a:t>companies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793535"/>
                  </a:ext>
                </a:extLst>
              </a:tr>
              <a:tr h="1643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sv-SE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Handling in </a:t>
                      </a:r>
                      <a:r>
                        <a:rPr lang="sv-SE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other</a:t>
                      </a:r>
                      <a:r>
                        <a:rPr lang="sv-SE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sv-SE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countries</a:t>
                      </a:r>
                      <a:endParaRPr lang="sv-SE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sv-SE" sz="120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Facilitaded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by Industrial Liaison Offices (ILOs)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sv-SE" sz="1200" b="1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Financing</a:t>
                      </a:r>
                      <a:r>
                        <a:rPr lang="sv-SE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research </a:t>
                      </a:r>
                      <a:r>
                        <a:rPr lang="sv-SE" sz="120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funding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authorities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/ </a:t>
                      </a:r>
                      <a:r>
                        <a:rPr lang="sv-SE" sz="120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governments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sv-SE" sz="1200" b="1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Development</a:t>
                      </a:r>
                      <a:r>
                        <a:rPr lang="sv-SE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sv-SE" sz="120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institues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sv-SE" sz="120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laboratories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in strong </a:t>
                      </a:r>
                      <a:r>
                        <a:rPr lang="sv-SE" sz="120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collaboration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with </a:t>
                      </a:r>
                      <a:r>
                        <a:rPr lang="sv-SE" sz="120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academia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sv-SE" sz="120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large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number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companies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sv-SE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sv-SE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Long-term </a:t>
                      </a:r>
                      <a:r>
                        <a:rPr lang="sv-SE" sz="1200" b="1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roadmap</a:t>
                      </a:r>
                      <a:endParaRPr lang="sv-SE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sv-SE" sz="1200" b="1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Financing</a:t>
                      </a:r>
                      <a:r>
                        <a:rPr lang="sv-SE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research </a:t>
                      </a:r>
                      <a:r>
                        <a:rPr lang="sv-SE" sz="120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funding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authorities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/ </a:t>
                      </a:r>
                      <a:r>
                        <a:rPr lang="sv-SE" sz="120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governments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sv-SE" sz="1200" b="1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Development</a:t>
                      </a:r>
                      <a:r>
                        <a:rPr lang="sv-SE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sv-SE" sz="120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institues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sv-SE" sz="120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laboratories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in strong </a:t>
                      </a:r>
                      <a:r>
                        <a:rPr lang="sv-SE" sz="120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collaboration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with </a:t>
                      </a:r>
                      <a:r>
                        <a:rPr lang="sv-SE" sz="120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academia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sv-SE" sz="120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large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number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20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companies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sv-SE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sv-SE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Long-term </a:t>
                      </a:r>
                      <a:r>
                        <a:rPr lang="sv-SE" sz="1200" b="1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roadmap</a:t>
                      </a:r>
                      <a:endParaRPr lang="sv-SE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61256"/>
                  </a:ext>
                </a:extLst>
              </a:tr>
            </a:tbl>
          </a:graphicData>
        </a:graphic>
      </p:graphicFrame>
      <p:grpSp>
        <p:nvGrpSpPr>
          <p:cNvPr id="15" name="Grupp 14">
            <a:extLst>
              <a:ext uri="{FF2B5EF4-FFF2-40B4-BE49-F238E27FC236}">
                <a16:creationId xmlns:a16="http://schemas.microsoft.com/office/drawing/2014/main" id="{E3EC0240-818C-44E2-9E8C-F322854C4146}"/>
              </a:ext>
            </a:extLst>
          </p:cNvPr>
          <p:cNvGrpSpPr/>
          <p:nvPr/>
        </p:nvGrpSpPr>
        <p:grpSpPr>
          <a:xfrm>
            <a:off x="3154074" y="5660829"/>
            <a:ext cx="1020995" cy="986049"/>
            <a:chOff x="493886" y="2862785"/>
            <a:chExt cx="1219846" cy="1254712"/>
          </a:xfrm>
        </p:grpSpPr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D2FC3274-DFA1-4E26-A557-CC195878A886}"/>
                </a:ext>
              </a:extLst>
            </p:cNvPr>
            <p:cNvSpPr/>
            <p:nvPr/>
          </p:nvSpPr>
          <p:spPr>
            <a:xfrm>
              <a:off x="493886" y="2862785"/>
              <a:ext cx="1219846" cy="1254712"/>
            </a:xfrm>
            <a:prstGeom prst="ellipse">
              <a:avLst/>
            </a:prstGeom>
            <a:solidFill>
              <a:srgbClr val="FFD600"/>
            </a:solidFill>
            <a:ln w="57150" cap="flat" cmpd="sng" algn="ctr">
              <a:solidFill>
                <a:srgbClr val="F6F4E8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defRPr/>
              </a:pPr>
              <a:endParaRPr lang="sv-SE" sz="1867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17" name="Platshållare för innehåll 7">
              <a:extLst>
                <a:ext uri="{FF2B5EF4-FFF2-40B4-BE49-F238E27FC236}">
                  <a16:creationId xmlns:a16="http://schemas.microsoft.com/office/drawing/2014/main" id="{CF3FA497-AB8D-49E5-956B-F879AE138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190" y="3053610"/>
              <a:ext cx="939887" cy="724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838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64A00A-B6F1-4858-9F92-279E8C7A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Ongoing</a:t>
            </a:r>
            <a:r>
              <a:rPr lang="sv-SE" dirty="0"/>
              <a:t> </a:t>
            </a:r>
            <a:r>
              <a:rPr lang="sv-SE" dirty="0" err="1"/>
              <a:t>work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DF1E09-2E22-46D8-AADC-54FF2A31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Sweden has </a:t>
            </a:r>
            <a:r>
              <a:rPr lang="sv-SE" dirty="0" err="1"/>
              <a:t>disadvantage</a:t>
            </a:r>
            <a:r>
              <a:rPr lang="sv-SE" dirty="0"/>
              <a:t> </a:t>
            </a:r>
            <a:r>
              <a:rPr lang="sv-SE" dirty="0" err="1"/>
              <a:t>compared</a:t>
            </a:r>
            <a:r>
              <a:rPr lang="sv-SE" dirty="0"/>
              <a:t> to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countries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it </a:t>
            </a:r>
            <a:r>
              <a:rPr lang="sv-SE" dirty="0" err="1"/>
              <a:t>comes</a:t>
            </a:r>
            <a:r>
              <a:rPr lang="sv-SE" dirty="0"/>
              <a:t> to 2 &amp;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Joint Vinnova-Vetenskapsrådet </a:t>
            </a: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group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/>
              <a:t>Discussions</a:t>
            </a:r>
            <a:r>
              <a:rPr lang="sv-SE" dirty="0"/>
              <a:t> with </a:t>
            </a:r>
            <a:r>
              <a:rPr lang="sv-SE" dirty="0" err="1"/>
              <a:t>universities</a:t>
            </a:r>
            <a:r>
              <a:rPr lang="sv-SE" dirty="0"/>
              <a:t>’ </a:t>
            </a:r>
            <a:r>
              <a:rPr lang="sv-SE" dirty="0" err="1"/>
              <a:t>reference</a:t>
            </a:r>
            <a:r>
              <a:rPr lang="sv-SE" dirty="0"/>
              <a:t> </a:t>
            </a:r>
            <a:r>
              <a:rPr lang="sv-SE" dirty="0" err="1"/>
              <a:t>group</a:t>
            </a:r>
            <a:r>
              <a:rPr lang="sv-SE" dirty="0"/>
              <a:t> and </a:t>
            </a:r>
            <a:r>
              <a:rPr lang="sv-SE" dirty="0" err="1"/>
              <a:t>reserachers</a:t>
            </a:r>
            <a:r>
              <a:rPr lang="sv-SE" dirty="0"/>
              <a:t> with </a:t>
            </a:r>
            <a:r>
              <a:rPr lang="sv-SE" dirty="0" err="1"/>
              <a:t>experience</a:t>
            </a:r>
            <a:r>
              <a:rPr lang="sv-SE" dirty="0"/>
              <a:t> from </a:t>
            </a:r>
            <a:r>
              <a:rPr lang="sv-SE" dirty="0" err="1"/>
              <a:t>collaboration</a:t>
            </a:r>
            <a:r>
              <a:rPr lang="sv-SE" dirty="0"/>
              <a:t> and in-kind </a:t>
            </a:r>
            <a:r>
              <a:rPr lang="sv-SE" dirty="0" err="1"/>
              <a:t>projects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/>
              <a:t>Several</a:t>
            </a:r>
            <a:r>
              <a:rPr lang="sv-SE" dirty="0"/>
              <a:t> areas for </a:t>
            </a:r>
            <a:r>
              <a:rPr lang="sv-SE" dirty="0" err="1"/>
              <a:t>improvement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identified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dirty="0" err="1"/>
              <a:t>Goal</a:t>
            </a:r>
            <a:r>
              <a:rPr lang="sv-SE" dirty="0"/>
              <a:t> to </a:t>
            </a:r>
            <a:r>
              <a:rPr lang="sv-SE" dirty="0" err="1"/>
              <a:t>propose</a:t>
            </a:r>
            <a:r>
              <a:rPr lang="sv-SE" dirty="0"/>
              <a:t> actions to </a:t>
            </a:r>
            <a:r>
              <a:rPr lang="sv-SE" dirty="0" err="1"/>
              <a:t>enable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Sweden gets </a:t>
            </a:r>
            <a:r>
              <a:rPr lang="sv-SE" dirty="0" err="1"/>
              <a:t>bigger</a:t>
            </a:r>
            <a:r>
              <a:rPr lang="sv-SE" dirty="0"/>
              <a:t> </a:t>
            </a:r>
            <a:r>
              <a:rPr lang="sv-SE" dirty="0" err="1"/>
              <a:t>return</a:t>
            </a:r>
            <a:r>
              <a:rPr lang="sv-SE" dirty="0"/>
              <a:t> on investment in the research </a:t>
            </a:r>
            <a:r>
              <a:rPr lang="sv-SE" dirty="0" err="1"/>
              <a:t>infrastructures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899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06B7A2-4113-485C-8E14-B919C371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would</a:t>
            </a:r>
            <a:r>
              <a:rPr lang="sv-SE" dirty="0"/>
              <a:t> like to </a:t>
            </a:r>
            <a:r>
              <a:rPr lang="sv-SE" dirty="0" err="1"/>
              <a:t>see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7671FC-0EA0-4D72-8085-485E222ED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long-term, </a:t>
            </a:r>
            <a:r>
              <a:rPr lang="sv-SE" dirty="0" err="1"/>
              <a:t>strategic</a:t>
            </a:r>
            <a:r>
              <a:rPr lang="sv-SE" dirty="0"/>
              <a:t> </a:t>
            </a:r>
            <a:r>
              <a:rPr lang="sv-SE" dirty="0" err="1"/>
              <a:t>technology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> </a:t>
            </a:r>
            <a:r>
              <a:rPr lang="sv-SE" dirty="0" err="1"/>
              <a:t>environments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in-kind and </a:t>
            </a:r>
            <a:r>
              <a:rPr lang="sv-SE" dirty="0" err="1"/>
              <a:t>collaboration</a:t>
            </a:r>
            <a:r>
              <a:rPr lang="sv-SE" dirty="0"/>
              <a:t> </a:t>
            </a:r>
            <a:r>
              <a:rPr lang="sv-SE" dirty="0" err="1"/>
              <a:t>projects</a:t>
            </a:r>
            <a:r>
              <a:rPr lang="sv-SE" dirty="0"/>
              <a:t> as a part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strategy</a:t>
            </a:r>
            <a:r>
              <a:rPr lang="sv-SE" dirty="0"/>
              <a:t> and for </a:t>
            </a:r>
            <a:r>
              <a:rPr lang="sv-SE" dirty="0" err="1"/>
              <a:t>competece</a:t>
            </a:r>
            <a:r>
              <a:rPr lang="sv-SE" dirty="0"/>
              <a:t> </a:t>
            </a:r>
            <a:r>
              <a:rPr lang="sv-SE" dirty="0" err="1"/>
              <a:t>development</a:t>
            </a:r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such</a:t>
            </a:r>
            <a:r>
              <a:rPr lang="sv-SE" dirty="0"/>
              <a:t> </a:t>
            </a:r>
            <a:r>
              <a:rPr lang="sv-SE" dirty="0" err="1"/>
              <a:t>environments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an </a:t>
            </a:r>
            <a:r>
              <a:rPr lang="sv-SE" dirty="0" err="1"/>
              <a:t>ongoing</a:t>
            </a:r>
            <a:r>
              <a:rPr lang="sv-SE" dirty="0"/>
              <a:t> operation </a:t>
            </a:r>
            <a:r>
              <a:rPr lang="sv-SE" dirty="0" err="1"/>
              <a:t>that</a:t>
            </a:r>
            <a:r>
              <a:rPr lang="sv-SE" dirty="0"/>
              <a:t> is not </a:t>
            </a:r>
            <a:r>
              <a:rPr lang="sv-SE" dirty="0" err="1"/>
              <a:t>dependent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in-kind and </a:t>
            </a:r>
            <a:r>
              <a:rPr lang="sv-SE" dirty="0" err="1"/>
              <a:t>collaboration</a:t>
            </a:r>
            <a:r>
              <a:rPr lang="sv-SE" dirty="0"/>
              <a:t> </a:t>
            </a:r>
            <a:r>
              <a:rPr lang="sv-SE" dirty="0" err="1"/>
              <a:t>project</a:t>
            </a:r>
            <a:r>
              <a:rPr lang="sv-SE" dirty="0"/>
              <a:t> </a:t>
            </a:r>
            <a:r>
              <a:rPr lang="sv-SE" dirty="0" err="1"/>
              <a:t>financing</a:t>
            </a:r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is a strong </a:t>
            </a:r>
            <a:r>
              <a:rPr lang="sv-SE" dirty="0" err="1" smtClean="0"/>
              <a:t>involvement</a:t>
            </a:r>
            <a:r>
              <a:rPr lang="sv-SE" dirty="0" smtClean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industry</a:t>
            </a:r>
            <a:r>
              <a:rPr lang="sv-SE" dirty="0"/>
              <a:t> in the </a:t>
            </a:r>
            <a:r>
              <a:rPr lang="sv-SE" dirty="0" err="1"/>
              <a:t>projects</a:t>
            </a:r>
            <a:r>
              <a:rPr lang="sv-SE" dirty="0"/>
              <a:t> (as a </a:t>
            </a:r>
            <a:r>
              <a:rPr lang="sv-SE" dirty="0" err="1"/>
              <a:t>supplier</a:t>
            </a:r>
            <a:r>
              <a:rPr lang="sv-SE" dirty="0"/>
              <a:t> or </a:t>
            </a:r>
            <a:r>
              <a:rPr lang="sv-SE" dirty="0" err="1"/>
              <a:t>collaboration</a:t>
            </a:r>
            <a:r>
              <a:rPr lang="sv-SE" dirty="0"/>
              <a:t> partner)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technologies</a:t>
            </a:r>
            <a:r>
              <a:rPr lang="sv-SE" dirty="0"/>
              <a:t> </a:t>
            </a:r>
            <a:r>
              <a:rPr lang="sv-SE" dirty="0" err="1"/>
              <a:t>developed</a:t>
            </a:r>
            <a:r>
              <a:rPr lang="sv-SE" dirty="0"/>
              <a:t> in </a:t>
            </a:r>
            <a:r>
              <a:rPr lang="sv-SE" dirty="0" err="1"/>
              <a:t>such</a:t>
            </a:r>
            <a:r>
              <a:rPr lang="sv-SE" dirty="0"/>
              <a:t> </a:t>
            </a:r>
            <a:r>
              <a:rPr lang="sv-SE" dirty="0" err="1"/>
              <a:t>environments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brought</a:t>
            </a:r>
            <a:r>
              <a:rPr lang="sv-SE" dirty="0"/>
              <a:t> to </a:t>
            </a:r>
            <a:r>
              <a:rPr lang="sv-SE" dirty="0" err="1"/>
              <a:t>industry</a:t>
            </a:r>
            <a:r>
              <a:rPr lang="sv-SE" dirty="0"/>
              <a:t> and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application</a:t>
            </a:r>
            <a:r>
              <a:rPr lang="sv-SE" dirty="0"/>
              <a:t>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 smtClean="0"/>
              <a:t>financiers</a:t>
            </a:r>
            <a:r>
              <a:rPr lang="sv-SE" dirty="0" smtClean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include</a:t>
            </a:r>
            <a:r>
              <a:rPr lang="sv-SE" dirty="0"/>
              <a:t> potential in-kind and </a:t>
            </a:r>
            <a:r>
              <a:rPr lang="sv-SE" dirty="0" err="1"/>
              <a:t>collaboration</a:t>
            </a:r>
            <a:r>
              <a:rPr lang="sv-SE" dirty="0"/>
              <a:t> </a:t>
            </a:r>
            <a:r>
              <a:rPr lang="sv-SE" dirty="0" err="1"/>
              <a:t>projects</a:t>
            </a:r>
            <a:r>
              <a:rPr lang="sv-SE" dirty="0"/>
              <a:t> in the </a:t>
            </a:r>
            <a:r>
              <a:rPr lang="sv-SE" dirty="0" err="1"/>
              <a:t>negotiations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considering</a:t>
            </a:r>
            <a:r>
              <a:rPr lang="sv-SE" dirty="0"/>
              <a:t> new </a:t>
            </a:r>
            <a:r>
              <a:rPr lang="sv-SE" dirty="0" err="1"/>
              <a:t>investments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4213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doing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Use</a:t>
            </a:r>
            <a:r>
              <a:rPr lang="sv-SE" dirty="0" smtClean="0"/>
              <a:t> </a:t>
            </a:r>
            <a:r>
              <a:rPr lang="sv-SE" dirty="0" err="1" smtClean="0"/>
              <a:t>existing</a:t>
            </a:r>
            <a:r>
              <a:rPr lang="sv-SE" dirty="0" smtClean="0"/>
              <a:t> </a:t>
            </a:r>
            <a:r>
              <a:rPr lang="sv-SE" dirty="0" err="1" smtClean="0"/>
              <a:t>possibilities</a:t>
            </a:r>
            <a:endParaRPr lang="sv-SE" dirty="0" smtClean="0"/>
          </a:p>
          <a:p>
            <a:pPr lvl="1"/>
            <a:r>
              <a:rPr lang="sv-SE" dirty="0" err="1" smtClean="0"/>
              <a:t>BiSS</a:t>
            </a:r>
            <a:r>
              <a:rPr lang="sv-SE" dirty="0" smtClean="0"/>
              <a:t> an </a:t>
            </a:r>
            <a:r>
              <a:rPr lang="sv-SE" dirty="0" err="1" smtClean="0"/>
              <a:t>example</a:t>
            </a:r>
            <a:r>
              <a:rPr lang="sv-SE" dirty="0" smtClean="0"/>
              <a:t> </a:t>
            </a:r>
            <a:r>
              <a:rPr lang="sv-SE" dirty="0" err="1" smtClean="0"/>
              <a:t>there</a:t>
            </a:r>
            <a:r>
              <a:rPr lang="sv-SE" dirty="0" smtClean="0"/>
              <a:t> a new </a:t>
            </a:r>
            <a:r>
              <a:rPr lang="sv-SE" dirty="0" err="1" smtClean="0"/>
              <a:t>development</a:t>
            </a:r>
            <a:r>
              <a:rPr lang="sv-SE" dirty="0" smtClean="0"/>
              <a:t> has </a:t>
            </a:r>
            <a:r>
              <a:rPr lang="sv-SE" dirty="0" err="1" smtClean="0"/>
              <a:t>been</a:t>
            </a:r>
            <a:r>
              <a:rPr lang="sv-SE" dirty="0" smtClean="0"/>
              <a:t> </a:t>
            </a:r>
            <a:r>
              <a:rPr lang="sv-SE" dirty="0" err="1" smtClean="0"/>
              <a:t>very</a:t>
            </a:r>
            <a:r>
              <a:rPr lang="sv-SE" dirty="0" smtClean="0"/>
              <a:t> positive</a:t>
            </a:r>
          </a:p>
          <a:p>
            <a:pPr lvl="2"/>
            <a:r>
              <a:rPr lang="sv-SE" dirty="0" smtClean="0"/>
              <a:t>SKA </a:t>
            </a:r>
            <a:r>
              <a:rPr lang="sv-SE" dirty="0" err="1" smtClean="0"/>
              <a:t>proposal</a:t>
            </a:r>
            <a:r>
              <a:rPr lang="sv-SE" dirty="0"/>
              <a:t> </a:t>
            </a:r>
            <a:r>
              <a:rPr lang="sv-SE" dirty="0" err="1" smtClean="0"/>
              <a:t>was</a:t>
            </a:r>
            <a:r>
              <a:rPr lang="sv-SE" dirty="0" smtClean="0"/>
              <a:t> </a:t>
            </a:r>
            <a:r>
              <a:rPr lang="sv-SE" dirty="0" err="1" smtClean="0"/>
              <a:t>made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the kind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involvement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would</a:t>
            </a:r>
            <a:r>
              <a:rPr lang="sv-SE" dirty="0" smtClean="0"/>
              <a:t> like to </a:t>
            </a:r>
            <a:r>
              <a:rPr lang="sv-SE" dirty="0" err="1" smtClean="0"/>
              <a:t>see</a:t>
            </a:r>
            <a:endParaRPr lang="sv-SE" dirty="0" smtClean="0"/>
          </a:p>
          <a:p>
            <a:pPr lvl="1"/>
            <a:r>
              <a:rPr lang="sv-SE" dirty="0" smtClean="0"/>
              <a:t>A </a:t>
            </a:r>
            <a:r>
              <a:rPr lang="sv-SE" dirty="0" err="1" smtClean="0"/>
              <a:t>certain</a:t>
            </a:r>
            <a:r>
              <a:rPr lang="sv-SE" dirty="0" smtClean="0"/>
              <a:t> </a:t>
            </a:r>
            <a:r>
              <a:rPr lang="sv-SE" dirty="0" err="1" smtClean="0"/>
              <a:t>amount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budget for Vetenskapsrådet set </a:t>
            </a:r>
            <a:r>
              <a:rPr lang="sv-SE" dirty="0" err="1" smtClean="0"/>
              <a:t>aside</a:t>
            </a:r>
            <a:r>
              <a:rPr lang="sv-SE" dirty="0" smtClean="0"/>
              <a:t> for </a:t>
            </a:r>
            <a:r>
              <a:rPr lang="sv-SE" dirty="0" err="1" smtClean="0"/>
              <a:t>deliveries</a:t>
            </a:r>
            <a:r>
              <a:rPr lang="sv-SE" dirty="0" smtClean="0"/>
              <a:t> to RI in the </a:t>
            </a:r>
            <a:r>
              <a:rPr lang="sv-SE" dirty="0" err="1" smtClean="0"/>
              <a:t>latest</a:t>
            </a:r>
            <a:r>
              <a:rPr lang="sv-SE" dirty="0" smtClean="0"/>
              <a:t> research bill. </a:t>
            </a:r>
            <a:r>
              <a:rPr lang="sv-SE" dirty="0" err="1" smtClean="0"/>
              <a:t>One</a:t>
            </a:r>
            <a:r>
              <a:rPr lang="sv-SE" dirty="0" smtClean="0"/>
              <a:t> call has </a:t>
            </a:r>
            <a:r>
              <a:rPr lang="sv-SE" dirty="0" err="1" smtClean="0"/>
              <a:t>been</a:t>
            </a:r>
            <a:r>
              <a:rPr lang="sv-SE" dirty="0" smtClean="0"/>
              <a:t> </a:t>
            </a:r>
            <a:r>
              <a:rPr lang="sv-SE" dirty="0" err="1" smtClean="0"/>
              <a:t>made</a:t>
            </a:r>
            <a:r>
              <a:rPr lang="sv-SE" dirty="0" smtClean="0"/>
              <a:t> and </a:t>
            </a:r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good</a:t>
            </a:r>
            <a:r>
              <a:rPr lang="sv-SE" dirty="0" smtClean="0"/>
              <a:t> </a:t>
            </a:r>
            <a:r>
              <a:rPr lang="sv-SE" dirty="0" err="1" smtClean="0"/>
              <a:t>examples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been</a:t>
            </a:r>
            <a:r>
              <a:rPr lang="sv-SE" dirty="0" smtClean="0"/>
              <a:t> </a:t>
            </a:r>
            <a:r>
              <a:rPr lang="sv-SE" dirty="0" err="1" smtClean="0"/>
              <a:t>funded</a:t>
            </a:r>
            <a:r>
              <a:rPr lang="sv-SE" dirty="0" smtClean="0"/>
              <a:t>.</a:t>
            </a:r>
          </a:p>
          <a:p>
            <a:pPr lvl="1"/>
            <a:r>
              <a:rPr lang="sv-SE" dirty="0" err="1" smtClean="0"/>
              <a:t>Increase</a:t>
            </a:r>
            <a:r>
              <a:rPr lang="sv-SE" dirty="0" smtClean="0"/>
              <a:t> the </a:t>
            </a:r>
            <a:r>
              <a:rPr lang="sv-SE" dirty="0" err="1" smtClean="0"/>
              <a:t>knowledge</a:t>
            </a:r>
            <a:r>
              <a:rPr lang="sv-SE" dirty="0" smtClean="0"/>
              <a:t> </a:t>
            </a:r>
            <a:r>
              <a:rPr lang="sv-SE" dirty="0" err="1" smtClean="0"/>
              <a:t>about</a:t>
            </a:r>
            <a:r>
              <a:rPr lang="sv-SE" dirty="0" smtClean="0"/>
              <a:t> the problem </a:t>
            </a:r>
            <a:r>
              <a:rPr lang="sv-SE" dirty="0" err="1" smtClean="0"/>
              <a:t>through</a:t>
            </a:r>
            <a:r>
              <a:rPr lang="sv-SE" dirty="0" smtClean="0"/>
              <a:t> </a:t>
            </a:r>
            <a:r>
              <a:rPr lang="sv-SE" dirty="0" err="1" smtClean="0"/>
              <a:t>our</a:t>
            </a:r>
            <a:r>
              <a:rPr lang="sv-SE" dirty="0" smtClean="0"/>
              <a:t> round-</a:t>
            </a:r>
            <a:r>
              <a:rPr lang="sv-SE" dirty="0" err="1" smtClean="0"/>
              <a:t>tables</a:t>
            </a:r>
            <a:r>
              <a:rPr lang="sv-SE" dirty="0" smtClean="0"/>
              <a:t> and </a:t>
            </a:r>
            <a:r>
              <a:rPr lang="sv-SE" dirty="0" err="1" smtClean="0"/>
              <a:t>discussions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RFI and URFI</a:t>
            </a:r>
          </a:p>
          <a:p>
            <a:pPr lvl="1"/>
            <a:r>
              <a:rPr lang="sv-SE" dirty="0" err="1" smtClean="0"/>
              <a:t>Use</a:t>
            </a:r>
            <a:r>
              <a:rPr lang="sv-SE" dirty="0" smtClean="0"/>
              <a:t> </a:t>
            </a:r>
            <a:r>
              <a:rPr lang="sv-SE" dirty="0" err="1" smtClean="0"/>
              <a:t>existing</a:t>
            </a:r>
            <a:r>
              <a:rPr lang="sv-SE" dirty="0" smtClean="0"/>
              <a:t> </a:t>
            </a:r>
            <a:r>
              <a:rPr lang="sv-SE" dirty="0" err="1" smtClean="0"/>
              <a:t>channels</a:t>
            </a:r>
            <a:r>
              <a:rPr lang="sv-SE" dirty="0" smtClean="0"/>
              <a:t> to try to </a:t>
            </a:r>
            <a:r>
              <a:rPr lang="sv-SE" dirty="0" err="1" smtClean="0"/>
              <a:t>change</a:t>
            </a:r>
            <a:r>
              <a:rPr lang="sv-SE" dirty="0" smtClean="0"/>
              <a:t> the </a:t>
            </a:r>
            <a:r>
              <a:rPr lang="sv-SE" dirty="0" err="1" smtClean="0"/>
              <a:t>current</a:t>
            </a:r>
            <a:r>
              <a:rPr lang="sv-SE" dirty="0" smtClean="0"/>
              <a:t> situation, i.e. </a:t>
            </a:r>
            <a:r>
              <a:rPr lang="sv-SE" dirty="0" err="1" smtClean="0"/>
              <a:t>targeting</a:t>
            </a:r>
            <a:r>
              <a:rPr lang="sv-SE" dirty="0" smtClean="0"/>
              <a:t> the </a:t>
            </a:r>
            <a:r>
              <a:rPr lang="sv-SE" dirty="0" err="1" smtClean="0"/>
              <a:t>next</a:t>
            </a:r>
            <a:r>
              <a:rPr lang="sv-SE" dirty="0" smtClean="0"/>
              <a:t> research bill</a:t>
            </a:r>
          </a:p>
        </p:txBody>
      </p:sp>
    </p:spTree>
    <p:extLst>
      <p:ext uri="{BB962C8B-B14F-4D97-AF65-F5344CB8AC3E}">
        <p14:creationId xmlns:p14="http://schemas.microsoft.com/office/powerpoint/2010/main" val="2976463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Preparing</a:t>
            </a:r>
            <a:r>
              <a:rPr lang="sv-SE" dirty="0" smtClean="0"/>
              <a:t> for in kind </a:t>
            </a:r>
            <a:r>
              <a:rPr lang="sv-SE" dirty="0" err="1" smtClean="0"/>
              <a:t>deliveries</a:t>
            </a:r>
            <a:r>
              <a:rPr lang="sv-SE" dirty="0" smtClean="0"/>
              <a:t> to ESS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Preparations for the </a:t>
            </a:r>
            <a:r>
              <a:rPr lang="sv-SE" dirty="0" err="1" smtClean="0"/>
              <a:t>phases</a:t>
            </a:r>
            <a:r>
              <a:rPr lang="sv-SE" dirty="0" smtClean="0"/>
              <a:t> initial operations and operations</a:t>
            </a:r>
          </a:p>
          <a:p>
            <a:r>
              <a:rPr lang="sv-SE" dirty="0" err="1" smtClean="0"/>
              <a:t>Negotiations</a:t>
            </a:r>
            <a:r>
              <a:rPr lang="sv-SE" dirty="0" smtClean="0"/>
              <a:t> for the budget for </a:t>
            </a:r>
            <a:r>
              <a:rPr lang="sv-SE" dirty="0" err="1" smtClean="0"/>
              <a:t>these</a:t>
            </a:r>
            <a:r>
              <a:rPr lang="sv-SE" dirty="0" smtClean="0"/>
              <a:t> </a:t>
            </a:r>
            <a:r>
              <a:rPr lang="sv-SE" dirty="0" err="1" smtClean="0"/>
              <a:t>phases</a:t>
            </a:r>
            <a:r>
              <a:rPr lang="sv-SE" dirty="0" smtClean="0"/>
              <a:t> under </a:t>
            </a:r>
            <a:r>
              <a:rPr lang="sv-SE" dirty="0" err="1" smtClean="0"/>
              <a:t>way</a:t>
            </a:r>
            <a:r>
              <a:rPr lang="sv-SE" dirty="0" smtClean="0"/>
              <a:t> </a:t>
            </a:r>
          </a:p>
          <a:p>
            <a:r>
              <a:rPr lang="sv-SE" dirty="0" smtClean="0"/>
              <a:t>New </a:t>
            </a:r>
            <a:r>
              <a:rPr lang="sv-SE" dirty="0" err="1" smtClean="0"/>
              <a:t>development</a:t>
            </a:r>
            <a:r>
              <a:rPr lang="sv-SE" dirty="0" smtClean="0"/>
              <a:t> at Vetenskapsrådet and </a:t>
            </a:r>
            <a:r>
              <a:rPr lang="sv-SE" dirty="0" err="1" smtClean="0"/>
              <a:t>Vinnova</a:t>
            </a:r>
            <a:r>
              <a:rPr lang="sv-SE" dirty="0" smtClean="0"/>
              <a:t> – </a:t>
            </a:r>
            <a:r>
              <a:rPr lang="sv-SE" dirty="0" err="1" smtClean="0"/>
              <a:t>assignment</a:t>
            </a:r>
            <a:r>
              <a:rPr lang="sv-SE" dirty="0" smtClean="0"/>
              <a:t> from the </a:t>
            </a:r>
            <a:r>
              <a:rPr lang="sv-SE" dirty="0" err="1" smtClean="0"/>
              <a:t>government</a:t>
            </a:r>
            <a:r>
              <a:rPr lang="sv-SE" dirty="0" smtClean="0"/>
              <a:t> to </a:t>
            </a:r>
            <a:r>
              <a:rPr lang="sv-SE" dirty="0" err="1" smtClean="0"/>
              <a:t>coordinate</a:t>
            </a:r>
            <a:r>
              <a:rPr lang="sv-SE" dirty="0" smtClean="0"/>
              <a:t> the Swedish </a:t>
            </a:r>
            <a:r>
              <a:rPr lang="sv-SE" dirty="0" err="1" smtClean="0"/>
              <a:t>involvement</a:t>
            </a:r>
            <a:r>
              <a:rPr lang="sv-SE" dirty="0" smtClean="0"/>
              <a:t> 2019-2025</a:t>
            </a:r>
          </a:p>
          <a:p>
            <a:r>
              <a:rPr lang="sv-SE" dirty="0" err="1" smtClean="0"/>
              <a:t>Results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first</a:t>
            </a:r>
            <a:r>
              <a:rPr lang="sv-SE" dirty="0" smtClean="0"/>
              <a:t> </a:t>
            </a:r>
            <a:r>
              <a:rPr lang="sv-SE" dirty="0" err="1" smtClean="0"/>
              <a:t>assigment</a:t>
            </a:r>
            <a:r>
              <a:rPr lang="sv-SE" dirty="0" smtClean="0"/>
              <a:t> (2014-2018) </a:t>
            </a:r>
            <a:r>
              <a:rPr lang="sv-SE" dirty="0" err="1" smtClean="0"/>
              <a:t>reported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three</a:t>
            </a:r>
            <a:r>
              <a:rPr lang="sv-SE" dirty="0" smtClean="0"/>
              <a:t> </a:t>
            </a:r>
            <a:r>
              <a:rPr lang="sv-SE" dirty="0" err="1" smtClean="0"/>
              <a:t>recommendations</a:t>
            </a:r>
            <a:r>
              <a:rPr lang="sv-SE" dirty="0" smtClean="0"/>
              <a:t> to the </a:t>
            </a:r>
            <a:r>
              <a:rPr lang="sv-SE" dirty="0" err="1" smtClean="0"/>
              <a:t>government</a:t>
            </a:r>
            <a:r>
              <a:rPr lang="sv-SE" dirty="0" smtClean="0"/>
              <a:t>:</a:t>
            </a:r>
          </a:p>
          <a:p>
            <a:pPr lvl="1"/>
            <a:r>
              <a:rPr lang="sv-SE" dirty="0" err="1" smtClean="0"/>
              <a:t>Coordinate</a:t>
            </a:r>
            <a:r>
              <a:rPr lang="sv-SE" dirty="0" smtClean="0"/>
              <a:t> at the </a:t>
            </a:r>
            <a:r>
              <a:rPr lang="sv-SE" dirty="0" err="1" smtClean="0"/>
              <a:t>governmental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1"/>
            <a:r>
              <a:rPr lang="sv-SE" dirty="0" smtClean="0"/>
              <a:t>Policy and </a:t>
            </a:r>
            <a:r>
              <a:rPr lang="sv-SE" dirty="0" err="1" smtClean="0"/>
              <a:t>funding</a:t>
            </a:r>
            <a:r>
              <a:rPr lang="sv-SE" dirty="0" smtClean="0"/>
              <a:t> </a:t>
            </a:r>
            <a:r>
              <a:rPr lang="sv-SE" dirty="0" err="1" smtClean="0"/>
              <a:t>streams</a:t>
            </a:r>
            <a:r>
              <a:rPr lang="sv-SE" dirty="0" smtClean="0"/>
              <a:t> </a:t>
            </a:r>
            <a:r>
              <a:rPr lang="sv-SE" dirty="0" err="1" smtClean="0"/>
              <a:t>need</a:t>
            </a:r>
            <a:r>
              <a:rPr lang="sv-SE" dirty="0" smtClean="0"/>
              <a:t> to be </a:t>
            </a:r>
            <a:r>
              <a:rPr lang="sv-SE" dirty="0" err="1" smtClean="0"/>
              <a:t>coordinated</a:t>
            </a:r>
            <a:endParaRPr lang="sv-SE" dirty="0"/>
          </a:p>
          <a:p>
            <a:pPr lvl="1"/>
            <a:r>
              <a:rPr lang="sv-SE" dirty="0" smtClean="0"/>
              <a:t>Incentives for </a:t>
            </a:r>
            <a:r>
              <a:rPr lang="sv-SE" dirty="0" err="1" smtClean="0"/>
              <a:t>universities</a:t>
            </a:r>
            <a:r>
              <a:rPr lang="sv-SE" dirty="0" smtClean="0"/>
              <a:t> to </a:t>
            </a:r>
            <a:r>
              <a:rPr lang="sv-SE" dirty="0" err="1" smtClean="0"/>
              <a:t>develope</a:t>
            </a:r>
            <a:r>
              <a:rPr lang="sv-SE" dirty="0" smtClean="0"/>
              <a:t> </a:t>
            </a:r>
            <a:r>
              <a:rPr lang="sv-SE" dirty="0" err="1" smtClean="0"/>
              <a:t>tools</a:t>
            </a:r>
            <a:r>
              <a:rPr lang="sv-SE" dirty="0" smtClean="0"/>
              <a:t> for research </a:t>
            </a:r>
            <a:r>
              <a:rPr lang="sv-SE" dirty="0" err="1" smtClean="0"/>
              <a:t>need</a:t>
            </a:r>
            <a:r>
              <a:rPr lang="sv-SE" dirty="0" smtClean="0"/>
              <a:t> to be in </a:t>
            </a:r>
            <a:r>
              <a:rPr lang="sv-SE" dirty="0" err="1" smtClean="0"/>
              <a:t>place</a:t>
            </a:r>
            <a:endParaRPr lang="sv-SE" dirty="0" smtClean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057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3723E-C76B-4C86-874E-CB80BABBA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Meanwhile</a:t>
            </a:r>
            <a:r>
              <a:rPr lang="sv-SE" dirty="0"/>
              <a:t>…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D8987560-81F7-4D80-B8E5-F6934A538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3127" y="3602993"/>
            <a:ext cx="5633348" cy="2977101"/>
          </a:xfrm>
          <a:prstGeom prst="rect">
            <a:avLst/>
          </a:prstGeom>
          <a:ln w="79375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10D410E-9AD0-493F-8A23-51AC0C353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140" y="556675"/>
            <a:ext cx="5767735" cy="3046318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34E53A0-FE86-4237-AA4B-6AC2956AE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83" y="1806645"/>
            <a:ext cx="5335044" cy="30463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9375"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9824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667</Words>
  <Application>Microsoft Office PowerPoint</Application>
  <PresentationFormat>Bredbild</PresentationFormat>
  <Paragraphs>91</Paragraphs>
  <Slides>10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Development and Innovation through Big Science </vt:lpstr>
      <vt:lpstr>Innovation Arenas with Big Science</vt:lpstr>
      <vt:lpstr>PowerPoint-presentation</vt:lpstr>
      <vt:lpstr>Three ways to deliver to Big Science</vt:lpstr>
      <vt:lpstr>Ongoing work</vt:lpstr>
      <vt:lpstr>What we would like to see</vt:lpstr>
      <vt:lpstr>What we are doing</vt:lpstr>
      <vt:lpstr>Preparing for in kind deliveries to ESS</vt:lpstr>
      <vt:lpstr>Meanwhile…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Arbetsgrupp för svenska leveranser till storskaliga forskningsanläggningar</dc:title>
  <dc:creator>Natasa Pahlm</dc:creator>
  <cp:lastModifiedBy>Leif Eriksson</cp:lastModifiedBy>
  <cp:revision>59</cp:revision>
  <dcterms:created xsi:type="dcterms:W3CDTF">2018-11-08T14:49:34Z</dcterms:created>
  <dcterms:modified xsi:type="dcterms:W3CDTF">2019-05-08T05:14:26Z</dcterms:modified>
</cp:coreProperties>
</file>