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3"/>
  </p:notesMasterIdLst>
  <p:sldIdLst>
    <p:sldId id="256" r:id="rId2"/>
    <p:sldId id="269" r:id="rId3"/>
    <p:sldId id="282" r:id="rId4"/>
    <p:sldId id="279" r:id="rId5"/>
    <p:sldId id="287" r:id="rId6"/>
    <p:sldId id="280" r:id="rId7"/>
    <p:sldId id="286" r:id="rId8"/>
    <p:sldId id="270" r:id="rId9"/>
    <p:sldId id="281" r:id="rId10"/>
    <p:sldId id="284" r:id="rId11"/>
    <p:sldId id="285" r:id="rId12"/>
  </p:sldIdLst>
  <p:sldSz cx="9144000" cy="6858000" type="screen4x3"/>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3" autoAdjust="0"/>
    <p:restoredTop sz="94660"/>
  </p:normalViewPr>
  <p:slideViewPr>
    <p:cSldViewPr snapToGrid="0">
      <p:cViewPr>
        <p:scale>
          <a:sx n="53" d="100"/>
          <a:sy n="53" d="100"/>
        </p:scale>
        <p:origin x="1428" y="88"/>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sz="2800" baseline="0" dirty="0"/>
              <a:t> </a:t>
            </a:r>
            <a:r>
              <a:rPr lang="de-DE" sz="2800" dirty="0"/>
              <a:t> </a:t>
            </a:r>
            <a:r>
              <a:rPr lang="de-DE" sz="2800" dirty="0" err="1"/>
              <a:t>Employees</a:t>
            </a:r>
            <a:endParaRPr lang="de-DE" sz="2800" dirty="0"/>
          </a:p>
        </c:rich>
      </c:tx>
      <c:layout>
        <c:manualLayout>
          <c:xMode val="edge"/>
          <c:yMode val="edge"/>
          <c:x val="0.28466342660026867"/>
          <c:y val="1.4062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Number of employees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CA7-4C6A-A165-812B356E0D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CA7-4C6A-A165-812B356E0D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CA7-4C6A-A165-812B356E0D8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14 Researchers with a PhD</c:v>
                </c:pt>
                <c:pt idx="1">
                  <c:v>10 Engineers and Technicians</c:v>
                </c:pt>
                <c:pt idx="2">
                  <c:v>6 PhD Sudents </c:v>
                </c:pt>
              </c:strCache>
            </c:strRef>
          </c:cat>
          <c:val>
            <c:numRef>
              <c:f>Sheet1!$B$2:$B$4</c:f>
              <c:numCache>
                <c:formatCode>General</c:formatCode>
                <c:ptCount val="3"/>
                <c:pt idx="0">
                  <c:v>14</c:v>
                </c:pt>
                <c:pt idx="1">
                  <c:v>10</c:v>
                </c:pt>
                <c:pt idx="2">
                  <c:v>5</c:v>
                </c:pt>
              </c:numCache>
            </c:numRef>
          </c:val>
          <c:extLst>
            <c:ext xmlns:c16="http://schemas.microsoft.com/office/drawing/2014/chart" uri="{C3380CC4-5D6E-409C-BE32-E72D297353CC}">
              <c16:uniqueId val="{00000000-1225-4640-9462-6391336490F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The total initial investment of 24.4 MEURO </a:t>
            </a:r>
          </a:p>
          <a:p>
            <a:pPr>
              <a:defRPr/>
            </a:pPr>
            <a:r>
              <a:rPr lang="en-US" dirty="0"/>
              <a:t>Period 2013-2020</a:t>
            </a:r>
          </a:p>
        </c:rich>
      </c:tx>
      <c:layout>
        <c:manualLayout>
          <c:xMode val="edge"/>
          <c:yMode val="edge"/>
          <c:x val="0"/>
          <c:y val="1.5538821393296018E-3"/>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Contribution to total income 24.4 MEURO, period 2013-2020</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545-4314-9792-450D8DD92B22}"/>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545-4314-9792-450D8DD92B2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545-4314-9792-450D8DD92B22}"/>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545-4314-9792-450D8DD92B22}"/>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545-4314-9792-450D8DD92B22}"/>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2545-4314-9792-450D8DD92B2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Sheet1!$A$2:$A$7</c:f>
              <c:strCache>
                <c:ptCount val="5"/>
                <c:pt idx="0">
                  <c:v>9.2 MEUR ESS</c:v>
                </c:pt>
                <c:pt idx="1">
                  <c:v>6.4 MEUR Government</c:v>
                </c:pt>
                <c:pt idx="2">
                  <c:v>4.0 MEUR KAW Foundation</c:v>
                </c:pt>
                <c:pt idx="3">
                  <c:v>4.3 MEUR Uppsala University</c:v>
                </c:pt>
                <c:pt idx="4">
                  <c:v>0.5 MEUR CERN</c:v>
                </c:pt>
              </c:strCache>
            </c:strRef>
          </c:cat>
          <c:val>
            <c:numRef>
              <c:f>Sheet1!$B$2:$B$7</c:f>
              <c:numCache>
                <c:formatCode>General</c:formatCode>
                <c:ptCount val="6"/>
                <c:pt idx="0">
                  <c:v>9.1999999999999993</c:v>
                </c:pt>
                <c:pt idx="1">
                  <c:v>6.4</c:v>
                </c:pt>
                <c:pt idx="2">
                  <c:v>4</c:v>
                </c:pt>
                <c:pt idx="3">
                  <c:v>4.3</c:v>
                </c:pt>
                <c:pt idx="4">
                  <c:v>0.5</c:v>
                </c:pt>
              </c:numCache>
            </c:numRef>
          </c:val>
          <c:extLst>
            <c:ext xmlns:c16="http://schemas.microsoft.com/office/drawing/2014/chart" uri="{C3380CC4-5D6E-409C-BE32-E72D297353CC}">
              <c16:uniqueId val="{00000000-A328-4F08-A003-BF854B29CB4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Entry>
      <c:legendEntry>
        <c:idx val="5"/>
        <c:delete val="1"/>
      </c:legendEntry>
      <c:layout>
        <c:manualLayout>
          <c:xMode val="edge"/>
          <c:yMode val="edge"/>
          <c:x val="0.64577049876099279"/>
          <c:y val="0.19673432265476185"/>
          <c:w val="0.35422950123900726"/>
          <c:h val="0.8032656773452382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Operation cost as from now on: </a:t>
            </a:r>
          </a:p>
          <a:p>
            <a:pPr>
              <a:defRPr/>
            </a:pPr>
            <a:r>
              <a:rPr lang="en-US" dirty="0"/>
              <a:t>3.9 MEUR per year</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Operation cost 3.6 MEUR per year</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514-4243-8751-72635A3B34CF}"/>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514-4243-8751-72635A3B34CF}"/>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514-4243-8751-72635A3B34C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1.9 MEUR Salaries </c:v>
                </c:pt>
                <c:pt idx="1">
                  <c:v>0.6 MEUR Lab renting costs</c:v>
                </c:pt>
                <c:pt idx="2">
                  <c:v>1.1 MEUR Investments, orders and consumables</c:v>
                </c:pt>
              </c:strCache>
            </c:strRef>
          </c:cat>
          <c:val>
            <c:numRef>
              <c:f>Sheet1!$B$2:$B$4</c:f>
              <c:numCache>
                <c:formatCode>General</c:formatCode>
                <c:ptCount val="3"/>
                <c:pt idx="0">
                  <c:v>1.9</c:v>
                </c:pt>
                <c:pt idx="1">
                  <c:v>0.6</c:v>
                </c:pt>
                <c:pt idx="2">
                  <c:v>1.1000000000000001</c:v>
                </c:pt>
              </c:numCache>
            </c:numRef>
          </c:val>
          <c:extLst>
            <c:ext xmlns:c16="http://schemas.microsoft.com/office/drawing/2014/chart" uri="{C3380CC4-5D6E-409C-BE32-E72D297353CC}">
              <c16:uniqueId val="{00000000-ED87-489B-A2C5-BAF4B85ECEE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Entry>
      <c:layout>
        <c:manualLayout>
          <c:xMode val="edge"/>
          <c:yMode val="edge"/>
          <c:x val="0.5711058219960341"/>
          <c:y val="0.32075402065500908"/>
          <c:w val="0.41331176061480618"/>
          <c:h val="0.5810427746306747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534DFF8C-F755-4AF4-B408-65F99219D3AB}" type="datetimeFigureOut">
              <a:rPr lang="de-DE" smtClean="0"/>
              <a:t>07.05.2019</a:t>
            </a:fld>
            <a:endParaRPr lang="de-DE"/>
          </a:p>
        </p:txBody>
      </p:sp>
      <p:sp>
        <p:nvSpPr>
          <p:cNvPr id="4" name="Slide Image Placehold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E3FB5B9A-51D5-48C0-97AE-374879F29F57}" type="slidenum">
              <a:rPr lang="de-DE" smtClean="0"/>
              <a:t>‹#›</a:t>
            </a:fld>
            <a:endParaRPr lang="de-DE"/>
          </a:p>
        </p:txBody>
      </p:sp>
    </p:spTree>
    <p:extLst>
      <p:ext uri="{BB962C8B-B14F-4D97-AF65-F5344CB8AC3E}">
        <p14:creationId xmlns:p14="http://schemas.microsoft.com/office/powerpoint/2010/main" val="3541896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1233488"/>
            <a:ext cx="4441825" cy="33321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B5B9A-51D5-48C0-97AE-374879F29F57}" type="slidenum">
              <a:rPr lang="de-DE" smtClean="0"/>
              <a:t>8</a:t>
            </a:fld>
            <a:endParaRPr lang="de-DE"/>
          </a:p>
        </p:txBody>
      </p:sp>
    </p:spTree>
    <p:extLst>
      <p:ext uri="{BB962C8B-B14F-4D97-AF65-F5344CB8AC3E}">
        <p14:creationId xmlns:p14="http://schemas.microsoft.com/office/powerpoint/2010/main" val="1643530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1233488"/>
            <a:ext cx="4441825" cy="33321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FB5B9A-51D5-48C0-97AE-374879F29F57}" type="slidenum">
              <a:rPr lang="de-DE" smtClean="0"/>
              <a:t>11</a:t>
            </a:fld>
            <a:endParaRPr lang="de-DE"/>
          </a:p>
        </p:txBody>
      </p:sp>
    </p:spTree>
    <p:extLst>
      <p:ext uri="{BB962C8B-B14F-4D97-AF65-F5344CB8AC3E}">
        <p14:creationId xmlns:p14="http://schemas.microsoft.com/office/powerpoint/2010/main" val="3059257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sv-SE"/>
              <a:t>2019-05-08</a:t>
            </a:r>
            <a:endParaRPr lang="de-DE"/>
          </a:p>
        </p:txBody>
      </p:sp>
      <p:sp>
        <p:nvSpPr>
          <p:cNvPr id="5" name="Footer Placeholder 4"/>
          <p:cNvSpPr>
            <a:spLocks noGrp="1"/>
          </p:cNvSpPr>
          <p:nvPr>
            <p:ph type="ftr" sz="quarter" idx="11"/>
          </p:nvPr>
        </p:nvSpPr>
        <p:spPr/>
        <p:txBody>
          <a:bodyPr/>
          <a:lstStyle/>
          <a:p>
            <a:r>
              <a:rPr lang="en-US"/>
              <a:t>Cryo and RF FREIA Workshop in Uppsala                                                            Tord Ekelöf</a:t>
            </a:r>
            <a:endParaRPr lang="de-DE"/>
          </a:p>
        </p:txBody>
      </p:sp>
      <p:sp>
        <p:nvSpPr>
          <p:cNvPr id="6" name="Slide Number Placeholder 5"/>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4134738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sv-SE"/>
              <a:t>2019-05-08</a:t>
            </a:r>
            <a:endParaRPr lang="de-DE"/>
          </a:p>
        </p:txBody>
      </p:sp>
      <p:sp>
        <p:nvSpPr>
          <p:cNvPr id="5" name="Footer Placeholder 4"/>
          <p:cNvSpPr>
            <a:spLocks noGrp="1"/>
          </p:cNvSpPr>
          <p:nvPr>
            <p:ph type="ftr" sz="quarter" idx="11"/>
          </p:nvPr>
        </p:nvSpPr>
        <p:spPr/>
        <p:txBody>
          <a:bodyPr/>
          <a:lstStyle/>
          <a:p>
            <a:r>
              <a:rPr lang="en-US"/>
              <a:t>Cryo and RF FREIA Workshop in Uppsala                                                            Tord Ekelöf</a:t>
            </a:r>
            <a:endParaRPr lang="de-DE"/>
          </a:p>
        </p:txBody>
      </p:sp>
      <p:sp>
        <p:nvSpPr>
          <p:cNvPr id="6" name="Slide Number Placeholder 5"/>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93100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sv-SE"/>
              <a:t>2019-05-08</a:t>
            </a:r>
            <a:endParaRPr lang="de-DE"/>
          </a:p>
        </p:txBody>
      </p:sp>
      <p:sp>
        <p:nvSpPr>
          <p:cNvPr id="5" name="Footer Placeholder 4"/>
          <p:cNvSpPr>
            <a:spLocks noGrp="1"/>
          </p:cNvSpPr>
          <p:nvPr>
            <p:ph type="ftr" sz="quarter" idx="11"/>
          </p:nvPr>
        </p:nvSpPr>
        <p:spPr/>
        <p:txBody>
          <a:bodyPr/>
          <a:lstStyle/>
          <a:p>
            <a:r>
              <a:rPr lang="en-US"/>
              <a:t>Cryo and RF FREIA Workshop in Uppsala                                                            Tord Ekelöf</a:t>
            </a:r>
            <a:endParaRPr lang="de-DE"/>
          </a:p>
        </p:txBody>
      </p:sp>
      <p:sp>
        <p:nvSpPr>
          <p:cNvPr id="6" name="Slide Number Placeholder 5"/>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868891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sv-SE"/>
              <a:t>2019-05-08</a:t>
            </a:r>
            <a:endParaRPr lang="de-DE"/>
          </a:p>
        </p:txBody>
      </p:sp>
      <p:sp>
        <p:nvSpPr>
          <p:cNvPr id="5" name="Footer Placeholder 4"/>
          <p:cNvSpPr>
            <a:spLocks noGrp="1"/>
          </p:cNvSpPr>
          <p:nvPr>
            <p:ph type="ftr" sz="quarter" idx="11"/>
          </p:nvPr>
        </p:nvSpPr>
        <p:spPr/>
        <p:txBody>
          <a:bodyPr/>
          <a:lstStyle/>
          <a:p>
            <a:r>
              <a:rPr lang="en-US"/>
              <a:t>Cryo and RF FREIA Workshop in Uppsala                                                            Tord Ekelöf</a:t>
            </a:r>
            <a:endParaRPr lang="de-DE"/>
          </a:p>
        </p:txBody>
      </p:sp>
      <p:sp>
        <p:nvSpPr>
          <p:cNvPr id="6" name="Slide Number Placeholder 5"/>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525027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sv-SE"/>
              <a:t>2019-05-08</a:t>
            </a:r>
            <a:endParaRPr lang="de-DE"/>
          </a:p>
        </p:txBody>
      </p:sp>
      <p:sp>
        <p:nvSpPr>
          <p:cNvPr id="5" name="Footer Placeholder 4"/>
          <p:cNvSpPr>
            <a:spLocks noGrp="1"/>
          </p:cNvSpPr>
          <p:nvPr>
            <p:ph type="ftr" sz="quarter" idx="11"/>
          </p:nvPr>
        </p:nvSpPr>
        <p:spPr/>
        <p:txBody>
          <a:bodyPr/>
          <a:lstStyle/>
          <a:p>
            <a:r>
              <a:rPr lang="en-US"/>
              <a:t>Cryo and RF FREIA Workshop in Uppsala                                                            Tord Ekelöf</a:t>
            </a:r>
            <a:endParaRPr lang="de-DE"/>
          </a:p>
        </p:txBody>
      </p:sp>
      <p:sp>
        <p:nvSpPr>
          <p:cNvPr id="6" name="Slide Number Placeholder 5"/>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309823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sv-SE"/>
              <a:t>2019-05-08</a:t>
            </a:r>
            <a:endParaRPr lang="de-DE"/>
          </a:p>
        </p:txBody>
      </p:sp>
      <p:sp>
        <p:nvSpPr>
          <p:cNvPr id="6" name="Footer Placeholder 5"/>
          <p:cNvSpPr>
            <a:spLocks noGrp="1"/>
          </p:cNvSpPr>
          <p:nvPr>
            <p:ph type="ftr" sz="quarter" idx="11"/>
          </p:nvPr>
        </p:nvSpPr>
        <p:spPr/>
        <p:txBody>
          <a:bodyPr/>
          <a:lstStyle/>
          <a:p>
            <a:r>
              <a:rPr lang="en-US"/>
              <a:t>Cryo and RF FREIA Workshop in Uppsala                                                            Tord Ekelöf</a:t>
            </a:r>
            <a:endParaRPr lang="de-DE"/>
          </a:p>
        </p:txBody>
      </p:sp>
      <p:sp>
        <p:nvSpPr>
          <p:cNvPr id="7" name="Slide Number Placeholder 6"/>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1196216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sv-SE"/>
              <a:t>2019-05-08</a:t>
            </a:r>
            <a:endParaRPr lang="de-DE"/>
          </a:p>
        </p:txBody>
      </p:sp>
      <p:sp>
        <p:nvSpPr>
          <p:cNvPr id="8" name="Footer Placeholder 7"/>
          <p:cNvSpPr>
            <a:spLocks noGrp="1"/>
          </p:cNvSpPr>
          <p:nvPr>
            <p:ph type="ftr" sz="quarter" idx="11"/>
          </p:nvPr>
        </p:nvSpPr>
        <p:spPr/>
        <p:txBody>
          <a:bodyPr/>
          <a:lstStyle/>
          <a:p>
            <a:r>
              <a:rPr lang="en-US"/>
              <a:t>Cryo and RF FREIA Workshop in Uppsala                                                            Tord Ekelöf</a:t>
            </a:r>
            <a:endParaRPr lang="de-DE"/>
          </a:p>
        </p:txBody>
      </p:sp>
      <p:sp>
        <p:nvSpPr>
          <p:cNvPr id="9" name="Slide Number Placeholder 8"/>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3450178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sv-SE"/>
              <a:t>2019-05-08</a:t>
            </a:r>
            <a:endParaRPr lang="de-DE"/>
          </a:p>
        </p:txBody>
      </p:sp>
      <p:sp>
        <p:nvSpPr>
          <p:cNvPr id="4" name="Footer Placeholder 3"/>
          <p:cNvSpPr>
            <a:spLocks noGrp="1"/>
          </p:cNvSpPr>
          <p:nvPr>
            <p:ph type="ftr" sz="quarter" idx="11"/>
          </p:nvPr>
        </p:nvSpPr>
        <p:spPr/>
        <p:txBody>
          <a:bodyPr/>
          <a:lstStyle/>
          <a:p>
            <a:r>
              <a:rPr lang="en-US"/>
              <a:t>Cryo and RF FREIA Workshop in Uppsala                                                            Tord Ekelöf</a:t>
            </a:r>
            <a:endParaRPr lang="de-DE"/>
          </a:p>
        </p:txBody>
      </p:sp>
      <p:sp>
        <p:nvSpPr>
          <p:cNvPr id="5" name="Slide Number Placeholder 4"/>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1847354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sv-SE"/>
              <a:t>2019-05-08</a:t>
            </a:r>
            <a:endParaRPr lang="de-DE"/>
          </a:p>
        </p:txBody>
      </p:sp>
      <p:sp>
        <p:nvSpPr>
          <p:cNvPr id="3" name="Footer Placeholder 2"/>
          <p:cNvSpPr>
            <a:spLocks noGrp="1"/>
          </p:cNvSpPr>
          <p:nvPr>
            <p:ph type="ftr" sz="quarter" idx="11"/>
          </p:nvPr>
        </p:nvSpPr>
        <p:spPr/>
        <p:txBody>
          <a:bodyPr/>
          <a:lstStyle/>
          <a:p>
            <a:r>
              <a:rPr lang="en-US"/>
              <a:t>Cryo and RF FREIA Workshop in Uppsala                                                            Tord Ekelöf</a:t>
            </a:r>
            <a:endParaRPr lang="de-DE"/>
          </a:p>
        </p:txBody>
      </p:sp>
      <p:sp>
        <p:nvSpPr>
          <p:cNvPr id="4" name="Slide Number Placeholder 3"/>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3573722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sv-SE"/>
              <a:t>2019-05-08</a:t>
            </a:r>
            <a:endParaRPr lang="de-DE"/>
          </a:p>
        </p:txBody>
      </p:sp>
      <p:sp>
        <p:nvSpPr>
          <p:cNvPr id="6" name="Footer Placeholder 5"/>
          <p:cNvSpPr>
            <a:spLocks noGrp="1"/>
          </p:cNvSpPr>
          <p:nvPr>
            <p:ph type="ftr" sz="quarter" idx="11"/>
          </p:nvPr>
        </p:nvSpPr>
        <p:spPr/>
        <p:txBody>
          <a:bodyPr/>
          <a:lstStyle/>
          <a:p>
            <a:r>
              <a:rPr lang="en-US"/>
              <a:t>Cryo and RF FREIA Workshop in Uppsala                                                            Tord Ekelöf</a:t>
            </a:r>
            <a:endParaRPr lang="de-DE"/>
          </a:p>
        </p:txBody>
      </p:sp>
      <p:sp>
        <p:nvSpPr>
          <p:cNvPr id="7" name="Slide Number Placeholder 6"/>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1853408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sv-SE"/>
              <a:t>2019-05-08</a:t>
            </a:r>
            <a:endParaRPr lang="de-DE"/>
          </a:p>
        </p:txBody>
      </p:sp>
      <p:sp>
        <p:nvSpPr>
          <p:cNvPr id="6" name="Footer Placeholder 5"/>
          <p:cNvSpPr>
            <a:spLocks noGrp="1"/>
          </p:cNvSpPr>
          <p:nvPr>
            <p:ph type="ftr" sz="quarter" idx="11"/>
          </p:nvPr>
        </p:nvSpPr>
        <p:spPr/>
        <p:txBody>
          <a:bodyPr/>
          <a:lstStyle/>
          <a:p>
            <a:r>
              <a:rPr lang="en-US"/>
              <a:t>Cryo and RF FREIA Workshop in Uppsala                                                            Tord Ekelöf</a:t>
            </a:r>
            <a:endParaRPr lang="de-DE"/>
          </a:p>
        </p:txBody>
      </p:sp>
      <p:sp>
        <p:nvSpPr>
          <p:cNvPr id="7" name="Slide Number Placeholder 6"/>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3798252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a:t>2019-05-08</a:t>
            </a:r>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Cryo and RF FREIA Workshop in Uppsala                                                            Tord Ekelöf</a:t>
            </a:r>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47BC95-38AE-476E-B89E-3CAC0E10D5DD}" type="slidenum">
              <a:rPr lang="de-DE" smtClean="0"/>
              <a:t>‹#›</a:t>
            </a:fld>
            <a:endParaRPr lang="de-DE"/>
          </a:p>
        </p:txBody>
      </p:sp>
    </p:spTree>
    <p:extLst>
      <p:ext uri="{BB962C8B-B14F-4D97-AF65-F5344CB8AC3E}">
        <p14:creationId xmlns:p14="http://schemas.microsoft.com/office/powerpoint/2010/main" val="281034856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70251"/>
            <a:ext cx="6858000" cy="1790700"/>
          </a:xfrm>
        </p:spPr>
        <p:txBody>
          <a:bodyPr>
            <a:normAutofit/>
          </a:bodyPr>
          <a:lstStyle/>
          <a:p>
            <a:br>
              <a:rPr lang="en-US" b="1" dirty="0"/>
            </a:br>
            <a:r>
              <a:rPr lang="en-US" b="1" dirty="0"/>
              <a:t> FREIA Laboratory</a:t>
            </a:r>
            <a:endParaRPr lang="de-DE" b="1" dirty="0">
              <a:latin typeface="+mn-lt"/>
            </a:endParaRPr>
          </a:p>
        </p:txBody>
      </p:sp>
      <p:sp>
        <p:nvSpPr>
          <p:cNvPr id="3" name="Subtitle 2"/>
          <p:cNvSpPr>
            <a:spLocks noGrp="1"/>
          </p:cNvSpPr>
          <p:nvPr>
            <p:ph type="subTitle" idx="1"/>
          </p:nvPr>
        </p:nvSpPr>
        <p:spPr>
          <a:xfrm>
            <a:off x="1143000" y="4828607"/>
            <a:ext cx="6858000" cy="1241822"/>
          </a:xfrm>
        </p:spPr>
        <p:txBody>
          <a:bodyPr/>
          <a:lstStyle/>
          <a:p>
            <a:r>
              <a:rPr lang="de-DE" dirty="0" err="1"/>
              <a:t>Presentation</a:t>
            </a:r>
            <a:r>
              <a:rPr lang="de-DE" dirty="0"/>
              <a:t> of </a:t>
            </a:r>
            <a:r>
              <a:rPr lang="de-DE" dirty="0" err="1"/>
              <a:t>the</a:t>
            </a:r>
            <a:r>
              <a:rPr lang="de-DE" dirty="0"/>
              <a:t> FREIA Laboratory at </a:t>
            </a:r>
            <a:r>
              <a:rPr lang="de-DE" dirty="0" err="1"/>
              <a:t>the</a:t>
            </a:r>
            <a:r>
              <a:rPr lang="de-DE" dirty="0"/>
              <a:t> </a:t>
            </a:r>
            <a:r>
              <a:rPr lang="de-DE" dirty="0" err="1"/>
              <a:t>Cryo</a:t>
            </a:r>
            <a:r>
              <a:rPr lang="de-DE" dirty="0"/>
              <a:t> and RF Workshop at </a:t>
            </a:r>
            <a:r>
              <a:rPr lang="de-DE" dirty="0" err="1"/>
              <a:t>Ångström</a:t>
            </a:r>
            <a:r>
              <a:rPr lang="de-DE" dirty="0"/>
              <a:t> </a:t>
            </a:r>
            <a:r>
              <a:rPr lang="de-DE" dirty="0" err="1"/>
              <a:t>Lboratory</a:t>
            </a:r>
            <a:r>
              <a:rPr lang="de-DE" dirty="0"/>
              <a:t> </a:t>
            </a:r>
            <a:r>
              <a:rPr lang="de-DE" dirty="0" err="1"/>
              <a:t>room</a:t>
            </a:r>
            <a:r>
              <a:rPr lang="de-DE" dirty="0"/>
              <a:t> 80101 8 May 2019</a:t>
            </a:r>
          </a:p>
        </p:txBody>
      </p:sp>
      <p:sp>
        <p:nvSpPr>
          <p:cNvPr id="4" name="Date Placeholder 3"/>
          <p:cNvSpPr>
            <a:spLocks noGrp="1"/>
          </p:cNvSpPr>
          <p:nvPr>
            <p:ph type="dt" sz="half" idx="10"/>
          </p:nvPr>
        </p:nvSpPr>
        <p:spPr/>
        <p:txBody>
          <a:bodyPr/>
          <a:lstStyle/>
          <a:p>
            <a:r>
              <a:rPr lang="sv-SE"/>
              <a:t>2019-05-08</a:t>
            </a:r>
            <a:endParaRPr lang="de-DE"/>
          </a:p>
        </p:txBody>
      </p:sp>
      <p:sp>
        <p:nvSpPr>
          <p:cNvPr id="5" name="Footer Placeholder 4"/>
          <p:cNvSpPr>
            <a:spLocks noGrp="1"/>
          </p:cNvSpPr>
          <p:nvPr>
            <p:ph type="ftr" sz="quarter" idx="11"/>
          </p:nvPr>
        </p:nvSpPr>
        <p:spPr/>
        <p:txBody>
          <a:bodyPr/>
          <a:lstStyle/>
          <a:p>
            <a:r>
              <a:rPr lang="en-US"/>
              <a:t>Cryo and RF FREIA Workshop in Uppsala                                                            Tord Ekelöf</a:t>
            </a:r>
            <a:endParaRPr lang="de-DE" dirty="0"/>
          </a:p>
        </p:txBody>
      </p:sp>
      <p:sp>
        <p:nvSpPr>
          <p:cNvPr id="6" name="Slide Number Placeholder 5"/>
          <p:cNvSpPr>
            <a:spLocks noGrp="1"/>
          </p:cNvSpPr>
          <p:nvPr>
            <p:ph type="sldNum" sz="quarter" idx="12"/>
          </p:nvPr>
        </p:nvSpPr>
        <p:spPr/>
        <p:txBody>
          <a:bodyPr/>
          <a:lstStyle/>
          <a:p>
            <a:fld id="{8347BC95-38AE-476E-B89E-3CAC0E10D5DD}" type="slidenum">
              <a:rPr lang="de-DE" smtClean="0"/>
              <a:t>1</a:t>
            </a:fld>
            <a:endParaRPr lang="de-DE"/>
          </a:p>
        </p:txBody>
      </p:sp>
      <p:pic>
        <p:nvPicPr>
          <p:cNvPr id="8" name="Picture 7">
            <a:extLst>
              <a:ext uri="{FF2B5EF4-FFF2-40B4-BE49-F238E27FC236}">
                <a16:creationId xmlns:a16="http://schemas.microsoft.com/office/drawing/2014/main" id="{AB6E584D-28DF-4C8E-AF62-406C8706B0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1365" y="2041036"/>
            <a:ext cx="3706586" cy="2610431"/>
          </a:xfrm>
          <a:prstGeom prst="rect">
            <a:avLst/>
          </a:prstGeom>
        </p:spPr>
      </p:pic>
    </p:spTree>
    <p:extLst>
      <p:ext uri="{BB962C8B-B14F-4D97-AF65-F5344CB8AC3E}">
        <p14:creationId xmlns:p14="http://schemas.microsoft.com/office/powerpoint/2010/main" val="944379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05063C2-C193-44DC-BC50-6F6D0B1C8062}"/>
              </a:ext>
            </a:extLst>
          </p:cNvPr>
          <p:cNvSpPr>
            <a:spLocks noGrp="1"/>
          </p:cNvSpPr>
          <p:nvPr>
            <p:ph type="title"/>
          </p:nvPr>
        </p:nvSpPr>
        <p:spPr>
          <a:xfrm>
            <a:off x="1140622" y="464243"/>
            <a:ext cx="6386511" cy="994172"/>
          </a:xfrm>
        </p:spPr>
        <p:txBody>
          <a:bodyPr>
            <a:normAutofit fontScale="90000"/>
          </a:bodyPr>
          <a:lstStyle/>
          <a:p>
            <a:r>
              <a:rPr lang="en-US" dirty="0"/>
              <a:t>FREIAs current financing plan </a:t>
            </a:r>
          </a:p>
        </p:txBody>
      </p:sp>
      <p:sp>
        <p:nvSpPr>
          <p:cNvPr id="3" name="Date Placeholder 2"/>
          <p:cNvSpPr>
            <a:spLocks noGrp="1"/>
          </p:cNvSpPr>
          <p:nvPr>
            <p:ph type="dt" sz="half" idx="10"/>
          </p:nvPr>
        </p:nvSpPr>
        <p:spPr/>
        <p:txBody>
          <a:bodyPr/>
          <a:lstStyle/>
          <a:p>
            <a:r>
              <a:rPr lang="sv-SE"/>
              <a:t>2019-05-08</a:t>
            </a:r>
            <a:endParaRPr lang="de-DE"/>
          </a:p>
        </p:txBody>
      </p:sp>
      <p:sp>
        <p:nvSpPr>
          <p:cNvPr id="4" name="Footer Placeholder 3"/>
          <p:cNvSpPr>
            <a:spLocks noGrp="1"/>
          </p:cNvSpPr>
          <p:nvPr>
            <p:ph type="ftr" sz="quarter" idx="11"/>
          </p:nvPr>
        </p:nvSpPr>
        <p:spPr/>
        <p:txBody>
          <a:bodyPr/>
          <a:lstStyle/>
          <a:p>
            <a:r>
              <a:rPr lang="en-US"/>
              <a:t>Cryo and RF FREIA Workshop in Uppsala                                                            Tord Ekelöf</a:t>
            </a:r>
            <a:endParaRPr lang="de-DE"/>
          </a:p>
        </p:txBody>
      </p:sp>
      <p:sp>
        <p:nvSpPr>
          <p:cNvPr id="5" name="Slide Number Placeholder 4"/>
          <p:cNvSpPr>
            <a:spLocks noGrp="1"/>
          </p:cNvSpPr>
          <p:nvPr>
            <p:ph type="sldNum" sz="quarter" idx="12"/>
          </p:nvPr>
        </p:nvSpPr>
        <p:spPr/>
        <p:txBody>
          <a:bodyPr/>
          <a:lstStyle/>
          <a:p>
            <a:fld id="{8347BC95-38AE-476E-B89E-3CAC0E10D5DD}" type="slidenum">
              <a:rPr lang="de-DE" smtClean="0"/>
              <a:t>10</a:t>
            </a:fld>
            <a:endParaRPr lang="de-DE"/>
          </a:p>
        </p:txBody>
      </p:sp>
      <p:sp>
        <p:nvSpPr>
          <p:cNvPr id="7" name="Rectangle 1">
            <a:extLst>
              <a:ext uri="{FF2B5EF4-FFF2-40B4-BE49-F238E27FC236}">
                <a16:creationId xmlns:a16="http://schemas.microsoft.com/office/drawing/2014/main" id="{4DC53DCE-9C28-46A5-894A-012964989388}"/>
              </a:ext>
            </a:extLst>
          </p:cNvPr>
          <p:cNvSpPr>
            <a:spLocks noChangeArrowheads="1"/>
          </p:cNvSpPr>
          <p:nvPr/>
        </p:nvSpPr>
        <p:spPr bwMode="auto">
          <a:xfrm>
            <a:off x="2366963" y="320597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graphicFrame>
        <p:nvGraphicFramePr>
          <p:cNvPr id="10" name="Table 9">
            <a:extLst>
              <a:ext uri="{FF2B5EF4-FFF2-40B4-BE49-F238E27FC236}">
                <a16:creationId xmlns:a16="http://schemas.microsoft.com/office/drawing/2014/main" id="{A3E65290-CF47-4E01-B311-CAD8A67B52E9}"/>
              </a:ext>
            </a:extLst>
          </p:cNvPr>
          <p:cNvGraphicFramePr>
            <a:graphicFrameLocks noGrp="1"/>
          </p:cNvGraphicFramePr>
          <p:nvPr>
            <p:extLst>
              <p:ext uri="{D42A27DB-BD31-4B8C-83A1-F6EECF244321}">
                <p14:modId xmlns:p14="http://schemas.microsoft.com/office/powerpoint/2010/main" val="751574682"/>
              </p:ext>
            </p:extLst>
          </p:nvPr>
        </p:nvGraphicFramePr>
        <p:xfrm>
          <a:off x="176181" y="1696801"/>
          <a:ext cx="8791643" cy="4098118"/>
        </p:xfrm>
        <a:graphic>
          <a:graphicData uri="http://schemas.openxmlformats.org/drawingml/2006/table">
            <a:tbl>
              <a:tblPr firstRow="1" firstCol="1" bandRow="1">
                <a:tableStyleId>{5C22544A-7EE6-4342-B048-85BDC9FD1C3A}</a:tableStyleId>
              </a:tblPr>
              <a:tblGrid>
                <a:gridCol w="1590743">
                  <a:extLst>
                    <a:ext uri="{9D8B030D-6E8A-4147-A177-3AD203B41FA5}">
                      <a16:colId xmlns:a16="http://schemas.microsoft.com/office/drawing/2014/main" val="2433091458"/>
                    </a:ext>
                  </a:extLst>
                </a:gridCol>
                <a:gridCol w="719254">
                  <a:extLst>
                    <a:ext uri="{9D8B030D-6E8A-4147-A177-3AD203B41FA5}">
                      <a16:colId xmlns:a16="http://schemas.microsoft.com/office/drawing/2014/main" val="2550716900"/>
                    </a:ext>
                  </a:extLst>
                </a:gridCol>
                <a:gridCol w="1347537">
                  <a:extLst>
                    <a:ext uri="{9D8B030D-6E8A-4147-A177-3AD203B41FA5}">
                      <a16:colId xmlns:a16="http://schemas.microsoft.com/office/drawing/2014/main" val="1049448030"/>
                    </a:ext>
                  </a:extLst>
                </a:gridCol>
                <a:gridCol w="866274">
                  <a:extLst>
                    <a:ext uri="{9D8B030D-6E8A-4147-A177-3AD203B41FA5}">
                      <a16:colId xmlns:a16="http://schemas.microsoft.com/office/drawing/2014/main" val="2109984888"/>
                    </a:ext>
                  </a:extLst>
                </a:gridCol>
                <a:gridCol w="1299410">
                  <a:extLst>
                    <a:ext uri="{9D8B030D-6E8A-4147-A177-3AD203B41FA5}">
                      <a16:colId xmlns:a16="http://schemas.microsoft.com/office/drawing/2014/main" val="3536793964"/>
                    </a:ext>
                  </a:extLst>
                </a:gridCol>
                <a:gridCol w="818147">
                  <a:extLst>
                    <a:ext uri="{9D8B030D-6E8A-4147-A177-3AD203B41FA5}">
                      <a16:colId xmlns:a16="http://schemas.microsoft.com/office/drawing/2014/main" val="526303614"/>
                    </a:ext>
                  </a:extLst>
                </a:gridCol>
                <a:gridCol w="1434165">
                  <a:extLst>
                    <a:ext uri="{9D8B030D-6E8A-4147-A177-3AD203B41FA5}">
                      <a16:colId xmlns:a16="http://schemas.microsoft.com/office/drawing/2014/main" val="2544573658"/>
                    </a:ext>
                  </a:extLst>
                </a:gridCol>
                <a:gridCol w="716113">
                  <a:extLst>
                    <a:ext uri="{9D8B030D-6E8A-4147-A177-3AD203B41FA5}">
                      <a16:colId xmlns:a16="http://schemas.microsoft.com/office/drawing/2014/main" val="2896142050"/>
                    </a:ext>
                  </a:extLst>
                </a:gridCol>
              </a:tblGrid>
              <a:tr h="626765">
                <a:tc>
                  <a:txBody>
                    <a:bodyPr/>
                    <a:lstStyle/>
                    <a:p>
                      <a:r>
                        <a:rPr lang="en-US" sz="1600">
                          <a:effectLst/>
                        </a:rPr>
                        <a:t>Costs 2019</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Mkr</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dirty="0">
                          <a:effectLst/>
                        </a:rPr>
                        <a:t>Income 2019</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Mkr</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Income 2020</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Mkr</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Income 2021</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dirty="0" err="1">
                          <a:effectLst/>
                        </a:rPr>
                        <a:t>Mkr</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527777773"/>
                  </a:ext>
                </a:extLst>
              </a:tr>
              <a:tr h="626765">
                <a:tc>
                  <a:txBody>
                    <a:bodyPr/>
                    <a:lstStyle/>
                    <a:p>
                      <a:r>
                        <a:rPr lang="en-US" sz="1600" dirty="0">
                          <a:effectLst/>
                        </a:rPr>
                        <a:t>Personnel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18.4</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dirty="0">
                          <a:effectLst/>
                        </a:rPr>
                        <a:t>ESS</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22.3</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ESS</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dirty="0">
                          <a:effectLst/>
                        </a:rPr>
                        <a:t>20.0</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Project grants </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11.0</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956725272"/>
                  </a:ext>
                </a:extLst>
              </a:tr>
              <a:tr h="625022">
                <a:tc>
                  <a:txBody>
                    <a:bodyPr/>
                    <a:lstStyle/>
                    <a:p>
                      <a:r>
                        <a:rPr lang="en-US" sz="1600">
                          <a:effectLst/>
                        </a:rPr>
                        <a:t>Rent of locals </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5.8</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dirty="0">
                          <a:effectLst/>
                        </a:rPr>
                        <a:t>Current grants</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7.7</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dirty="0">
                          <a:effectLst/>
                        </a:rPr>
                        <a:t>Current grants</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7.7</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Current grants</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8.0</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007112381"/>
                  </a:ext>
                </a:extLst>
              </a:tr>
              <a:tr h="626765">
                <a:tc>
                  <a:txBody>
                    <a:bodyPr/>
                    <a:lstStyle/>
                    <a:p>
                      <a:r>
                        <a:rPr lang="en-US" sz="1600">
                          <a:effectLst/>
                        </a:rPr>
                        <a:t>Operations</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4.5</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One-off grant</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8.0</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One-off grant </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10.3</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Governmental grant</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19.0</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45255677"/>
                  </a:ext>
                </a:extLst>
              </a:tr>
              <a:tr h="480892">
                <a:tc>
                  <a:txBody>
                    <a:bodyPr/>
                    <a:lstStyle/>
                    <a:p>
                      <a:r>
                        <a:rPr lang="en-US" sz="1600">
                          <a:effectLst/>
                        </a:rPr>
                        <a:t>Overhead</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5.7</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43891548"/>
                  </a:ext>
                </a:extLst>
              </a:tr>
              <a:tr h="485144">
                <a:tc>
                  <a:txBody>
                    <a:bodyPr/>
                    <a:lstStyle/>
                    <a:p>
                      <a:r>
                        <a:rPr lang="en-US" sz="1600">
                          <a:effectLst/>
                        </a:rPr>
                        <a:t>Depreciation</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3.6</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 </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518136509"/>
                  </a:ext>
                </a:extLst>
              </a:tr>
              <a:tr h="626765">
                <a:tc>
                  <a:txBody>
                    <a:bodyPr/>
                    <a:lstStyle/>
                    <a:p>
                      <a:r>
                        <a:rPr lang="en-US" sz="1600">
                          <a:effectLst/>
                        </a:rPr>
                        <a:t>Sum</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38.0</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Sum</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38.0</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Sum</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38.0</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a:effectLst/>
                        </a:rPr>
                        <a:t>Sum</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r>
                        <a:rPr lang="en-US" sz="1600" dirty="0">
                          <a:effectLst/>
                        </a:rPr>
                        <a:t>38.0</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02475205"/>
                  </a:ext>
                </a:extLst>
              </a:tr>
            </a:tbl>
          </a:graphicData>
        </a:graphic>
      </p:graphicFrame>
    </p:spTree>
    <p:extLst>
      <p:ext uri="{BB962C8B-B14F-4D97-AF65-F5344CB8AC3E}">
        <p14:creationId xmlns:p14="http://schemas.microsoft.com/office/powerpoint/2010/main" val="2211507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707" y="1494107"/>
            <a:ext cx="7828643" cy="3164527"/>
          </a:xfrm>
        </p:spPr>
        <p:txBody>
          <a:bodyPr>
            <a:noAutofit/>
          </a:bodyPr>
          <a:lstStyle/>
          <a:p>
            <a:r>
              <a:rPr lang="en-US" sz="2800" dirty="0">
                <a:latin typeface="+mn-lt"/>
              </a:rPr>
              <a:t>Concluding remark</a:t>
            </a:r>
            <a:br>
              <a:rPr lang="en-US" sz="2800" dirty="0">
                <a:latin typeface="+mn-lt"/>
              </a:rPr>
            </a:br>
            <a:br>
              <a:rPr lang="en-US" sz="2800" dirty="0">
                <a:latin typeface="+mn-lt"/>
              </a:rPr>
            </a:br>
            <a:r>
              <a:rPr lang="en-US" sz="2800" dirty="0">
                <a:latin typeface="+mn-lt"/>
              </a:rPr>
              <a:t>FREIA is playing a unique role in Sweden by developing, testing and producing in collaboration with high-tech industry new technology for the large international research infrastructures, thereby contributing to the advancement of frontline Big Science research and to new innovations in Swedish industry. </a:t>
            </a:r>
          </a:p>
        </p:txBody>
      </p:sp>
      <p:sp>
        <p:nvSpPr>
          <p:cNvPr id="3" name="Date Placeholder 2"/>
          <p:cNvSpPr>
            <a:spLocks noGrp="1"/>
          </p:cNvSpPr>
          <p:nvPr>
            <p:ph type="dt" sz="half" idx="10"/>
          </p:nvPr>
        </p:nvSpPr>
        <p:spPr/>
        <p:txBody>
          <a:bodyPr/>
          <a:lstStyle/>
          <a:p>
            <a:r>
              <a:rPr lang="sv-SE" dirty="0"/>
              <a:t>2019-05-08</a:t>
            </a:r>
            <a:endParaRPr lang="de-DE" dirty="0"/>
          </a:p>
        </p:txBody>
      </p:sp>
      <p:sp>
        <p:nvSpPr>
          <p:cNvPr id="4" name="Footer Placeholder 3"/>
          <p:cNvSpPr>
            <a:spLocks noGrp="1"/>
          </p:cNvSpPr>
          <p:nvPr>
            <p:ph type="ftr" sz="quarter" idx="11"/>
          </p:nvPr>
        </p:nvSpPr>
        <p:spPr/>
        <p:txBody>
          <a:bodyPr/>
          <a:lstStyle/>
          <a:p>
            <a:r>
              <a:rPr lang="en-US"/>
              <a:t>Cryo and RF FREIA Workshop in Uppsala                                                            Tord Ekelöf</a:t>
            </a:r>
            <a:endParaRPr lang="de-DE"/>
          </a:p>
        </p:txBody>
      </p:sp>
      <p:sp>
        <p:nvSpPr>
          <p:cNvPr id="5" name="Slide Number Placeholder 4"/>
          <p:cNvSpPr>
            <a:spLocks noGrp="1"/>
          </p:cNvSpPr>
          <p:nvPr>
            <p:ph type="sldNum" sz="quarter" idx="12"/>
          </p:nvPr>
        </p:nvSpPr>
        <p:spPr/>
        <p:txBody>
          <a:bodyPr/>
          <a:lstStyle/>
          <a:p>
            <a:fld id="{8347BC95-38AE-476E-B89E-3CAC0E10D5DD}" type="slidenum">
              <a:rPr lang="de-DE" smtClean="0"/>
              <a:t>11</a:t>
            </a:fld>
            <a:endParaRPr lang="de-DE"/>
          </a:p>
        </p:txBody>
      </p:sp>
    </p:spTree>
    <p:extLst>
      <p:ext uri="{BB962C8B-B14F-4D97-AF65-F5344CB8AC3E}">
        <p14:creationId xmlns:p14="http://schemas.microsoft.com/office/powerpoint/2010/main" val="965728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sv-SE"/>
              <a:t>2019-05-08</a:t>
            </a:r>
            <a:endParaRPr lang="de-DE"/>
          </a:p>
        </p:txBody>
      </p:sp>
      <p:sp>
        <p:nvSpPr>
          <p:cNvPr id="3" name="Footer Placeholder 2"/>
          <p:cNvSpPr>
            <a:spLocks noGrp="1"/>
          </p:cNvSpPr>
          <p:nvPr>
            <p:ph type="ftr" sz="quarter" idx="11"/>
          </p:nvPr>
        </p:nvSpPr>
        <p:spPr/>
        <p:txBody>
          <a:bodyPr/>
          <a:lstStyle/>
          <a:p>
            <a:r>
              <a:rPr lang="en-US"/>
              <a:t>Cryo and RF FREIA Workshop in Uppsala                                                            Tord Ekelöf</a:t>
            </a:r>
            <a:endParaRPr lang="de-DE" dirty="0"/>
          </a:p>
        </p:txBody>
      </p:sp>
      <p:sp>
        <p:nvSpPr>
          <p:cNvPr id="4" name="Slide Number Placeholder 3"/>
          <p:cNvSpPr>
            <a:spLocks noGrp="1"/>
          </p:cNvSpPr>
          <p:nvPr>
            <p:ph type="sldNum" sz="quarter" idx="12"/>
          </p:nvPr>
        </p:nvSpPr>
        <p:spPr/>
        <p:txBody>
          <a:bodyPr/>
          <a:lstStyle/>
          <a:p>
            <a:fld id="{8347BC95-38AE-476E-B89E-3CAC0E10D5DD}" type="slidenum">
              <a:rPr lang="de-DE" smtClean="0"/>
              <a:t>2</a:t>
            </a:fld>
            <a:endParaRPr lang="de-DE" dirty="0"/>
          </a:p>
        </p:txBody>
      </p:sp>
      <p:graphicFrame>
        <p:nvGraphicFramePr>
          <p:cNvPr id="7" name="Chart 6"/>
          <p:cNvGraphicFramePr/>
          <p:nvPr>
            <p:extLst>
              <p:ext uri="{D42A27DB-BD31-4B8C-83A1-F6EECF244321}">
                <p14:modId xmlns:p14="http://schemas.microsoft.com/office/powerpoint/2010/main" val="37232713"/>
              </p:ext>
            </p:extLst>
          </p:nvPr>
        </p:nvGraphicFramePr>
        <p:xfrm>
          <a:off x="4118374" y="1042936"/>
          <a:ext cx="4784271" cy="41495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41355" y="3429000"/>
            <a:ext cx="4118374" cy="3603935"/>
          </a:xfrm>
          <a:prstGeom prst="rect">
            <a:avLst/>
          </a:prstGeom>
          <a:noFill/>
        </p:spPr>
        <p:txBody>
          <a:bodyPr wrap="square" rtlCol="0">
            <a:spAutoFit/>
          </a:bodyPr>
          <a:lstStyle/>
          <a:p>
            <a:pPr>
              <a:lnSpc>
                <a:spcPct val="115000"/>
              </a:lnSpc>
              <a:spcAft>
                <a:spcPts val="750"/>
              </a:spcAft>
            </a:pPr>
            <a:endParaRPr lang="en-US" sz="2400" b="1" u="sng" dirty="0">
              <a:ea typeface="Times New Roman" panose="02020603050405020304" pitchFamily="18" charset="0"/>
              <a:cs typeface="Times New Roman" panose="02020603050405020304" pitchFamily="18" charset="0"/>
            </a:endParaRPr>
          </a:p>
          <a:p>
            <a:pPr marL="214313" indent="-214313">
              <a:lnSpc>
                <a:spcPct val="115000"/>
              </a:lnSpc>
              <a:spcAft>
                <a:spcPts val="750"/>
              </a:spcAft>
              <a:buFont typeface="Arial" panose="020B0604020202020204" pitchFamily="34" charset="0"/>
              <a:buChar char="•"/>
            </a:pPr>
            <a:r>
              <a:rPr lang="en-US" dirty="0">
                <a:ea typeface="Times New Roman" panose="02020603050405020304" pitchFamily="18" charset="0"/>
                <a:cs typeface="Times New Roman" panose="02020603050405020304" pitchFamily="18" charset="0"/>
              </a:rPr>
              <a:t>Eight </a:t>
            </a:r>
            <a:r>
              <a:rPr lang="en-US" b="1" dirty="0">
                <a:ea typeface="Times New Roman" panose="02020603050405020304" pitchFamily="18" charset="0"/>
                <a:cs typeface="Times New Roman" panose="02020603050405020304" pitchFamily="18" charset="0"/>
              </a:rPr>
              <a:t>senior</a:t>
            </a:r>
            <a:r>
              <a:rPr lang="en-US" dirty="0">
                <a:ea typeface="Times New Roman" panose="02020603050405020304" pitchFamily="18" charset="0"/>
                <a:cs typeface="Times New Roman" panose="02020603050405020304" pitchFamily="18" charset="0"/>
              </a:rPr>
              <a:t> staff have been recruited </a:t>
            </a:r>
            <a:r>
              <a:rPr lang="en-US" b="1" dirty="0">
                <a:ea typeface="Times New Roman" panose="02020603050405020304" pitchFamily="18" charset="0"/>
                <a:cs typeface="Times New Roman" panose="02020603050405020304" pitchFamily="18" charset="0"/>
              </a:rPr>
              <a:t>from the former National Uppsala Accelerator Laboratory TSL</a:t>
            </a:r>
            <a:r>
              <a:rPr lang="en-US" dirty="0">
                <a:ea typeface="Times New Roman" panose="02020603050405020304" pitchFamily="18" charset="0"/>
                <a:cs typeface="Times New Roman" panose="02020603050405020304" pitchFamily="18" charset="0"/>
              </a:rPr>
              <a:t>.</a:t>
            </a:r>
          </a:p>
          <a:p>
            <a:pPr marL="214313" indent="-214313">
              <a:lnSpc>
                <a:spcPct val="115000"/>
              </a:lnSpc>
              <a:spcAft>
                <a:spcPts val="750"/>
              </a:spcAft>
              <a:buFont typeface="Arial" panose="020B0604020202020204" pitchFamily="34" charset="0"/>
              <a:buChar char="•"/>
            </a:pPr>
            <a:r>
              <a:rPr lang="en-US" dirty="0">
                <a:ea typeface="Times New Roman" panose="02020603050405020304" pitchFamily="18" charset="0"/>
                <a:cs typeface="Times New Roman" panose="02020603050405020304" pitchFamily="18" charset="0"/>
              </a:rPr>
              <a:t>New recruitments of mostly </a:t>
            </a:r>
            <a:r>
              <a:rPr lang="en-US" b="1" dirty="0">
                <a:ea typeface="Times New Roman" panose="02020603050405020304" pitchFamily="18" charset="0"/>
                <a:cs typeface="Times New Roman" panose="02020603050405020304" pitchFamily="18" charset="0"/>
              </a:rPr>
              <a:t>younger</a:t>
            </a:r>
            <a:r>
              <a:rPr lang="en-US" dirty="0">
                <a:ea typeface="Times New Roman" panose="02020603050405020304" pitchFamily="18" charset="0"/>
                <a:cs typeface="Times New Roman" panose="02020603050405020304" pitchFamily="18" charset="0"/>
              </a:rPr>
              <a:t> members of the personnel have been made through </a:t>
            </a:r>
            <a:r>
              <a:rPr lang="en-US" b="1" dirty="0">
                <a:ea typeface="Times New Roman" panose="02020603050405020304" pitchFamily="18" charset="0"/>
                <a:cs typeface="Times New Roman" panose="02020603050405020304" pitchFamily="18" charset="0"/>
              </a:rPr>
              <a:t>wide international announcements</a:t>
            </a:r>
            <a:r>
              <a:rPr lang="en-US" dirty="0">
                <a:ea typeface="Times New Roman" panose="02020603050405020304" pitchFamily="18" charset="0"/>
                <a:cs typeface="Times New Roman" panose="02020603050405020304" pitchFamily="18" charset="0"/>
              </a:rPr>
              <a:t>. </a:t>
            </a:r>
          </a:p>
          <a:p>
            <a:pPr>
              <a:lnSpc>
                <a:spcPct val="115000"/>
              </a:lnSpc>
              <a:spcAft>
                <a:spcPts val="750"/>
              </a:spcAft>
            </a:pPr>
            <a:endParaRPr lang="de-DE" sz="1350" dirty="0">
              <a:latin typeface="Comic Sans MS" panose="030F0702030302020204" pitchFamily="66" charset="0"/>
              <a:ea typeface="Calibri" panose="020F0502020204030204" pitchFamily="34" charset="0"/>
              <a:cs typeface="Times New Roman" panose="02020603050405020304" pitchFamily="18" charset="0"/>
            </a:endParaRPr>
          </a:p>
          <a:p>
            <a:endParaRPr lang="de-DE" sz="135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514" y="1042936"/>
            <a:ext cx="2831987" cy="2831987"/>
          </a:xfrm>
          <a:prstGeom prst="rect">
            <a:avLst/>
          </a:prstGeom>
        </p:spPr>
      </p:pic>
      <p:sp>
        <p:nvSpPr>
          <p:cNvPr id="6" name="TextBox 5"/>
          <p:cNvSpPr txBox="1"/>
          <p:nvPr/>
        </p:nvSpPr>
        <p:spPr>
          <a:xfrm>
            <a:off x="1534737" y="385224"/>
            <a:ext cx="1453539" cy="461665"/>
          </a:xfrm>
          <a:prstGeom prst="rect">
            <a:avLst/>
          </a:prstGeom>
          <a:noFill/>
        </p:spPr>
        <p:txBody>
          <a:bodyPr wrap="none" rtlCol="0">
            <a:spAutoFit/>
          </a:bodyPr>
          <a:lstStyle/>
          <a:p>
            <a:r>
              <a:rPr lang="en-US" sz="2400" b="1" dirty="0"/>
              <a:t>Personnel</a:t>
            </a:r>
          </a:p>
        </p:txBody>
      </p:sp>
    </p:spTree>
    <p:extLst>
      <p:ext uri="{BB962C8B-B14F-4D97-AF65-F5344CB8AC3E}">
        <p14:creationId xmlns:p14="http://schemas.microsoft.com/office/powerpoint/2010/main" val="142364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sv-SE"/>
              <a:t>2019-05-08</a:t>
            </a:r>
            <a:endParaRPr lang="de-DE"/>
          </a:p>
        </p:txBody>
      </p:sp>
      <p:sp>
        <p:nvSpPr>
          <p:cNvPr id="3" name="Footer Placeholder 2"/>
          <p:cNvSpPr>
            <a:spLocks noGrp="1"/>
          </p:cNvSpPr>
          <p:nvPr>
            <p:ph type="ftr" sz="quarter" idx="11"/>
          </p:nvPr>
        </p:nvSpPr>
        <p:spPr/>
        <p:txBody>
          <a:bodyPr/>
          <a:lstStyle/>
          <a:p>
            <a:r>
              <a:rPr lang="en-US"/>
              <a:t>Cryo and RF FREIA Workshop in Uppsala                                                            Tord Ekelöf</a:t>
            </a:r>
            <a:endParaRPr lang="de-DE"/>
          </a:p>
        </p:txBody>
      </p:sp>
      <p:sp>
        <p:nvSpPr>
          <p:cNvPr id="4" name="Slide Number Placeholder 3"/>
          <p:cNvSpPr>
            <a:spLocks noGrp="1"/>
          </p:cNvSpPr>
          <p:nvPr>
            <p:ph type="sldNum" sz="quarter" idx="12"/>
          </p:nvPr>
        </p:nvSpPr>
        <p:spPr/>
        <p:txBody>
          <a:bodyPr/>
          <a:lstStyle/>
          <a:p>
            <a:fld id="{8347BC95-38AE-476E-B89E-3CAC0E10D5DD}" type="slidenum">
              <a:rPr lang="de-DE" smtClean="0"/>
              <a:t>3</a:t>
            </a:fld>
            <a:endParaRPr lang="de-DE"/>
          </a:p>
        </p:txBody>
      </p:sp>
      <p:sp>
        <p:nvSpPr>
          <p:cNvPr id="5" name="Date Placeholder 1"/>
          <p:cNvSpPr txBox="1">
            <a:spLocks/>
          </p:cNvSpPr>
          <p:nvPr/>
        </p:nvSpPr>
        <p:spPr>
          <a:xfrm>
            <a:off x="628650" y="5624513"/>
            <a:ext cx="2057400" cy="273844"/>
          </a:xfrm>
          <a:prstGeom prst="rect">
            <a:avLst/>
          </a:prstGeom>
        </p:spPr>
        <p:txBody>
          <a:bodyPr vert="horz" lIns="68580" tIns="34290" rIns="68580" bIns="3429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t>2017-09-15</a:t>
            </a:r>
          </a:p>
        </p:txBody>
      </p:sp>
      <p:sp>
        <p:nvSpPr>
          <p:cNvPr id="6" name="Footer Placeholder 2"/>
          <p:cNvSpPr txBox="1">
            <a:spLocks/>
          </p:cNvSpPr>
          <p:nvPr/>
        </p:nvSpPr>
        <p:spPr>
          <a:xfrm>
            <a:off x="3028950" y="5624513"/>
            <a:ext cx="3086100" cy="273844"/>
          </a:xfrm>
          <a:prstGeom prst="rect">
            <a:avLst/>
          </a:prstGeom>
        </p:spPr>
        <p:txBody>
          <a:bodyPr vert="horz" lIns="68580" tIns="34290" rIns="68580" bIns="3429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n-NO" sz="900"/>
              <a:t>VR visit to FREIA 2017-09-15                                                                     Tord Ekelöf</a:t>
            </a:r>
            <a:endParaRPr lang="de-DE" sz="900"/>
          </a:p>
        </p:txBody>
      </p:sp>
      <p:sp>
        <p:nvSpPr>
          <p:cNvPr id="7" name="Slide Number Placeholder 3"/>
          <p:cNvSpPr txBox="1">
            <a:spLocks/>
          </p:cNvSpPr>
          <p:nvPr/>
        </p:nvSpPr>
        <p:spPr>
          <a:xfrm>
            <a:off x="6457950" y="5624513"/>
            <a:ext cx="2057400" cy="273844"/>
          </a:xfrm>
          <a:prstGeom prst="rect">
            <a:avLst/>
          </a:prstGeom>
        </p:spPr>
        <p:txBody>
          <a:bodyPr vert="horz" lIns="68580" tIns="34290" rIns="68580" bIns="3429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47BC95-38AE-476E-B89E-3CAC0E10D5DD}" type="slidenum">
              <a:rPr lang="de-DE" sz="900"/>
              <a:pPr/>
              <a:t>3</a:t>
            </a:fld>
            <a:endParaRPr lang="de-DE" sz="900"/>
          </a:p>
        </p:txBody>
      </p:sp>
      <p:graphicFrame>
        <p:nvGraphicFramePr>
          <p:cNvPr id="48" name="Object 47">
            <a:hlinkClick r:id="" action="ppaction://ole?verb=0"/>
          </p:cNvPr>
          <p:cNvGraphicFramePr>
            <a:graphicFrameLocks noChangeAspect="1"/>
          </p:cNvGraphicFramePr>
          <p:nvPr>
            <p:extLst>
              <p:ext uri="{D42A27DB-BD31-4B8C-83A1-F6EECF244321}">
                <p14:modId xmlns:p14="http://schemas.microsoft.com/office/powerpoint/2010/main" val="3584393966"/>
              </p:ext>
            </p:extLst>
          </p:nvPr>
        </p:nvGraphicFramePr>
        <p:xfrm>
          <a:off x="5417052" y="1147178"/>
          <a:ext cx="3183255" cy="4418915"/>
        </p:xfrm>
        <a:graphic>
          <a:graphicData uri="http://schemas.openxmlformats.org/presentationml/2006/ole">
            <mc:AlternateContent xmlns:mc="http://schemas.openxmlformats.org/markup-compatibility/2006">
              <mc:Choice xmlns:v="urn:schemas-microsoft-com:vml" Requires="v">
                <p:oleObj spid="_x0000_s1038" name="Presentation" r:id="rId3" imgW="15300867" imgH="21241424" progId="PowerPoint.Show.8">
                  <p:embed/>
                </p:oleObj>
              </mc:Choice>
              <mc:Fallback>
                <p:oleObj name="Presentation" r:id="rId3" imgW="15300867" imgH="21241424" progId="PowerPoint.Show.8">
                  <p:embed/>
                  <p:pic>
                    <p:nvPicPr>
                      <p:cNvPr id="49" name="Object 48">
                        <a:hlinkClick r:id="" action="ppaction://ole?verb=0"/>
                      </p:cNvPr>
                      <p:cNvPicPr/>
                      <p:nvPr/>
                    </p:nvPicPr>
                    <p:blipFill>
                      <a:blip r:embed="rId4"/>
                      <a:stretch>
                        <a:fillRect/>
                      </a:stretch>
                    </p:blipFill>
                    <p:spPr>
                      <a:xfrm>
                        <a:off x="5417052" y="1147178"/>
                        <a:ext cx="3183255" cy="4418915"/>
                      </a:xfrm>
                      <a:prstGeom prst="rect">
                        <a:avLst/>
                      </a:prstGeom>
                    </p:spPr>
                  </p:pic>
                </p:oleObj>
              </mc:Fallback>
            </mc:AlternateContent>
          </a:graphicData>
        </a:graphic>
      </p:graphicFrame>
      <p:sp>
        <p:nvSpPr>
          <p:cNvPr id="49" name="Rectangle 48"/>
          <p:cNvSpPr/>
          <p:nvPr/>
        </p:nvSpPr>
        <p:spPr>
          <a:xfrm>
            <a:off x="315139" y="851379"/>
            <a:ext cx="4939984" cy="4722255"/>
          </a:xfrm>
          <a:prstGeom prst="rect">
            <a:avLst/>
          </a:prstGeom>
        </p:spPr>
        <p:txBody>
          <a:bodyPr wrap="square">
            <a:spAutoFit/>
          </a:bodyPr>
          <a:lstStyle/>
          <a:p>
            <a:pPr>
              <a:lnSpc>
                <a:spcPct val="115000"/>
              </a:lnSpc>
            </a:pPr>
            <a:r>
              <a:rPr lang="en-US" sz="2400" b="1" u="sng" dirty="0">
                <a:ea typeface="Times New Roman" panose="02020603050405020304" pitchFamily="18" charset="0"/>
                <a:cs typeface="Times New Roman" panose="02020603050405020304" pitchFamily="18" charset="0"/>
              </a:rPr>
              <a:t>Infrastructure</a:t>
            </a:r>
          </a:p>
          <a:p>
            <a:pPr>
              <a:lnSpc>
                <a:spcPct val="115000"/>
              </a:lnSpc>
            </a:pPr>
            <a:endParaRPr lang="en-US" sz="1350" b="1" dirty="0">
              <a:ea typeface="Times New Roman" panose="02020603050405020304" pitchFamily="18" charset="0"/>
              <a:cs typeface="Times New Roman" panose="02020603050405020304" pitchFamily="18" charset="0"/>
            </a:endParaRPr>
          </a:p>
          <a:p>
            <a:pPr marL="214313" indent="-214313">
              <a:lnSpc>
                <a:spcPct val="115000"/>
              </a:lnSpc>
              <a:buFont typeface="Arial" panose="020B0604020202020204" pitchFamily="34" charset="0"/>
              <a:buChar char="•"/>
            </a:pPr>
            <a:r>
              <a:rPr lang="en-US" sz="1500" b="1" dirty="0">
                <a:ea typeface="Times New Roman" panose="02020603050405020304" pitchFamily="18" charset="0"/>
                <a:cs typeface="Times New Roman" panose="02020603050405020304" pitchFamily="18" charset="0"/>
              </a:rPr>
              <a:t>Major high-tech infrastructure for accelerator and instrumentation development and tests. </a:t>
            </a:r>
          </a:p>
          <a:p>
            <a:pPr marL="214313" indent="-214313">
              <a:lnSpc>
                <a:spcPct val="115000"/>
              </a:lnSpc>
              <a:buFont typeface="Arial" panose="020B0604020202020204" pitchFamily="34" charset="0"/>
              <a:buChar char="•"/>
            </a:pPr>
            <a:endParaRPr lang="en-US" sz="1500" b="1" dirty="0">
              <a:ea typeface="Times New Roman" panose="02020603050405020304" pitchFamily="18" charset="0"/>
              <a:cs typeface="Times New Roman" panose="02020603050405020304" pitchFamily="18" charset="0"/>
            </a:endParaRPr>
          </a:p>
          <a:p>
            <a:pPr marL="214313" indent="-214313">
              <a:lnSpc>
                <a:spcPct val="115000"/>
              </a:lnSpc>
              <a:buFont typeface="Arial" panose="020B0604020202020204" pitchFamily="34" charset="0"/>
              <a:buChar char="•"/>
            </a:pPr>
            <a:r>
              <a:rPr lang="en-US" sz="1500" b="1" dirty="0">
                <a:ea typeface="Times New Roman" panose="02020603050405020304" pitchFamily="18" charset="0"/>
                <a:cs typeface="Times New Roman" panose="02020603050405020304" pitchFamily="18" charset="0"/>
              </a:rPr>
              <a:t>The nearby </a:t>
            </a:r>
            <a:r>
              <a:rPr lang="en-US" sz="1500" b="1" dirty="0" err="1">
                <a:ea typeface="Times New Roman" panose="02020603050405020304" pitchFamily="18" charset="0"/>
                <a:cs typeface="Times New Roman" panose="02020603050405020304" pitchFamily="18" charset="0"/>
              </a:rPr>
              <a:t>Ångström</a:t>
            </a:r>
            <a:r>
              <a:rPr lang="en-US" sz="1500" b="1" dirty="0">
                <a:ea typeface="Times New Roman" panose="02020603050405020304" pitchFamily="18" charset="0"/>
                <a:cs typeface="Times New Roman" panose="02020603050405020304" pitchFamily="18" charset="0"/>
              </a:rPr>
              <a:t> </a:t>
            </a:r>
            <a:r>
              <a:rPr lang="en-US" sz="1500" b="1" dirty="0" err="1">
                <a:ea typeface="Times New Roman" panose="02020603050405020304" pitchFamily="18" charset="0"/>
                <a:cs typeface="Times New Roman" panose="02020603050405020304" pitchFamily="18" charset="0"/>
              </a:rPr>
              <a:t>Mechnical</a:t>
            </a:r>
            <a:r>
              <a:rPr lang="en-US" sz="1500" b="1" dirty="0">
                <a:ea typeface="Times New Roman" panose="02020603050405020304" pitchFamily="18" charset="0"/>
                <a:cs typeface="Times New Roman" panose="02020603050405020304" pitchFamily="18" charset="0"/>
              </a:rPr>
              <a:t> Workshop with its highly qualified workshop personnel and large set-up of modern numerical workshop machines is a significant asset for FREIA. </a:t>
            </a:r>
          </a:p>
          <a:p>
            <a:pPr marL="214313" indent="-214313">
              <a:lnSpc>
                <a:spcPct val="115000"/>
              </a:lnSpc>
              <a:buFont typeface="Arial" panose="020B0604020202020204" pitchFamily="34" charset="0"/>
              <a:buChar char="•"/>
            </a:pPr>
            <a:endParaRPr lang="en-US" sz="1500" b="1" dirty="0">
              <a:ea typeface="Times New Roman" panose="02020603050405020304" pitchFamily="18" charset="0"/>
              <a:cs typeface="Times New Roman" panose="02020603050405020304" pitchFamily="18" charset="0"/>
            </a:endParaRPr>
          </a:p>
          <a:p>
            <a:pPr marL="214313" indent="-214313">
              <a:lnSpc>
                <a:spcPct val="115000"/>
              </a:lnSpc>
              <a:buFont typeface="Arial" panose="020B0604020202020204" pitchFamily="34" charset="0"/>
              <a:buChar char="•"/>
            </a:pPr>
            <a:r>
              <a:rPr lang="en-US" sz="1500" b="1" dirty="0">
                <a:ea typeface="Times New Roman" panose="02020603050405020304" pitchFamily="18" charset="0"/>
                <a:cs typeface="Times New Roman" panose="02020603050405020304" pitchFamily="18" charset="0"/>
              </a:rPr>
              <a:t>The FREIA laboratory will have to continuously develop and complement its infrastructure when collaborations on new projects will be added to the current activities. </a:t>
            </a:r>
          </a:p>
          <a:p>
            <a:pPr marL="214313" indent="-214313">
              <a:lnSpc>
                <a:spcPct val="115000"/>
              </a:lnSpc>
              <a:buFont typeface="Arial" panose="020B0604020202020204" pitchFamily="34" charset="0"/>
              <a:buChar char="•"/>
            </a:pPr>
            <a:endParaRPr lang="en-US" sz="1500" b="1" dirty="0">
              <a:ea typeface="Times New Roman" panose="02020603050405020304" pitchFamily="18" charset="0"/>
              <a:cs typeface="Times New Roman" panose="02020603050405020304" pitchFamily="18" charset="0"/>
            </a:endParaRPr>
          </a:p>
          <a:p>
            <a:pPr marL="214313" indent="-214313">
              <a:lnSpc>
                <a:spcPct val="115000"/>
              </a:lnSpc>
              <a:buFont typeface="Arial" panose="020B0604020202020204" pitchFamily="34" charset="0"/>
              <a:buChar char="•"/>
            </a:pPr>
            <a:r>
              <a:rPr lang="en-US" sz="1500" b="1" dirty="0">
                <a:ea typeface="Times New Roman" panose="02020603050405020304" pitchFamily="18" charset="0"/>
                <a:cs typeface="Times New Roman" panose="02020603050405020304" pitchFamily="18" charset="0"/>
              </a:rPr>
              <a:t>Funding will be needed in future not only to cover the operational costs but also for investments in new infrastructure.   </a:t>
            </a:r>
            <a:endParaRPr lang="de-DE" sz="15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5178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sv-SE"/>
              <a:t>2019-05-08</a:t>
            </a:r>
            <a:endParaRPr lang="de-DE"/>
          </a:p>
        </p:txBody>
      </p:sp>
      <p:sp>
        <p:nvSpPr>
          <p:cNvPr id="3" name="Footer Placeholder 2"/>
          <p:cNvSpPr>
            <a:spLocks noGrp="1"/>
          </p:cNvSpPr>
          <p:nvPr>
            <p:ph type="ftr" sz="quarter" idx="11"/>
          </p:nvPr>
        </p:nvSpPr>
        <p:spPr/>
        <p:txBody>
          <a:bodyPr/>
          <a:lstStyle/>
          <a:p>
            <a:r>
              <a:rPr lang="en-US"/>
              <a:t>Cryo and RF FREIA Workshop in Uppsala                                                            Tord Ekelöf</a:t>
            </a:r>
            <a:endParaRPr lang="de-DE"/>
          </a:p>
        </p:txBody>
      </p:sp>
      <p:sp>
        <p:nvSpPr>
          <p:cNvPr id="4" name="Slide Number Placeholder 3"/>
          <p:cNvSpPr>
            <a:spLocks noGrp="1"/>
          </p:cNvSpPr>
          <p:nvPr>
            <p:ph type="sldNum" sz="quarter" idx="12"/>
          </p:nvPr>
        </p:nvSpPr>
        <p:spPr/>
        <p:txBody>
          <a:bodyPr/>
          <a:lstStyle/>
          <a:p>
            <a:fld id="{8347BC95-38AE-476E-B89E-3CAC0E10D5DD}" type="slidenum">
              <a:rPr lang="de-DE" smtClean="0"/>
              <a:t>4</a:t>
            </a:fld>
            <a:endParaRPr lang="de-DE"/>
          </a:p>
        </p:txBody>
      </p:sp>
      <p:sp>
        <p:nvSpPr>
          <p:cNvPr id="7" name="Slide Number Placeholder 3"/>
          <p:cNvSpPr txBox="1">
            <a:spLocks/>
          </p:cNvSpPr>
          <p:nvPr/>
        </p:nvSpPr>
        <p:spPr>
          <a:xfrm>
            <a:off x="6457950" y="5624513"/>
            <a:ext cx="2057400" cy="273844"/>
          </a:xfrm>
          <a:prstGeom prst="rect">
            <a:avLst/>
          </a:prstGeom>
        </p:spPr>
        <p:txBody>
          <a:bodyPr vert="horz" lIns="68580" tIns="34290" rIns="68580" bIns="3429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47BC95-38AE-476E-B89E-3CAC0E10D5DD}" type="slidenum">
              <a:rPr lang="de-DE" sz="900"/>
              <a:pPr/>
              <a:t>4</a:t>
            </a:fld>
            <a:endParaRPr lang="de-DE" sz="9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9744" y="988048"/>
            <a:ext cx="2197801" cy="2197801"/>
          </a:xfrm>
          <a:prstGeom prst="rect">
            <a:avLst/>
          </a:prstGeom>
        </p:spPr>
      </p:pic>
      <p:pic>
        <p:nvPicPr>
          <p:cNvPr id="9" name="Picture 8"/>
          <p:cNvPicPr>
            <a:picLocks noChangeAspect="1"/>
          </p:cNvPicPr>
          <p:nvPr/>
        </p:nvPicPr>
        <p:blipFill rotWithShape="1">
          <a:blip r:embed="rId3"/>
          <a:srcRect l="15589" r="16711" b="20312"/>
          <a:stretch/>
        </p:blipFill>
        <p:spPr>
          <a:xfrm>
            <a:off x="848596" y="4388062"/>
            <a:ext cx="1740545" cy="1176124"/>
          </a:xfrm>
          <a:prstGeom prst="rect">
            <a:avLst/>
          </a:prstGeom>
        </p:spPr>
      </p:pic>
      <p:pic>
        <p:nvPicPr>
          <p:cNvPr id="11" name="Picture 10" descr="\\cern.ch\dfs\Users\r\ruber\Documents\FREIA\Publications\Dragos\UU_ESRF_Modul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31" r="9258"/>
          <a:stretch/>
        </p:blipFill>
        <p:spPr bwMode="auto">
          <a:xfrm>
            <a:off x="4333818" y="4363309"/>
            <a:ext cx="1977146" cy="115686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219119" y="3185849"/>
            <a:ext cx="2863232" cy="1015663"/>
          </a:xfrm>
          <a:prstGeom prst="rect">
            <a:avLst/>
          </a:prstGeom>
          <a:noFill/>
        </p:spPr>
        <p:txBody>
          <a:bodyPr wrap="square" rtlCol="0">
            <a:spAutoFit/>
          </a:bodyPr>
          <a:lstStyle/>
          <a:p>
            <a:r>
              <a:rPr lang="en-US" sz="1500" dirty="0"/>
              <a:t>Test and development</a:t>
            </a:r>
            <a:r>
              <a:rPr lang="en-US" sz="1500" dirty="0">
                <a:ea typeface="Times New Roman" panose="02020603050405020304" pitchFamily="18" charset="0"/>
                <a:cs typeface="Times New Roman" panose="02020603050405020304" pitchFamily="18" charset="0"/>
              </a:rPr>
              <a:t> of Superconducting Accelerating Cavities and</a:t>
            </a:r>
            <a:r>
              <a:rPr lang="en-GB" sz="1500" dirty="0"/>
              <a:t> Radio Frequency High Power</a:t>
            </a:r>
            <a:r>
              <a:rPr lang="en-US" sz="1500" dirty="0">
                <a:ea typeface="Times New Roman" panose="02020603050405020304" pitchFamily="18" charset="0"/>
                <a:cs typeface="Times New Roman" panose="02020603050405020304" pitchFamily="18" charset="0"/>
              </a:rPr>
              <a:t> sources for </a:t>
            </a:r>
            <a:r>
              <a:rPr lang="en-US" sz="1500" b="1" dirty="0">
                <a:ea typeface="Times New Roman" panose="02020603050405020304" pitchFamily="18" charset="0"/>
                <a:cs typeface="Times New Roman" panose="02020603050405020304" pitchFamily="18" charset="0"/>
              </a:rPr>
              <a:t>ESS</a:t>
            </a:r>
          </a:p>
        </p:txBody>
      </p:sp>
      <p:sp>
        <p:nvSpPr>
          <p:cNvPr id="14" name="TextBox 13"/>
          <p:cNvSpPr txBox="1"/>
          <p:nvPr/>
        </p:nvSpPr>
        <p:spPr>
          <a:xfrm>
            <a:off x="276108" y="5750735"/>
            <a:ext cx="3235029" cy="323165"/>
          </a:xfrm>
          <a:prstGeom prst="rect">
            <a:avLst/>
          </a:prstGeom>
          <a:noFill/>
        </p:spPr>
        <p:txBody>
          <a:bodyPr wrap="square" rtlCol="0">
            <a:spAutoFit/>
          </a:bodyPr>
          <a:lstStyle/>
          <a:p>
            <a:r>
              <a:rPr lang="en-US" sz="1500" dirty="0">
                <a:ea typeface="Times New Roman" panose="02020603050405020304" pitchFamily="18" charset="0"/>
                <a:cs typeface="Times New Roman" panose="02020603050405020304" pitchFamily="18" charset="0"/>
              </a:rPr>
              <a:t>Commission the Laser Heater for </a:t>
            </a:r>
            <a:r>
              <a:rPr lang="en-US" sz="1500" b="1" dirty="0">
                <a:ea typeface="Times New Roman" panose="02020603050405020304" pitchFamily="18" charset="0"/>
                <a:cs typeface="Times New Roman" panose="02020603050405020304" pitchFamily="18" charset="0"/>
              </a:rPr>
              <a:t>X-FEL</a:t>
            </a:r>
            <a:endParaRPr lang="en-US" sz="1500" b="1" dirty="0"/>
          </a:p>
        </p:txBody>
      </p:sp>
      <p:sp>
        <p:nvSpPr>
          <p:cNvPr id="16" name="TextBox 15"/>
          <p:cNvSpPr txBox="1"/>
          <p:nvPr/>
        </p:nvSpPr>
        <p:spPr>
          <a:xfrm>
            <a:off x="3511137" y="5733992"/>
            <a:ext cx="5772351" cy="323165"/>
          </a:xfrm>
          <a:prstGeom prst="rect">
            <a:avLst/>
          </a:prstGeom>
          <a:noFill/>
        </p:spPr>
        <p:txBody>
          <a:bodyPr wrap="square" rtlCol="0">
            <a:spAutoFit/>
          </a:bodyPr>
          <a:lstStyle/>
          <a:p>
            <a:r>
              <a:rPr lang="en-GB" sz="1500" dirty="0"/>
              <a:t>Solid State Radio Frequency High Power Generation </a:t>
            </a:r>
            <a:r>
              <a:rPr lang="en-GB" sz="1500" b="1" dirty="0"/>
              <a:t>for accelerators </a:t>
            </a:r>
          </a:p>
        </p:txBody>
      </p:sp>
      <p:sp>
        <p:nvSpPr>
          <p:cNvPr id="17" name="TextBox 16"/>
          <p:cNvSpPr txBox="1"/>
          <p:nvPr/>
        </p:nvSpPr>
        <p:spPr>
          <a:xfrm>
            <a:off x="477173" y="863338"/>
            <a:ext cx="3587136" cy="919482"/>
          </a:xfrm>
          <a:prstGeom prst="rect">
            <a:avLst/>
          </a:prstGeom>
          <a:noFill/>
        </p:spPr>
        <p:txBody>
          <a:bodyPr wrap="square" rtlCol="0">
            <a:spAutoFit/>
          </a:bodyPr>
          <a:lstStyle/>
          <a:p>
            <a:pPr>
              <a:lnSpc>
                <a:spcPct val="115000"/>
              </a:lnSpc>
              <a:spcAft>
                <a:spcPts val="750"/>
              </a:spcAft>
            </a:pPr>
            <a:r>
              <a:rPr lang="en-US" sz="2400" b="1" u="sng" dirty="0">
                <a:ea typeface="Times New Roman" panose="02020603050405020304" pitchFamily="18" charset="0"/>
                <a:cs typeface="Times New Roman" panose="02020603050405020304" pitchFamily="18" charset="0"/>
              </a:rPr>
              <a:t>Research profiles </a:t>
            </a:r>
          </a:p>
          <a:p>
            <a:pPr>
              <a:lnSpc>
                <a:spcPct val="115000"/>
              </a:lnSpc>
              <a:spcAft>
                <a:spcPts val="750"/>
              </a:spcAft>
            </a:pPr>
            <a:r>
              <a:rPr lang="en-US" b="1" dirty="0">
                <a:ea typeface="Times New Roman" panose="02020603050405020304" pitchFamily="18" charset="0"/>
                <a:cs typeface="Times New Roman" panose="02020603050405020304" pitchFamily="18" charset="0"/>
              </a:rPr>
              <a:t>Ongoing or starting projects</a:t>
            </a:r>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5450" y="1719881"/>
            <a:ext cx="2376104" cy="142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http://ctf3-tbts.web.cern.ch/ctf3-tbts/images/ctf3-tbt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812" y="1876269"/>
            <a:ext cx="2069214" cy="137947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63718" y="3254086"/>
            <a:ext cx="2510303" cy="784830"/>
          </a:xfrm>
          <a:prstGeom prst="rect">
            <a:avLst/>
          </a:prstGeom>
          <a:noFill/>
        </p:spPr>
        <p:txBody>
          <a:bodyPr wrap="none" rtlCol="0">
            <a:spAutoFit/>
          </a:bodyPr>
          <a:lstStyle/>
          <a:p>
            <a:r>
              <a:rPr lang="en-US" sz="1500" dirty="0"/>
              <a:t>Study of accelerating gradient</a:t>
            </a:r>
          </a:p>
          <a:p>
            <a:r>
              <a:rPr lang="en-US" sz="1500" dirty="0"/>
              <a:t>limiting discharges in </a:t>
            </a:r>
            <a:r>
              <a:rPr lang="en-US" sz="1500" b="1" dirty="0"/>
              <a:t>CLIC</a:t>
            </a:r>
            <a:r>
              <a:rPr lang="en-US" sz="1500" dirty="0"/>
              <a:t> </a:t>
            </a:r>
          </a:p>
          <a:p>
            <a:r>
              <a:rPr lang="en-US" sz="1500" dirty="0"/>
              <a:t>accelerating cavities at CERN</a:t>
            </a:r>
          </a:p>
        </p:txBody>
      </p:sp>
      <p:pic>
        <p:nvPicPr>
          <p:cNvPr id="30" name="Picture 29" descr="C:\Users\ruber\Documents\Work\20150126\photo_combiner\DSC00961_2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26305" y="4373168"/>
            <a:ext cx="1529336" cy="114700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6295450" y="3136782"/>
            <a:ext cx="2556726" cy="1223412"/>
          </a:xfrm>
          <a:prstGeom prst="rect">
            <a:avLst/>
          </a:prstGeom>
          <a:noFill/>
        </p:spPr>
        <p:txBody>
          <a:bodyPr wrap="none" rtlCol="0">
            <a:spAutoFit/>
          </a:bodyPr>
          <a:lstStyle/>
          <a:p>
            <a:r>
              <a:rPr lang="en-US" sz="1500" dirty="0"/>
              <a:t>Test and development of </a:t>
            </a:r>
          </a:p>
          <a:p>
            <a:r>
              <a:rPr lang="en-US" sz="1500" dirty="0"/>
              <a:t>superconducting  Crab cavities</a:t>
            </a:r>
          </a:p>
          <a:p>
            <a:r>
              <a:rPr lang="en-US" sz="1500" dirty="0"/>
              <a:t> and magnets for the CERN </a:t>
            </a:r>
          </a:p>
          <a:p>
            <a:r>
              <a:rPr lang="en-US" sz="1500" b="1" dirty="0"/>
              <a:t>LHC</a:t>
            </a:r>
            <a:r>
              <a:rPr lang="en-US" sz="1500" dirty="0"/>
              <a:t> Luminosity Upgrade</a:t>
            </a:r>
          </a:p>
          <a:p>
            <a:endParaRPr lang="en-US" sz="1350" dirty="0"/>
          </a:p>
        </p:txBody>
      </p:sp>
    </p:spTree>
    <p:extLst>
      <p:ext uri="{BB962C8B-B14F-4D97-AF65-F5344CB8AC3E}">
        <p14:creationId xmlns:p14="http://schemas.microsoft.com/office/powerpoint/2010/main" val="4138942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00FF13-3D87-45D1-AD95-BDF8801B0E02}"/>
              </a:ext>
            </a:extLst>
          </p:cNvPr>
          <p:cNvSpPr>
            <a:spLocks noGrp="1"/>
          </p:cNvSpPr>
          <p:nvPr>
            <p:ph type="dt" sz="half" idx="10"/>
          </p:nvPr>
        </p:nvSpPr>
        <p:spPr/>
        <p:txBody>
          <a:bodyPr/>
          <a:lstStyle/>
          <a:p>
            <a:r>
              <a:rPr lang="sv-SE"/>
              <a:t>2019-05-08</a:t>
            </a:r>
            <a:endParaRPr lang="de-DE"/>
          </a:p>
        </p:txBody>
      </p:sp>
      <p:sp>
        <p:nvSpPr>
          <p:cNvPr id="3" name="Footer Placeholder 2">
            <a:extLst>
              <a:ext uri="{FF2B5EF4-FFF2-40B4-BE49-F238E27FC236}">
                <a16:creationId xmlns:a16="http://schemas.microsoft.com/office/drawing/2014/main" id="{2D9244F9-399D-466D-A6D0-50F7AC7B0764}"/>
              </a:ext>
            </a:extLst>
          </p:cNvPr>
          <p:cNvSpPr>
            <a:spLocks noGrp="1"/>
          </p:cNvSpPr>
          <p:nvPr>
            <p:ph type="ftr" sz="quarter" idx="11"/>
          </p:nvPr>
        </p:nvSpPr>
        <p:spPr/>
        <p:txBody>
          <a:bodyPr/>
          <a:lstStyle/>
          <a:p>
            <a:r>
              <a:rPr lang="en-US"/>
              <a:t>Cryo and RF FREIA Workshop in Uppsala                                                            Tord Ekelöf</a:t>
            </a:r>
            <a:endParaRPr lang="de-DE"/>
          </a:p>
        </p:txBody>
      </p:sp>
      <p:sp>
        <p:nvSpPr>
          <p:cNvPr id="4" name="Slide Number Placeholder 3">
            <a:extLst>
              <a:ext uri="{FF2B5EF4-FFF2-40B4-BE49-F238E27FC236}">
                <a16:creationId xmlns:a16="http://schemas.microsoft.com/office/drawing/2014/main" id="{087B43F9-8E71-4162-9260-9F52BC3AEEDC}"/>
              </a:ext>
            </a:extLst>
          </p:cNvPr>
          <p:cNvSpPr>
            <a:spLocks noGrp="1"/>
          </p:cNvSpPr>
          <p:nvPr>
            <p:ph type="sldNum" sz="quarter" idx="12"/>
          </p:nvPr>
        </p:nvSpPr>
        <p:spPr/>
        <p:txBody>
          <a:bodyPr/>
          <a:lstStyle/>
          <a:p>
            <a:fld id="{8347BC95-38AE-476E-B89E-3CAC0E10D5DD}" type="slidenum">
              <a:rPr lang="de-DE" smtClean="0"/>
              <a:t>5</a:t>
            </a:fld>
            <a:endParaRPr lang="de-DE"/>
          </a:p>
        </p:txBody>
      </p:sp>
      <p:pic>
        <p:nvPicPr>
          <p:cNvPr id="5" name="Picture 4">
            <a:extLst>
              <a:ext uri="{FF2B5EF4-FFF2-40B4-BE49-F238E27FC236}">
                <a16:creationId xmlns:a16="http://schemas.microsoft.com/office/drawing/2014/main" id="{C0CDAC6F-BCD9-4186-87B3-336F6E4525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440478" y="2126610"/>
            <a:ext cx="1349142" cy="2396851"/>
          </a:xfrm>
          <a:prstGeom prst="rect">
            <a:avLst/>
          </a:prstGeom>
        </p:spPr>
      </p:pic>
      <p:pic>
        <p:nvPicPr>
          <p:cNvPr id="6" name="Picture 5">
            <a:extLst>
              <a:ext uri="{FF2B5EF4-FFF2-40B4-BE49-F238E27FC236}">
                <a16:creationId xmlns:a16="http://schemas.microsoft.com/office/drawing/2014/main" id="{E408DBDB-45D1-43E1-A7B0-4BAB1006772F}"/>
              </a:ext>
            </a:extLst>
          </p:cNvPr>
          <p:cNvPicPr>
            <a:picLocks noChangeAspect="1"/>
          </p:cNvPicPr>
          <p:nvPr/>
        </p:nvPicPr>
        <p:blipFill rotWithShape="1">
          <a:blip r:embed="rId3"/>
          <a:srcRect b="3052"/>
          <a:stretch/>
        </p:blipFill>
        <p:spPr>
          <a:xfrm>
            <a:off x="480050" y="2741383"/>
            <a:ext cx="2714264" cy="1167296"/>
          </a:xfrm>
          <a:prstGeom prst="rect">
            <a:avLst/>
          </a:prstGeom>
        </p:spPr>
      </p:pic>
      <p:sp>
        <p:nvSpPr>
          <p:cNvPr id="7" name="TextBox 6">
            <a:extLst>
              <a:ext uri="{FF2B5EF4-FFF2-40B4-BE49-F238E27FC236}">
                <a16:creationId xmlns:a16="http://schemas.microsoft.com/office/drawing/2014/main" id="{3A060FA7-C871-4BBA-AFD1-D7E1D326431D}"/>
              </a:ext>
            </a:extLst>
          </p:cNvPr>
          <p:cNvSpPr txBox="1"/>
          <p:nvPr/>
        </p:nvSpPr>
        <p:spPr>
          <a:xfrm>
            <a:off x="480050" y="1323432"/>
            <a:ext cx="3587136" cy="919482"/>
          </a:xfrm>
          <a:prstGeom prst="rect">
            <a:avLst/>
          </a:prstGeom>
          <a:noFill/>
        </p:spPr>
        <p:txBody>
          <a:bodyPr wrap="square" rtlCol="0">
            <a:spAutoFit/>
          </a:bodyPr>
          <a:lstStyle/>
          <a:p>
            <a:pPr>
              <a:lnSpc>
                <a:spcPct val="115000"/>
              </a:lnSpc>
              <a:spcAft>
                <a:spcPts val="750"/>
              </a:spcAft>
            </a:pPr>
            <a:r>
              <a:rPr lang="en-US" sz="2400" b="1" u="sng" dirty="0">
                <a:ea typeface="Times New Roman" panose="02020603050405020304" pitchFamily="18" charset="0"/>
                <a:cs typeface="Times New Roman" panose="02020603050405020304" pitchFamily="18" charset="0"/>
              </a:rPr>
              <a:t>Research profiles </a:t>
            </a:r>
          </a:p>
          <a:p>
            <a:pPr>
              <a:lnSpc>
                <a:spcPct val="115000"/>
              </a:lnSpc>
              <a:spcAft>
                <a:spcPts val="750"/>
              </a:spcAft>
            </a:pPr>
            <a:r>
              <a:rPr lang="en-US" b="1" dirty="0">
                <a:ea typeface="Times New Roman" panose="02020603050405020304" pitchFamily="18" charset="0"/>
                <a:cs typeface="Times New Roman" panose="02020603050405020304" pitchFamily="18" charset="0"/>
              </a:rPr>
              <a:t>More starting projects</a:t>
            </a:r>
          </a:p>
        </p:txBody>
      </p:sp>
      <p:sp>
        <p:nvSpPr>
          <p:cNvPr id="8" name="TextBox 7">
            <a:extLst>
              <a:ext uri="{FF2B5EF4-FFF2-40B4-BE49-F238E27FC236}">
                <a16:creationId xmlns:a16="http://schemas.microsoft.com/office/drawing/2014/main" id="{FB75C53E-5AF5-42AD-BA1E-4C346FFE3474}"/>
              </a:ext>
            </a:extLst>
          </p:cNvPr>
          <p:cNvSpPr txBox="1"/>
          <p:nvPr/>
        </p:nvSpPr>
        <p:spPr>
          <a:xfrm>
            <a:off x="3263764" y="2714684"/>
            <a:ext cx="1456040" cy="1338828"/>
          </a:xfrm>
          <a:prstGeom prst="rect">
            <a:avLst/>
          </a:prstGeom>
          <a:noFill/>
        </p:spPr>
        <p:txBody>
          <a:bodyPr wrap="none" rtlCol="0">
            <a:spAutoFit/>
          </a:bodyPr>
          <a:lstStyle/>
          <a:p>
            <a:r>
              <a:rPr lang="en-US" sz="1350" dirty="0"/>
              <a:t>‘Cold Box’ for </a:t>
            </a:r>
          </a:p>
          <a:p>
            <a:r>
              <a:rPr lang="en-US" sz="1350" dirty="0"/>
              <a:t>distribution of </a:t>
            </a:r>
          </a:p>
          <a:p>
            <a:r>
              <a:rPr lang="en-US" sz="1350" dirty="0"/>
              <a:t>100s kA through </a:t>
            </a:r>
          </a:p>
          <a:p>
            <a:r>
              <a:rPr lang="en-US" sz="1350" dirty="0"/>
              <a:t>super-conducting </a:t>
            </a:r>
          </a:p>
          <a:p>
            <a:r>
              <a:rPr lang="en-US" sz="1350" dirty="0"/>
              <a:t>cables for CERN/ </a:t>
            </a:r>
          </a:p>
          <a:p>
            <a:r>
              <a:rPr lang="en-US" sz="1350" dirty="0"/>
              <a:t>HL-LHC</a:t>
            </a:r>
          </a:p>
        </p:txBody>
      </p:sp>
      <p:sp>
        <p:nvSpPr>
          <p:cNvPr id="9" name="TextBox 8">
            <a:extLst>
              <a:ext uri="{FF2B5EF4-FFF2-40B4-BE49-F238E27FC236}">
                <a16:creationId xmlns:a16="http://schemas.microsoft.com/office/drawing/2014/main" id="{277E95B9-E721-40A9-B56B-5971213BDF7F}"/>
              </a:ext>
            </a:extLst>
          </p:cNvPr>
          <p:cNvSpPr txBox="1"/>
          <p:nvPr/>
        </p:nvSpPr>
        <p:spPr>
          <a:xfrm>
            <a:off x="7426469" y="2771132"/>
            <a:ext cx="1439112" cy="1131079"/>
          </a:xfrm>
          <a:prstGeom prst="rect">
            <a:avLst/>
          </a:prstGeom>
          <a:noFill/>
        </p:spPr>
        <p:txBody>
          <a:bodyPr wrap="none" rtlCol="0">
            <a:spAutoFit/>
          </a:bodyPr>
          <a:lstStyle/>
          <a:p>
            <a:r>
              <a:rPr lang="en-US" sz="1350" dirty="0"/>
              <a:t>A new type of </a:t>
            </a:r>
          </a:p>
          <a:p>
            <a:r>
              <a:rPr lang="en-US" sz="1350" dirty="0"/>
              <a:t>Superconducting </a:t>
            </a:r>
          </a:p>
          <a:p>
            <a:r>
              <a:rPr lang="en-US" sz="1350" dirty="0" err="1"/>
              <a:t>Magnest</a:t>
            </a:r>
            <a:r>
              <a:rPr lang="en-US" sz="1350" dirty="0"/>
              <a:t> ‘CCT’ for</a:t>
            </a:r>
          </a:p>
          <a:p>
            <a:r>
              <a:rPr lang="en-US" sz="1350" dirty="0"/>
              <a:t> CERN/ HL-LHC</a:t>
            </a:r>
          </a:p>
          <a:p>
            <a:r>
              <a:rPr lang="en-US" sz="1350" dirty="0"/>
              <a:t> </a:t>
            </a:r>
          </a:p>
        </p:txBody>
      </p:sp>
    </p:spTree>
    <p:extLst>
      <p:ext uri="{BB962C8B-B14F-4D97-AF65-F5344CB8AC3E}">
        <p14:creationId xmlns:p14="http://schemas.microsoft.com/office/powerpoint/2010/main" val="1015577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sv-SE"/>
              <a:t>2019-05-08</a:t>
            </a:r>
            <a:endParaRPr lang="de-DE"/>
          </a:p>
        </p:txBody>
      </p:sp>
      <p:sp>
        <p:nvSpPr>
          <p:cNvPr id="3" name="Footer Placeholder 2"/>
          <p:cNvSpPr>
            <a:spLocks noGrp="1"/>
          </p:cNvSpPr>
          <p:nvPr>
            <p:ph type="ftr" sz="quarter" idx="11"/>
          </p:nvPr>
        </p:nvSpPr>
        <p:spPr/>
        <p:txBody>
          <a:bodyPr/>
          <a:lstStyle/>
          <a:p>
            <a:r>
              <a:rPr lang="en-US"/>
              <a:t>Cryo and RF FREIA Workshop in Uppsala                                                            Tord Ekelöf</a:t>
            </a:r>
            <a:endParaRPr lang="de-DE"/>
          </a:p>
        </p:txBody>
      </p:sp>
      <p:sp>
        <p:nvSpPr>
          <p:cNvPr id="4" name="Slide Number Placeholder 3"/>
          <p:cNvSpPr>
            <a:spLocks noGrp="1"/>
          </p:cNvSpPr>
          <p:nvPr>
            <p:ph type="sldNum" sz="quarter" idx="12"/>
          </p:nvPr>
        </p:nvSpPr>
        <p:spPr/>
        <p:txBody>
          <a:bodyPr/>
          <a:lstStyle/>
          <a:p>
            <a:fld id="{8347BC95-38AE-476E-B89E-3CAC0E10D5DD}" type="slidenum">
              <a:rPr lang="de-DE" smtClean="0"/>
              <a:t>6</a:t>
            </a:fld>
            <a:endParaRPr lang="de-DE" dirty="0"/>
          </a:p>
        </p:txBody>
      </p:sp>
      <p:pic>
        <p:nvPicPr>
          <p:cNvPr id="10" name="Picture 9" descr="C:\Users\vitgo630\Downloads\Picture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310" t="8846" r="36587" b="32615"/>
          <a:stretch/>
        </p:blipFill>
        <p:spPr bwMode="auto">
          <a:xfrm>
            <a:off x="302252" y="3863482"/>
            <a:ext cx="2121005" cy="13251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648052" y="2073604"/>
            <a:ext cx="2640979" cy="1015663"/>
          </a:xfrm>
          <a:prstGeom prst="rect">
            <a:avLst/>
          </a:prstGeom>
          <a:noFill/>
        </p:spPr>
        <p:txBody>
          <a:bodyPr wrap="none" rtlCol="0">
            <a:spAutoFit/>
          </a:bodyPr>
          <a:lstStyle/>
          <a:p>
            <a:r>
              <a:rPr lang="en-US" sz="1500" dirty="0">
                <a:ea typeface="Times New Roman" panose="02020603050405020304" pitchFamily="18" charset="0"/>
                <a:cs typeface="Times New Roman" panose="02020603050405020304" pitchFamily="18" charset="0"/>
              </a:rPr>
              <a:t>Doubling of the </a:t>
            </a:r>
            <a:r>
              <a:rPr lang="en-US" sz="1500" dirty="0" err="1">
                <a:ea typeface="Times New Roman" panose="02020603050405020304" pitchFamily="18" charset="0"/>
                <a:cs typeface="Times New Roman" panose="02020603050405020304" pitchFamily="18" charset="0"/>
              </a:rPr>
              <a:t>linac</a:t>
            </a:r>
            <a:r>
              <a:rPr lang="en-US" sz="1500" dirty="0">
                <a:ea typeface="Times New Roman" panose="02020603050405020304" pitchFamily="18" charset="0"/>
                <a:cs typeface="Times New Roman" panose="02020603050405020304" pitchFamily="18" charset="0"/>
              </a:rPr>
              <a:t> power </a:t>
            </a:r>
          </a:p>
          <a:p>
            <a:r>
              <a:rPr lang="en-US" sz="1500" dirty="0">
                <a:ea typeface="Times New Roman" panose="02020603050405020304" pitchFamily="18" charset="0"/>
                <a:cs typeface="Times New Roman" panose="02020603050405020304" pitchFamily="18" charset="0"/>
              </a:rPr>
              <a:t>and compression of the proton </a:t>
            </a:r>
          </a:p>
          <a:p>
            <a:r>
              <a:rPr lang="en-US" sz="1500" dirty="0">
                <a:ea typeface="Times New Roman" panose="02020603050405020304" pitchFamily="18" charset="0"/>
                <a:cs typeface="Times New Roman" panose="02020603050405020304" pitchFamily="18" charset="0"/>
              </a:rPr>
              <a:t>pulse for the ESS Neutrino </a:t>
            </a:r>
          </a:p>
          <a:p>
            <a:r>
              <a:rPr lang="en-US" sz="1500" dirty="0">
                <a:ea typeface="Times New Roman" panose="02020603050405020304" pitchFamily="18" charset="0"/>
                <a:cs typeface="Times New Roman" panose="02020603050405020304" pitchFamily="18" charset="0"/>
              </a:rPr>
              <a:t>Super-Beam (</a:t>
            </a:r>
            <a:r>
              <a:rPr lang="en-US" sz="1500" dirty="0" err="1">
                <a:ea typeface="Times New Roman" panose="02020603050405020304" pitchFamily="18" charset="0"/>
                <a:cs typeface="Times New Roman" panose="02020603050405020304" pitchFamily="18" charset="0"/>
              </a:rPr>
              <a:t>ESSnuSB</a:t>
            </a:r>
            <a:r>
              <a:rPr lang="en-US" sz="1500" dirty="0">
                <a:ea typeface="Times New Roman" panose="02020603050405020304" pitchFamily="18" charset="0"/>
                <a:cs typeface="Times New Roman" panose="02020603050405020304" pitchFamily="18" charset="0"/>
              </a:rPr>
              <a:t>) project</a:t>
            </a:r>
            <a:endParaRPr lang="en-US" sz="1500" dirty="0"/>
          </a:p>
        </p:txBody>
      </p:sp>
      <p:sp>
        <p:nvSpPr>
          <p:cNvPr id="15" name="TextBox 14"/>
          <p:cNvSpPr txBox="1"/>
          <p:nvPr/>
        </p:nvSpPr>
        <p:spPr>
          <a:xfrm>
            <a:off x="2570356" y="4095043"/>
            <a:ext cx="1416542" cy="784830"/>
          </a:xfrm>
          <a:prstGeom prst="rect">
            <a:avLst/>
          </a:prstGeom>
          <a:noFill/>
        </p:spPr>
        <p:txBody>
          <a:bodyPr wrap="none" rtlCol="0">
            <a:spAutoFit/>
          </a:bodyPr>
          <a:lstStyle/>
          <a:p>
            <a:r>
              <a:rPr lang="en-US" sz="1500" dirty="0">
                <a:ea typeface="Times New Roman" panose="02020603050405020304" pitchFamily="18" charset="0"/>
                <a:cs typeface="Times New Roman" panose="02020603050405020304" pitchFamily="18" charset="0"/>
              </a:rPr>
              <a:t>Generation of </a:t>
            </a:r>
          </a:p>
          <a:p>
            <a:r>
              <a:rPr lang="en-US" sz="1500" dirty="0">
                <a:ea typeface="Times New Roman" panose="02020603050405020304" pitchFamily="18" charset="0"/>
                <a:cs typeface="Times New Roman" panose="02020603050405020304" pitchFamily="18" charset="0"/>
              </a:rPr>
              <a:t>single-cycle THz</a:t>
            </a:r>
          </a:p>
          <a:p>
            <a:r>
              <a:rPr lang="en-US" sz="1500" dirty="0">
                <a:ea typeface="Times New Roman" panose="02020603050405020304" pitchFamily="18" charset="0"/>
                <a:cs typeface="Times New Roman" panose="02020603050405020304" pitchFamily="18" charset="0"/>
              </a:rPr>
              <a:t>light-beams</a:t>
            </a:r>
            <a:endParaRPr lang="en-US" sz="1500" dirty="0"/>
          </a:p>
        </p:txBody>
      </p:sp>
      <p:sp>
        <p:nvSpPr>
          <p:cNvPr id="17" name="TextBox 16"/>
          <p:cNvSpPr txBox="1"/>
          <p:nvPr/>
        </p:nvSpPr>
        <p:spPr>
          <a:xfrm>
            <a:off x="352481" y="934588"/>
            <a:ext cx="3587136" cy="919482"/>
          </a:xfrm>
          <a:prstGeom prst="rect">
            <a:avLst/>
          </a:prstGeom>
          <a:noFill/>
        </p:spPr>
        <p:txBody>
          <a:bodyPr wrap="square" rtlCol="0">
            <a:spAutoFit/>
          </a:bodyPr>
          <a:lstStyle/>
          <a:p>
            <a:pPr>
              <a:lnSpc>
                <a:spcPct val="115000"/>
              </a:lnSpc>
              <a:spcAft>
                <a:spcPts val="750"/>
              </a:spcAft>
            </a:pPr>
            <a:r>
              <a:rPr lang="en-US" sz="2400" b="1" u="sng" dirty="0">
                <a:ea typeface="Times New Roman" panose="02020603050405020304" pitchFamily="18" charset="0"/>
                <a:cs typeface="Times New Roman" panose="02020603050405020304" pitchFamily="18" charset="0"/>
              </a:rPr>
              <a:t>Research profiles</a:t>
            </a:r>
          </a:p>
          <a:p>
            <a:pPr>
              <a:lnSpc>
                <a:spcPct val="115000"/>
              </a:lnSpc>
              <a:spcAft>
                <a:spcPts val="750"/>
              </a:spcAft>
            </a:pPr>
            <a:r>
              <a:rPr lang="en-US" b="1" dirty="0">
                <a:ea typeface="Times New Roman" panose="02020603050405020304" pitchFamily="18" charset="0"/>
                <a:cs typeface="Times New Roman" panose="02020603050405020304" pitchFamily="18" charset="0"/>
              </a:rPr>
              <a:t>Some planned activities </a:t>
            </a:r>
          </a:p>
        </p:txBody>
      </p:sp>
      <p:pic>
        <p:nvPicPr>
          <p:cNvPr id="18" name="Picture 17"/>
          <p:cNvPicPr>
            <a:picLocks noChangeAspect="1"/>
          </p:cNvPicPr>
          <p:nvPr/>
        </p:nvPicPr>
        <p:blipFill rotWithShape="1">
          <a:blip r:embed="rId3"/>
          <a:srcRect l="31838" t="7457" r="31729" b="34633"/>
          <a:stretch/>
        </p:blipFill>
        <p:spPr>
          <a:xfrm>
            <a:off x="358030" y="1895667"/>
            <a:ext cx="2042270" cy="1475878"/>
          </a:xfrm>
          <a:prstGeom prst="rect">
            <a:avLst/>
          </a:prstGeom>
        </p:spPr>
      </p:pic>
      <p:sp>
        <p:nvSpPr>
          <p:cNvPr id="20" name="TextBox 19"/>
          <p:cNvSpPr txBox="1"/>
          <p:nvPr/>
        </p:nvSpPr>
        <p:spPr>
          <a:xfrm>
            <a:off x="2423257" y="2047523"/>
            <a:ext cx="1960477" cy="1246495"/>
          </a:xfrm>
          <a:prstGeom prst="rect">
            <a:avLst/>
          </a:prstGeom>
          <a:noFill/>
        </p:spPr>
        <p:txBody>
          <a:bodyPr wrap="square" rtlCol="0">
            <a:spAutoFit/>
          </a:bodyPr>
          <a:lstStyle/>
          <a:p>
            <a:r>
              <a:rPr lang="en-US" sz="1500" dirty="0"/>
              <a:t>Development of </a:t>
            </a:r>
          </a:p>
          <a:p>
            <a:r>
              <a:rPr lang="en-US" sz="1500" dirty="0"/>
              <a:t>Control system for </a:t>
            </a:r>
          </a:p>
          <a:p>
            <a:r>
              <a:rPr lang="en-US" sz="1500" dirty="0"/>
              <a:t>ESS modulators </a:t>
            </a:r>
          </a:p>
          <a:p>
            <a:r>
              <a:rPr lang="en-US" sz="1500" dirty="0"/>
              <a:t>with Swedish </a:t>
            </a:r>
          </a:p>
          <a:p>
            <a:r>
              <a:rPr lang="en-US" sz="1500" dirty="0"/>
              <a:t>industry</a:t>
            </a:r>
          </a:p>
        </p:txBody>
      </p:sp>
      <p:pic>
        <p:nvPicPr>
          <p:cNvPr id="21"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8880" y="3664193"/>
            <a:ext cx="2099070" cy="167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6648052" y="4100126"/>
            <a:ext cx="2059859" cy="1015663"/>
          </a:xfrm>
          <a:prstGeom prst="rect">
            <a:avLst/>
          </a:prstGeom>
          <a:noFill/>
        </p:spPr>
        <p:txBody>
          <a:bodyPr wrap="none" rtlCol="0">
            <a:spAutoFit/>
          </a:bodyPr>
          <a:lstStyle/>
          <a:p>
            <a:r>
              <a:rPr lang="en-US" sz="1500" dirty="0"/>
              <a:t>Light ion cancer therapy</a:t>
            </a:r>
          </a:p>
          <a:p>
            <a:r>
              <a:rPr lang="en-US" sz="1500" dirty="0"/>
              <a:t>with a toroid gantry to </a:t>
            </a:r>
          </a:p>
          <a:p>
            <a:r>
              <a:rPr lang="en-US" sz="1500" dirty="0"/>
              <a:t>guide the beam to the </a:t>
            </a:r>
          </a:p>
          <a:p>
            <a:r>
              <a:rPr lang="en-US" sz="1500" dirty="0" err="1"/>
              <a:t>tumour</a:t>
            </a:r>
            <a:r>
              <a:rPr lang="en-US" sz="1500" dirty="0"/>
              <a:t> in the patient</a:t>
            </a:r>
          </a:p>
        </p:txBody>
      </p:sp>
      <p:pic>
        <p:nvPicPr>
          <p:cNvPr id="23" name="Picture 22"/>
          <p:cNvPicPr>
            <a:picLocks noChangeAspect="1"/>
          </p:cNvPicPr>
          <p:nvPr/>
        </p:nvPicPr>
        <p:blipFill rotWithShape="1">
          <a:blip r:embed="rId5"/>
          <a:srcRect l="17084" b="31529"/>
          <a:stretch/>
        </p:blipFill>
        <p:spPr>
          <a:xfrm>
            <a:off x="3970013" y="1893472"/>
            <a:ext cx="2694767" cy="1478077"/>
          </a:xfrm>
          <a:prstGeom prst="rect">
            <a:avLst/>
          </a:prstGeom>
        </p:spPr>
      </p:pic>
      <p:pic>
        <p:nvPicPr>
          <p:cNvPr id="8" name="Picture 7">
            <a:extLst>
              <a:ext uri="{FF2B5EF4-FFF2-40B4-BE49-F238E27FC236}">
                <a16:creationId xmlns:a16="http://schemas.microsoft.com/office/drawing/2014/main" id="{A42FCC0E-2822-46CE-939A-BB82642C0F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5661" y="3463500"/>
            <a:ext cx="1765517" cy="1966502"/>
          </a:xfrm>
          <a:prstGeom prst="rect">
            <a:avLst/>
          </a:prstGeom>
        </p:spPr>
      </p:pic>
    </p:spTree>
    <p:extLst>
      <p:ext uri="{BB962C8B-B14F-4D97-AF65-F5344CB8AC3E}">
        <p14:creationId xmlns:p14="http://schemas.microsoft.com/office/powerpoint/2010/main" val="2183457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1B598-A259-4105-9854-D5F8930F6434}"/>
              </a:ext>
            </a:extLst>
          </p:cNvPr>
          <p:cNvSpPr>
            <a:spLocks noGrp="1"/>
          </p:cNvSpPr>
          <p:nvPr>
            <p:ph type="dt" sz="half" idx="10"/>
          </p:nvPr>
        </p:nvSpPr>
        <p:spPr/>
        <p:txBody>
          <a:bodyPr/>
          <a:lstStyle/>
          <a:p>
            <a:r>
              <a:rPr lang="sv-SE"/>
              <a:t>2019-05-08</a:t>
            </a:r>
            <a:endParaRPr lang="de-DE"/>
          </a:p>
        </p:txBody>
      </p:sp>
      <p:sp>
        <p:nvSpPr>
          <p:cNvPr id="3" name="Footer Placeholder 2">
            <a:extLst>
              <a:ext uri="{FF2B5EF4-FFF2-40B4-BE49-F238E27FC236}">
                <a16:creationId xmlns:a16="http://schemas.microsoft.com/office/drawing/2014/main" id="{D6B70A63-F41C-4337-8641-5A38FE9C8227}"/>
              </a:ext>
            </a:extLst>
          </p:cNvPr>
          <p:cNvSpPr>
            <a:spLocks noGrp="1"/>
          </p:cNvSpPr>
          <p:nvPr>
            <p:ph type="ftr" sz="quarter" idx="11"/>
          </p:nvPr>
        </p:nvSpPr>
        <p:spPr/>
        <p:txBody>
          <a:bodyPr/>
          <a:lstStyle/>
          <a:p>
            <a:r>
              <a:rPr lang="en-US"/>
              <a:t>Cryo and RF FREIA Workshop in Uppsala                                                            Tord Ekelöf</a:t>
            </a:r>
            <a:endParaRPr lang="de-DE"/>
          </a:p>
        </p:txBody>
      </p:sp>
      <p:sp>
        <p:nvSpPr>
          <p:cNvPr id="4" name="Slide Number Placeholder 3">
            <a:extLst>
              <a:ext uri="{FF2B5EF4-FFF2-40B4-BE49-F238E27FC236}">
                <a16:creationId xmlns:a16="http://schemas.microsoft.com/office/drawing/2014/main" id="{08F25684-9C36-44C5-90BD-8C39CE4CB1C2}"/>
              </a:ext>
            </a:extLst>
          </p:cNvPr>
          <p:cNvSpPr>
            <a:spLocks noGrp="1"/>
          </p:cNvSpPr>
          <p:nvPr>
            <p:ph type="sldNum" sz="quarter" idx="12"/>
          </p:nvPr>
        </p:nvSpPr>
        <p:spPr/>
        <p:txBody>
          <a:bodyPr/>
          <a:lstStyle/>
          <a:p>
            <a:fld id="{8347BC95-38AE-476E-B89E-3CAC0E10D5DD}" type="slidenum">
              <a:rPr lang="de-DE" smtClean="0"/>
              <a:t>7</a:t>
            </a:fld>
            <a:endParaRPr lang="de-DE"/>
          </a:p>
        </p:txBody>
      </p:sp>
      <p:pic>
        <p:nvPicPr>
          <p:cNvPr id="53" name="Picture 52">
            <a:extLst>
              <a:ext uri="{FF2B5EF4-FFF2-40B4-BE49-F238E27FC236}">
                <a16:creationId xmlns:a16="http://schemas.microsoft.com/office/drawing/2014/main" id="{5C2E2599-7B29-4561-B358-72AE6374CE1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6453" y="2026573"/>
            <a:ext cx="1842898" cy="1772167"/>
          </a:xfrm>
          <a:prstGeom prst="rect">
            <a:avLst/>
          </a:prstGeom>
          <a:noFill/>
          <a:ln>
            <a:noFill/>
          </a:ln>
        </p:spPr>
      </p:pic>
      <p:grpSp>
        <p:nvGrpSpPr>
          <p:cNvPr id="54" name="Group 53">
            <a:extLst>
              <a:ext uri="{FF2B5EF4-FFF2-40B4-BE49-F238E27FC236}">
                <a16:creationId xmlns:a16="http://schemas.microsoft.com/office/drawing/2014/main" id="{566DD421-752F-4176-9537-0CBF2DF98815}"/>
              </a:ext>
            </a:extLst>
          </p:cNvPr>
          <p:cNvGrpSpPr>
            <a:grpSpLocks/>
          </p:cNvGrpSpPr>
          <p:nvPr/>
        </p:nvGrpSpPr>
        <p:grpSpPr bwMode="auto">
          <a:xfrm>
            <a:off x="5066711" y="1674513"/>
            <a:ext cx="1934296" cy="2181974"/>
            <a:chOff x="0" y="0"/>
            <a:chExt cx="5020" cy="5809"/>
          </a:xfrm>
        </p:grpSpPr>
        <p:sp>
          <p:nvSpPr>
            <p:cNvPr id="55" name="Rectangle 54">
              <a:extLst>
                <a:ext uri="{FF2B5EF4-FFF2-40B4-BE49-F238E27FC236}">
                  <a16:creationId xmlns:a16="http://schemas.microsoft.com/office/drawing/2014/main" id="{A394428A-7AC6-4C52-95D1-AC18336308DA}"/>
                </a:ext>
              </a:extLst>
            </p:cNvPr>
            <p:cNvSpPr>
              <a:spLocks noChangeArrowheads="1"/>
            </p:cNvSpPr>
            <p:nvPr/>
          </p:nvSpPr>
          <p:spPr bwMode="auto">
            <a:xfrm>
              <a:off x="4165" y="0"/>
              <a:ext cx="5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3375"/>
                </a:lnSpc>
                <a:spcAft>
                  <a:spcPts val="600"/>
                </a:spcAft>
              </a:pPr>
              <a:endParaRPr lang="en-US" sz="825">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825">
                  <a:latin typeface="Calibri" panose="020F0502020204030204" pitchFamily="34" charset="0"/>
                  <a:ea typeface="Calibri" panose="020F0502020204030204" pitchFamily="34" charset="0"/>
                  <a:cs typeface="Times New Roman" panose="02020603050405020304" pitchFamily="18" charset="0"/>
                </a:rPr>
                <a:t> </a:t>
              </a:r>
              <a:endParaRPr lang="sv-SE" sz="825">
                <a:latin typeface="Calibri" panose="020F0502020204030204" pitchFamily="34" charset="0"/>
                <a:ea typeface="Calibri" panose="020F0502020204030204" pitchFamily="34" charset="0"/>
                <a:cs typeface="Times New Roman" panose="02020603050405020304" pitchFamily="18" charset="0"/>
              </a:endParaRPr>
            </a:p>
          </p:txBody>
        </p:sp>
        <p:sp>
          <p:nvSpPr>
            <p:cNvPr id="56" name="Rectangle 55">
              <a:extLst>
                <a:ext uri="{FF2B5EF4-FFF2-40B4-BE49-F238E27FC236}">
                  <a16:creationId xmlns:a16="http://schemas.microsoft.com/office/drawing/2014/main" id="{4BACDB71-D1C4-4E7D-AC81-402F72544162}"/>
                </a:ext>
              </a:extLst>
            </p:cNvPr>
            <p:cNvSpPr>
              <a:spLocks noChangeArrowheads="1"/>
            </p:cNvSpPr>
            <p:nvPr/>
          </p:nvSpPr>
          <p:spPr bwMode="auto">
            <a:xfrm>
              <a:off x="3678" y="10"/>
              <a:ext cx="5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3375"/>
                </a:lnSpc>
                <a:spcAft>
                  <a:spcPts val="600"/>
                </a:spcAft>
              </a:pPr>
              <a:endParaRPr lang="en-US" sz="825">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825">
                  <a:latin typeface="Calibri" panose="020F0502020204030204" pitchFamily="34" charset="0"/>
                  <a:ea typeface="Calibri" panose="020F0502020204030204" pitchFamily="34" charset="0"/>
                  <a:cs typeface="Times New Roman" panose="02020603050405020304" pitchFamily="18" charset="0"/>
                </a:rPr>
                <a:t> </a:t>
              </a:r>
              <a:endParaRPr lang="sv-SE" sz="825">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56">
              <a:extLst>
                <a:ext uri="{FF2B5EF4-FFF2-40B4-BE49-F238E27FC236}">
                  <a16:creationId xmlns:a16="http://schemas.microsoft.com/office/drawing/2014/main" id="{E76BB91D-0C75-4B9D-B4FE-2B43D29E662E}"/>
                </a:ext>
              </a:extLst>
            </p:cNvPr>
            <p:cNvSpPr>
              <a:spLocks noChangeArrowheads="1"/>
            </p:cNvSpPr>
            <p:nvPr/>
          </p:nvSpPr>
          <p:spPr bwMode="auto">
            <a:xfrm>
              <a:off x="3181" y="0"/>
              <a:ext cx="5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3375"/>
                </a:lnSpc>
                <a:spcAft>
                  <a:spcPts val="600"/>
                </a:spcAft>
              </a:pPr>
              <a:endParaRPr lang="en-US" sz="825">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825">
                  <a:latin typeface="Calibri" panose="020F0502020204030204" pitchFamily="34" charset="0"/>
                  <a:ea typeface="Calibri" panose="020F0502020204030204" pitchFamily="34" charset="0"/>
                  <a:cs typeface="Times New Roman" panose="02020603050405020304" pitchFamily="18" charset="0"/>
                </a:rPr>
                <a:t> </a:t>
              </a:r>
              <a:endParaRPr lang="sv-SE" sz="825">
                <a:latin typeface="Calibri" panose="020F0502020204030204" pitchFamily="34" charset="0"/>
                <a:ea typeface="Calibri" panose="020F0502020204030204" pitchFamily="34" charset="0"/>
                <a:cs typeface="Times New Roman" panose="02020603050405020304" pitchFamily="18" charset="0"/>
              </a:endParaRPr>
            </a:p>
          </p:txBody>
        </p:sp>
        <p:sp>
          <p:nvSpPr>
            <p:cNvPr id="58" name="Rectangle 57">
              <a:extLst>
                <a:ext uri="{FF2B5EF4-FFF2-40B4-BE49-F238E27FC236}">
                  <a16:creationId xmlns:a16="http://schemas.microsoft.com/office/drawing/2014/main" id="{A8421362-5B45-493F-B399-645E04946A54}"/>
                </a:ext>
              </a:extLst>
            </p:cNvPr>
            <p:cNvSpPr>
              <a:spLocks noChangeArrowheads="1"/>
            </p:cNvSpPr>
            <p:nvPr/>
          </p:nvSpPr>
          <p:spPr bwMode="auto">
            <a:xfrm>
              <a:off x="0" y="792"/>
              <a:ext cx="5020" cy="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525"/>
                </a:lnSpc>
                <a:spcAft>
                  <a:spcPts val="600"/>
                </a:spcAft>
              </a:pPr>
              <a:r>
                <a:rPr lang="en-US" sz="825">
                  <a:latin typeface="Calibri" panose="020F0502020204030204" pitchFamily="34" charset="0"/>
                  <a:ea typeface="Calibri" panose="020F0502020204030204" pitchFamily="34" charset="0"/>
                  <a:cs typeface="Times New Roman" panose="02020603050405020304" pitchFamily="18" charset="0"/>
                </a:rPr>
                <a:t> </a:t>
              </a:r>
              <a:endParaRPr lang="sv-SE" sz="825">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825">
                  <a:latin typeface="Calibri" panose="020F0502020204030204" pitchFamily="34" charset="0"/>
                  <a:ea typeface="Calibri" panose="020F0502020204030204" pitchFamily="34" charset="0"/>
                  <a:cs typeface="Times New Roman" panose="02020603050405020304" pitchFamily="18" charset="0"/>
                </a:rPr>
                <a:t> </a:t>
              </a:r>
              <a:endParaRPr lang="sv-SE" sz="825">
                <a:latin typeface="Calibri" panose="020F0502020204030204" pitchFamily="34" charset="0"/>
                <a:ea typeface="Calibri" panose="020F0502020204030204" pitchFamily="34" charset="0"/>
                <a:cs typeface="Times New Roman" panose="02020603050405020304" pitchFamily="18" charset="0"/>
              </a:endParaRPr>
            </a:p>
          </p:txBody>
        </p:sp>
        <p:sp>
          <p:nvSpPr>
            <p:cNvPr id="59" name="Freeform 7">
              <a:extLst>
                <a:ext uri="{FF2B5EF4-FFF2-40B4-BE49-F238E27FC236}">
                  <a16:creationId xmlns:a16="http://schemas.microsoft.com/office/drawing/2014/main" id="{55EDD901-AC87-489A-B109-F3E9969C9B20}"/>
                </a:ext>
              </a:extLst>
            </p:cNvPr>
            <p:cNvSpPr>
              <a:spLocks/>
            </p:cNvSpPr>
            <p:nvPr/>
          </p:nvSpPr>
          <p:spPr bwMode="auto">
            <a:xfrm>
              <a:off x="1248" y="4912"/>
              <a:ext cx="3020" cy="127"/>
            </a:xfrm>
            <a:custGeom>
              <a:avLst/>
              <a:gdLst>
                <a:gd name="T0" fmla="*/ 0 w 3020"/>
                <a:gd name="T1" fmla="*/ 2 h 127"/>
                <a:gd name="T2" fmla="*/ 23 w 3020"/>
                <a:gd name="T3" fmla="*/ 2 h 127"/>
                <a:gd name="T4" fmla="*/ 46 w 3020"/>
                <a:gd name="T5" fmla="*/ 1 h 127"/>
                <a:gd name="T6" fmla="*/ 69 w 3020"/>
                <a:gd name="T7" fmla="*/ 1 h 127"/>
                <a:gd name="T8" fmla="*/ 92 w 3020"/>
                <a:gd name="T9" fmla="*/ 0 h 127"/>
                <a:gd name="T10" fmla="*/ 115 w 3020"/>
                <a:gd name="T11" fmla="*/ 0 h 127"/>
                <a:gd name="T12" fmla="*/ 138 w 3020"/>
                <a:gd name="T13" fmla="*/ 0 h 127"/>
                <a:gd name="T14" fmla="*/ 159 w 3020"/>
                <a:gd name="T15" fmla="*/ 0 h 127"/>
                <a:gd name="T16" fmla="*/ 181 w 3020"/>
                <a:gd name="T17" fmla="*/ 0 h 127"/>
                <a:gd name="T18" fmla="*/ 202 w 3020"/>
                <a:gd name="T19" fmla="*/ 0 h 127"/>
                <a:gd name="T20" fmla="*/ 222 w 3020"/>
                <a:gd name="T21" fmla="*/ 0 h 127"/>
                <a:gd name="T22" fmla="*/ 241 w 3020"/>
                <a:gd name="T23" fmla="*/ 0 h 127"/>
                <a:gd name="T24" fmla="*/ 260 w 3020"/>
                <a:gd name="T25" fmla="*/ 0 h 127"/>
                <a:gd name="T26" fmla="*/ 278 w 3020"/>
                <a:gd name="T27" fmla="*/ 1 h 127"/>
                <a:gd name="T28" fmla="*/ 295 w 3020"/>
                <a:gd name="T29" fmla="*/ 2 h 127"/>
                <a:gd name="T30" fmla="*/ 311 w 3020"/>
                <a:gd name="T31" fmla="*/ 3 h 127"/>
                <a:gd name="T32" fmla="*/ 326 w 3020"/>
                <a:gd name="T33" fmla="*/ 4 h 127"/>
                <a:gd name="T34" fmla="*/ 339 w 3020"/>
                <a:gd name="T35" fmla="*/ 5 h 127"/>
                <a:gd name="T36" fmla="*/ 372 w 3020"/>
                <a:gd name="T37" fmla="*/ 11 h 127"/>
                <a:gd name="T38" fmla="*/ 395 w 3020"/>
                <a:gd name="T39" fmla="*/ 19 h 127"/>
                <a:gd name="T40" fmla="*/ 411 w 3020"/>
                <a:gd name="T41" fmla="*/ 27 h 127"/>
                <a:gd name="T42" fmla="*/ 424 w 3020"/>
                <a:gd name="T43" fmla="*/ 37 h 127"/>
                <a:gd name="T44" fmla="*/ 435 w 3020"/>
                <a:gd name="T45" fmla="*/ 47 h 127"/>
                <a:gd name="T46" fmla="*/ 443 w 3020"/>
                <a:gd name="T47" fmla="*/ 55 h 127"/>
                <a:gd name="T48" fmla="*/ 446 w 3020"/>
                <a:gd name="T49" fmla="*/ 63 h 127"/>
                <a:gd name="T50" fmla="*/ 447 w 3020"/>
                <a:gd name="T51" fmla="*/ 71 h 127"/>
                <a:gd name="T52" fmla="*/ 446 w 3020"/>
                <a:gd name="T53" fmla="*/ 80 h 127"/>
                <a:gd name="T54" fmla="*/ 445 w 3020"/>
                <a:gd name="T55" fmla="*/ 88 h 127"/>
                <a:gd name="T56" fmla="*/ 446 w 3020"/>
                <a:gd name="T57" fmla="*/ 95 h 127"/>
                <a:gd name="T58" fmla="*/ 450 w 3020"/>
                <a:gd name="T59" fmla="*/ 102 h 127"/>
                <a:gd name="T60" fmla="*/ 458 w 3020"/>
                <a:gd name="T61" fmla="*/ 108 h 127"/>
                <a:gd name="T62" fmla="*/ 472 w 3020"/>
                <a:gd name="T63" fmla="*/ 113 h 127"/>
                <a:gd name="T64" fmla="*/ 493 w 3020"/>
                <a:gd name="T65" fmla="*/ 118 h 127"/>
                <a:gd name="T66" fmla="*/ 509 w 3020"/>
                <a:gd name="T67" fmla="*/ 119 h 127"/>
                <a:gd name="T68" fmla="*/ 529 w 3020"/>
                <a:gd name="T69" fmla="*/ 121 h 127"/>
                <a:gd name="T70" fmla="*/ 553 w 3020"/>
                <a:gd name="T71" fmla="*/ 122 h 127"/>
                <a:gd name="T72" fmla="*/ 580 w 3020"/>
                <a:gd name="T73" fmla="*/ 123 h 127"/>
                <a:gd name="T74" fmla="*/ 609 w 3020"/>
                <a:gd name="T75" fmla="*/ 124 h 127"/>
                <a:gd name="T76" fmla="*/ 641 w 3020"/>
                <a:gd name="T77" fmla="*/ 125 h 127"/>
                <a:gd name="T78" fmla="*/ 673 w 3020"/>
                <a:gd name="T79" fmla="*/ 125 h 127"/>
                <a:gd name="T80" fmla="*/ 707 w 3020"/>
                <a:gd name="T81" fmla="*/ 125 h 127"/>
                <a:gd name="T82" fmla="*/ 741 w 3020"/>
                <a:gd name="T83" fmla="*/ 126 h 127"/>
                <a:gd name="T84" fmla="*/ 774 w 3020"/>
                <a:gd name="T85" fmla="*/ 126 h 127"/>
                <a:gd name="T86" fmla="*/ 807 w 3020"/>
                <a:gd name="T87" fmla="*/ 126 h 127"/>
                <a:gd name="T88" fmla="*/ 839 w 3020"/>
                <a:gd name="T89" fmla="*/ 126 h 127"/>
                <a:gd name="T90" fmla="*/ 869 w 3020"/>
                <a:gd name="T91" fmla="*/ 126 h 127"/>
                <a:gd name="T92" fmla="*/ 897 w 3020"/>
                <a:gd name="T93" fmla="*/ 126 h 127"/>
                <a:gd name="T94" fmla="*/ 922 w 3020"/>
                <a:gd name="T95" fmla="*/ 126 h 127"/>
                <a:gd name="T96" fmla="*/ 943 w 3020"/>
                <a:gd name="T97" fmla="*/ 126 h 127"/>
                <a:gd name="T98" fmla="*/ 961 w 3020"/>
                <a:gd name="T99" fmla="*/ 125 h 127"/>
                <a:gd name="T100" fmla="*/ 974 w 3020"/>
                <a:gd name="T101" fmla="*/ 125 h 127"/>
                <a:gd name="T102" fmla="*/ 983 w 3020"/>
                <a:gd name="T103" fmla="*/ 125 h 127"/>
                <a:gd name="T104" fmla="*/ 986 w 3020"/>
                <a:gd name="T105" fmla="*/ 125 h 127"/>
                <a:gd name="T106" fmla="*/ 1902 w 3020"/>
                <a:gd name="T107" fmla="*/ 122 h 127"/>
                <a:gd name="T108" fmla="*/ 3019 w 3020"/>
                <a:gd name="T109" fmla="*/ 11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20" h="127">
                  <a:moveTo>
                    <a:pt x="0" y="2"/>
                  </a:moveTo>
                  <a:lnTo>
                    <a:pt x="23" y="2"/>
                  </a:lnTo>
                  <a:lnTo>
                    <a:pt x="46" y="1"/>
                  </a:lnTo>
                  <a:lnTo>
                    <a:pt x="69" y="1"/>
                  </a:lnTo>
                  <a:lnTo>
                    <a:pt x="92" y="0"/>
                  </a:lnTo>
                  <a:lnTo>
                    <a:pt x="115" y="0"/>
                  </a:lnTo>
                  <a:lnTo>
                    <a:pt x="138" y="0"/>
                  </a:lnTo>
                  <a:lnTo>
                    <a:pt x="159" y="0"/>
                  </a:lnTo>
                  <a:lnTo>
                    <a:pt x="181" y="0"/>
                  </a:lnTo>
                  <a:lnTo>
                    <a:pt x="202" y="0"/>
                  </a:lnTo>
                  <a:lnTo>
                    <a:pt x="222" y="0"/>
                  </a:lnTo>
                  <a:lnTo>
                    <a:pt x="241" y="0"/>
                  </a:lnTo>
                  <a:lnTo>
                    <a:pt x="260" y="0"/>
                  </a:lnTo>
                  <a:lnTo>
                    <a:pt x="278" y="1"/>
                  </a:lnTo>
                  <a:lnTo>
                    <a:pt x="295" y="2"/>
                  </a:lnTo>
                  <a:lnTo>
                    <a:pt x="311" y="3"/>
                  </a:lnTo>
                  <a:lnTo>
                    <a:pt x="326" y="4"/>
                  </a:lnTo>
                  <a:lnTo>
                    <a:pt x="339" y="5"/>
                  </a:lnTo>
                  <a:lnTo>
                    <a:pt x="372" y="11"/>
                  </a:lnTo>
                  <a:lnTo>
                    <a:pt x="395" y="19"/>
                  </a:lnTo>
                  <a:lnTo>
                    <a:pt x="411" y="27"/>
                  </a:lnTo>
                  <a:lnTo>
                    <a:pt x="424" y="37"/>
                  </a:lnTo>
                  <a:lnTo>
                    <a:pt x="435" y="47"/>
                  </a:lnTo>
                  <a:lnTo>
                    <a:pt x="443" y="55"/>
                  </a:lnTo>
                  <a:lnTo>
                    <a:pt x="446" y="63"/>
                  </a:lnTo>
                  <a:lnTo>
                    <a:pt x="447" y="71"/>
                  </a:lnTo>
                  <a:lnTo>
                    <a:pt x="446" y="80"/>
                  </a:lnTo>
                  <a:lnTo>
                    <a:pt x="445" y="88"/>
                  </a:lnTo>
                  <a:lnTo>
                    <a:pt x="446" y="95"/>
                  </a:lnTo>
                  <a:lnTo>
                    <a:pt x="450" y="102"/>
                  </a:lnTo>
                  <a:lnTo>
                    <a:pt x="458" y="108"/>
                  </a:lnTo>
                  <a:lnTo>
                    <a:pt x="472" y="113"/>
                  </a:lnTo>
                  <a:lnTo>
                    <a:pt x="493" y="118"/>
                  </a:lnTo>
                  <a:lnTo>
                    <a:pt x="509" y="119"/>
                  </a:lnTo>
                  <a:lnTo>
                    <a:pt x="529" y="121"/>
                  </a:lnTo>
                  <a:lnTo>
                    <a:pt x="553" y="122"/>
                  </a:lnTo>
                  <a:lnTo>
                    <a:pt x="580" y="123"/>
                  </a:lnTo>
                  <a:lnTo>
                    <a:pt x="609" y="124"/>
                  </a:lnTo>
                  <a:lnTo>
                    <a:pt x="641" y="125"/>
                  </a:lnTo>
                  <a:lnTo>
                    <a:pt x="673" y="125"/>
                  </a:lnTo>
                  <a:lnTo>
                    <a:pt x="707" y="125"/>
                  </a:lnTo>
                  <a:lnTo>
                    <a:pt x="741" y="126"/>
                  </a:lnTo>
                  <a:lnTo>
                    <a:pt x="774" y="126"/>
                  </a:lnTo>
                  <a:lnTo>
                    <a:pt x="807" y="126"/>
                  </a:lnTo>
                  <a:lnTo>
                    <a:pt x="839" y="126"/>
                  </a:lnTo>
                  <a:lnTo>
                    <a:pt x="869" y="126"/>
                  </a:lnTo>
                  <a:lnTo>
                    <a:pt x="897" y="126"/>
                  </a:lnTo>
                  <a:lnTo>
                    <a:pt x="922" y="126"/>
                  </a:lnTo>
                  <a:lnTo>
                    <a:pt x="943" y="126"/>
                  </a:lnTo>
                  <a:lnTo>
                    <a:pt x="961" y="125"/>
                  </a:lnTo>
                  <a:lnTo>
                    <a:pt x="974" y="125"/>
                  </a:lnTo>
                  <a:lnTo>
                    <a:pt x="983" y="125"/>
                  </a:lnTo>
                  <a:lnTo>
                    <a:pt x="986" y="125"/>
                  </a:lnTo>
                  <a:lnTo>
                    <a:pt x="1902" y="122"/>
                  </a:lnTo>
                  <a:lnTo>
                    <a:pt x="3019" y="118"/>
                  </a:lnTo>
                </a:path>
              </a:pathLst>
            </a:custGeom>
            <a:noFill/>
            <a:ln w="185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sv-SE" sz="1350"/>
            </a:p>
          </p:txBody>
        </p:sp>
        <p:sp>
          <p:nvSpPr>
            <p:cNvPr id="60" name="Freeform 8">
              <a:extLst>
                <a:ext uri="{FF2B5EF4-FFF2-40B4-BE49-F238E27FC236}">
                  <a16:creationId xmlns:a16="http://schemas.microsoft.com/office/drawing/2014/main" id="{6E32D6FB-5146-4E9C-BC32-EADE2508422A}"/>
                </a:ext>
              </a:extLst>
            </p:cNvPr>
            <p:cNvSpPr>
              <a:spLocks/>
            </p:cNvSpPr>
            <p:nvPr/>
          </p:nvSpPr>
          <p:spPr bwMode="auto">
            <a:xfrm>
              <a:off x="3931" y="4902"/>
              <a:ext cx="20" cy="263"/>
            </a:xfrm>
            <a:custGeom>
              <a:avLst/>
              <a:gdLst>
                <a:gd name="T0" fmla="*/ 0 w 20"/>
                <a:gd name="T1" fmla="*/ 0 h 263"/>
                <a:gd name="T2" fmla="*/ 0 w 20"/>
                <a:gd name="T3" fmla="*/ 262 h 263"/>
              </a:gdLst>
              <a:ahLst/>
              <a:cxnLst>
                <a:cxn ang="0">
                  <a:pos x="T0" y="T1"/>
                </a:cxn>
                <a:cxn ang="0">
                  <a:pos x="T2" y="T3"/>
                </a:cxn>
              </a:cxnLst>
              <a:rect l="0" t="0" r="r" b="b"/>
              <a:pathLst>
                <a:path w="20" h="263">
                  <a:moveTo>
                    <a:pt x="0" y="0"/>
                  </a:moveTo>
                  <a:lnTo>
                    <a:pt x="0" y="262"/>
                  </a:lnTo>
                </a:path>
              </a:pathLst>
            </a:custGeom>
            <a:noFill/>
            <a:ln w="56930">
              <a:solidFill>
                <a:srgbClr val="6076B4"/>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sv-SE" sz="1350"/>
            </a:p>
          </p:txBody>
        </p:sp>
        <p:sp>
          <p:nvSpPr>
            <p:cNvPr id="61" name="Freeform 9">
              <a:extLst>
                <a:ext uri="{FF2B5EF4-FFF2-40B4-BE49-F238E27FC236}">
                  <a16:creationId xmlns:a16="http://schemas.microsoft.com/office/drawing/2014/main" id="{E8EC9FC7-9F9A-4EE9-9496-AADA3135F605}"/>
                </a:ext>
              </a:extLst>
            </p:cNvPr>
            <p:cNvSpPr>
              <a:spLocks/>
            </p:cNvSpPr>
            <p:nvPr/>
          </p:nvSpPr>
          <p:spPr bwMode="auto">
            <a:xfrm>
              <a:off x="3887" y="4902"/>
              <a:ext cx="88" cy="263"/>
            </a:xfrm>
            <a:custGeom>
              <a:avLst/>
              <a:gdLst>
                <a:gd name="T0" fmla="*/ 0 w 88"/>
                <a:gd name="T1" fmla="*/ 262 h 263"/>
                <a:gd name="T2" fmla="*/ 87 w 88"/>
                <a:gd name="T3" fmla="*/ 262 h 263"/>
                <a:gd name="T4" fmla="*/ 87 w 88"/>
                <a:gd name="T5" fmla="*/ 0 h 263"/>
                <a:gd name="T6" fmla="*/ 0 w 88"/>
                <a:gd name="T7" fmla="*/ 0 h 263"/>
                <a:gd name="T8" fmla="*/ 0 w 88"/>
                <a:gd name="T9" fmla="*/ 262 h 263"/>
              </a:gdLst>
              <a:ahLst/>
              <a:cxnLst>
                <a:cxn ang="0">
                  <a:pos x="T0" y="T1"/>
                </a:cxn>
                <a:cxn ang="0">
                  <a:pos x="T2" y="T3"/>
                </a:cxn>
                <a:cxn ang="0">
                  <a:pos x="T4" y="T5"/>
                </a:cxn>
                <a:cxn ang="0">
                  <a:pos x="T6" y="T7"/>
                </a:cxn>
                <a:cxn ang="0">
                  <a:pos x="T8" y="T9"/>
                </a:cxn>
              </a:cxnLst>
              <a:rect l="0" t="0" r="r" b="b"/>
              <a:pathLst>
                <a:path w="88" h="263">
                  <a:moveTo>
                    <a:pt x="0" y="262"/>
                  </a:moveTo>
                  <a:lnTo>
                    <a:pt x="87" y="262"/>
                  </a:lnTo>
                  <a:lnTo>
                    <a:pt x="87" y="0"/>
                  </a:lnTo>
                  <a:lnTo>
                    <a:pt x="0" y="0"/>
                  </a:lnTo>
                  <a:lnTo>
                    <a:pt x="0" y="262"/>
                  </a:lnTo>
                  <a:close/>
                </a:path>
              </a:pathLst>
            </a:custGeom>
            <a:noFill/>
            <a:ln w="18553">
              <a:solidFill>
                <a:srgbClr val="445583"/>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sv-SE" sz="1350"/>
            </a:p>
          </p:txBody>
        </p:sp>
        <p:sp>
          <p:nvSpPr>
            <p:cNvPr id="62" name="Freeform 10">
              <a:extLst>
                <a:ext uri="{FF2B5EF4-FFF2-40B4-BE49-F238E27FC236}">
                  <a16:creationId xmlns:a16="http://schemas.microsoft.com/office/drawing/2014/main" id="{683B1CDC-582F-4ACA-B44A-0E641D7AB23C}"/>
                </a:ext>
              </a:extLst>
            </p:cNvPr>
            <p:cNvSpPr>
              <a:spLocks/>
            </p:cNvSpPr>
            <p:nvPr/>
          </p:nvSpPr>
          <p:spPr bwMode="auto">
            <a:xfrm>
              <a:off x="4087" y="4902"/>
              <a:ext cx="20" cy="263"/>
            </a:xfrm>
            <a:custGeom>
              <a:avLst/>
              <a:gdLst>
                <a:gd name="T0" fmla="*/ 0 w 20"/>
                <a:gd name="T1" fmla="*/ 0 h 263"/>
                <a:gd name="T2" fmla="*/ 0 w 20"/>
                <a:gd name="T3" fmla="*/ 262 h 263"/>
              </a:gdLst>
              <a:ahLst/>
              <a:cxnLst>
                <a:cxn ang="0">
                  <a:pos x="T0" y="T1"/>
                </a:cxn>
                <a:cxn ang="0">
                  <a:pos x="T2" y="T3"/>
                </a:cxn>
              </a:cxnLst>
              <a:rect l="0" t="0" r="r" b="b"/>
              <a:pathLst>
                <a:path w="20" h="263">
                  <a:moveTo>
                    <a:pt x="0" y="0"/>
                  </a:moveTo>
                  <a:lnTo>
                    <a:pt x="0" y="262"/>
                  </a:lnTo>
                </a:path>
              </a:pathLst>
            </a:custGeom>
            <a:noFill/>
            <a:ln w="56930">
              <a:solidFill>
                <a:srgbClr val="6076B4"/>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sv-SE" sz="1350"/>
            </a:p>
          </p:txBody>
        </p:sp>
        <p:sp>
          <p:nvSpPr>
            <p:cNvPr id="63" name="Freeform 11">
              <a:extLst>
                <a:ext uri="{FF2B5EF4-FFF2-40B4-BE49-F238E27FC236}">
                  <a16:creationId xmlns:a16="http://schemas.microsoft.com/office/drawing/2014/main" id="{AEDB963C-8C50-499A-AA47-A6F55E58B295}"/>
                </a:ext>
              </a:extLst>
            </p:cNvPr>
            <p:cNvSpPr>
              <a:spLocks/>
            </p:cNvSpPr>
            <p:nvPr/>
          </p:nvSpPr>
          <p:spPr bwMode="auto">
            <a:xfrm>
              <a:off x="4043" y="4902"/>
              <a:ext cx="88" cy="263"/>
            </a:xfrm>
            <a:custGeom>
              <a:avLst/>
              <a:gdLst>
                <a:gd name="T0" fmla="*/ 0 w 88"/>
                <a:gd name="T1" fmla="*/ 262 h 263"/>
                <a:gd name="T2" fmla="*/ 87 w 88"/>
                <a:gd name="T3" fmla="*/ 262 h 263"/>
                <a:gd name="T4" fmla="*/ 87 w 88"/>
                <a:gd name="T5" fmla="*/ 0 h 263"/>
                <a:gd name="T6" fmla="*/ 0 w 88"/>
                <a:gd name="T7" fmla="*/ 0 h 263"/>
                <a:gd name="T8" fmla="*/ 0 w 88"/>
                <a:gd name="T9" fmla="*/ 262 h 263"/>
              </a:gdLst>
              <a:ahLst/>
              <a:cxnLst>
                <a:cxn ang="0">
                  <a:pos x="T0" y="T1"/>
                </a:cxn>
                <a:cxn ang="0">
                  <a:pos x="T2" y="T3"/>
                </a:cxn>
                <a:cxn ang="0">
                  <a:pos x="T4" y="T5"/>
                </a:cxn>
                <a:cxn ang="0">
                  <a:pos x="T6" y="T7"/>
                </a:cxn>
                <a:cxn ang="0">
                  <a:pos x="T8" y="T9"/>
                </a:cxn>
              </a:cxnLst>
              <a:rect l="0" t="0" r="r" b="b"/>
              <a:pathLst>
                <a:path w="88" h="263">
                  <a:moveTo>
                    <a:pt x="0" y="262"/>
                  </a:moveTo>
                  <a:lnTo>
                    <a:pt x="87" y="262"/>
                  </a:lnTo>
                  <a:lnTo>
                    <a:pt x="87" y="0"/>
                  </a:lnTo>
                  <a:lnTo>
                    <a:pt x="0" y="0"/>
                  </a:lnTo>
                  <a:lnTo>
                    <a:pt x="0" y="262"/>
                  </a:lnTo>
                  <a:close/>
                </a:path>
              </a:pathLst>
            </a:custGeom>
            <a:noFill/>
            <a:ln w="18553">
              <a:solidFill>
                <a:srgbClr val="445583"/>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sv-SE" sz="1350"/>
            </a:p>
          </p:txBody>
        </p:sp>
        <p:sp>
          <p:nvSpPr>
            <p:cNvPr id="64" name="Freeform 12">
              <a:extLst>
                <a:ext uri="{FF2B5EF4-FFF2-40B4-BE49-F238E27FC236}">
                  <a16:creationId xmlns:a16="http://schemas.microsoft.com/office/drawing/2014/main" id="{961DA77B-5E7E-443A-8851-A87098D09140}"/>
                </a:ext>
              </a:extLst>
            </p:cNvPr>
            <p:cNvSpPr>
              <a:spLocks/>
            </p:cNvSpPr>
            <p:nvPr/>
          </p:nvSpPr>
          <p:spPr bwMode="auto">
            <a:xfrm>
              <a:off x="4243" y="4902"/>
              <a:ext cx="20" cy="263"/>
            </a:xfrm>
            <a:custGeom>
              <a:avLst/>
              <a:gdLst>
                <a:gd name="T0" fmla="*/ 0 w 20"/>
                <a:gd name="T1" fmla="*/ 0 h 263"/>
                <a:gd name="T2" fmla="*/ 0 w 20"/>
                <a:gd name="T3" fmla="*/ 262 h 263"/>
              </a:gdLst>
              <a:ahLst/>
              <a:cxnLst>
                <a:cxn ang="0">
                  <a:pos x="T0" y="T1"/>
                </a:cxn>
                <a:cxn ang="0">
                  <a:pos x="T2" y="T3"/>
                </a:cxn>
              </a:cxnLst>
              <a:rect l="0" t="0" r="r" b="b"/>
              <a:pathLst>
                <a:path w="20" h="263">
                  <a:moveTo>
                    <a:pt x="0" y="0"/>
                  </a:moveTo>
                  <a:lnTo>
                    <a:pt x="0" y="262"/>
                  </a:lnTo>
                </a:path>
              </a:pathLst>
            </a:custGeom>
            <a:noFill/>
            <a:ln w="56930">
              <a:solidFill>
                <a:srgbClr val="6076B4"/>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sv-SE" sz="1350"/>
            </a:p>
          </p:txBody>
        </p:sp>
        <p:sp>
          <p:nvSpPr>
            <p:cNvPr id="65" name="Freeform 13">
              <a:extLst>
                <a:ext uri="{FF2B5EF4-FFF2-40B4-BE49-F238E27FC236}">
                  <a16:creationId xmlns:a16="http://schemas.microsoft.com/office/drawing/2014/main" id="{314BB321-D4A2-4045-B781-425CD94C8C16}"/>
                </a:ext>
              </a:extLst>
            </p:cNvPr>
            <p:cNvSpPr>
              <a:spLocks/>
            </p:cNvSpPr>
            <p:nvPr/>
          </p:nvSpPr>
          <p:spPr bwMode="auto">
            <a:xfrm>
              <a:off x="4199" y="4902"/>
              <a:ext cx="88" cy="263"/>
            </a:xfrm>
            <a:custGeom>
              <a:avLst/>
              <a:gdLst>
                <a:gd name="T0" fmla="*/ 0 w 88"/>
                <a:gd name="T1" fmla="*/ 262 h 263"/>
                <a:gd name="T2" fmla="*/ 87 w 88"/>
                <a:gd name="T3" fmla="*/ 262 h 263"/>
                <a:gd name="T4" fmla="*/ 87 w 88"/>
                <a:gd name="T5" fmla="*/ 0 h 263"/>
                <a:gd name="T6" fmla="*/ 0 w 88"/>
                <a:gd name="T7" fmla="*/ 0 h 263"/>
                <a:gd name="T8" fmla="*/ 0 w 88"/>
                <a:gd name="T9" fmla="*/ 262 h 263"/>
              </a:gdLst>
              <a:ahLst/>
              <a:cxnLst>
                <a:cxn ang="0">
                  <a:pos x="T0" y="T1"/>
                </a:cxn>
                <a:cxn ang="0">
                  <a:pos x="T2" y="T3"/>
                </a:cxn>
                <a:cxn ang="0">
                  <a:pos x="T4" y="T5"/>
                </a:cxn>
                <a:cxn ang="0">
                  <a:pos x="T6" y="T7"/>
                </a:cxn>
                <a:cxn ang="0">
                  <a:pos x="T8" y="T9"/>
                </a:cxn>
              </a:cxnLst>
              <a:rect l="0" t="0" r="r" b="b"/>
              <a:pathLst>
                <a:path w="88" h="263">
                  <a:moveTo>
                    <a:pt x="0" y="262"/>
                  </a:moveTo>
                  <a:lnTo>
                    <a:pt x="87" y="262"/>
                  </a:lnTo>
                  <a:lnTo>
                    <a:pt x="87" y="0"/>
                  </a:lnTo>
                  <a:lnTo>
                    <a:pt x="0" y="0"/>
                  </a:lnTo>
                  <a:lnTo>
                    <a:pt x="0" y="262"/>
                  </a:lnTo>
                  <a:close/>
                </a:path>
              </a:pathLst>
            </a:custGeom>
            <a:noFill/>
            <a:ln w="18553">
              <a:solidFill>
                <a:srgbClr val="445583"/>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sv-SE" sz="1350"/>
            </a:p>
          </p:txBody>
        </p:sp>
        <p:sp>
          <p:nvSpPr>
            <p:cNvPr id="66" name="Freeform 14">
              <a:extLst>
                <a:ext uri="{FF2B5EF4-FFF2-40B4-BE49-F238E27FC236}">
                  <a16:creationId xmlns:a16="http://schemas.microsoft.com/office/drawing/2014/main" id="{241FDB2B-8223-4A00-AC11-760BA7F77106}"/>
                </a:ext>
              </a:extLst>
            </p:cNvPr>
            <p:cNvSpPr>
              <a:spLocks/>
            </p:cNvSpPr>
            <p:nvPr/>
          </p:nvSpPr>
          <p:spPr bwMode="auto">
            <a:xfrm>
              <a:off x="4398" y="4902"/>
              <a:ext cx="20" cy="263"/>
            </a:xfrm>
            <a:custGeom>
              <a:avLst/>
              <a:gdLst>
                <a:gd name="T0" fmla="*/ 0 w 20"/>
                <a:gd name="T1" fmla="*/ 0 h 263"/>
                <a:gd name="T2" fmla="*/ 0 w 20"/>
                <a:gd name="T3" fmla="*/ 262 h 263"/>
              </a:gdLst>
              <a:ahLst/>
              <a:cxnLst>
                <a:cxn ang="0">
                  <a:pos x="T0" y="T1"/>
                </a:cxn>
                <a:cxn ang="0">
                  <a:pos x="T2" y="T3"/>
                </a:cxn>
              </a:cxnLst>
              <a:rect l="0" t="0" r="r" b="b"/>
              <a:pathLst>
                <a:path w="20" h="263">
                  <a:moveTo>
                    <a:pt x="0" y="0"/>
                  </a:moveTo>
                  <a:lnTo>
                    <a:pt x="0" y="262"/>
                  </a:lnTo>
                </a:path>
              </a:pathLst>
            </a:custGeom>
            <a:noFill/>
            <a:ln w="56930">
              <a:solidFill>
                <a:srgbClr val="6076B4"/>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sv-SE" sz="1350"/>
            </a:p>
          </p:txBody>
        </p:sp>
        <p:sp>
          <p:nvSpPr>
            <p:cNvPr id="67" name="Freeform 15">
              <a:extLst>
                <a:ext uri="{FF2B5EF4-FFF2-40B4-BE49-F238E27FC236}">
                  <a16:creationId xmlns:a16="http://schemas.microsoft.com/office/drawing/2014/main" id="{28389CA3-5A53-426A-B0F8-DC4088F0FC1B}"/>
                </a:ext>
              </a:extLst>
            </p:cNvPr>
            <p:cNvSpPr>
              <a:spLocks/>
            </p:cNvSpPr>
            <p:nvPr/>
          </p:nvSpPr>
          <p:spPr bwMode="auto">
            <a:xfrm>
              <a:off x="4355" y="4902"/>
              <a:ext cx="88" cy="263"/>
            </a:xfrm>
            <a:custGeom>
              <a:avLst/>
              <a:gdLst>
                <a:gd name="T0" fmla="*/ 0 w 88"/>
                <a:gd name="T1" fmla="*/ 262 h 263"/>
                <a:gd name="T2" fmla="*/ 87 w 88"/>
                <a:gd name="T3" fmla="*/ 262 h 263"/>
                <a:gd name="T4" fmla="*/ 87 w 88"/>
                <a:gd name="T5" fmla="*/ 0 h 263"/>
                <a:gd name="T6" fmla="*/ 0 w 88"/>
                <a:gd name="T7" fmla="*/ 0 h 263"/>
                <a:gd name="T8" fmla="*/ 0 w 88"/>
                <a:gd name="T9" fmla="*/ 262 h 263"/>
              </a:gdLst>
              <a:ahLst/>
              <a:cxnLst>
                <a:cxn ang="0">
                  <a:pos x="T0" y="T1"/>
                </a:cxn>
                <a:cxn ang="0">
                  <a:pos x="T2" y="T3"/>
                </a:cxn>
                <a:cxn ang="0">
                  <a:pos x="T4" y="T5"/>
                </a:cxn>
                <a:cxn ang="0">
                  <a:pos x="T6" y="T7"/>
                </a:cxn>
                <a:cxn ang="0">
                  <a:pos x="T8" y="T9"/>
                </a:cxn>
              </a:cxnLst>
              <a:rect l="0" t="0" r="r" b="b"/>
              <a:pathLst>
                <a:path w="88" h="263">
                  <a:moveTo>
                    <a:pt x="0" y="262"/>
                  </a:moveTo>
                  <a:lnTo>
                    <a:pt x="87" y="262"/>
                  </a:lnTo>
                  <a:lnTo>
                    <a:pt x="87" y="0"/>
                  </a:lnTo>
                  <a:lnTo>
                    <a:pt x="0" y="0"/>
                  </a:lnTo>
                  <a:lnTo>
                    <a:pt x="0" y="262"/>
                  </a:lnTo>
                  <a:close/>
                </a:path>
              </a:pathLst>
            </a:custGeom>
            <a:noFill/>
            <a:ln w="18553">
              <a:solidFill>
                <a:srgbClr val="445583"/>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sv-SE" sz="1350"/>
            </a:p>
          </p:txBody>
        </p:sp>
        <p:sp>
          <p:nvSpPr>
            <p:cNvPr id="68" name="Freeform 16">
              <a:extLst>
                <a:ext uri="{FF2B5EF4-FFF2-40B4-BE49-F238E27FC236}">
                  <a16:creationId xmlns:a16="http://schemas.microsoft.com/office/drawing/2014/main" id="{E81E346F-B975-4A7B-A773-EF87E04A84A8}"/>
                </a:ext>
              </a:extLst>
            </p:cNvPr>
            <p:cNvSpPr>
              <a:spLocks/>
            </p:cNvSpPr>
            <p:nvPr/>
          </p:nvSpPr>
          <p:spPr bwMode="auto">
            <a:xfrm>
              <a:off x="2319" y="1864"/>
              <a:ext cx="1822" cy="2990"/>
            </a:xfrm>
            <a:custGeom>
              <a:avLst/>
              <a:gdLst>
                <a:gd name="T0" fmla="*/ 838 w 1822"/>
                <a:gd name="T1" fmla="*/ 2989 h 2990"/>
                <a:gd name="T2" fmla="*/ 250 w 1822"/>
                <a:gd name="T3" fmla="*/ 2980 h 2990"/>
                <a:gd name="T4" fmla="*/ 210 w 1822"/>
                <a:gd name="T5" fmla="*/ 2982 h 2990"/>
                <a:gd name="T6" fmla="*/ 191 w 1822"/>
                <a:gd name="T7" fmla="*/ 2984 h 2990"/>
                <a:gd name="T8" fmla="*/ 180 w 1822"/>
                <a:gd name="T9" fmla="*/ 2985 h 2990"/>
                <a:gd name="T10" fmla="*/ 153 w 1822"/>
                <a:gd name="T11" fmla="*/ 2976 h 2990"/>
                <a:gd name="T12" fmla="*/ 116 w 1822"/>
                <a:gd name="T13" fmla="*/ 2957 h 2990"/>
                <a:gd name="T14" fmla="*/ 86 w 1822"/>
                <a:gd name="T15" fmla="*/ 2932 h 2990"/>
                <a:gd name="T16" fmla="*/ 65 w 1822"/>
                <a:gd name="T17" fmla="*/ 2905 h 2990"/>
                <a:gd name="T18" fmla="*/ 52 w 1822"/>
                <a:gd name="T19" fmla="*/ 2888 h 2990"/>
                <a:gd name="T20" fmla="*/ 41 w 1822"/>
                <a:gd name="T21" fmla="*/ 2871 h 2990"/>
                <a:gd name="T22" fmla="*/ 32 w 1822"/>
                <a:gd name="T23" fmla="*/ 2843 h 2990"/>
                <a:gd name="T24" fmla="*/ 25 w 1822"/>
                <a:gd name="T25" fmla="*/ 2797 h 2990"/>
                <a:gd name="T26" fmla="*/ 21 w 1822"/>
                <a:gd name="T27" fmla="*/ 2741 h 2990"/>
                <a:gd name="T28" fmla="*/ 19 w 1822"/>
                <a:gd name="T29" fmla="*/ 2695 h 2990"/>
                <a:gd name="T30" fmla="*/ 17 w 1822"/>
                <a:gd name="T31" fmla="*/ 2646 h 2990"/>
                <a:gd name="T32" fmla="*/ 16 w 1822"/>
                <a:gd name="T33" fmla="*/ 2593 h 2990"/>
                <a:gd name="T34" fmla="*/ 15 w 1822"/>
                <a:gd name="T35" fmla="*/ 2536 h 2990"/>
                <a:gd name="T36" fmla="*/ 15 w 1822"/>
                <a:gd name="T37" fmla="*/ 2473 h 2990"/>
                <a:gd name="T38" fmla="*/ 15 w 1822"/>
                <a:gd name="T39" fmla="*/ 2402 h 2990"/>
                <a:gd name="T40" fmla="*/ 15 w 1822"/>
                <a:gd name="T41" fmla="*/ 2324 h 2990"/>
                <a:gd name="T42" fmla="*/ 14 w 1822"/>
                <a:gd name="T43" fmla="*/ 2238 h 2990"/>
                <a:gd name="T44" fmla="*/ 14 w 1822"/>
                <a:gd name="T45" fmla="*/ 2141 h 2990"/>
                <a:gd name="T46" fmla="*/ 13 w 1822"/>
                <a:gd name="T47" fmla="*/ 2031 h 2990"/>
                <a:gd name="T48" fmla="*/ 12 w 1822"/>
                <a:gd name="T49" fmla="*/ 1900 h 2990"/>
                <a:gd name="T50" fmla="*/ 11 w 1822"/>
                <a:gd name="T51" fmla="*/ 1750 h 2990"/>
                <a:gd name="T52" fmla="*/ 11 w 1822"/>
                <a:gd name="T53" fmla="*/ 1586 h 2990"/>
                <a:gd name="T54" fmla="*/ 10 w 1822"/>
                <a:gd name="T55" fmla="*/ 1416 h 2990"/>
                <a:gd name="T56" fmla="*/ 9 w 1822"/>
                <a:gd name="T57" fmla="*/ 1244 h 2990"/>
                <a:gd name="T58" fmla="*/ 8 w 1822"/>
                <a:gd name="T59" fmla="*/ 1076 h 2990"/>
                <a:gd name="T60" fmla="*/ 7 w 1822"/>
                <a:gd name="T61" fmla="*/ 918 h 2990"/>
                <a:gd name="T62" fmla="*/ 6 w 1822"/>
                <a:gd name="T63" fmla="*/ 775 h 2990"/>
                <a:gd name="T64" fmla="*/ 6 w 1822"/>
                <a:gd name="T65" fmla="*/ 654 h 2990"/>
                <a:gd name="T66" fmla="*/ 5 w 1822"/>
                <a:gd name="T67" fmla="*/ 557 h 2990"/>
                <a:gd name="T68" fmla="*/ 5 w 1822"/>
                <a:gd name="T69" fmla="*/ 480 h 2990"/>
                <a:gd name="T70" fmla="*/ 3 w 1822"/>
                <a:gd name="T71" fmla="*/ 418 h 2990"/>
                <a:gd name="T72" fmla="*/ 2 w 1822"/>
                <a:gd name="T73" fmla="*/ 369 h 2990"/>
                <a:gd name="T74" fmla="*/ 1 w 1822"/>
                <a:gd name="T75" fmla="*/ 330 h 2990"/>
                <a:gd name="T76" fmla="*/ 0 w 1822"/>
                <a:gd name="T77" fmla="*/ 299 h 2990"/>
                <a:gd name="T78" fmla="*/ 0 w 1822"/>
                <a:gd name="T79" fmla="*/ 273 h 2990"/>
                <a:gd name="T80" fmla="*/ 0 w 1822"/>
                <a:gd name="T81" fmla="*/ 251 h 2990"/>
                <a:gd name="T82" fmla="*/ 1 w 1822"/>
                <a:gd name="T83" fmla="*/ 229 h 2990"/>
                <a:gd name="T84" fmla="*/ 4 w 1822"/>
                <a:gd name="T85" fmla="*/ 205 h 2990"/>
                <a:gd name="T86" fmla="*/ 11 w 1822"/>
                <a:gd name="T87" fmla="*/ 161 h 2990"/>
                <a:gd name="T88" fmla="*/ 26 w 1822"/>
                <a:gd name="T89" fmla="*/ 115 h 2990"/>
                <a:gd name="T90" fmla="*/ 45 w 1822"/>
                <a:gd name="T91" fmla="*/ 83 h 2990"/>
                <a:gd name="T92" fmla="*/ 68 w 1822"/>
                <a:gd name="T93" fmla="*/ 59 h 2990"/>
                <a:gd name="T94" fmla="*/ 89 w 1822"/>
                <a:gd name="T95" fmla="*/ 39 h 2990"/>
                <a:gd name="T96" fmla="*/ 101 w 1822"/>
                <a:gd name="T97" fmla="*/ 26 h 2990"/>
                <a:gd name="T98" fmla="*/ 110 w 1822"/>
                <a:gd name="T99" fmla="*/ 18 h 2990"/>
                <a:gd name="T100" fmla="*/ 128 w 1822"/>
                <a:gd name="T101" fmla="*/ 14 h 2990"/>
                <a:gd name="T102" fmla="*/ 165 w 1822"/>
                <a:gd name="T103" fmla="*/ 11 h 2990"/>
                <a:gd name="T104" fmla="*/ 218 w 1822"/>
                <a:gd name="T105" fmla="*/ 8 h 2990"/>
                <a:gd name="T106" fmla="*/ 282 w 1822"/>
                <a:gd name="T107" fmla="*/ 6 h 2990"/>
                <a:gd name="T108" fmla="*/ 360 w 1822"/>
                <a:gd name="T109" fmla="*/ 4 h 2990"/>
                <a:gd name="T110" fmla="*/ 447 w 1822"/>
                <a:gd name="T111" fmla="*/ 3 h 2990"/>
                <a:gd name="T112" fmla="*/ 538 w 1822"/>
                <a:gd name="T113" fmla="*/ 2 h 2990"/>
                <a:gd name="T114" fmla="*/ 627 w 1822"/>
                <a:gd name="T115" fmla="*/ 1 h 2990"/>
                <a:gd name="T116" fmla="*/ 709 w 1822"/>
                <a:gd name="T117" fmla="*/ 0 h 2990"/>
                <a:gd name="T118" fmla="*/ 778 w 1822"/>
                <a:gd name="T119" fmla="*/ 0 h 2990"/>
                <a:gd name="T120" fmla="*/ 830 w 1822"/>
                <a:gd name="T121" fmla="*/ 0 h 2990"/>
                <a:gd name="T122" fmla="*/ 858 w 1822"/>
                <a:gd name="T123" fmla="*/ 0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2" h="2990">
                  <a:moveTo>
                    <a:pt x="1821" y="2989"/>
                  </a:moveTo>
                  <a:lnTo>
                    <a:pt x="838" y="2989"/>
                  </a:lnTo>
                  <a:lnTo>
                    <a:pt x="283" y="2980"/>
                  </a:lnTo>
                  <a:lnTo>
                    <a:pt x="250" y="2980"/>
                  </a:lnTo>
                  <a:lnTo>
                    <a:pt x="227" y="2981"/>
                  </a:lnTo>
                  <a:lnTo>
                    <a:pt x="210" y="2982"/>
                  </a:lnTo>
                  <a:lnTo>
                    <a:pt x="199" y="2983"/>
                  </a:lnTo>
                  <a:lnTo>
                    <a:pt x="191" y="2984"/>
                  </a:lnTo>
                  <a:lnTo>
                    <a:pt x="186" y="2985"/>
                  </a:lnTo>
                  <a:lnTo>
                    <a:pt x="180" y="2985"/>
                  </a:lnTo>
                  <a:lnTo>
                    <a:pt x="174" y="2983"/>
                  </a:lnTo>
                  <a:lnTo>
                    <a:pt x="153" y="2976"/>
                  </a:lnTo>
                  <a:lnTo>
                    <a:pt x="134" y="2967"/>
                  </a:lnTo>
                  <a:lnTo>
                    <a:pt x="116" y="2957"/>
                  </a:lnTo>
                  <a:lnTo>
                    <a:pt x="100" y="2946"/>
                  </a:lnTo>
                  <a:lnTo>
                    <a:pt x="86" y="2932"/>
                  </a:lnTo>
                  <a:lnTo>
                    <a:pt x="73" y="2917"/>
                  </a:lnTo>
                  <a:lnTo>
                    <a:pt x="65" y="2905"/>
                  </a:lnTo>
                  <a:lnTo>
                    <a:pt x="58" y="2896"/>
                  </a:lnTo>
                  <a:lnTo>
                    <a:pt x="52" y="2888"/>
                  </a:lnTo>
                  <a:lnTo>
                    <a:pt x="46" y="2880"/>
                  </a:lnTo>
                  <a:lnTo>
                    <a:pt x="41" y="2871"/>
                  </a:lnTo>
                  <a:lnTo>
                    <a:pt x="36" y="2859"/>
                  </a:lnTo>
                  <a:lnTo>
                    <a:pt x="32" y="2843"/>
                  </a:lnTo>
                  <a:lnTo>
                    <a:pt x="28" y="2823"/>
                  </a:lnTo>
                  <a:lnTo>
                    <a:pt x="25" y="2797"/>
                  </a:lnTo>
                  <a:lnTo>
                    <a:pt x="22" y="2763"/>
                  </a:lnTo>
                  <a:lnTo>
                    <a:pt x="21" y="2741"/>
                  </a:lnTo>
                  <a:lnTo>
                    <a:pt x="20" y="2718"/>
                  </a:lnTo>
                  <a:lnTo>
                    <a:pt x="19" y="2695"/>
                  </a:lnTo>
                  <a:lnTo>
                    <a:pt x="18" y="2671"/>
                  </a:lnTo>
                  <a:lnTo>
                    <a:pt x="17" y="2646"/>
                  </a:lnTo>
                  <a:lnTo>
                    <a:pt x="16" y="2620"/>
                  </a:lnTo>
                  <a:lnTo>
                    <a:pt x="16" y="2593"/>
                  </a:lnTo>
                  <a:lnTo>
                    <a:pt x="16" y="2565"/>
                  </a:lnTo>
                  <a:lnTo>
                    <a:pt x="15" y="2536"/>
                  </a:lnTo>
                  <a:lnTo>
                    <a:pt x="15" y="2505"/>
                  </a:lnTo>
                  <a:lnTo>
                    <a:pt x="15" y="2473"/>
                  </a:lnTo>
                  <a:lnTo>
                    <a:pt x="15" y="2438"/>
                  </a:lnTo>
                  <a:lnTo>
                    <a:pt x="15" y="2402"/>
                  </a:lnTo>
                  <a:lnTo>
                    <a:pt x="15" y="2364"/>
                  </a:lnTo>
                  <a:lnTo>
                    <a:pt x="15" y="2324"/>
                  </a:lnTo>
                  <a:lnTo>
                    <a:pt x="15" y="2282"/>
                  </a:lnTo>
                  <a:lnTo>
                    <a:pt x="14" y="2238"/>
                  </a:lnTo>
                  <a:lnTo>
                    <a:pt x="14" y="2191"/>
                  </a:lnTo>
                  <a:lnTo>
                    <a:pt x="14" y="2141"/>
                  </a:lnTo>
                  <a:lnTo>
                    <a:pt x="14" y="2089"/>
                  </a:lnTo>
                  <a:lnTo>
                    <a:pt x="13" y="2031"/>
                  </a:lnTo>
                  <a:lnTo>
                    <a:pt x="13" y="1968"/>
                  </a:lnTo>
                  <a:lnTo>
                    <a:pt x="12" y="1900"/>
                  </a:lnTo>
                  <a:lnTo>
                    <a:pt x="12" y="1827"/>
                  </a:lnTo>
                  <a:lnTo>
                    <a:pt x="11" y="1750"/>
                  </a:lnTo>
                  <a:lnTo>
                    <a:pt x="11" y="1669"/>
                  </a:lnTo>
                  <a:lnTo>
                    <a:pt x="11" y="1586"/>
                  </a:lnTo>
                  <a:lnTo>
                    <a:pt x="10" y="1502"/>
                  </a:lnTo>
                  <a:lnTo>
                    <a:pt x="10" y="1416"/>
                  </a:lnTo>
                  <a:lnTo>
                    <a:pt x="9" y="1330"/>
                  </a:lnTo>
                  <a:lnTo>
                    <a:pt x="9" y="1244"/>
                  </a:lnTo>
                  <a:lnTo>
                    <a:pt x="8" y="1159"/>
                  </a:lnTo>
                  <a:lnTo>
                    <a:pt x="8" y="1076"/>
                  </a:lnTo>
                  <a:lnTo>
                    <a:pt x="7" y="995"/>
                  </a:lnTo>
                  <a:lnTo>
                    <a:pt x="7" y="918"/>
                  </a:lnTo>
                  <a:lnTo>
                    <a:pt x="7" y="844"/>
                  </a:lnTo>
                  <a:lnTo>
                    <a:pt x="6" y="775"/>
                  </a:lnTo>
                  <a:lnTo>
                    <a:pt x="6" y="711"/>
                  </a:lnTo>
                  <a:lnTo>
                    <a:pt x="6" y="654"/>
                  </a:lnTo>
                  <a:lnTo>
                    <a:pt x="6" y="603"/>
                  </a:lnTo>
                  <a:lnTo>
                    <a:pt x="5" y="557"/>
                  </a:lnTo>
                  <a:lnTo>
                    <a:pt x="5" y="517"/>
                  </a:lnTo>
                  <a:lnTo>
                    <a:pt x="5" y="480"/>
                  </a:lnTo>
                  <a:lnTo>
                    <a:pt x="4" y="447"/>
                  </a:lnTo>
                  <a:lnTo>
                    <a:pt x="3" y="418"/>
                  </a:lnTo>
                  <a:lnTo>
                    <a:pt x="3" y="392"/>
                  </a:lnTo>
                  <a:lnTo>
                    <a:pt x="2" y="369"/>
                  </a:lnTo>
                  <a:lnTo>
                    <a:pt x="1" y="348"/>
                  </a:lnTo>
                  <a:lnTo>
                    <a:pt x="1" y="330"/>
                  </a:lnTo>
                  <a:lnTo>
                    <a:pt x="0" y="314"/>
                  </a:lnTo>
                  <a:lnTo>
                    <a:pt x="0" y="299"/>
                  </a:lnTo>
                  <a:lnTo>
                    <a:pt x="0" y="286"/>
                  </a:lnTo>
                  <a:lnTo>
                    <a:pt x="0" y="273"/>
                  </a:lnTo>
                  <a:lnTo>
                    <a:pt x="0" y="262"/>
                  </a:lnTo>
                  <a:lnTo>
                    <a:pt x="0" y="251"/>
                  </a:lnTo>
                  <a:lnTo>
                    <a:pt x="0" y="240"/>
                  </a:lnTo>
                  <a:lnTo>
                    <a:pt x="1" y="229"/>
                  </a:lnTo>
                  <a:lnTo>
                    <a:pt x="2" y="217"/>
                  </a:lnTo>
                  <a:lnTo>
                    <a:pt x="4" y="205"/>
                  </a:lnTo>
                  <a:lnTo>
                    <a:pt x="6" y="192"/>
                  </a:lnTo>
                  <a:lnTo>
                    <a:pt x="11" y="161"/>
                  </a:lnTo>
                  <a:lnTo>
                    <a:pt x="18" y="136"/>
                  </a:lnTo>
                  <a:lnTo>
                    <a:pt x="26" y="115"/>
                  </a:lnTo>
                  <a:lnTo>
                    <a:pt x="35" y="97"/>
                  </a:lnTo>
                  <a:lnTo>
                    <a:pt x="45" y="83"/>
                  </a:lnTo>
                  <a:lnTo>
                    <a:pt x="56" y="70"/>
                  </a:lnTo>
                  <a:lnTo>
                    <a:pt x="68" y="59"/>
                  </a:lnTo>
                  <a:lnTo>
                    <a:pt x="80" y="48"/>
                  </a:lnTo>
                  <a:lnTo>
                    <a:pt x="89" y="39"/>
                  </a:lnTo>
                  <a:lnTo>
                    <a:pt x="96" y="31"/>
                  </a:lnTo>
                  <a:lnTo>
                    <a:pt x="101" y="26"/>
                  </a:lnTo>
                  <a:lnTo>
                    <a:pt x="105" y="21"/>
                  </a:lnTo>
                  <a:lnTo>
                    <a:pt x="110" y="18"/>
                  </a:lnTo>
                  <a:lnTo>
                    <a:pt x="118" y="16"/>
                  </a:lnTo>
                  <a:lnTo>
                    <a:pt x="128" y="14"/>
                  </a:lnTo>
                  <a:lnTo>
                    <a:pt x="144" y="12"/>
                  </a:lnTo>
                  <a:lnTo>
                    <a:pt x="165" y="11"/>
                  </a:lnTo>
                  <a:lnTo>
                    <a:pt x="193" y="9"/>
                  </a:lnTo>
                  <a:lnTo>
                    <a:pt x="218" y="8"/>
                  </a:lnTo>
                  <a:lnTo>
                    <a:pt x="248" y="7"/>
                  </a:lnTo>
                  <a:lnTo>
                    <a:pt x="282" y="6"/>
                  </a:lnTo>
                  <a:lnTo>
                    <a:pt x="319" y="5"/>
                  </a:lnTo>
                  <a:lnTo>
                    <a:pt x="360" y="4"/>
                  </a:lnTo>
                  <a:lnTo>
                    <a:pt x="403" y="3"/>
                  </a:lnTo>
                  <a:lnTo>
                    <a:pt x="447" y="3"/>
                  </a:lnTo>
                  <a:lnTo>
                    <a:pt x="492" y="2"/>
                  </a:lnTo>
                  <a:lnTo>
                    <a:pt x="538" y="2"/>
                  </a:lnTo>
                  <a:lnTo>
                    <a:pt x="583" y="1"/>
                  </a:lnTo>
                  <a:lnTo>
                    <a:pt x="627" y="1"/>
                  </a:lnTo>
                  <a:lnTo>
                    <a:pt x="669" y="1"/>
                  </a:lnTo>
                  <a:lnTo>
                    <a:pt x="709" y="0"/>
                  </a:lnTo>
                  <a:lnTo>
                    <a:pt x="745" y="0"/>
                  </a:lnTo>
                  <a:lnTo>
                    <a:pt x="778" y="0"/>
                  </a:lnTo>
                  <a:lnTo>
                    <a:pt x="806" y="0"/>
                  </a:lnTo>
                  <a:lnTo>
                    <a:pt x="830" y="0"/>
                  </a:lnTo>
                  <a:lnTo>
                    <a:pt x="847" y="0"/>
                  </a:lnTo>
                  <a:lnTo>
                    <a:pt x="858" y="0"/>
                  </a:lnTo>
                  <a:lnTo>
                    <a:pt x="862" y="0"/>
                  </a:lnTo>
                </a:path>
              </a:pathLst>
            </a:custGeom>
            <a:noFill/>
            <a:ln w="18552">
              <a:solidFill>
                <a:srgbClr val="7130A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sv-SE" sz="1350"/>
            </a:p>
          </p:txBody>
        </p:sp>
        <p:sp>
          <p:nvSpPr>
            <p:cNvPr id="69" name="Freeform 17">
              <a:extLst>
                <a:ext uri="{FF2B5EF4-FFF2-40B4-BE49-F238E27FC236}">
                  <a16:creationId xmlns:a16="http://schemas.microsoft.com/office/drawing/2014/main" id="{2BF1D16F-BCD9-4DFC-B807-4E98EEC58DF6}"/>
                </a:ext>
              </a:extLst>
            </p:cNvPr>
            <p:cNvSpPr>
              <a:spLocks/>
            </p:cNvSpPr>
            <p:nvPr/>
          </p:nvSpPr>
          <p:spPr bwMode="auto">
            <a:xfrm>
              <a:off x="2631" y="1709"/>
              <a:ext cx="702" cy="263"/>
            </a:xfrm>
            <a:custGeom>
              <a:avLst/>
              <a:gdLst>
                <a:gd name="T0" fmla="*/ 0 w 702"/>
                <a:gd name="T1" fmla="*/ 262 h 263"/>
                <a:gd name="T2" fmla="*/ 701 w 702"/>
                <a:gd name="T3" fmla="*/ 262 h 263"/>
                <a:gd name="T4" fmla="*/ 701 w 702"/>
                <a:gd name="T5" fmla="*/ 0 h 263"/>
                <a:gd name="T6" fmla="*/ 0 w 702"/>
                <a:gd name="T7" fmla="*/ 0 h 263"/>
                <a:gd name="T8" fmla="*/ 0 w 702"/>
                <a:gd name="T9" fmla="*/ 262 h 263"/>
              </a:gdLst>
              <a:ahLst/>
              <a:cxnLst>
                <a:cxn ang="0">
                  <a:pos x="T0" y="T1"/>
                </a:cxn>
                <a:cxn ang="0">
                  <a:pos x="T2" y="T3"/>
                </a:cxn>
                <a:cxn ang="0">
                  <a:pos x="T4" y="T5"/>
                </a:cxn>
                <a:cxn ang="0">
                  <a:pos x="T6" y="T7"/>
                </a:cxn>
                <a:cxn ang="0">
                  <a:pos x="T8" y="T9"/>
                </a:cxn>
              </a:cxnLst>
              <a:rect l="0" t="0" r="r" b="b"/>
              <a:pathLst>
                <a:path w="702" h="263">
                  <a:moveTo>
                    <a:pt x="0" y="262"/>
                  </a:moveTo>
                  <a:lnTo>
                    <a:pt x="701" y="262"/>
                  </a:lnTo>
                  <a:lnTo>
                    <a:pt x="701" y="0"/>
                  </a:lnTo>
                  <a:lnTo>
                    <a:pt x="0" y="0"/>
                  </a:lnTo>
                  <a:lnTo>
                    <a:pt x="0" y="262"/>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sv-SE" sz="1350"/>
            </a:p>
          </p:txBody>
        </p:sp>
        <p:sp>
          <p:nvSpPr>
            <p:cNvPr id="70" name="Freeform 18">
              <a:extLst>
                <a:ext uri="{FF2B5EF4-FFF2-40B4-BE49-F238E27FC236}">
                  <a16:creationId xmlns:a16="http://schemas.microsoft.com/office/drawing/2014/main" id="{F696F6D8-236A-442D-8BD3-2DA7F0D25445}"/>
                </a:ext>
              </a:extLst>
            </p:cNvPr>
            <p:cNvSpPr>
              <a:spLocks/>
            </p:cNvSpPr>
            <p:nvPr/>
          </p:nvSpPr>
          <p:spPr bwMode="auto">
            <a:xfrm>
              <a:off x="2631" y="1709"/>
              <a:ext cx="702" cy="263"/>
            </a:xfrm>
            <a:custGeom>
              <a:avLst/>
              <a:gdLst>
                <a:gd name="T0" fmla="*/ 0 w 702"/>
                <a:gd name="T1" fmla="*/ 262 h 263"/>
                <a:gd name="T2" fmla="*/ 701 w 702"/>
                <a:gd name="T3" fmla="*/ 262 h 263"/>
                <a:gd name="T4" fmla="*/ 701 w 702"/>
                <a:gd name="T5" fmla="*/ 0 h 263"/>
                <a:gd name="T6" fmla="*/ 0 w 702"/>
                <a:gd name="T7" fmla="*/ 0 h 263"/>
                <a:gd name="T8" fmla="*/ 0 w 702"/>
                <a:gd name="T9" fmla="*/ 262 h 263"/>
              </a:gdLst>
              <a:ahLst/>
              <a:cxnLst>
                <a:cxn ang="0">
                  <a:pos x="T0" y="T1"/>
                </a:cxn>
                <a:cxn ang="0">
                  <a:pos x="T2" y="T3"/>
                </a:cxn>
                <a:cxn ang="0">
                  <a:pos x="T4" y="T5"/>
                </a:cxn>
                <a:cxn ang="0">
                  <a:pos x="T6" y="T7"/>
                </a:cxn>
                <a:cxn ang="0">
                  <a:pos x="T8" y="T9"/>
                </a:cxn>
              </a:cxnLst>
              <a:rect l="0" t="0" r="r" b="b"/>
              <a:pathLst>
                <a:path w="702" h="263">
                  <a:moveTo>
                    <a:pt x="0" y="262"/>
                  </a:moveTo>
                  <a:lnTo>
                    <a:pt x="701" y="262"/>
                  </a:lnTo>
                  <a:lnTo>
                    <a:pt x="701" y="0"/>
                  </a:lnTo>
                  <a:lnTo>
                    <a:pt x="0" y="0"/>
                  </a:lnTo>
                  <a:lnTo>
                    <a:pt x="0" y="262"/>
                  </a:lnTo>
                  <a:close/>
                </a:path>
              </a:pathLst>
            </a:custGeom>
            <a:noFill/>
            <a:ln w="6183">
              <a:solidFill>
                <a:srgbClr val="445583"/>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sv-SE" sz="1350"/>
            </a:p>
          </p:txBody>
        </p:sp>
        <p:sp>
          <p:nvSpPr>
            <p:cNvPr id="71" name="Freeform 19">
              <a:extLst>
                <a:ext uri="{FF2B5EF4-FFF2-40B4-BE49-F238E27FC236}">
                  <a16:creationId xmlns:a16="http://schemas.microsoft.com/office/drawing/2014/main" id="{EF428199-2CE3-4735-8CF2-0F58F414437F}"/>
                </a:ext>
              </a:extLst>
            </p:cNvPr>
            <p:cNvSpPr>
              <a:spLocks/>
            </p:cNvSpPr>
            <p:nvPr/>
          </p:nvSpPr>
          <p:spPr bwMode="auto">
            <a:xfrm>
              <a:off x="2134" y="1818"/>
              <a:ext cx="1978" cy="3114"/>
            </a:xfrm>
            <a:custGeom>
              <a:avLst/>
              <a:gdLst>
                <a:gd name="T0" fmla="*/ 907 w 1978"/>
                <a:gd name="T1" fmla="*/ 3113 h 3114"/>
                <a:gd name="T2" fmla="*/ 270 w 1978"/>
                <a:gd name="T3" fmla="*/ 3104 h 3114"/>
                <a:gd name="T4" fmla="*/ 228 w 1978"/>
                <a:gd name="T5" fmla="*/ 3106 h 3114"/>
                <a:gd name="T6" fmla="*/ 206 w 1978"/>
                <a:gd name="T7" fmla="*/ 3108 h 3114"/>
                <a:gd name="T8" fmla="*/ 195 w 1978"/>
                <a:gd name="T9" fmla="*/ 3109 h 3114"/>
                <a:gd name="T10" fmla="*/ 182 w 1978"/>
                <a:gd name="T11" fmla="*/ 3106 h 3114"/>
                <a:gd name="T12" fmla="*/ 142 w 1978"/>
                <a:gd name="T13" fmla="*/ 3092 h 3114"/>
                <a:gd name="T14" fmla="*/ 107 w 1978"/>
                <a:gd name="T15" fmla="*/ 3072 h 3114"/>
                <a:gd name="T16" fmla="*/ 78 w 1978"/>
                <a:gd name="T17" fmla="*/ 3044 h 3114"/>
                <a:gd name="T18" fmla="*/ 61 w 1978"/>
                <a:gd name="T19" fmla="*/ 3023 h 3114"/>
                <a:gd name="T20" fmla="*/ 47 w 1978"/>
                <a:gd name="T21" fmla="*/ 3006 h 3114"/>
                <a:gd name="T22" fmla="*/ 36 w 1978"/>
                <a:gd name="T23" fmla="*/ 2986 h 3114"/>
                <a:gd name="T24" fmla="*/ 27 w 1978"/>
                <a:gd name="T25" fmla="*/ 2952 h 3114"/>
                <a:gd name="T26" fmla="*/ 21 w 1978"/>
                <a:gd name="T27" fmla="*/ 2897 h 3114"/>
                <a:gd name="T28" fmla="*/ 17 w 1978"/>
                <a:gd name="T29" fmla="*/ 2850 h 3114"/>
                <a:gd name="T30" fmla="*/ 15 w 1978"/>
                <a:gd name="T31" fmla="*/ 2800 h 3114"/>
                <a:gd name="T32" fmla="*/ 14 w 1978"/>
                <a:gd name="T33" fmla="*/ 2748 h 3114"/>
                <a:gd name="T34" fmla="*/ 13 w 1978"/>
                <a:gd name="T35" fmla="*/ 2692 h 3114"/>
                <a:gd name="T36" fmla="*/ 12 w 1978"/>
                <a:gd name="T37" fmla="*/ 2631 h 3114"/>
                <a:gd name="T38" fmla="*/ 12 w 1978"/>
                <a:gd name="T39" fmla="*/ 2564 h 3114"/>
                <a:gd name="T40" fmla="*/ 11 w 1978"/>
                <a:gd name="T41" fmla="*/ 2490 h 3114"/>
                <a:gd name="T42" fmla="*/ 11 w 1978"/>
                <a:gd name="T43" fmla="*/ 2407 h 3114"/>
                <a:gd name="T44" fmla="*/ 11 w 1978"/>
                <a:gd name="T45" fmla="*/ 2316 h 3114"/>
                <a:gd name="T46" fmla="*/ 10 w 1978"/>
                <a:gd name="T47" fmla="*/ 2214 h 3114"/>
                <a:gd name="T48" fmla="*/ 9 w 1978"/>
                <a:gd name="T49" fmla="*/ 2094 h 3114"/>
                <a:gd name="T50" fmla="*/ 8 w 1978"/>
                <a:gd name="T51" fmla="*/ 1952 h 3114"/>
                <a:gd name="T52" fmla="*/ 7 w 1978"/>
                <a:gd name="T53" fmla="*/ 1795 h 3114"/>
                <a:gd name="T54" fmla="*/ 6 w 1978"/>
                <a:gd name="T55" fmla="*/ 1628 h 3114"/>
                <a:gd name="T56" fmla="*/ 5 w 1978"/>
                <a:gd name="T57" fmla="*/ 1456 h 3114"/>
                <a:gd name="T58" fmla="*/ 4 w 1978"/>
                <a:gd name="T59" fmla="*/ 1286 h 3114"/>
                <a:gd name="T60" fmla="*/ 4 w 1978"/>
                <a:gd name="T61" fmla="*/ 1122 h 3114"/>
                <a:gd name="T62" fmla="*/ 3 w 1978"/>
                <a:gd name="T63" fmla="*/ 971 h 3114"/>
                <a:gd name="T64" fmla="*/ 2 w 1978"/>
                <a:gd name="T65" fmla="*/ 839 h 3114"/>
                <a:gd name="T66" fmla="*/ 2 w 1978"/>
                <a:gd name="T67" fmla="*/ 730 h 3114"/>
                <a:gd name="T68" fmla="*/ 1 w 1978"/>
                <a:gd name="T69" fmla="*/ 645 h 3114"/>
                <a:gd name="T70" fmla="*/ 1 w 1978"/>
                <a:gd name="T71" fmla="*/ 578 h 3114"/>
                <a:gd name="T72" fmla="*/ 0 w 1978"/>
                <a:gd name="T73" fmla="*/ 525 h 3114"/>
                <a:gd name="T74" fmla="*/ 0 w 1978"/>
                <a:gd name="T75" fmla="*/ 484 h 3114"/>
                <a:gd name="T76" fmla="*/ 0 w 1978"/>
                <a:gd name="T77" fmla="*/ 452 h 3114"/>
                <a:gd name="T78" fmla="*/ 0 w 1978"/>
                <a:gd name="T79" fmla="*/ 426 h 3114"/>
                <a:gd name="T80" fmla="*/ 0 w 1978"/>
                <a:gd name="T81" fmla="*/ 403 h 3114"/>
                <a:gd name="T82" fmla="*/ 0 w 1978"/>
                <a:gd name="T83" fmla="*/ 379 h 3114"/>
                <a:gd name="T84" fmla="*/ 1 w 1978"/>
                <a:gd name="T85" fmla="*/ 352 h 3114"/>
                <a:gd name="T86" fmla="*/ 2 w 1978"/>
                <a:gd name="T87" fmla="*/ 320 h 3114"/>
                <a:gd name="T88" fmla="*/ 3 w 1978"/>
                <a:gd name="T89" fmla="*/ 274 h 3114"/>
                <a:gd name="T90" fmla="*/ 5 w 1978"/>
                <a:gd name="T91" fmla="*/ 229 h 3114"/>
                <a:gd name="T92" fmla="*/ 7 w 1978"/>
                <a:gd name="T93" fmla="*/ 185 h 3114"/>
                <a:gd name="T94" fmla="*/ 10 w 1978"/>
                <a:gd name="T95" fmla="*/ 142 h 3114"/>
                <a:gd name="T96" fmla="*/ 12 w 1978"/>
                <a:gd name="T97" fmla="*/ 101 h 3114"/>
                <a:gd name="T98" fmla="*/ 16 w 1978"/>
                <a:gd name="T99" fmla="*/ 63 h 3114"/>
                <a:gd name="T100" fmla="*/ 20 w 1978"/>
                <a:gd name="T101" fmla="*/ 29 h 3114"/>
                <a:gd name="T102" fmla="*/ 25 w 1978"/>
                <a:gd name="T103" fmla="*/ 0 h 3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78" h="3114">
                  <a:moveTo>
                    <a:pt x="1977" y="3113"/>
                  </a:moveTo>
                  <a:lnTo>
                    <a:pt x="907" y="3113"/>
                  </a:lnTo>
                  <a:lnTo>
                    <a:pt x="303" y="3104"/>
                  </a:lnTo>
                  <a:lnTo>
                    <a:pt x="270" y="3104"/>
                  </a:lnTo>
                  <a:lnTo>
                    <a:pt x="246" y="3105"/>
                  </a:lnTo>
                  <a:lnTo>
                    <a:pt x="228" y="3106"/>
                  </a:lnTo>
                  <a:lnTo>
                    <a:pt x="215" y="3107"/>
                  </a:lnTo>
                  <a:lnTo>
                    <a:pt x="206" y="3108"/>
                  </a:lnTo>
                  <a:lnTo>
                    <a:pt x="200" y="3109"/>
                  </a:lnTo>
                  <a:lnTo>
                    <a:pt x="195" y="3109"/>
                  </a:lnTo>
                  <a:lnTo>
                    <a:pt x="189" y="3108"/>
                  </a:lnTo>
                  <a:lnTo>
                    <a:pt x="182" y="3106"/>
                  </a:lnTo>
                  <a:lnTo>
                    <a:pt x="161" y="3100"/>
                  </a:lnTo>
                  <a:lnTo>
                    <a:pt x="142" y="3092"/>
                  </a:lnTo>
                  <a:lnTo>
                    <a:pt x="124" y="3083"/>
                  </a:lnTo>
                  <a:lnTo>
                    <a:pt x="107" y="3072"/>
                  </a:lnTo>
                  <a:lnTo>
                    <a:pt x="92" y="3059"/>
                  </a:lnTo>
                  <a:lnTo>
                    <a:pt x="78" y="3044"/>
                  </a:lnTo>
                  <a:lnTo>
                    <a:pt x="69" y="3032"/>
                  </a:lnTo>
                  <a:lnTo>
                    <a:pt x="61" y="3023"/>
                  </a:lnTo>
                  <a:lnTo>
                    <a:pt x="54" y="3014"/>
                  </a:lnTo>
                  <a:lnTo>
                    <a:pt x="47" y="3006"/>
                  </a:lnTo>
                  <a:lnTo>
                    <a:pt x="41" y="2997"/>
                  </a:lnTo>
                  <a:lnTo>
                    <a:pt x="36" y="2986"/>
                  </a:lnTo>
                  <a:lnTo>
                    <a:pt x="31" y="2971"/>
                  </a:lnTo>
                  <a:lnTo>
                    <a:pt x="27" y="2952"/>
                  </a:lnTo>
                  <a:lnTo>
                    <a:pt x="24" y="2928"/>
                  </a:lnTo>
                  <a:lnTo>
                    <a:pt x="21" y="2897"/>
                  </a:lnTo>
                  <a:lnTo>
                    <a:pt x="19" y="2874"/>
                  </a:lnTo>
                  <a:lnTo>
                    <a:pt x="17" y="2850"/>
                  </a:lnTo>
                  <a:lnTo>
                    <a:pt x="16" y="2825"/>
                  </a:lnTo>
                  <a:lnTo>
                    <a:pt x="15" y="2800"/>
                  </a:lnTo>
                  <a:lnTo>
                    <a:pt x="14" y="2775"/>
                  </a:lnTo>
                  <a:lnTo>
                    <a:pt x="14" y="2748"/>
                  </a:lnTo>
                  <a:lnTo>
                    <a:pt x="13" y="2721"/>
                  </a:lnTo>
                  <a:lnTo>
                    <a:pt x="13" y="2692"/>
                  </a:lnTo>
                  <a:lnTo>
                    <a:pt x="12" y="2662"/>
                  </a:lnTo>
                  <a:lnTo>
                    <a:pt x="12" y="2631"/>
                  </a:lnTo>
                  <a:lnTo>
                    <a:pt x="12" y="2598"/>
                  </a:lnTo>
                  <a:lnTo>
                    <a:pt x="12" y="2564"/>
                  </a:lnTo>
                  <a:lnTo>
                    <a:pt x="12" y="2528"/>
                  </a:lnTo>
                  <a:lnTo>
                    <a:pt x="11" y="2490"/>
                  </a:lnTo>
                  <a:lnTo>
                    <a:pt x="11" y="2450"/>
                  </a:lnTo>
                  <a:lnTo>
                    <a:pt x="11" y="2407"/>
                  </a:lnTo>
                  <a:lnTo>
                    <a:pt x="11" y="2363"/>
                  </a:lnTo>
                  <a:lnTo>
                    <a:pt x="11" y="2316"/>
                  </a:lnTo>
                  <a:lnTo>
                    <a:pt x="11" y="2266"/>
                  </a:lnTo>
                  <a:lnTo>
                    <a:pt x="10" y="2214"/>
                  </a:lnTo>
                  <a:lnTo>
                    <a:pt x="10" y="2157"/>
                  </a:lnTo>
                  <a:lnTo>
                    <a:pt x="9" y="2094"/>
                  </a:lnTo>
                  <a:lnTo>
                    <a:pt x="9" y="2025"/>
                  </a:lnTo>
                  <a:lnTo>
                    <a:pt x="8" y="1952"/>
                  </a:lnTo>
                  <a:lnTo>
                    <a:pt x="8" y="1875"/>
                  </a:lnTo>
                  <a:lnTo>
                    <a:pt x="7" y="1795"/>
                  </a:lnTo>
                  <a:lnTo>
                    <a:pt x="7" y="1712"/>
                  </a:lnTo>
                  <a:lnTo>
                    <a:pt x="6" y="1628"/>
                  </a:lnTo>
                  <a:lnTo>
                    <a:pt x="6" y="1542"/>
                  </a:lnTo>
                  <a:lnTo>
                    <a:pt x="5" y="1456"/>
                  </a:lnTo>
                  <a:lnTo>
                    <a:pt x="5" y="1370"/>
                  </a:lnTo>
                  <a:lnTo>
                    <a:pt x="4" y="1286"/>
                  </a:lnTo>
                  <a:lnTo>
                    <a:pt x="4" y="1203"/>
                  </a:lnTo>
                  <a:lnTo>
                    <a:pt x="4" y="1122"/>
                  </a:lnTo>
                  <a:lnTo>
                    <a:pt x="3" y="1045"/>
                  </a:lnTo>
                  <a:lnTo>
                    <a:pt x="3" y="971"/>
                  </a:lnTo>
                  <a:lnTo>
                    <a:pt x="2" y="902"/>
                  </a:lnTo>
                  <a:lnTo>
                    <a:pt x="2" y="839"/>
                  </a:lnTo>
                  <a:lnTo>
                    <a:pt x="2" y="781"/>
                  </a:lnTo>
                  <a:lnTo>
                    <a:pt x="2" y="730"/>
                  </a:lnTo>
                  <a:lnTo>
                    <a:pt x="1" y="685"/>
                  </a:lnTo>
                  <a:lnTo>
                    <a:pt x="1" y="645"/>
                  </a:lnTo>
                  <a:lnTo>
                    <a:pt x="1" y="610"/>
                  </a:lnTo>
                  <a:lnTo>
                    <a:pt x="1" y="578"/>
                  </a:lnTo>
                  <a:lnTo>
                    <a:pt x="0" y="550"/>
                  </a:lnTo>
                  <a:lnTo>
                    <a:pt x="0" y="525"/>
                  </a:lnTo>
                  <a:lnTo>
                    <a:pt x="0" y="504"/>
                  </a:lnTo>
                  <a:lnTo>
                    <a:pt x="0" y="484"/>
                  </a:lnTo>
                  <a:lnTo>
                    <a:pt x="0" y="468"/>
                  </a:lnTo>
                  <a:lnTo>
                    <a:pt x="0" y="452"/>
                  </a:lnTo>
                  <a:lnTo>
                    <a:pt x="0" y="439"/>
                  </a:lnTo>
                  <a:lnTo>
                    <a:pt x="0" y="426"/>
                  </a:lnTo>
                  <a:lnTo>
                    <a:pt x="0" y="414"/>
                  </a:lnTo>
                  <a:lnTo>
                    <a:pt x="0" y="403"/>
                  </a:lnTo>
                  <a:lnTo>
                    <a:pt x="0" y="391"/>
                  </a:lnTo>
                  <a:lnTo>
                    <a:pt x="0" y="379"/>
                  </a:lnTo>
                  <a:lnTo>
                    <a:pt x="0" y="366"/>
                  </a:lnTo>
                  <a:lnTo>
                    <a:pt x="1" y="352"/>
                  </a:lnTo>
                  <a:lnTo>
                    <a:pt x="1" y="337"/>
                  </a:lnTo>
                  <a:lnTo>
                    <a:pt x="2" y="320"/>
                  </a:lnTo>
                  <a:lnTo>
                    <a:pt x="2" y="297"/>
                  </a:lnTo>
                  <a:lnTo>
                    <a:pt x="3" y="274"/>
                  </a:lnTo>
                  <a:lnTo>
                    <a:pt x="4" y="252"/>
                  </a:lnTo>
                  <a:lnTo>
                    <a:pt x="5" y="229"/>
                  </a:lnTo>
                  <a:lnTo>
                    <a:pt x="6" y="207"/>
                  </a:lnTo>
                  <a:lnTo>
                    <a:pt x="7" y="185"/>
                  </a:lnTo>
                  <a:lnTo>
                    <a:pt x="8" y="163"/>
                  </a:lnTo>
                  <a:lnTo>
                    <a:pt x="10" y="142"/>
                  </a:lnTo>
                  <a:lnTo>
                    <a:pt x="11" y="121"/>
                  </a:lnTo>
                  <a:lnTo>
                    <a:pt x="12" y="101"/>
                  </a:lnTo>
                  <a:lnTo>
                    <a:pt x="14" y="82"/>
                  </a:lnTo>
                  <a:lnTo>
                    <a:pt x="16" y="63"/>
                  </a:lnTo>
                  <a:lnTo>
                    <a:pt x="18" y="46"/>
                  </a:lnTo>
                  <a:lnTo>
                    <a:pt x="20" y="29"/>
                  </a:lnTo>
                  <a:lnTo>
                    <a:pt x="22" y="14"/>
                  </a:lnTo>
                  <a:lnTo>
                    <a:pt x="25" y="0"/>
                  </a:lnTo>
                </a:path>
              </a:pathLst>
            </a:custGeom>
            <a:noFill/>
            <a:ln w="18552">
              <a:solidFill>
                <a:srgbClr val="FFC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sv-SE" sz="1350"/>
            </a:p>
          </p:txBody>
        </p:sp>
        <p:sp>
          <p:nvSpPr>
            <p:cNvPr id="72" name="Freeform 20">
              <a:extLst>
                <a:ext uri="{FF2B5EF4-FFF2-40B4-BE49-F238E27FC236}">
                  <a16:creationId xmlns:a16="http://schemas.microsoft.com/office/drawing/2014/main" id="{9D8FC0DC-3D11-400E-B90C-C88A563D26CC}"/>
                </a:ext>
              </a:extLst>
            </p:cNvPr>
            <p:cNvSpPr>
              <a:spLocks/>
            </p:cNvSpPr>
            <p:nvPr/>
          </p:nvSpPr>
          <p:spPr bwMode="auto">
            <a:xfrm>
              <a:off x="2076" y="1650"/>
              <a:ext cx="147" cy="263"/>
            </a:xfrm>
            <a:custGeom>
              <a:avLst/>
              <a:gdLst>
                <a:gd name="T0" fmla="*/ 135 w 147"/>
                <a:gd name="T1" fmla="*/ 0 h 263"/>
                <a:gd name="T2" fmla="*/ 10 w 147"/>
                <a:gd name="T3" fmla="*/ 0 h 263"/>
                <a:gd name="T4" fmla="*/ 0 w 147"/>
                <a:gd name="T5" fmla="*/ 10 h 263"/>
                <a:gd name="T6" fmla="*/ 0 w 147"/>
                <a:gd name="T7" fmla="*/ 252 h 263"/>
                <a:gd name="T8" fmla="*/ 10 w 147"/>
                <a:gd name="T9" fmla="*/ 262 h 263"/>
                <a:gd name="T10" fmla="*/ 135 w 147"/>
                <a:gd name="T11" fmla="*/ 262 h 263"/>
                <a:gd name="T12" fmla="*/ 146 w 147"/>
                <a:gd name="T13" fmla="*/ 252 h 263"/>
                <a:gd name="T14" fmla="*/ 146 w 147"/>
                <a:gd name="T15" fmla="*/ 10 h 263"/>
                <a:gd name="T16" fmla="*/ 135 w 147"/>
                <a:gd name="T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263">
                  <a:moveTo>
                    <a:pt x="135" y="0"/>
                  </a:moveTo>
                  <a:lnTo>
                    <a:pt x="10" y="0"/>
                  </a:lnTo>
                  <a:lnTo>
                    <a:pt x="0" y="10"/>
                  </a:lnTo>
                  <a:lnTo>
                    <a:pt x="0" y="252"/>
                  </a:lnTo>
                  <a:lnTo>
                    <a:pt x="10" y="262"/>
                  </a:lnTo>
                  <a:lnTo>
                    <a:pt x="135" y="262"/>
                  </a:lnTo>
                  <a:lnTo>
                    <a:pt x="146" y="252"/>
                  </a:lnTo>
                  <a:lnTo>
                    <a:pt x="146" y="10"/>
                  </a:lnTo>
                  <a:lnTo>
                    <a:pt x="135" y="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sv-SE" sz="1350"/>
            </a:p>
          </p:txBody>
        </p:sp>
        <p:sp>
          <p:nvSpPr>
            <p:cNvPr id="73" name="Freeform 21">
              <a:extLst>
                <a:ext uri="{FF2B5EF4-FFF2-40B4-BE49-F238E27FC236}">
                  <a16:creationId xmlns:a16="http://schemas.microsoft.com/office/drawing/2014/main" id="{405511A9-0D63-4DBF-984A-DCC1F0455516}"/>
                </a:ext>
              </a:extLst>
            </p:cNvPr>
            <p:cNvSpPr>
              <a:spLocks/>
            </p:cNvSpPr>
            <p:nvPr/>
          </p:nvSpPr>
          <p:spPr bwMode="auto">
            <a:xfrm>
              <a:off x="2076" y="1650"/>
              <a:ext cx="147" cy="263"/>
            </a:xfrm>
            <a:custGeom>
              <a:avLst/>
              <a:gdLst>
                <a:gd name="T0" fmla="*/ 0 w 147"/>
                <a:gd name="T1" fmla="*/ 24 h 263"/>
                <a:gd name="T2" fmla="*/ 0 w 147"/>
                <a:gd name="T3" fmla="*/ 10 h 263"/>
                <a:gd name="T4" fmla="*/ 10 w 147"/>
                <a:gd name="T5" fmla="*/ 0 h 263"/>
                <a:gd name="T6" fmla="*/ 24 w 147"/>
                <a:gd name="T7" fmla="*/ 0 h 263"/>
                <a:gd name="T8" fmla="*/ 121 w 147"/>
                <a:gd name="T9" fmla="*/ 0 h 263"/>
                <a:gd name="T10" fmla="*/ 135 w 147"/>
                <a:gd name="T11" fmla="*/ 0 h 263"/>
                <a:gd name="T12" fmla="*/ 146 w 147"/>
                <a:gd name="T13" fmla="*/ 10 h 263"/>
                <a:gd name="T14" fmla="*/ 146 w 147"/>
                <a:gd name="T15" fmla="*/ 24 h 263"/>
                <a:gd name="T16" fmla="*/ 146 w 147"/>
                <a:gd name="T17" fmla="*/ 238 h 263"/>
                <a:gd name="T18" fmla="*/ 146 w 147"/>
                <a:gd name="T19" fmla="*/ 252 h 263"/>
                <a:gd name="T20" fmla="*/ 135 w 147"/>
                <a:gd name="T21" fmla="*/ 262 h 263"/>
                <a:gd name="T22" fmla="*/ 121 w 147"/>
                <a:gd name="T23" fmla="*/ 262 h 263"/>
                <a:gd name="T24" fmla="*/ 24 w 147"/>
                <a:gd name="T25" fmla="*/ 262 h 263"/>
                <a:gd name="T26" fmla="*/ 10 w 147"/>
                <a:gd name="T27" fmla="*/ 262 h 263"/>
                <a:gd name="T28" fmla="*/ 0 w 147"/>
                <a:gd name="T29" fmla="*/ 252 h 263"/>
                <a:gd name="T30" fmla="*/ 0 w 147"/>
                <a:gd name="T31" fmla="*/ 238 h 263"/>
                <a:gd name="T32" fmla="*/ 0 w 147"/>
                <a:gd name="T33" fmla="*/ 2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7" h="263">
                  <a:moveTo>
                    <a:pt x="0" y="24"/>
                  </a:moveTo>
                  <a:lnTo>
                    <a:pt x="0" y="10"/>
                  </a:lnTo>
                  <a:lnTo>
                    <a:pt x="10" y="0"/>
                  </a:lnTo>
                  <a:lnTo>
                    <a:pt x="24" y="0"/>
                  </a:lnTo>
                  <a:lnTo>
                    <a:pt x="121" y="0"/>
                  </a:lnTo>
                  <a:lnTo>
                    <a:pt x="135" y="0"/>
                  </a:lnTo>
                  <a:lnTo>
                    <a:pt x="146" y="10"/>
                  </a:lnTo>
                  <a:lnTo>
                    <a:pt x="146" y="24"/>
                  </a:lnTo>
                  <a:lnTo>
                    <a:pt x="146" y="238"/>
                  </a:lnTo>
                  <a:lnTo>
                    <a:pt x="146" y="252"/>
                  </a:lnTo>
                  <a:lnTo>
                    <a:pt x="135" y="262"/>
                  </a:lnTo>
                  <a:lnTo>
                    <a:pt x="121" y="262"/>
                  </a:lnTo>
                  <a:lnTo>
                    <a:pt x="24" y="262"/>
                  </a:lnTo>
                  <a:lnTo>
                    <a:pt x="10" y="262"/>
                  </a:lnTo>
                  <a:lnTo>
                    <a:pt x="0" y="252"/>
                  </a:lnTo>
                  <a:lnTo>
                    <a:pt x="0" y="238"/>
                  </a:lnTo>
                  <a:lnTo>
                    <a:pt x="0" y="24"/>
                  </a:lnTo>
                  <a:close/>
                </a:path>
              </a:pathLst>
            </a:custGeom>
            <a:noFill/>
            <a:ln w="6184">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sv-SE" sz="1350"/>
            </a:p>
          </p:txBody>
        </p:sp>
        <p:grpSp>
          <p:nvGrpSpPr>
            <p:cNvPr id="74" name="Group 73">
              <a:extLst>
                <a:ext uri="{FF2B5EF4-FFF2-40B4-BE49-F238E27FC236}">
                  <a16:creationId xmlns:a16="http://schemas.microsoft.com/office/drawing/2014/main" id="{C67B355A-DA07-448F-940E-69F7B712E92B}"/>
                </a:ext>
              </a:extLst>
            </p:cNvPr>
            <p:cNvGrpSpPr>
              <a:grpSpLocks/>
            </p:cNvGrpSpPr>
            <p:nvPr/>
          </p:nvGrpSpPr>
          <p:grpSpPr bwMode="auto">
            <a:xfrm>
              <a:off x="4243" y="4656"/>
              <a:ext cx="330" cy="248"/>
              <a:chOff x="4243" y="4656"/>
              <a:chExt cx="330" cy="248"/>
            </a:xfrm>
          </p:grpSpPr>
          <p:sp>
            <p:nvSpPr>
              <p:cNvPr id="94" name="Freeform 43">
                <a:extLst>
                  <a:ext uri="{FF2B5EF4-FFF2-40B4-BE49-F238E27FC236}">
                    <a16:creationId xmlns:a16="http://schemas.microsoft.com/office/drawing/2014/main" id="{364C9DE8-2561-4297-AF5A-4BF149A0E068}"/>
                  </a:ext>
                </a:extLst>
              </p:cNvPr>
              <p:cNvSpPr>
                <a:spLocks/>
              </p:cNvSpPr>
              <p:nvPr/>
            </p:nvSpPr>
            <p:spPr bwMode="auto">
              <a:xfrm>
                <a:off x="4243" y="4656"/>
                <a:ext cx="330" cy="248"/>
              </a:xfrm>
              <a:custGeom>
                <a:avLst/>
                <a:gdLst>
                  <a:gd name="T0" fmla="*/ 39 w 330"/>
                  <a:gd name="T1" fmla="*/ 169 h 248"/>
                  <a:gd name="T2" fmla="*/ 0 w 330"/>
                  <a:gd name="T3" fmla="*/ 247 h 248"/>
                  <a:gd name="T4" fmla="*/ 85 w 330"/>
                  <a:gd name="T5" fmla="*/ 232 h 248"/>
                  <a:gd name="T6" fmla="*/ 74 w 330"/>
                  <a:gd name="T7" fmla="*/ 216 h 248"/>
                  <a:gd name="T8" fmla="*/ 58 w 330"/>
                  <a:gd name="T9" fmla="*/ 216 h 248"/>
                  <a:gd name="T10" fmla="*/ 46 w 330"/>
                  <a:gd name="T11" fmla="*/ 200 h 248"/>
                  <a:gd name="T12" fmla="*/ 56 w 330"/>
                  <a:gd name="T13" fmla="*/ 193 h 248"/>
                  <a:gd name="T14" fmla="*/ 39 w 330"/>
                  <a:gd name="T15" fmla="*/ 169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0" h="248">
                    <a:moveTo>
                      <a:pt x="39" y="169"/>
                    </a:moveTo>
                    <a:lnTo>
                      <a:pt x="0" y="247"/>
                    </a:lnTo>
                    <a:lnTo>
                      <a:pt x="85" y="232"/>
                    </a:lnTo>
                    <a:lnTo>
                      <a:pt x="74" y="216"/>
                    </a:lnTo>
                    <a:lnTo>
                      <a:pt x="58" y="216"/>
                    </a:lnTo>
                    <a:lnTo>
                      <a:pt x="46" y="200"/>
                    </a:lnTo>
                    <a:lnTo>
                      <a:pt x="56" y="193"/>
                    </a:lnTo>
                    <a:lnTo>
                      <a:pt x="39" y="16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sv-SE" sz="1350"/>
              </a:p>
            </p:txBody>
          </p:sp>
          <p:sp>
            <p:nvSpPr>
              <p:cNvPr id="95" name="Freeform 44">
                <a:extLst>
                  <a:ext uri="{FF2B5EF4-FFF2-40B4-BE49-F238E27FC236}">
                    <a16:creationId xmlns:a16="http://schemas.microsoft.com/office/drawing/2014/main" id="{750F0434-14FF-46D7-B9A8-6B14228F71B8}"/>
                  </a:ext>
                </a:extLst>
              </p:cNvPr>
              <p:cNvSpPr>
                <a:spLocks/>
              </p:cNvSpPr>
              <p:nvPr/>
            </p:nvSpPr>
            <p:spPr bwMode="auto">
              <a:xfrm>
                <a:off x="4243" y="4656"/>
                <a:ext cx="330" cy="248"/>
              </a:xfrm>
              <a:custGeom>
                <a:avLst/>
                <a:gdLst>
                  <a:gd name="T0" fmla="*/ 56 w 330"/>
                  <a:gd name="T1" fmla="*/ 193 h 248"/>
                  <a:gd name="T2" fmla="*/ 46 w 330"/>
                  <a:gd name="T3" fmla="*/ 200 h 248"/>
                  <a:gd name="T4" fmla="*/ 58 w 330"/>
                  <a:gd name="T5" fmla="*/ 216 h 248"/>
                  <a:gd name="T6" fmla="*/ 68 w 330"/>
                  <a:gd name="T7" fmla="*/ 208 h 248"/>
                  <a:gd name="T8" fmla="*/ 56 w 330"/>
                  <a:gd name="T9" fmla="*/ 193 h 248"/>
                </a:gdLst>
                <a:ahLst/>
                <a:cxnLst>
                  <a:cxn ang="0">
                    <a:pos x="T0" y="T1"/>
                  </a:cxn>
                  <a:cxn ang="0">
                    <a:pos x="T2" y="T3"/>
                  </a:cxn>
                  <a:cxn ang="0">
                    <a:pos x="T4" y="T5"/>
                  </a:cxn>
                  <a:cxn ang="0">
                    <a:pos x="T6" y="T7"/>
                  </a:cxn>
                  <a:cxn ang="0">
                    <a:pos x="T8" y="T9"/>
                  </a:cxn>
                </a:cxnLst>
                <a:rect l="0" t="0" r="r" b="b"/>
                <a:pathLst>
                  <a:path w="330" h="248">
                    <a:moveTo>
                      <a:pt x="56" y="193"/>
                    </a:moveTo>
                    <a:lnTo>
                      <a:pt x="46" y="200"/>
                    </a:lnTo>
                    <a:lnTo>
                      <a:pt x="58" y="216"/>
                    </a:lnTo>
                    <a:lnTo>
                      <a:pt x="68" y="208"/>
                    </a:lnTo>
                    <a:lnTo>
                      <a:pt x="56" y="193"/>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sv-SE" sz="1350"/>
              </a:p>
            </p:txBody>
          </p:sp>
          <p:sp>
            <p:nvSpPr>
              <p:cNvPr id="96" name="Freeform 45">
                <a:extLst>
                  <a:ext uri="{FF2B5EF4-FFF2-40B4-BE49-F238E27FC236}">
                    <a16:creationId xmlns:a16="http://schemas.microsoft.com/office/drawing/2014/main" id="{15D9E0A6-9995-4745-94AC-7F152B1701F7}"/>
                  </a:ext>
                </a:extLst>
              </p:cNvPr>
              <p:cNvSpPr>
                <a:spLocks/>
              </p:cNvSpPr>
              <p:nvPr/>
            </p:nvSpPr>
            <p:spPr bwMode="auto">
              <a:xfrm>
                <a:off x="4243" y="4656"/>
                <a:ext cx="330" cy="248"/>
              </a:xfrm>
              <a:custGeom>
                <a:avLst/>
                <a:gdLst>
                  <a:gd name="T0" fmla="*/ 68 w 330"/>
                  <a:gd name="T1" fmla="*/ 208 h 248"/>
                  <a:gd name="T2" fmla="*/ 58 w 330"/>
                  <a:gd name="T3" fmla="*/ 216 h 248"/>
                  <a:gd name="T4" fmla="*/ 74 w 330"/>
                  <a:gd name="T5" fmla="*/ 216 h 248"/>
                  <a:gd name="T6" fmla="*/ 68 w 330"/>
                  <a:gd name="T7" fmla="*/ 208 h 248"/>
                </a:gdLst>
                <a:ahLst/>
                <a:cxnLst>
                  <a:cxn ang="0">
                    <a:pos x="T0" y="T1"/>
                  </a:cxn>
                  <a:cxn ang="0">
                    <a:pos x="T2" y="T3"/>
                  </a:cxn>
                  <a:cxn ang="0">
                    <a:pos x="T4" y="T5"/>
                  </a:cxn>
                  <a:cxn ang="0">
                    <a:pos x="T6" y="T7"/>
                  </a:cxn>
                </a:cxnLst>
                <a:rect l="0" t="0" r="r" b="b"/>
                <a:pathLst>
                  <a:path w="330" h="248">
                    <a:moveTo>
                      <a:pt x="68" y="208"/>
                    </a:moveTo>
                    <a:lnTo>
                      <a:pt x="58" y="216"/>
                    </a:lnTo>
                    <a:lnTo>
                      <a:pt x="74" y="216"/>
                    </a:lnTo>
                    <a:lnTo>
                      <a:pt x="68" y="20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sv-SE" sz="1350"/>
              </a:p>
            </p:txBody>
          </p:sp>
          <p:sp>
            <p:nvSpPr>
              <p:cNvPr id="97" name="Freeform 46">
                <a:extLst>
                  <a:ext uri="{FF2B5EF4-FFF2-40B4-BE49-F238E27FC236}">
                    <a16:creationId xmlns:a16="http://schemas.microsoft.com/office/drawing/2014/main" id="{92198365-E04B-411D-8931-9F66975CF8D2}"/>
                  </a:ext>
                </a:extLst>
              </p:cNvPr>
              <p:cNvSpPr>
                <a:spLocks/>
              </p:cNvSpPr>
              <p:nvPr/>
            </p:nvSpPr>
            <p:spPr bwMode="auto">
              <a:xfrm>
                <a:off x="4243" y="4656"/>
                <a:ext cx="330" cy="248"/>
              </a:xfrm>
              <a:custGeom>
                <a:avLst/>
                <a:gdLst>
                  <a:gd name="T0" fmla="*/ 318 w 330"/>
                  <a:gd name="T1" fmla="*/ 0 h 248"/>
                  <a:gd name="T2" fmla="*/ 56 w 330"/>
                  <a:gd name="T3" fmla="*/ 193 h 248"/>
                  <a:gd name="T4" fmla="*/ 68 w 330"/>
                  <a:gd name="T5" fmla="*/ 208 h 248"/>
                  <a:gd name="T6" fmla="*/ 329 w 330"/>
                  <a:gd name="T7" fmla="*/ 15 h 248"/>
                  <a:gd name="T8" fmla="*/ 318 w 330"/>
                  <a:gd name="T9" fmla="*/ 0 h 248"/>
                </a:gdLst>
                <a:ahLst/>
                <a:cxnLst>
                  <a:cxn ang="0">
                    <a:pos x="T0" y="T1"/>
                  </a:cxn>
                  <a:cxn ang="0">
                    <a:pos x="T2" y="T3"/>
                  </a:cxn>
                  <a:cxn ang="0">
                    <a:pos x="T4" y="T5"/>
                  </a:cxn>
                  <a:cxn ang="0">
                    <a:pos x="T6" y="T7"/>
                  </a:cxn>
                  <a:cxn ang="0">
                    <a:pos x="T8" y="T9"/>
                  </a:cxn>
                </a:cxnLst>
                <a:rect l="0" t="0" r="r" b="b"/>
                <a:pathLst>
                  <a:path w="330" h="248">
                    <a:moveTo>
                      <a:pt x="318" y="0"/>
                    </a:moveTo>
                    <a:lnTo>
                      <a:pt x="56" y="193"/>
                    </a:lnTo>
                    <a:lnTo>
                      <a:pt x="68" y="208"/>
                    </a:lnTo>
                    <a:lnTo>
                      <a:pt x="329" y="15"/>
                    </a:lnTo>
                    <a:lnTo>
                      <a:pt x="31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sv-SE" sz="1350"/>
              </a:p>
            </p:txBody>
          </p:sp>
        </p:grpSp>
        <p:grpSp>
          <p:nvGrpSpPr>
            <p:cNvPr id="75" name="Group 74">
              <a:extLst>
                <a:ext uri="{FF2B5EF4-FFF2-40B4-BE49-F238E27FC236}">
                  <a16:creationId xmlns:a16="http://schemas.microsoft.com/office/drawing/2014/main" id="{7A061145-7759-4673-BC87-DB7B612C32BB}"/>
                </a:ext>
              </a:extLst>
            </p:cNvPr>
            <p:cNvGrpSpPr>
              <a:grpSpLocks/>
            </p:cNvGrpSpPr>
            <p:nvPr/>
          </p:nvGrpSpPr>
          <p:grpSpPr bwMode="auto">
            <a:xfrm>
              <a:off x="3187" y="5034"/>
              <a:ext cx="200" cy="564"/>
              <a:chOff x="3187" y="5034"/>
              <a:chExt cx="200" cy="564"/>
            </a:xfrm>
          </p:grpSpPr>
          <p:sp>
            <p:nvSpPr>
              <p:cNvPr id="90" name="Freeform 39">
                <a:extLst>
                  <a:ext uri="{FF2B5EF4-FFF2-40B4-BE49-F238E27FC236}">
                    <a16:creationId xmlns:a16="http://schemas.microsoft.com/office/drawing/2014/main" id="{3C3800A3-A4D1-4A80-A8A0-98E241B30EA9}"/>
                  </a:ext>
                </a:extLst>
              </p:cNvPr>
              <p:cNvSpPr>
                <a:spLocks/>
              </p:cNvSpPr>
              <p:nvPr/>
            </p:nvSpPr>
            <p:spPr bwMode="auto">
              <a:xfrm>
                <a:off x="3187" y="5034"/>
                <a:ext cx="200" cy="564"/>
              </a:xfrm>
              <a:custGeom>
                <a:avLst/>
                <a:gdLst>
                  <a:gd name="T0" fmla="*/ 46 w 200"/>
                  <a:gd name="T1" fmla="*/ 71 h 564"/>
                  <a:gd name="T2" fmla="*/ 27 w 200"/>
                  <a:gd name="T3" fmla="*/ 77 h 564"/>
                  <a:gd name="T4" fmla="*/ 181 w 200"/>
                  <a:gd name="T5" fmla="*/ 563 h 564"/>
                  <a:gd name="T6" fmla="*/ 199 w 200"/>
                  <a:gd name="T7" fmla="*/ 557 h 564"/>
                  <a:gd name="T8" fmla="*/ 46 w 200"/>
                  <a:gd name="T9" fmla="*/ 71 h 564"/>
                </a:gdLst>
                <a:ahLst/>
                <a:cxnLst>
                  <a:cxn ang="0">
                    <a:pos x="T0" y="T1"/>
                  </a:cxn>
                  <a:cxn ang="0">
                    <a:pos x="T2" y="T3"/>
                  </a:cxn>
                  <a:cxn ang="0">
                    <a:pos x="T4" y="T5"/>
                  </a:cxn>
                  <a:cxn ang="0">
                    <a:pos x="T6" y="T7"/>
                  </a:cxn>
                  <a:cxn ang="0">
                    <a:pos x="T8" y="T9"/>
                  </a:cxn>
                </a:cxnLst>
                <a:rect l="0" t="0" r="r" b="b"/>
                <a:pathLst>
                  <a:path w="200" h="564">
                    <a:moveTo>
                      <a:pt x="46" y="71"/>
                    </a:moveTo>
                    <a:lnTo>
                      <a:pt x="27" y="77"/>
                    </a:lnTo>
                    <a:lnTo>
                      <a:pt x="181" y="563"/>
                    </a:lnTo>
                    <a:lnTo>
                      <a:pt x="199" y="557"/>
                    </a:lnTo>
                    <a:lnTo>
                      <a:pt x="46" y="71"/>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sv-SE" sz="1350"/>
              </a:p>
            </p:txBody>
          </p:sp>
          <p:sp>
            <p:nvSpPr>
              <p:cNvPr id="91" name="Freeform 40">
                <a:extLst>
                  <a:ext uri="{FF2B5EF4-FFF2-40B4-BE49-F238E27FC236}">
                    <a16:creationId xmlns:a16="http://schemas.microsoft.com/office/drawing/2014/main" id="{C37947EE-BD6C-46F3-AB38-CD1CE146BA40}"/>
                  </a:ext>
                </a:extLst>
              </p:cNvPr>
              <p:cNvSpPr>
                <a:spLocks/>
              </p:cNvSpPr>
              <p:nvPr/>
            </p:nvSpPr>
            <p:spPr bwMode="auto">
              <a:xfrm>
                <a:off x="3187" y="5034"/>
                <a:ext cx="200" cy="564"/>
              </a:xfrm>
              <a:custGeom>
                <a:avLst/>
                <a:gdLst>
                  <a:gd name="T0" fmla="*/ 13 w 200"/>
                  <a:gd name="T1" fmla="*/ 0 h 564"/>
                  <a:gd name="T2" fmla="*/ 0 w 200"/>
                  <a:gd name="T3" fmla="*/ 85 h 564"/>
                  <a:gd name="T4" fmla="*/ 27 w 200"/>
                  <a:gd name="T5" fmla="*/ 77 h 564"/>
                  <a:gd name="T6" fmla="*/ 24 w 200"/>
                  <a:gd name="T7" fmla="*/ 64 h 564"/>
                  <a:gd name="T8" fmla="*/ 42 w 200"/>
                  <a:gd name="T9" fmla="*/ 58 h 564"/>
                  <a:gd name="T10" fmla="*/ 70 w 200"/>
                  <a:gd name="T11" fmla="*/ 58 h 564"/>
                  <a:gd name="T12" fmla="*/ 13 w 200"/>
                  <a:gd name="T13" fmla="*/ 0 h 564"/>
                </a:gdLst>
                <a:ahLst/>
                <a:cxnLst>
                  <a:cxn ang="0">
                    <a:pos x="T0" y="T1"/>
                  </a:cxn>
                  <a:cxn ang="0">
                    <a:pos x="T2" y="T3"/>
                  </a:cxn>
                  <a:cxn ang="0">
                    <a:pos x="T4" y="T5"/>
                  </a:cxn>
                  <a:cxn ang="0">
                    <a:pos x="T6" y="T7"/>
                  </a:cxn>
                  <a:cxn ang="0">
                    <a:pos x="T8" y="T9"/>
                  </a:cxn>
                  <a:cxn ang="0">
                    <a:pos x="T10" y="T11"/>
                  </a:cxn>
                  <a:cxn ang="0">
                    <a:pos x="T12" y="T13"/>
                  </a:cxn>
                </a:cxnLst>
                <a:rect l="0" t="0" r="r" b="b"/>
                <a:pathLst>
                  <a:path w="200" h="564">
                    <a:moveTo>
                      <a:pt x="13" y="0"/>
                    </a:moveTo>
                    <a:lnTo>
                      <a:pt x="0" y="85"/>
                    </a:lnTo>
                    <a:lnTo>
                      <a:pt x="27" y="77"/>
                    </a:lnTo>
                    <a:lnTo>
                      <a:pt x="24" y="64"/>
                    </a:lnTo>
                    <a:lnTo>
                      <a:pt x="42" y="58"/>
                    </a:lnTo>
                    <a:lnTo>
                      <a:pt x="70" y="58"/>
                    </a:lnTo>
                    <a:lnTo>
                      <a:pt x="13"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sv-SE" sz="1350"/>
              </a:p>
            </p:txBody>
          </p:sp>
          <p:sp>
            <p:nvSpPr>
              <p:cNvPr id="92" name="Freeform 41">
                <a:extLst>
                  <a:ext uri="{FF2B5EF4-FFF2-40B4-BE49-F238E27FC236}">
                    <a16:creationId xmlns:a16="http://schemas.microsoft.com/office/drawing/2014/main" id="{4DC3140B-E5F4-4BD8-A7BC-B8FE4F1DB1D7}"/>
                  </a:ext>
                </a:extLst>
              </p:cNvPr>
              <p:cNvSpPr>
                <a:spLocks/>
              </p:cNvSpPr>
              <p:nvPr/>
            </p:nvSpPr>
            <p:spPr bwMode="auto">
              <a:xfrm>
                <a:off x="3187" y="5034"/>
                <a:ext cx="200" cy="564"/>
              </a:xfrm>
              <a:custGeom>
                <a:avLst/>
                <a:gdLst>
                  <a:gd name="T0" fmla="*/ 42 w 200"/>
                  <a:gd name="T1" fmla="*/ 58 h 564"/>
                  <a:gd name="T2" fmla="*/ 24 w 200"/>
                  <a:gd name="T3" fmla="*/ 64 h 564"/>
                  <a:gd name="T4" fmla="*/ 27 w 200"/>
                  <a:gd name="T5" fmla="*/ 77 h 564"/>
                  <a:gd name="T6" fmla="*/ 46 w 200"/>
                  <a:gd name="T7" fmla="*/ 71 h 564"/>
                  <a:gd name="T8" fmla="*/ 42 w 200"/>
                  <a:gd name="T9" fmla="*/ 58 h 564"/>
                </a:gdLst>
                <a:ahLst/>
                <a:cxnLst>
                  <a:cxn ang="0">
                    <a:pos x="T0" y="T1"/>
                  </a:cxn>
                  <a:cxn ang="0">
                    <a:pos x="T2" y="T3"/>
                  </a:cxn>
                  <a:cxn ang="0">
                    <a:pos x="T4" y="T5"/>
                  </a:cxn>
                  <a:cxn ang="0">
                    <a:pos x="T6" y="T7"/>
                  </a:cxn>
                  <a:cxn ang="0">
                    <a:pos x="T8" y="T9"/>
                  </a:cxn>
                </a:cxnLst>
                <a:rect l="0" t="0" r="r" b="b"/>
                <a:pathLst>
                  <a:path w="200" h="564">
                    <a:moveTo>
                      <a:pt x="42" y="58"/>
                    </a:moveTo>
                    <a:lnTo>
                      <a:pt x="24" y="64"/>
                    </a:lnTo>
                    <a:lnTo>
                      <a:pt x="27" y="77"/>
                    </a:lnTo>
                    <a:lnTo>
                      <a:pt x="46" y="71"/>
                    </a:lnTo>
                    <a:lnTo>
                      <a:pt x="42" y="5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sv-SE" sz="1350"/>
              </a:p>
            </p:txBody>
          </p:sp>
          <p:sp>
            <p:nvSpPr>
              <p:cNvPr id="93" name="Freeform 42">
                <a:extLst>
                  <a:ext uri="{FF2B5EF4-FFF2-40B4-BE49-F238E27FC236}">
                    <a16:creationId xmlns:a16="http://schemas.microsoft.com/office/drawing/2014/main" id="{A964CAFB-BBDC-4065-AD69-0DA7EF11F704}"/>
                  </a:ext>
                </a:extLst>
              </p:cNvPr>
              <p:cNvSpPr>
                <a:spLocks/>
              </p:cNvSpPr>
              <p:nvPr/>
            </p:nvSpPr>
            <p:spPr bwMode="auto">
              <a:xfrm>
                <a:off x="3187" y="5034"/>
                <a:ext cx="200" cy="564"/>
              </a:xfrm>
              <a:custGeom>
                <a:avLst/>
                <a:gdLst>
                  <a:gd name="T0" fmla="*/ 70 w 200"/>
                  <a:gd name="T1" fmla="*/ 58 h 564"/>
                  <a:gd name="T2" fmla="*/ 42 w 200"/>
                  <a:gd name="T3" fmla="*/ 58 h 564"/>
                  <a:gd name="T4" fmla="*/ 46 w 200"/>
                  <a:gd name="T5" fmla="*/ 71 h 564"/>
                  <a:gd name="T6" fmla="*/ 74 w 200"/>
                  <a:gd name="T7" fmla="*/ 62 h 564"/>
                  <a:gd name="T8" fmla="*/ 70 w 200"/>
                  <a:gd name="T9" fmla="*/ 58 h 564"/>
                </a:gdLst>
                <a:ahLst/>
                <a:cxnLst>
                  <a:cxn ang="0">
                    <a:pos x="T0" y="T1"/>
                  </a:cxn>
                  <a:cxn ang="0">
                    <a:pos x="T2" y="T3"/>
                  </a:cxn>
                  <a:cxn ang="0">
                    <a:pos x="T4" y="T5"/>
                  </a:cxn>
                  <a:cxn ang="0">
                    <a:pos x="T6" y="T7"/>
                  </a:cxn>
                  <a:cxn ang="0">
                    <a:pos x="T8" y="T9"/>
                  </a:cxn>
                </a:cxnLst>
                <a:rect l="0" t="0" r="r" b="b"/>
                <a:pathLst>
                  <a:path w="200" h="564">
                    <a:moveTo>
                      <a:pt x="70" y="58"/>
                    </a:moveTo>
                    <a:lnTo>
                      <a:pt x="42" y="58"/>
                    </a:lnTo>
                    <a:lnTo>
                      <a:pt x="46" y="71"/>
                    </a:lnTo>
                    <a:lnTo>
                      <a:pt x="74" y="62"/>
                    </a:lnTo>
                    <a:lnTo>
                      <a:pt x="70" y="5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sv-SE" sz="1350"/>
              </a:p>
            </p:txBody>
          </p:sp>
        </p:grpSp>
        <p:grpSp>
          <p:nvGrpSpPr>
            <p:cNvPr id="76" name="Group 75">
              <a:extLst>
                <a:ext uri="{FF2B5EF4-FFF2-40B4-BE49-F238E27FC236}">
                  <a16:creationId xmlns:a16="http://schemas.microsoft.com/office/drawing/2014/main" id="{6D8623B0-D6D0-4821-8EEA-F1659FADDAFB}"/>
                </a:ext>
              </a:extLst>
            </p:cNvPr>
            <p:cNvGrpSpPr>
              <a:grpSpLocks/>
            </p:cNvGrpSpPr>
            <p:nvPr/>
          </p:nvGrpSpPr>
          <p:grpSpPr bwMode="auto">
            <a:xfrm>
              <a:off x="3088" y="1879"/>
              <a:ext cx="167" cy="360"/>
              <a:chOff x="3088" y="1879"/>
              <a:chExt cx="167" cy="360"/>
            </a:xfrm>
          </p:grpSpPr>
          <p:sp>
            <p:nvSpPr>
              <p:cNvPr id="86" name="Freeform 35">
                <a:extLst>
                  <a:ext uri="{FF2B5EF4-FFF2-40B4-BE49-F238E27FC236}">
                    <a16:creationId xmlns:a16="http://schemas.microsoft.com/office/drawing/2014/main" id="{FC59AA48-9641-4064-AB34-E36C2CC5ACA5}"/>
                  </a:ext>
                </a:extLst>
              </p:cNvPr>
              <p:cNvSpPr>
                <a:spLocks/>
              </p:cNvSpPr>
              <p:nvPr/>
            </p:nvSpPr>
            <p:spPr bwMode="auto">
              <a:xfrm>
                <a:off x="3088" y="1879"/>
                <a:ext cx="167" cy="360"/>
              </a:xfrm>
              <a:custGeom>
                <a:avLst/>
                <a:gdLst>
                  <a:gd name="T0" fmla="*/ 44 w 167"/>
                  <a:gd name="T1" fmla="*/ 67 h 360"/>
                  <a:gd name="T2" fmla="*/ 26 w 167"/>
                  <a:gd name="T3" fmla="*/ 75 h 360"/>
                  <a:gd name="T4" fmla="*/ 149 w 167"/>
                  <a:gd name="T5" fmla="*/ 359 h 360"/>
                  <a:gd name="T6" fmla="*/ 166 w 167"/>
                  <a:gd name="T7" fmla="*/ 351 h 360"/>
                  <a:gd name="T8" fmla="*/ 44 w 167"/>
                  <a:gd name="T9" fmla="*/ 67 h 360"/>
                </a:gdLst>
                <a:ahLst/>
                <a:cxnLst>
                  <a:cxn ang="0">
                    <a:pos x="T0" y="T1"/>
                  </a:cxn>
                  <a:cxn ang="0">
                    <a:pos x="T2" y="T3"/>
                  </a:cxn>
                  <a:cxn ang="0">
                    <a:pos x="T4" y="T5"/>
                  </a:cxn>
                  <a:cxn ang="0">
                    <a:pos x="T6" y="T7"/>
                  </a:cxn>
                  <a:cxn ang="0">
                    <a:pos x="T8" y="T9"/>
                  </a:cxn>
                </a:cxnLst>
                <a:rect l="0" t="0" r="r" b="b"/>
                <a:pathLst>
                  <a:path w="167" h="360">
                    <a:moveTo>
                      <a:pt x="44" y="67"/>
                    </a:moveTo>
                    <a:lnTo>
                      <a:pt x="26" y="75"/>
                    </a:lnTo>
                    <a:lnTo>
                      <a:pt x="149" y="359"/>
                    </a:lnTo>
                    <a:lnTo>
                      <a:pt x="166" y="351"/>
                    </a:lnTo>
                    <a:lnTo>
                      <a:pt x="44" y="6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sv-SE" sz="1350"/>
              </a:p>
            </p:txBody>
          </p:sp>
          <p:sp>
            <p:nvSpPr>
              <p:cNvPr id="87" name="Freeform 36">
                <a:extLst>
                  <a:ext uri="{FF2B5EF4-FFF2-40B4-BE49-F238E27FC236}">
                    <a16:creationId xmlns:a16="http://schemas.microsoft.com/office/drawing/2014/main" id="{27BE57E7-5EA6-4AFB-ACA3-D3BC3F845E95}"/>
                  </a:ext>
                </a:extLst>
              </p:cNvPr>
              <p:cNvSpPr>
                <a:spLocks/>
              </p:cNvSpPr>
              <p:nvPr/>
            </p:nvSpPr>
            <p:spPr bwMode="auto">
              <a:xfrm>
                <a:off x="3088" y="1879"/>
                <a:ext cx="167" cy="360"/>
              </a:xfrm>
              <a:custGeom>
                <a:avLst/>
                <a:gdLst>
                  <a:gd name="T0" fmla="*/ 5 w 167"/>
                  <a:gd name="T1" fmla="*/ 0 h 360"/>
                  <a:gd name="T2" fmla="*/ 0 w 167"/>
                  <a:gd name="T3" fmla="*/ 86 h 360"/>
                  <a:gd name="T4" fmla="*/ 26 w 167"/>
                  <a:gd name="T5" fmla="*/ 75 h 360"/>
                  <a:gd name="T6" fmla="*/ 21 w 167"/>
                  <a:gd name="T7" fmla="*/ 63 h 360"/>
                  <a:gd name="T8" fmla="*/ 39 w 167"/>
                  <a:gd name="T9" fmla="*/ 55 h 360"/>
                  <a:gd name="T10" fmla="*/ 71 w 167"/>
                  <a:gd name="T11" fmla="*/ 55 h 360"/>
                  <a:gd name="T12" fmla="*/ 5 w 167"/>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167" h="360">
                    <a:moveTo>
                      <a:pt x="5" y="0"/>
                    </a:moveTo>
                    <a:lnTo>
                      <a:pt x="0" y="86"/>
                    </a:lnTo>
                    <a:lnTo>
                      <a:pt x="26" y="75"/>
                    </a:lnTo>
                    <a:lnTo>
                      <a:pt x="21" y="63"/>
                    </a:lnTo>
                    <a:lnTo>
                      <a:pt x="39" y="55"/>
                    </a:lnTo>
                    <a:lnTo>
                      <a:pt x="71" y="55"/>
                    </a:lnTo>
                    <a:lnTo>
                      <a:pt x="5"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sv-SE" sz="1350"/>
              </a:p>
            </p:txBody>
          </p:sp>
          <p:sp>
            <p:nvSpPr>
              <p:cNvPr id="88" name="Freeform 37">
                <a:extLst>
                  <a:ext uri="{FF2B5EF4-FFF2-40B4-BE49-F238E27FC236}">
                    <a16:creationId xmlns:a16="http://schemas.microsoft.com/office/drawing/2014/main" id="{431E3C68-014F-4BEA-B81E-91569259C4B3}"/>
                  </a:ext>
                </a:extLst>
              </p:cNvPr>
              <p:cNvSpPr>
                <a:spLocks/>
              </p:cNvSpPr>
              <p:nvPr/>
            </p:nvSpPr>
            <p:spPr bwMode="auto">
              <a:xfrm>
                <a:off x="3088" y="1879"/>
                <a:ext cx="167" cy="360"/>
              </a:xfrm>
              <a:custGeom>
                <a:avLst/>
                <a:gdLst>
                  <a:gd name="T0" fmla="*/ 39 w 167"/>
                  <a:gd name="T1" fmla="*/ 55 h 360"/>
                  <a:gd name="T2" fmla="*/ 21 w 167"/>
                  <a:gd name="T3" fmla="*/ 63 h 360"/>
                  <a:gd name="T4" fmla="*/ 26 w 167"/>
                  <a:gd name="T5" fmla="*/ 75 h 360"/>
                  <a:gd name="T6" fmla="*/ 44 w 167"/>
                  <a:gd name="T7" fmla="*/ 67 h 360"/>
                  <a:gd name="T8" fmla="*/ 39 w 167"/>
                  <a:gd name="T9" fmla="*/ 55 h 360"/>
                </a:gdLst>
                <a:ahLst/>
                <a:cxnLst>
                  <a:cxn ang="0">
                    <a:pos x="T0" y="T1"/>
                  </a:cxn>
                  <a:cxn ang="0">
                    <a:pos x="T2" y="T3"/>
                  </a:cxn>
                  <a:cxn ang="0">
                    <a:pos x="T4" y="T5"/>
                  </a:cxn>
                  <a:cxn ang="0">
                    <a:pos x="T6" y="T7"/>
                  </a:cxn>
                  <a:cxn ang="0">
                    <a:pos x="T8" y="T9"/>
                  </a:cxn>
                </a:cxnLst>
                <a:rect l="0" t="0" r="r" b="b"/>
                <a:pathLst>
                  <a:path w="167" h="360">
                    <a:moveTo>
                      <a:pt x="39" y="55"/>
                    </a:moveTo>
                    <a:lnTo>
                      <a:pt x="21" y="63"/>
                    </a:lnTo>
                    <a:lnTo>
                      <a:pt x="26" y="75"/>
                    </a:lnTo>
                    <a:lnTo>
                      <a:pt x="44" y="67"/>
                    </a:lnTo>
                    <a:lnTo>
                      <a:pt x="39" y="55"/>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sv-SE" sz="1350"/>
              </a:p>
            </p:txBody>
          </p:sp>
          <p:sp>
            <p:nvSpPr>
              <p:cNvPr id="89" name="Freeform 38">
                <a:extLst>
                  <a:ext uri="{FF2B5EF4-FFF2-40B4-BE49-F238E27FC236}">
                    <a16:creationId xmlns:a16="http://schemas.microsoft.com/office/drawing/2014/main" id="{35773F8C-86B5-4CE4-A601-774F97E354D2}"/>
                  </a:ext>
                </a:extLst>
              </p:cNvPr>
              <p:cNvSpPr>
                <a:spLocks/>
              </p:cNvSpPr>
              <p:nvPr/>
            </p:nvSpPr>
            <p:spPr bwMode="auto">
              <a:xfrm>
                <a:off x="3088" y="1879"/>
                <a:ext cx="167" cy="360"/>
              </a:xfrm>
              <a:custGeom>
                <a:avLst/>
                <a:gdLst>
                  <a:gd name="T0" fmla="*/ 71 w 167"/>
                  <a:gd name="T1" fmla="*/ 55 h 360"/>
                  <a:gd name="T2" fmla="*/ 39 w 167"/>
                  <a:gd name="T3" fmla="*/ 55 h 360"/>
                  <a:gd name="T4" fmla="*/ 44 w 167"/>
                  <a:gd name="T5" fmla="*/ 67 h 360"/>
                  <a:gd name="T6" fmla="*/ 71 w 167"/>
                  <a:gd name="T7" fmla="*/ 56 h 360"/>
                  <a:gd name="T8" fmla="*/ 71 w 167"/>
                  <a:gd name="T9" fmla="*/ 55 h 360"/>
                </a:gdLst>
                <a:ahLst/>
                <a:cxnLst>
                  <a:cxn ang="0">
                    <a:pos x="T0" y="T1"/>
                  </a:cxn>
                  <a:cxn ang="0">
                    <a:pos x="T2" y="T3"/>
                  </a:cxn>
                  <a:cxn ang="0">
                    <a:pos x="T4" y="T5"/>
                  </a:cxn>
                  <a:cxn ang="0">
                    <a:pos x="T6" y="T7"/>
                  </a:cxn>
                  <a:cxn ang="0">
                    <a:pos x="T8" y="T9"/>
                  </a:cxn>
                </a:cxnLst>
                <a:rect l="0" t="0" r="r" b="b"/>
                <a:pathLst>
                  <a:path w="167" h="360">
                    <a:moveTo>
                      <a:pt x="71" y="55"/>
                    </a:moveTo>
                    <a:lnTo>
                      <a:pt x="39" y="55"/>
                    </a:lnTo>
                    <a:lnTo>
                      <a:pt x="44" y="67"/>
                    </a:lnTo>
                    <a:lnTo>
                      <a:pt x="71" y="56"/>
                    </a:lnTo>
                    <a:lnTo>
                      <a:pt x="71" y="55"/>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sv-SE" sz="1350"/>
              </a:p>
            </p:txBody>
          </p:sp>
        </p:grpSp>
        <p:grpSp>
          <p:nvGrpSpPr>
            <p:cNvPr id="77" name="Group 76">
              <a:extLst>
                <a:ext uri="{FF2B5EF4-FFF2-40B4-BE49-F238E27FC236}">
                  <a16:creationId xmlns:a16="http://schemas.microsoft.com/office/drawing/2014/main" id="{575FC599-6EEB-4718-BEBD-833AEB235460}"/>
                </a:ext>
              </a:extLst>
            </p:cNvPr>
            <p:cNvGrpSpPr>
              <a:grpSpLocks/>
            </p:cNvGrpSpPr>
            <p:nvPr/>
          </p:nvGrpSpPr>
          <p:grpSpPr bwMode="auto">
            <a:xfrm>
              <a:off x="2157" y="1879"/>
              <a:ext cx="682" cy="1414"/>
              <a:chOff x="2157" y="1879"/>
              <a:chExt cx="682" cy="1414"/>
            </a:xfrm>
          </p:grpSpPr>
          <p:sp>
            <p:nvSpPr>
              <p:cNvPr id="82" name="Freeform 31">
                <a:extLst>
                  <a:ext uri="{FF2B5EF4-FFF2-40B4-BE49-F238E27FC236}">
                    <a16:creationId xmlns:a16="http://schemas.microsoft.com/office/drawing/2014/main" id="{CF1E459F-5A0F-45AF-B8AA-FF4F05ED95DB}"/>
                  </a:ext>
                </a:extLst>
              </p:cNvPr>
              <p:cNvSpPr>
                <a:spLocks/>
              </p:cNvSpPr>
              <p:nvPr/>
            </p:nvSpPr>
            <p:spPr bwMode="auto">
              <a:xfrm>
                <a:off x="2157" y="1879"/>
                <a:ext cx="682" cy="1414"/>
              </a:xfrm>
              <a:custGeom>
                <a:avLst/>
                <a:gdLst>
                  <a:gd name="T0" fmla="*/ 44 w 682"/>
                  <a:gd name="T1" fmla="*/ 66 h 1414"/>
                  <a:gd name="T2" fmla="*/ 26 w 682"/>
                  <a:gd name="T3" fmla="*/ 74 h 1414"/>
                  <a:gd name="T4" fmla="*/ 663 w 682"/>
                  <a:gd name="T5" fmla="*/ 1413 h 1414"/>
                  <a:gd name="T6" fmla="*/ 681 w 682"/>
                  <a:gd name="T7" fmla="*/ 1404 h 1414"/>
                  <a:gd name="T8" fmla="*/ 44 w 682"/>
                  <a:gd name="T9" fmla="*/ 66 h 1414"/>
                </a:gdLst>
                <a:ahLst/>
                <a:cxnLst>
                  <a:cxn ang="0">
                    <a:pos x="T0" y="T1"/>
                  </a:cxn>
                  <a:cxn ang="0">
                    <a:pos x="T2" y="T3"/>
                  </a:cxn>
                  <a:cxn ang="0">
                    <a:pos x="T4" y="T5"/>
                  </a:cxn>
                  <a:cxn ang="0">
                    <a:pos x="T6" y="T7"/>
                  </a:cxn>
                  <a:cxn ang="0">
                    <a:pos x="T8" y="T9"/>
                  </a:cxn>
                </a:cxnLst>
                <a:rect l="0" t="0" r="r" b="b"/>
                <a:pathLst>
                  <a:path w="682" h="1414">
                    <a:moveTo>
                      <a:pt x="44" y="66"/>
                    </a:moveTo>
                    <a:lnTo>
                      <a:pt x="26" y="74"/>
                    </a:lnTo>
                    <a:lnTo>
                      <a:pt x="663" y="1413"/>
                    </a:lnTo>
                    <a:lnTo>
                      <a:pt x="681" y="1404"/>
                    </a:lnTo>
                    <a:lnTo>
                      <a:pt x="44" y="66"/>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sv-SE" sz="1350"/>
              </a:p>
            </p:txBody>
          </p:sp>
          <p:sp>
            <p:nvSpPr>
              <p:cNvPr id="83" name="Freeform 32">
                <a:extLst>
                  <a:ext uri="{FF2B5EF4-FFF2-40B4-BE49-F238E27FC236}">
                    <a16:creationId xmlns:a16="http://schemas.microsoft.com/office/drawing/2014/main" id="{A1FED248-9DFA-4C31-B44D-D3674C0D1353}"/>
                  </a:ext>
                </a:extLst>
              </p:cNvPr>
              <p:cNvSpPr>
                <a:spLocks/>
              </p:cNvSpPr>
              <p:nvPr/>
            </p:nvSpPr>
            <p:spPr bwMode="auto">
              <a:xfrm>
                <a:off x="2157" y="1879"/>
                <a:ext cx="682" cy="1414"/>
              </a:xfrm>
              <a:custGeom>
                <a:avLst/>
                <a:gdLst>
                  <a:gd name="T0" fmla="*/ 1 w 682"/>
                  <a:gd name="T1" fmla="*/ 0 h 1414"/>
                  <a:gd name="T2" fmla="*/ 0 w 682"/>
                  <a:gd name="T3" fmla="*/ 87 h 1414"/>
                  <a:gd name="T4" fmla="*/ 26 w 682"/>
                  <a:gd name="T5" fmla="*/ 74 h 1414"/>
                  <a:gd name="T6" fmla="*/ 20 w 682"/>
                  <a:gd name="T7" fmla="*/ 62 h 1414"/>
                  <a:gd name="T8" fmla="*/ 38 w 682"/>
                  <a:gd name="T9" fmla="*/ 54 h 1414"/>
                  <a:gd name="T10" fmla="*/ 68 w 682"/>
                  <a:gd name="T11" fmla="*/ 54 h 1414"/>
                  <a:gd name="T12" fmla="*/ 70 w 682"/>
                  <a:gd name="T13" fmla="*/ 53 h 1414"/>
                  <a:gd name="T14" fmla="*/ 1 w 682"/>
                  <a:gd name="T15" fmla="*/ 0 h 1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2" h="1414">
                    <a:moveTo>
                      <a:pt x="1" y="0"/>
                    </a:moveTo>
                    <a:lnTo>
                      <a:pt x="0" y="87"/>
                    </a:lnTo>
                    <a:lnTo>
                      <a:pt x="26" y="74"/>
                    </a:lnTo>
                    <a:lnTo>
                      <a:pt x="20" y="62"/>
                    </a:lnTo>
                    <a:lnTo>
                      <a:pt x="38" y="54"/>
                    </a:lnTo>
                    <a:lnTo>
                      <a:pt x="68" y="54"/>
                    </a:lnTo>
                    <a:lnTo>
                      <a:pt x="70" y="53"/>
                    </a:lnTo>
                    <a:lnTo>
                      <a:pt x="1"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sv-SE" sz="1350"/>
              </a:p>
            </p:txBody>
          </p:sp>
          <p:sp>
            <p:nvSpPr>
              <p:cNvPr id="84" name="Freeform 33">
                <a:extLst>
                  <a:ext uri="{FF2B5EF4-FFF2-40B4-BE49-F238E27FC236}">
                    <a16:creationId xmlns:a16="http://schemas.microsoft.com/office/drawing/2014/main" id="{36F7D581-2937-43F9-BFFE-FACB88849BFB}"/>
                  </a:ext>
                </a:extLst>
              </p:cNvPr>
              <p:cNvSpPr>
                <a:spLocks/>
              </p:cNvSpPr>
              <p:nvPr/>
            </p:nvSpPr>
            <p:spPr bwMode="auto">
              <a:xfrm>
                <a:off x="2157" y="1879"/>
                <a:ext cx="682" cy="1414"/>
              </a:xfrm>
              <a:custGeom>
                <a:avLst/>
                <a:gdLst>
                  <a:gd name="T0" fmla="*/ 38 w 682"/>
                  <a:gd name="T1" fmla="*/ 54 h 1414"/>
                  <a:gd name="T2" fmla="*/ 20 w 682"/>
                  <a:gd name="T3" fmla="*/ 62 h 1414"/>
                  <a:gd name="T4" fmla="*/ 26 w 682"/>
                  <a:gd name="T5" fmla="*/ 74 h 1414"/>
                  <a:gd name="T6" fmla="*/ 44 w 682"/>
                  <a:gd name="T7" fmla="*/ 66 h 1414"/>
                  <a:gd name="T8" fmla="*/ 38 w 682"/>
                  <a:gd name="T9" fmla="*/ 54 h 1414"/>
                </a:gdLst>
                <a:ahLst/>
                <a:cxnLst>
                  <a:cxn ang="0">
                    <a:pos x="T0" y="T1"/>
                  </a:cxn>
                  <a:cxn ang="0">
                    <a:pos x="T2" y="T3"/>
                  </a:cxn>
                  <a:cxn ang="0">
                    <a:pos x="T4" y="T5"/>
                  </a:cxn>
                  <a:cxn ang="0">
                    <a:pos x="T6" y="T7"/>
                  </a:cxn>
                  <a:cxn ang="0">
                    <a:pos x="T8" y="T9"/>
                  </a:cxn>
                </a:cxnLst>
                <a:rect l="0" t="0" r="r" b="b"/>
                <a:pathLst>
                  <a:path w="682" h="1414">
                    <a:moveTo>
                      <a:pt x="38" y="54"/>
                    </a:moveTo>
                    <a:lnTo>
                      <a:pt x="20" y="62"/>
                    </a:lnTo>
                    <a:lnTo>
                      <a:pt x="26" y="74"/>
                    </a:lnTo>
                    <a:lnTo>
                      <a:pt x="44" y="66"/>
                    </a:lnTo>
                    <a:lnTo>
                      <a:pt x="38" y="5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sv-SE" sz="1350"/>
              </a:p>
            </p:txBody>
          </p:sp>
          <p:sp>
            <p:nvSpPr>
              <p:cNvPr id="85" name="Freeform 34">
                <a:extLst>
                  <a:ext uri="{FF2B5EF4-FFF2-40B4-BE49-F238E27FC236}">
                    <a16:creationId xmlns:a16="http://schemas.microsoft.com/office/drawing/2014/main" id="{34CE90A9-1A03-468B-8113-1C9B4159D379}"/>
                  </a:ext>
                </a:extLst>
              </p:cNvPr>
              <p:cNvSpPr>
                <a:spLocks/>
              </p:cNvSpPr>
              <p:nvPr/>
            </p:nvSpPr>
            <p:spPr bwMode="auto">
              <a:xfrm>
                <a:off x="2157" y="1879"/>
                <a:ext cx="682" cy="1414"/>
              </a:xfrm>
              <a:custGeom>
                <a:avLst/>
                <a:gdLst>
                  <a:gd name="T0" fmla="*/ 68 w 682"/>
                  <a:gd name="T1" fmla="*/ 54 h 1414"/>
                  <a:gd name="T2" fmla="*/ 38 w 682"/>
                  <a:gd name="T3" fmla="*/ 54 h 1414"/>
                  <a:gd name="T4" fmla="*/ 44 w 682"/>
                  <a:gd name="T5" fmla="*/ 66 h 1414"/>
                  <a:gd name="T6" fmla="*/ 68 w 682"/>
                  <a:gd name="T7" fmla="*/ 54 h 1414"/>
                </a:gdLst>
                <a:ahLst/>
                <a:cxnLst>
                  <a:cxn ang="0">
                    <a:pos x="T0" y="T1"/>
                  </a:cxn>
                  <a:cxn ang="0">
                    <a:pos x="T2" y="T3"/>
                  </a:cxn>
                  <a:cxn ang="0">
                    <a:pos x="T4" y="T5"/>
                  </a:cxn>
                  <a:cxn ang="0">
                    <a:pos x="T6" y="T7"/>
                  </a:cxn>
                </a:cxnLst>
                <a:rect l="0" t="0" r="r" b="b"/>
                <a:pathLst>
                  <a:path w="682" h="1414">
                    <a:moveTo>
                      <a:pt x="68" y="54"/>
                    </a:moveTo>
                    <a:lnTo>
                      <a:pt x="38" y="54"/>
                    </a:lnTo>
                    <a:lnTo>
                      <a:pt x="44" y="66"/>
                    </a:lnTo>
                    <a:lnTo>
                      <a:pt x="68" y="5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sv-SE" sz="1350"/>
              </a:p>
            </p:txBody>
          </p:sp>
        </p:grpSp>
        <p:sp>
          <p:nvSpPr>
            <p:cNvPr id="78" name="Freeform 26">
              <a:extLst>
                <a:ext uri="{FF2B5EF4-FFF2-40B4-BE49-F238E27FC236}">
                  <a16:creationId xmlns:a16="http://schemas.microsoft.com/office/drawing/2014/main" id="{F551639D-E69E-4324-85D7-B48DE3A50281}"/>
                </a:ext>
              </a:extLst>
            </p:cNvPr>
            <p:cNvSpPr>
              <a:spLocks/>
            </p:cNvSpPr>
            <p:nvPr/>
          </p:nvSpPr>
          <p:spPr bwMode="auto">
            <a:xfrm>
              <a:off x="3151" y="2592"/>
              <a:ext cx="1072" cy="20"/>
            </a:xfrm>
            <a:custGeom>
              <a:avLst/>
              <a:gdLst>
                <a:gd name="T0" fmla="*/ 0 w 1072"/>
                <a:gd name="T1" fmla="*/ 0 h 20"/>
                <a:gd name="T2" fmla="*/ 1071 w 1072"/>
                <a:gd name="T3" fmla="*/ 0 h 20"/>
              </a:gdLst>
              <a:ahLst/>
              <a:cxnLst>
                <a:cxn ang="0">
                  <a:pos x="T0" y="T1"/>
                </a:cxn>
                <a:cxn ang="0">
                  <a:pos x="T2" y="T3"/>
                </a:cxn>
              </a:cxnLst>
              <a:rect l="0" t="0" r="r" b="b"/>
              <a:pathLst>
                <a:path w="1072" h="20">
                  <a:moveTo>
                    <a:pt x="0" y="0"/>
                  </a:moveTo>
                  <a:lnTo>
                    <a:pt x="1071" y="0"/>
                  </a:lnTo>
                </a:path>
              </a:pathLst>
            </a:custGeom>
            <a:noFill/>
            <a:ln w="7453">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sv-SE" sz="1350"/>
            </a:p>
          </p:txBody>
        </p:sp>
        <p:sp>
          <p:nvSpPr>
            <p:cNvPr id="79" name="Text Box 45">
              <a:extLst>
                <a:ext uri="{FF2B5EF4-FFF2-40B4-BE49-F238E27FC236}">
                  <a16:creationId xmlns:a16="http://schemas.microsoft.com/office/drawing/2014/main" id="{62D9B12B-9650-4997-BCE9-733DF128E6DF}"/>
                </a:ext>
              </a:extLst>
            </p:cNvPr>
            <p:cNvSpPr txBox="1">
              <a:spLocks noChangeArrowheads="1"/>
            </p:cNvSpPr>
            <p:nvPr/>
          </p:nvSpPr>
          <p:spPr bwMode="auto">
            <a:xfrm>
              <a:off x="3515" y="1611"/>
              <a:ext cx="891"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eaLnBrk="0" hangingPunct="0">
                <a:lnSpc>
                  <a:spcPts val="476"/>
                </a:lnSpc>
              </a:pPr>
              <a:r>
                <a:rPr lang="sv-SE" sz="450" spc="-4">
                  <a:latin typeface="Palatino Linotype" panose="02040502050505030304" pitchFamily="18" charset="0"/>
                  <a:ea typeface="Calibri" panose="020F0502020204030204" pitchFamily="34" charset="0"/>
                  <a:cs typeface="Palatino Linotype" panose="02040502050505030304" pitchFamily="18" charset="0"/>
                </a:rPr>
                <a:t>Cooling</a:t>
              </a:r>
              <a:r>
                <a:rPr lang="sv-SE" sz="450" spc="15">
                  <a:latin typeface="Palatino Linotype" panose="02040502050505030304" pitchFamily="18" charset="0"/>
                  <a:ea typeface="Calibri" panose="020F0502020204030204" pitchFamily="34" charset="0"/>
                  <a:cs typeface="Palatino Linotype" panose="02040502050505030304" pitchFamily="18" charset="0"/>
                </a:rPr>
                <a:t> </a:t>
              </a:r>
              <a:r>
                <a:rPr lang="sv-SE" sz="450" spc="11">
                  <a:latin typeface="Palatino Linotype" panose="02040502050505030304" pitchFamily="18" charset="0"/>
                  <a:ea typeface="Calibri" panose="020F0502020204030204" pitchFamily="34" charset="0"/>
                  <a:cs typeface="Palatino Linotype" panose="02040502050505030304" pitchFamily="18" charset="0"/>
                </a:rPr>
                <a:t>towers</a:t>
              </a:r>
              <a:endParaRPr lang="sv-SE" sz="900">
                <a:latin typeface="Times New Roman" panose="02020603050405020304" pitchFamily="18" charset="0"/>
                <a:ea typeface="Calibri" panose="020F0502020204030204" pitchFamily="34" charset="0"/>
              </a:endParaRPr>
            </a:p>
          </p:txBody>
        </p:sp>
        <p:sp>
          <p:nvSpPr>
            <p:cNvPr id="80" name="Text Box 46">
              <a:extLst>
                <a:ext uri="{FF2B5EF4-FFF2-40B4-BE49-F238E27FC236}">
                  <a16:creationId xmlns:a16="http://schemas.microsoft.com/office/drawing/2014/main" id="{9912722C-34A2-48BD-96D5-75F9E8105E94}"/>
                </a:ext>
              </a:extLst>
            </p:cNvPr>
            <p:cNvSpPr txBox="1">
              <a:spLocks noChangeArrowheads="1"/>
            </p:cNvSpPr>
            <p:nvPr/>
          </p:nvSpPr>
          <p:spPr bwMode="auto">
            <a:xfrm>
              <a:off x="777" y="1710"/>
              <a:ext cx="1007"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eaLnBrk="0" hangingPunct="0">
                <a:lnSpc>
                  <a:spcPts val="476"/>
                </a:lnSpc>
              </a:pPr>
              <a:r>
                <a:rPr lang="sv-SE" sz="450" spc="4">
                  <a:latin typeface="Palatino Linotype" panose="02040502050505030304" pitchFamily="18" charset="0"/>
                  <a:ea typeface="Calibri" panose="020F0502020204030204" pitchFamily="34" charset="0"/>
                  <a:cs typeface="Palatino Linotype" panose="02040502050505030304" pitchFamily="18" charset="0"/>
                </a:rPr>
                <a:t>Surface</a:t>
              </a:r>
              <a:r>
                <a:rPr lang="sv-SE" sz="450" spc="-23">
                  <a:latin typeface="Palatino Linotype" panose="02040502050505030304" pitchFamily="18" charset="0"/>
                  <a:ea typeface="Calibri" panose="020F0502020204030204" pitchFamily="34" charset="0"/>
                  <a:cs typeface="Palatino Linotype" panose="02040502050505030304" pitchFamily="18" charset="0"/>
                </a:rPr>
                <a:t> </a:t>
              </a:r>
              <a:r>
                <a:rPr lang="sv-SE" sz="450" spc="4">
                  <a:latin typeface="Palatino Linotype" panose="02040502050505030304" pitchFamily="18" charset="0"/>
                  <a:ea typeface="Calibri" panose="020F0502020204030204" pitchFamily="34" charset="0"/>
                  <a:cs typeface="Palatino Linotype" panose="02040502050505030304" pitchFamily="18" charset="0"/>
                </a:rPr>
                <a:t>buildings</a:t>
              </a:r>
              <a:endParaRPr lang="sv-SE" sz="900">
                <a:latin typeface="Times New Roman" panose="02020603050405020304" pitchFamily="18" charset="0"/>
                <a:ea typeface="Calibri" panose="020F0502020204030204" pitchFamily="34" charset="0"/>
              </a:endParaRPr>
            </a:p>
          </p:txBody>
        </p:sp>
        <p:sp>
          <p:nvSpPr>
            <p:cNvPr id="81" name="Text Box 48">
              <a:extLst>
                <a:ext uri="{FF2B5EF4-FFF2-40B4-BE49-F238E27FC236}">
                  <a16:creationId xmlns:a16="http://schemas.microsoft.com/office/drawing/2014/main" id="{C57EA9BE-39C4-4E32-A80C-D1202089F3A1}"/>
                </a:ext>
              </a:extLst>
            </p:cNvPr>
            <p:cNvSpPr txBox="1">
              <a:spLocks noChangeArrowheads="1"/>
            </p:cNvSpPr>
            <p:nvPr/>
          </p:nvSpPr>
          <p:spPr bwMode="auto">
            <a:xfrm>
              <a:off x="2754" y="5623"/>
              <a:ext cx="1967"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eaLnBrk="0" hangingPunct="0">
                <a:lnSpc>
                  <a:spcPts val="694"/>
                </a:lnSpc>
              </a:pPr>
              <a:r>
                <a:rPr lang="sv-SE" sz="675" spc="-15" dirty="0" err="1">
                  <a:solidFill>
                    <a:srgbClr val="2F5897"/>
                  </a:solidFill>
                  <a:latin typeface="Palatino Linotype" panose="02040502050505030304" pitchFamily="18" charset="0"/>
                  <a:ea typeface="Calibri" panose="020F0502020204030204" pitchFamily="34" charset="0"/>
                  <a:cs typeface="Palatino Linotype" panose="02040502050505030304" pitchFamily="18" charset="0"/>
                </a:rPr>
                <a:t>Concentric</a:t>
              </a:r>
              <a:r>
                <a:rPr lang="sv-SE" sz="675" spc="150" dirty="0">
                  <a:solidFill>
                    <a:srgbClr val="2F5897"/>
                  </a:solidFill>
                  <a:latin typeface="Palatino Linotype" panose="02040502050505030304" pitchFamily="18" charset="0"/>
                  <a:ea typeface="Calibri" panose="020F0502020204030204" pitchFamily="34" charset="0"/>
                  <a:cs typeface="Palatino Linotype" panose="02040502050505030304" pitchFamily="18" charset="0"/>
                </a:rPr>
                <a:t> </a:t>
              </a:r>
              <a:r>
                <a:rPr lang="sv-SE" sz="675" spc="-11" dirty="0">
                  <a:solidFill>
                    <a:srgbClr val="2F5897"/>
                  </a:solidFill>
                  <a:latin typeface="Palatino Linotype" panose="02040502050505030304" pitchFamily="18" charset="0"/>
                  <a:ea typeface="Calibri" panose="020F0502020204030204" pitchFamily="34" charset="0"/>
                  <a:cs typeface="Palatino Linotype" panose="02040502050505030304" pitchFamily="18" charset="0"/>
                </a:rPr>
                <a:t>transfer</a:t>
              </a:r>
              <a:r>
                <a:rPr lang="sv-SE" sz="675" spc="98" dirty="0">
                  <a:solidFill>
                    <a:srgbClr val="2F5897"/>
                  </a:solidFill>
                  <a:latin typeface="Palatino Linotype" panose="02040502050505030304" pitchFamily="18" charset="0"/>
                  <a:ea typeface="Calibri" panose="020F0502020204030204" pitchFamily="34" charset="0"/>
                  <a:cs typeface="Palatino Linotype" panose="02040502050505030304" pitchFamily="18" charset="0"/>
                </a:rPr>
                <a:t> </a:t>
              </a:r>
              <a:r>
                <a:rPr lang="sv-SE" sz="675" spc="-11" dirty="0" err="1">
                  <a:solidFill>
                    <a:srgbClr val="2F5897"/>
                  </a:solidFill>
                  <a:latin typeface="Palatino Linotype" panose="02040502050505030304" pitchFamily="18" charset="0"/>
                  <a:ea typeface="Calibri" panose="020F0502020204030204" pitchFamily="34" charset="0"/>
                  <a:cs typeface="Palatino Linotype" panose="02040502050505030304" pitchFamily="18" charset="0"/>
                </a:rPr>
                <a:t>lines</a:t>
              </a:r>
              <a:endParaRPr lang="sv-SE" sz="900" dirty="0">
                <a:latin typeface="Times New Roman" panose="02020603050405020304" pitchFamily="18" charset="0"/>
                <a:ea typeface="Calibri" panose="020F0502020204030204" pitchFamily="34" charset="0"/>
              </a:endParaRPr>
            </a:p>
          </p:txBody>
        </p:sp>
      </p:grpSp>
      <p:pic>
        <p:nvPicPr>
          <p:cNvPr id="99" name="Image 7" descr="newslide_2.pdf">
            <a:extLst>
              <a:ext uri="{FF2B5EF4-FFF2-40B4-BE49-F238E27FC236}">
                <a16:creationId xmlns:a16="http://schemas.microsoft.com/office/drawing/2014/main" id="{5D9EBEF9-E662-4AE0-98DD-28E64526DF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43393"/>
          <a:stretch/>
        </p:blipFill>
        <p:spPr>
          <a:xfrm>
            <a:off x="318167" y="2429342"/>
            <a:ext cx="2940605" cy="1536539"/>
          </a:xfrm>
          <a:prstGeom prst="rect">
            <a:avLst/>
          </a:prstGeom>
        </p:spPr>
      </p:pic>
      <p:sp>
        <p:nvSpPr>
          <p:cNvPr id="101" name="TextBox 100">
            <a:extLst>
              <a:ext uri="{FF2B5EF4-FFF2-40B4-BE49-F238E27FC236}">
                <a16:creationId xmlns:a16="http://schemas.microsoft.com/office/drawing/2014/main" id="{A47998A0-5F51-4E69-8256-1B274D631994}"/>
              </a:ext>
            </a:extLst>
          </p:cNvPr>
          <p:cNvSpPr txBox="1"/>
          <p:nvPr/>
        </p:nvSpPr>
        <p:spPr>
          <a:xfrm>
            <a:off x="312194" y="1288609"/>
            <a:ext cx="3587136" cy="919482"/>
          </a:xfrm>
          <a:prstGeom prst="rect">
            <a:avLst/>
          </a:prstGeom>
          <a:noFill/>
        </p:spPr>
        <p:txBody>
          <a:bodyPr wrap="square" rtlCol="0">
            <a:spAutoFit/>
          </a:bodyPr>
          <a:lstStyle/>
          <a:p>
            <a:pPr>
              <a:lnSpc>
                <a:spcPct val="115000"/>
              </a:lnSpc>
              <a:spcAft>
                <a:spcPts val="750"/>
              </a:spcAft>
            </a:pPr>
            <a:r>
              <a:rPr lang="en-US" sz="2400" b="1" u="sng" dirty="0">
                <a:ea typeface="Times New Roman" panose="02020603050405020304" pitchFamily="18" charset="0"/>
                <a:cs typeface="Times New Roman" panose="02020603050405020304" pitchFamily="18" charset="0"/>
              </a:rPr>
              <a:t>Research profiles</a:t>
            </a:r>
          </a:p>
          <a:p>
            <a:pPr>
              <a:lnSpc>
                <a:spcPct val="115000"/>
              </a:lnSpc>
              <a:spcAft>
                <a:spcPts val="750"/>
              </a:spcAft>
            </a:pPr>
            <a:r>
              <a:rPr lang="en-US" b="1" dirty="0">
                <a:ea typeface="Times New Roman" panose="02020603050405020304" pitchFamily="18" charset="0"/>
                <a:cs typeface="Times New Roman" panose="02020603050405020304" pitchFamily="18" charset="0"/>
              </a:rPr>
              <a:t>More planned activities </a:t>
            </a:r>
          </a:p>
        </p:txBody>
      </p:sp>
      <p:sp>
        <p:nvSpPr>
          <p:cNvPr id="102" name="TextBox 101">
            <a:extLst>
              <a:ext uri="{FF2B5EF4-FFF2-40B4-BE49-F238E27FC236}">
                <a16:creationId xmlns:a16="http://schemas.microsoft.com/office/drawing/2014/main" id="{E427EBD5-1AC4-45E6-8A92-1B5C513FD15F}"/>
              </a:ext>
            </a:extLst>
          </p:cNvPr>
          <p:cNvSpPr txBox="1"/>
          <p:nvPr/>
        </p:nvSpPr>
        <p:spPr>
          <a:xfrm>
            <a:off x="3361520" y="2504803"/>
            <a:ext cx="1638782" cy="1338828"/>
          </a:xfrm>
          <a:prstGeom prst="rect">
            <a:avLst/>
          </a:prstGeom>
          <a:noFill/>
        </p:spPr>
        <p:txBody>
          <a:bodyPr wrap="none" rtlCol="0">
            <a:spAutoFit/>
          </a:bodyPr>
          <a:lstStyle/>
          <a:p>
            <a:r>
              <a:rPr lang="en-US" sz="1350" dirty="0"/>
              <a:t>Superconducting </a:t>
            </a:r>
          </a:p>
          <a:p>
            <a:r>
              <a:rPr lang="en-US" sz="1350" dirty="0"/>
              <a:t>accelerating cavities </a:t>
            </a:r>
          </a:p>
          <a:p>
            <a:r>
              <a:rPr lang="en-US" sz="1350" dirty="0"/>
              <a:t>for the MYRRHA </a:t>
            </a:r>
          </a:p>
          <a:p>
            <a:r>
              <a:rPr lang="en-US" sz="1350" dirty="0"/>
              <a:t>radioactive waste </a:t>
            </a:r>
          </a:p>
          <a:p>
            <a:r>
              <a:rPr lang="en-US" sz="1350" dirty="0"/>
              <a:t>incineration </a:t>
            </a:r>
          </a:p>
          <a:p>
            <a:r>
              <a:rPr lang="en-US" sz="1350" dirty="0"/>
              <a:t>project in Belgium</a:t>
            </a:r>
          </a:p>
        </p:txBody>
      </p:sp>
      <p:sp>
        <p:nvSpPr>
          <p:cNvPr id="103" name="TextBox 102">
            <a:extLst>
              <a:ext uri="{FF2B5EF4-FFF2-40B4-BE49-F238E27FC236}">
                <a16:creationId xmlns:a16="http://schemas.microsoft.com/office/drawing/2014/main" id="{7CA60607-9858-4869-BAE9-6C579ADAB4C1}"/>
              </a:ext>
            </a:extLst>
          </p:cNvPr>
          <p:cNvSpPr txBox="1"/>
          <p:nvPr/>
        </p:nvSpPr>
        <p:spPr>
          <a:xfrm>
            <a:off x="7262310" y="2464643"/>
            <a:ext cx="1509605" cy="1338828"/>
          </a:xfrm>
          <a:prstGeom prst="rect">
            <a:avLst/>
          </a:prstGeom>
          <a:noFill/>
        </p:spPr>
        <p:txBody>
          <a:bodyPr wrap="square" rtlCol="0">
            <a:spAutoFit/>
          </a:bodyPr>
          <a:lstStyle/>
          <a:p>
            <a:r>
              <a:rPr lang="en-US" sz="1350" dirty="0"/>
              <a:t>A cooling system based on the use of liquid CO2 for the ATLAS experiment at LHC in CERN</a:t>
            </a:r>
          </a:p>
        </p:txBody>
      </p:sp>
      <p:pic>
        <p:nvPicPr>
          <p:cNvPr id="104" name="Picture 103">
            <a:extLst>
              <a:ext uri="{FF2B5EF4-FFF2-40B4-BE49-F238E27FC236}">
                <a16:creationId xmlns:a16="http://schemas.microsoft.com/office/drawing/2014/main" id="{2B5C9A5B-64FE-40F0-82AE-32B28D8C10F3}"/>
              </a:ext>
            </a:extLst>
          </p:cNvPr>
          <p:cNvPicPr/>
          <p:nvPr/>
        </p:nvPicPr>
        <p:blipFill rotWithShape="1">
          <a:blip r:embed="rId4" cstate="print">
            <a:extLst>
              <a:ext uri="{28A0092B-C50C-407E-A947-70E740481C1C}">
                <a14:useLocalDpi xmlns:a14="http://schemas.microsoft.com/office/drawing/2010/main"/>
              </a:ext>
            </a:extLst>
          </a:blip>
          <a:srcRect r="5571"/>
          <a:stretch/>
        </p:blipFill>
        <p:spPr bwMode="auto">
          <a:xfrm>
            <a:off x="2509270" y="4603171"/>
            <a:ext cx="3441825" cy="1397454"/>
          </a:xfrm>
          <a:prstGeom prst="rect">
            <a:avLst/>
          </a:prstGeom>
          <a:ln>
            <a:noFill/>
          </a:ln>
          <a:extLst>
            <a:ext uri="{53640926-AAD7-44D8-BBD7-CCE9431645EC}">
              <a14:shadowObscured xmlns:a14="http://schemas.microsoft.com/office/drawing/2010/main"/>
            </a:ext>
          </a:extLst>
        </p:spPr>
      </p:pic>
      <p:sp>
        <p:nvSpPr>
          <p:cNvPr id="105" name="TextBox 104">
            <a:extLst>
              <a:ext uri="{FF2B5EF4-FFF2-40B4-BE49-F238E27FC236}">
                <a16:creationId xmlns:a16="http://schemas.microsoft.com/office/drawing/2014/main" id="{69FE611A-0BD8-4401-A6B2-86075DC9634D}"/>
              </a:ext>
            </a:extLst>
          </p:cNvPr>
          <p:cNvSpPr txBox="1"/>
          <p:nvPr/>
        </p:nvSpPr>
        <p:spPr>
          <a:xfrm>
            <a:off x="6251713" y="4901579"/>
            <a:ext cx="2311915" cy="507831"/>
          </a:xfrm>
          <a:prstGeom prst="rect">
            <a:avLst/>
          </a:prstGeom>
          <a:noFill/>
        </p:spPr>
        <p:txBody>
          <a:bodyPr wrap="none" rtlCol="0">
            <a:spAutoFit/>
          </a:bodyPr>
          <a:lstStyle/>
          <a:p>
            <a:r>
              <a:rPr lang="en-US" sz="1350" dirty="0"/>
              <a:t>The FREIA neutron instrument</a:t>
            </a:r>
          </a:p>
          <a:p>
            <a:r>
              <a:rPr lang="en-US" sz="1350" dirty="0"/>
              <a:t> for ESS</a:t>
            </a:r>
          </a:p>
        </p:txBody>
      </p:sp>
    </p:spTree>
    <p:extLst>
      <p:ext uri="{BB962C8B-B14F-4D97-AF65-F5344CB8AC3E}">
        <p14:creationId xmlns:p14="http://schemas.microsoft.com/office/powerpoint/2010/main" val="3949814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sv-SE"/>
              <a:t>2019-05-08</a:t>
            </a:r>
            <a:endParaRPr lang="de-DE"/>
          </a:p>
        </p:txBody>
      </p:sp>
      <p:sp>
        <p:nvSpPr>
          <p:cNvPr id="3" name="Footer Placeholder 2"/>
          <p:cNvSpPr>
            <a:spLocks noGrp="1"/>
          </p:cNvSpPr>
          <p:nvPr>
            <p:ph type="ftr" sz="quarter" idx="11"/>
          </p:nvPr>
        </p:nvSpPr>
        <p:spPr/>
        <p:txBody>
          <a:bodyPr/>
          <a:lstStyle/>
          <a:p>
            <a:r>
              <a:rPr lang="en-US"/>
              <a:t>Cryo and RF FREIA Workshop in Uppsala                                                            Tord Ekelöf</a:t>
            </a:r>
            <a:endParaRPr lang="de-DE"/>
          </a:p>
        </p:txBody>
      </p:sp>
      <p:sp>
        <p:nvSpPr>
          <p:cNvPr id="4" name="Slide Number Placeholder 3"/>
          <p:cNvSpPr>
            <a:spLocks noGrp="1"/>
          </p:cNvSpPr>
          <p:nvPr>
            <p:ph type="sldNum" sz="quarter" idx="12"/>
          </p:nvPr>
        </p:nvSpPr>
        <p:spPr/>
        <p:txBody>
          <a:bodyPr/>
          <a:lstStyle/>
          <a:p>
            <a:fld id="{8347BC95-38AE-476E-B89E-3CAC0E10D5DD}" type="slidenum">
              <a:rPr lang="de-DE" smtClean="0"/>
              <a:t>8</a:t>
            </a:fld>
            <a:endParaRPr lang="de-DE"/>
          </a:p>
        </p:txBody>
      </p:sp>
      <p:graphicFrame>
        <p:nvGraphicFramePr>
          <p:cNvPr id="7" name="Chart 6"/>
          <p:cNvGraphicFramePr/>
          <p:nvPr>
            <p:extLst>
              <p:ext uri="{D42A27DB-BD31-4B8C-83A1-F6EECF244321}">
                <p14:modId xmlns:p14="http://schemas.microsoft.com/office/powerpoint/2010/main" val="4284764179"/>
              </p:ext>
            </p:extLst>
          </p:nvPr>
        </p:nvGraphicFramePr>
        <p:xfrm>
          <a:off x="1841050" y="193919"/>
          <a:ext cx="6251584" cy="35268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p:nvPr>
            <p:extLst>
              <p:ext uri="{D42A27DB-BD31-4B8C-83A1-F6EECF244321}">
                <p14:modId xmlns:p14="http://schemas.microsoft.com/office/powerpoint/2010/main" val="2707661321"/>
              </p:ext>
            </p:extLst>
          </p:nvPr>
        </p:nvGraphicFramePr>
        <p:xfrm>
          <a:off x="3091656" y="3886199"/>
          <a:ext cx="5032157" cy="2777882"/>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378209" y="4203134"/>
            <a:ext cx="2925681" cy="1962076"/>
          </a:xfrm>
          <a:prstGeom prst="rect">
            <a:avLst/>
          </a:prstGeom>
          <a:noFill/>
        </p:spPr>
        <p:txBody>
          <a:bodyPr wrap="square" rtlCol="0">
            <a:spAutoFit/>
          </a:bodyPr>
          <a:lstStyle/>
          <a:p>
            <a:r>
              <a:rPr lang="en-US" dirty="0">
                <a:ea typeface="Times New Roman" panose="02020603050405020304" pitchFamily="18" charset="0"/>
                <a:cs typeface="Times New Roman" panose="02020603050405020304" pitchFamily="18" charset="0"/>
              </a:rPr>
              <a:t>From EU-</a:t>
            </a:r>
            <a:r>
              <a:rPr lang="en-US" dirty="0" err="1">
                <a:ea typeface="Times New Roman" panose="02020603050405020304" pitchFamily="18" charset="0"/>
                <a:cs typeface="Times New Roman" panose="02020603050405020304" pitchFamily="18" charset="0"/>
              </a:rPr>
              <a:t>projets</a:t>
            </a:r>
            <a:r>
              <a:rPr lang="en-US" dirty="0">
                <a:ea typeface="Times New Roman" panose="02020603050405020304" pitchFamily="18" charset="0"/>
                <a:cs typeface="Times New Roman" panose="02020603050405020304" pitchFamily="18" charset="0"/>
              </a:rPr>
              <a:t>:  </a:t>
            </a:r>
          </a:p>
          <a:p>
            <a:endParaRPr lang="en-US" sz="1500" dirty="0">
              <a:ea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1500" dirty="0">
                <a:ea typeface="Times New Roman" panose="02020603050405020304" pitchFamily="18" charset="0"/>
                <a:cs typeface="Times New Roman" panose="02020603050405020304" pitchFamily="18" charset="0"/>
              </a:rPr>
              <a:t>EUCARD2      40 </a:t>
            </a:r>
            <a:r>
              <a:rPr lang="en-US" sz="1500" dirty="0" err="1">
                <a:ea typeface="Times New Roman" panose="02020603050405020304" pitchFamily="18" charset="0"/>
                <a:cs typeface="Times New Roman" panose="02020603050405020304" pitchFamily="18" charset="0"/>
              </a:rPr>
              <a:t>kEUR</a:t>
            </a:r>
            <a:endParaRPr lang="en-US" sz="1500" dirty="0">
              <a:ea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1500" dirty="0">
                <a:ea typeface="Times New Roman" panose="02020603050405020304" pitchFamily="18" charset="0"/>
                <a:cs typeface="Times New Roman" panose="02020603050405020304" pitchFamily="18" charset="0"/>
              </a:rPr>
              <a:t>ARIES           337 </a:t>
            </a:r>
            <a:r>
              <a:rPr lang="en-US" sz="1500" dirty="0" err="1">
                <a:ea typeface="Times New Roman" panose="02020603050405020304" pitchFamily="18" charset="0"/>
                <a:cs typeface="Times New Roman" panose="02020603050405020304" pitchFamily="18" charset="0"/>
              </a:rPr>
              <a:t>kEUR</a:t>
            </a:r>
            <a:endParaRPr lang="en-US" sz="1500" dirty="0">
              <a:ea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1500" dirty="0" err="1">
                <a:ea typeface="Times New Roman" panose="02020603050405020304" pitchFamily="18" charset="0"/>
                <a:cs typeface="Times New Roman" panose="02020603050405020304" pitchFamily="18" charset="0"/>
              </a:rPr>
              <a:t>EuroNuNet</a:t>
            </a:r>
            <a:r>
              <a:rPr lang="en-US" sz="1500" dirty="0">
                <a:ea typeface="Times New Roman" panose="02020603050405020304" pitchFamily="18" charset="0"/>
                <a:cs typeface="Times New Roman" panose="02020603050405020304" pitchFamily="18" charset="0"/>
              </a:rPr>
              <a:t>    16 </a:t>
            </a:r>
            <a:r>
              <a:rPr lang="en-US" sz="1500" dirty="0" err="1">
                <a:ea typeface="Times New Roman" panose="02020603050405020304" pitchFamily="18" charset="0"/>
                <a:cs typeface="Times New Roman" panose="02020603050405020304" pitchFamily="18" charset="0"/>
              </a:rPr>
              <a:t>kEUR</a:t>
            </a:r>
            <a:r>
              <a:rPr lang="en-US" sz="1500" dirty="0">
                <a:ea typeface="Times New Roman" panose="02020603050405020304" pitchFamily="18" charset="0"/>
                <a:cs typeface="Times New Roman" panose="02020603050405020304" pitchFamily="18" charset="0"/>
              </a:rPr>
              <a:t> </a:t>
            </a:r>
          </a:p>
          <a:p>
            <a:pPr marL="214313" indent="-214313">
              <a:buFont typeface="Arial" panose="020B0604020202020204" pitchFamily="34" charset="0"/>
              <a:buChar char="•"/>
            </a:pPr>
            <a:r>
              <a:rPr lang="en-US" sz="1500" dirty="0">
                <a:ea typeface="Times New Roman" panose="02020603050405020304" pitchFamily="18" charset="0"/>
                <a:cs typeface="Times New Roman" panose="02020603050405020304" pitchFamily="18" charset="0"/>
              </a:rPr>
              <a:t>AMICI          100 </a:t>
            </a:r>
            <a:r>
              <a:rPr lang="en-US" sz="1500" dirty="0" err="1">
                <a:ea typeface="Times New Roman" panose="02020603050405020304" pitchFamily="18" charset="0"/>
                <a:cs typeface="Times New Roman" panose="02020603050405020304" pitchFamily="18" charset="0"/>
              </a:rPr>
              <a:t>kEUR</a:t>
            </a:r>
            <a:endParaRPr lang="en-US" sz="1500" dirty="0">
              <a:ea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1500" dirty="0" err="1">
                <a:ea typeface="Times New Roman" panose="02020603050405020304" pitchFamily="18" charset="0"/>
                <a:cs typeface="Times New Roman" panose="02020603050405020304" pitchFamily="18" charset="0"/>
              </a:rPr>
              <a:t>ESSnuSB</a:t>
            </a:r>
            <a:r>
              <a:rPr lang="en-US" sz="1500" dirty="0">
                <a:ea typeface="Times New Roman" panose="02020603050405020304" pitchFamily="18" charset="0"/>
                <a:cs typeface="Times New Roman" panose="02020603050405020304" pitchFamily="18" charset="0"/>
              </a:rPr>
              <a:t>      500 </a:t>
            </a:r>
            <a:r>
              <a:rPr lang="en-US" sz="1500" dirty="0" err="1">
                <a:ea typeface="Times New Roman" panose="02020603050405020304" pitchFamily="18" charset="0"/>
                <a:cs typeface="Times New Roman" panose="02020603050405020304" pitchFamily="18" charset="0"/>
              </a:rPr>
              <a:t>kEUR</a:t>
            </a:r>
            <a:endParaRPr lang="en-US" sz="1500" dirty="0">
              <a:ea typeface="Times New Roman" panose="02020603050405020304" pitchFamily="18" charset="0"/>
              <a:cs typeface="Times New Roman" panose="02020603050405020304" pitchFamily="18" charset="0"/>
            </a:endParaRPr>
          </a:p>
          <a:p>
            <a:endParaRPr lang="de-DE" sz="1350" dirty="0"/>
          </a:p>
        </p:txBody>
      </p:sp>
      <p:sp>
        <p:nvSpPr>
          <p:cNvPr id="12" name="TextBox 11"/>
          <p:cNvSpPr txBox="1"/>
          <p:nvPr/>
        </p:nvSpPr>
        <p:spPr>
          <a:xfrm>
            <a:off x="141218" y="109924"/>
            <a:ext cx="1290738" cy="669414"/>
          </a:xfrm>
          <a:prstGeom prst="rect">
            <a:avLst/>
          </a:prstGeom>
          <a:noFill/>
        </p:spPr>
        <p:txBody>
          <a:bodyPr wrap="none" rtlCol="0">
            <a:spAutoFit/>
          </a:bodyPr>
          <a:lstStyle/>
          <a:p>
            <a:r>
              <a:rPr lang="en-US" sz="2400" b="1" u="sng" dirty="0">
                <a:ea typeface="Times New Roman" panose="02020603050405020304" pitchFamily="18" charset="0"/>
                <a:cs typeface="Times New Roman" panose="02020603050405020304" pitchFamily="18" charset="0"/>
              </a:rPr>
              <a:t>Finances</a:t>
            </a:r>
          </a:p>
          <a:p>
            <a:endParaRPr lang="de-DE" sz="1350" dirty="0"/>
          </a:p>
        </p:txBody>
      </p:sp>
    </p:spTree>
    <p:extLst>
      <p:ext uri="{BB962C8B-B14F-4D97-AF65-F5344CB8AC3E}">
        <p14:creationId xmlns:p14="http://schemas.microsoft.com/office/powerpoint/2010/main" val="3491749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sv-SE"/>
              <a:t>2019-05-08</a:t>
            </a:r>
            <a:endParaRPr lang="de-DE"/>
          </a:p>
        </p:txBody>
      </p:sp>
      <p:sp>
        <p:nvSpPr>
          <p:cNvPr id="3" name="Footer Placeholder 2"/>
          <p:cNvSpPr>
            <a:spLocks noGrp="1"/>
          </p:cNvSpPr>
          <p:nvPr>
            <p:ph type="ftr" sz="quarter" idx="11"/>
          </p:nvPr>
        </p:nvSpPr>
        <p:spPr/>
        <p:txBody>
          <a:bodyPr/>
          <a:lstStyle/>
          <a:p>
            <a:r>
              <a:rPr lang="en-US"/>
              <a:t>Cryo and RF FREIA Workshop in Uppsala                                                            Tord Ekelöf</a:t>
            </a:r>
            <a:endParaRPr lang="de-DE"/>
          </a:p>
        </p:txBody>
      </p:sp>
      <p:sp>
        <p:nvSpPr>
          <p:cNvPr id="4" name="Slide Number Placeholder 3"/>
          <p:cNvSpPr>
            <a:spLocks noGrp="1"/>
          </p:cNvSpPr>
          <p:nvPr>
            <p:ph type="sldNum" sz="quarter" idx="12"/>
          </p:nvPr>
        </p:nvSpPr>
        <p:spPr/>
        <p:txBody>
          <a:bodyPr/>
          <a:lstStyle/>
          <a:p>
            <a:fld id="{8347BC95-38AE-476E-B89E-3CAC0E10D5DD}" type="slidenum">
              <a:rPr lang="de-DE" smtClean="0"/>
              <a:t>9</a:t>
            </a:fld>
            <a:endParaRPr lang="de-DE" dirty="0"/>
          </a:p>
        </p:txBody>
      </p:sp>
      <p:sp>
        <p:nvSpPr>
          <p:cNvPr id="5" name="Date Placeholder 1"/>
          <p:cNvSpPr txBox="1">
            <a:spLocks/>
          </p:cNvSpPr>
          <p:nvPr/>
        </p:nvSpPr>
        <p:spPr>
          <a:xfrm>
            <a:off x="628650" y="5624513"/>
            <a:ext cx="2057400" cy="273844"/>
          </a:xfrm>
          <a:prstGeom prst="rect">
            <a:avLst/>
          </a:prstGeom>
        </p:spPr>
        <p:txBody>
          <a:bodyPr vert="horz" lIns="68580" tIns="34290" rIns="68580" bIns="3429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t>2017-09-15</a:t>
            </a:r>
          </a:p>
        </p:txBody>
      </p:sp>
      <p:sp>
        <p:nvSpPr>
          <p:cNvPr id="6" name="Footer Placeholder 2"/>
          <p:cNvSpPr txBox="1">
            <a:spLocks/>
          </p:cNvSpPr>
          <p:nvPr/>
        </p:nvSpPr>
        <p:spPr>
          <a:xfrm>
            <a:off x="3028950" y="5624513"/>
            <a:ext cx="3086100" cy="273844"/>
          </a:xfrm>
          <a:prstGeom prst="rect">
            <a:avLst/>
          </a:prstGeom>
        </p:spPr>
        <p:txBody>
          <a:bodyPr vert="horz" lIns="68580" tIns="34290" rIns="68580" bIns="3429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n-NO" sz="900"/>
              <a:t>VR visit to FREIA 2017-09-15                                                                     Tord Ekelöf</a:t>
            </a:r>
            <a:endParaRPr lang="de-DE" sz="900"/>
          </a:p>
        </p:txBody>
      </p:sp>
      <p:sp>
        <p:nvSpPr>
          <p:cNvPr id="7" name="Slide Number Placeholder 3"/>
          <p:cNvSpPr txBox="1">
            <a:spLocks/>
          </p:cNvSpPr>
          <p:nvPr/>
        </p:nvSpPr>
        <p:spPr>
          <a:xfrm>
            <a:off x="6457950" y="5624513"/>
            <a:ext cx="2057400" cy="273844"/>
          </a:xfrm>
          <a:prstGeom prst="rect">
            <a:avLst/>
          </a:prstGeom>
        </p:spPr>
        <p:txBody>
          <a:bodyPr vert="horz" lIns="68580" tIns="34290" rIns="68580" bIns="3429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47BC95-38AE-476E-B89E-3CAC0E10D5DD}" type="slidenum">
              <a:rPr lang="de-DE" sz="900"/>
              <a:pPr/>
              <a:t>9</a:t>
            </a:fld>
            <a:endParaRPr lang="de-DE" sz="900"/>
          </a:p>
        </p:txBody>
      </p:sp>
      <p:pic>
        <p:nvPicPr>
          <p:cNvPr id="8" name="5630d36a-ab49-4cd8-9720-8b7fdbbd90c1" descr="A2B579B1-8262-4291-A15C-FC6A6C173E16@lal"/>
          <p:cNvPicPr>
            <a:picLocks noChangeAspect="1" noChangeArrowheads="1"/>
          </p:cNvPicPr>
          <p:nvPr/>
        </p:nvPicPr>
        <p:blipFill rotWithShape="1">
          <a:blip r:embed="rId2">
            <a:extLst>
              <a:ext uri="{28A0092B-C50C-407E-A947-70E740481C1C}">
                <a14:useLocalDpi xmlns:a14="http://schemas.microsoft.com/office/drawing/2010/main" val="0"/>
              </a:ext>
            </a:extLst>
          </a:blip>
          <a:srcRect b="10521"/>
          <a:stretch/>
        </p:blipFill>
        <p:spPr bwMode="auto">
          <a:xfrm>
            <a:off x="277730" y="969652"/>
            <a:ext cx="4432154" cy="291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54970ae-f3a8-4051-8b16-a287d6259133" descr="B64C57D4-D2F3-4D4D-89D2-269F3AD18361@lal"/>
          <p:cNvPicPr>
            <a:picLocks noChangeAspect="1" noChangeArrowheads="1"/>
          </p:cNvPicPr>
          <p:nvPr/>
        </p:nvPicPr>
        <p:blipFill rotWithShape="1">
          <a:blip r:embed="rId3">
            <a:extLst>
              <a:ext uri="{28A0092B-C50C-407E-A947-70E740481C1C}">
                <a14:useLocalDpi xmlns:a14="http://schemas.microsoft.com/office/drawing/2010/main" val="0"/>
              </a:ext>
            </a:extLst>
          </a:blip>
          <a:srcRect t="20776" b="32509"/>
          <a:stretch/>
        </p:blipFill>
        <p:spPr bwMode="auto">
          <a:xfrm>
            <a:off x="4572004" y="2487992"/>
            <a:ext cx="4042799" cy="140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61689" y="3912334"/>
            <a:ext cx="8253110" cy="2031325"/>
          </a:xfrm>
          <a:prstGeom prst="rect">
            <a:avLst/>
          </a:prstGeom>
          <a:noFill/>
        </p:spPr>
        <p:txBody>
          <a:bodyPr wrap="square" rtlCol="0">
            <a:spAutoFit/>
          </a:bodyPr>
          <a:lstStyle/>
          <a:p>
            <a:r>
              <a:rPr lang="en-US" dirty="0">
                <a:solidFill>
                  <a:srgbClr val="C00000"/>
                </a:solidFill>
              </a:rPr>
              <a:t>Most of these European Technological Facilities are former national accelerator centers, like TSL was at UU. In Europe no new large Research Infrastructures like ESS, CLIC, ILC or FCC could be constructed without the massive support of these Technological Facilities. The prime example of this is the build-up of ESS, where till now all technological developments and tests are being made at the above European Technology Facilities </a:t>
            </a:r>
          </a:p>
          <a:p>
            <a:r>
              <a:rPr lang="en-US" dirty="0">
                <a:solidFill>
                  <a:srgbClr val="C00000"/>
                </a:solidFill>
              </a:rPr>
              <a:t>and not on the ESS site</a:t>
            </a:r>
            <a:r>
              <a:rPr lang="en-US" dirty="0"/>
              <a:t>.</a:t>
            </a:r>
          </a:p>
        </p:txBody>
      </p:sp>
      <p:sp>
        <p:nvSpPr>
          <p:cNvPr id="11" name="Rectangle 10"/>
          <p:cNvSpPr/>
          <p:nvPr/>
        </p:nvSpPr>
        <p:spPr>
          <a:xfrm>
            <a:off x="4709884" y="960528"/>
            <a:ext cx="4572000" cy="1546577"/>
          </a:xfrm>
          <a:prstGeom prst="rect">
            <a:avLst/>
          </a:prstGeom>
        </p:spPr>
        <p:txBody>
          <a:bodyPr>
            <a:spAutoFit/>
          </a:bodyPr>
          <a:lstStyle/>
          <a:p>
            <a:r>
              <a:rPr lang="de-DE" sz="1350" b="1" dirty="0">
                <a:solidFill>
                  <a:srgbClr val="C00000"/>
                </a:solidFill>
              </a:rPr>
              <a:t>AMICI</a:t>
            </a:r>
            <a:endParaRPr lang="en-US" sz="1350" b="1" dirty="0">
              <a:solidFill>
                <a:srgbClr val="C00000"/>
              </a:solidFill>
            </a:endParaRPr>
          </a:p>
          <a:p>
            <a:r>
              <a:rPr lang="en-US" sz="1350" b="1" dirty="0">
                <a:solidFill>
                  <a:srgbClr val="C00000"/>
                </a:solidFill>
              </a:rPr>
              <a:t>Accelerator and Magnet Infrastructure for </a:t>
            </a:r>
          </a:p>
          <a:p>
            <a:r>
              <a:rPr lang="en-US" sz="1350" b="1" dirty="0">
                <a:solidFill>
                  <a:srgbClr val="C00000"/>
                </a:solidFill>
              </a:rPr>
              <a:t>Cooperation and Innovation</a:t>
            </a:r>
          </a:p>
          <a:p>
            <a:r>
              <a:rPr lang="de-DE" sz="1350" b="1" dirty="0">
                <a:solidFill>
                  <a:srgbClr val="C00000"/>
                </a:solidFill>
              </a:rPr>
              <a:t>H2020-INFRAINNOV-2016-1</a:t>
            </a:r>
          </a:p>
          <a:p>
            <a:r>
              <a:rPr lang="fr-FR" sz="1350" b="1" dirty="0">
                <a:solidFill>
                  <a:srgbClr val="C00000"/>
                </a:solidFill>
              </a:rPr>
              <a:t>EU contribution:</a:t>
            </a:r>
          </a:p>
          <a:p>
            <a:r>
              <a:rPr lang="fr-FR" sz="1350" b="1" dirty="0">
                <a:solidFill>
                  <a:srgbClr val="C00000"/>
                </a:solidFill>
              </a:rPr>
              <a:t>EUR 2 279 750</a:t>
            </a:r>
          </a:p>
          <a:p>
            <a:r>
              <a:rPr lang="en-US" sz="1350" b="1" dirty="0">
                <a:solidFill>
                  <a:srgbClr val="C00000"/>
                </a:solidFill>
                <a:ea typeface="Times New Roman" panose="02020603050405020304" pitchFamily="18" charset="0"/>
              </a:rPr>
              <a:t>http://cordis.europa.eu/project/rcn/207191_en.html</a:t>
            </a:r>
            <a:endParaRPr lang="en-US" sz="1350" b="1" dirty="0">
              <a:solidFill>
                <a:srgbClr val="C00000"/>
              </a:solidFill>
            </a:endParaRPr>
          </a:p>
        </p:txBody>
      </p:sp>
    </p:spTree>
    <p:extLst>
      <p:ext uri="{BB962C8B-B14F-4D97-AF65-F5344CB8AC3E}">
        <p14:creationId xmlns:p14="http://schemas.microsoft.com/office/powerpoint/2010/main" val="41342154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213</TotalTime>
  <Words>711</Words>
  <Application>Microsoft Office PowerPoint</Application>
  <PresentationFormat>On-screen Show (4:3)</PresentationFormat>
  <Paragraphs>202</Paragraphs>
  <Slides>11</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9" baseType="lpstr">
      <vt:lpstr>Arial</vt:lpstr>
      <vt:lpstr>Calibri</vt:lpstr>
      <vt:lpstr>Calibri Light</vt:lpstr>
      <vt:lpstr>Comic Sans MS</vt:lpstr>
      <vt:lpstr>Palatino Linotype</vt:lpstr>
      <vt:lpstr>Times New Roman</vt:lpstr>
      <vt:lpstr>Office Theme</vt:lpstr>
      <vt:lpstr>Presentation</vt:lpstr>
      <vt:lpstr>  FREIA Laboratory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FREIAs current financing plan </vt:lpstr>
      <vt:lpstr>Concluding remark  FREIA is playing a unique role in Sweden by developing, testing and producing in collaboration with high-tech industry new technology for the large international research infrastructures, thereby contributing to the advancement of frontline Big Science research and to new innovations in Swedish industry.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FREIA Division  for Accelerator and Instrumentation Developmet</dc:title>
  <dc:creator>Tord Ekelöf</dc:creator>
  <cp:lastModifiedBy>Tord Ekelöf</cp:lastModifiedBy>
  <cp:revision>110</cp:revision>
  <cp:lastPrinted>2017-05-06T10:47:14Z</cp:lastPrinted>
  <dcterms:created xsi:type="dcterms:W3CDTF">2017-04-26T21:51:49Z</dcterms:created>
  <dcterms:modified xsi:type="dcterms:W3CDTF">2019-05-07T23:27:31Z</dcterms:modified>
</cp:coreProperties>
</file>