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63" r:id="rId3"/>
    <p:sldId id="301" r:id="rId4"/>
    <p:sldId id="308" r:id="rId5"/>
    <p:sldId id="302" r:id="rId6"/>
    <p:sldId id="304" r:id="rId7"/>
    <p:sldId id="311" r:id="rId8"/>
    <p:sldId id="312" r:id="rId9"/>
    <p:sldId id="313" r:id="rId10"/>
    <p:sldId id="315" r:id="rId11"/>
    <p:sldId id="314" r:id="rId12"/>
    <p:sldId id="316" r:id="rId13"/>
    <p:sldId id="317" r:id="rId14"/>
    <p:sldId id="318" r:id="rId15"/>
    <p:sldId id="319" r:id="rId16"/>
    <p:sldId id="273" r:id="rId17"/>
  </p:sldIdLst>
  <p:sldSz cx="9144000" cy="6858000" type="screen4x3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3366FF"/>
    <a:srgbClr val="CC6600"/>
    <a:srgbClr val="EAEAEA"/>
    <a:srgbClr val="990000"/>
    <a:srgbClr val="808080"/>
    <a:srgbClr val="666666"/>
    <a:srgbClr val="96969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67" autoAdjust="0"/>
  </p:normalViewPr>
  <p:slideViewPr>
    <p:cSldViewPr snapToGrid="0">
      <p:cViewPr>
        <p:scale>
          <a:sx n="107" d="100"/>
          <a:sy n="107" d="100"/>
        </p:scale>
        <p:origin x="-1638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248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91BA4C3-821B-4D70-AE37-3F1956444AAA}" type="datetime3">
              <a:rPr lang="en-US" smtClean="0"/>
              <a:t>15 May 2019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D2AAAE-21D9-4D4A-A02F-12509D3B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7848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57B14CD-16CD-467A-8600-0E3F53E91A32}" type="datetime3">
              <a:rPr lang="en-US" smtClean="0"/>
              <a:t>15 May 2019</a:t>
            </a:fld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D4C62D-8EB2-4CA5-9EC1-10B5299599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99612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0D1BB-5FC8-4BF5-99A4-8577D322604C}" type="slidenum">
              <a:rPr lang="sv-SE" smtClean="0">
                <a:latin typeface="Arial" pitchFamily="34" charset="0"/>
              </a:rPr>
              <a:pPr/>
              <a:t>1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9DE08EC-78BF-4C92-ABC6-F4CE283A15E2}" type="datetime3">
              <a:rPr lang="en-US" smtClean="0"/>
              <a:t>15 May 2019</a:t>
            </a:fld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53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57B14CD-16CD-467A-8600-0E3F53E91A32}" type="datetime3">
              <a:rPr lang="en-US" smtClean="0"/>
              <a:t>15 May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1174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57B14CD-16CD-467A-8600-0E3F53E91A32}" type="datetime3">
              <a:rPr lang="en-US" smtClean="0"/>
              <a:t>15 May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8943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57B14CD-16CD-467A-8600-0E3F53E91A32}" type="datetime3">
              <a:rPr lang="en-US" smtClean="0"/>
              <a:t>15 May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2282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57B14CD-16CD-467A-8600-0E3F53E91A32}" type="datetime3">
              <a:rPr lang="en-US" smtClean="0"/>
              <a:t>15 May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9605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57B14CD-16CD-467A-8600-0E3F53E91A32}" type="datetime3">
              <a:rPr lang="en-US" smtClean="0"/>
              <a:t>15 May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6081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7FC7D5E-4E2B-4A22-8702-A34DDA16CC06}" type="datetime3">
              <a:rPr lang="en-US" smtClean="0"/>
              <a:t>15 May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177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4EAECE0A-CEFA-4FA0-95FC-6C113A2D3FC9}" type="datetime3">
              <a:rPr lang="en-US" smtClean="0"/>
              <a:t>15 May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9692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57B14CD-16CD-467A-8600-0E3F53E91A32}" type="datetime3">
              <a:rPr lang="en-US" smtClean="0"/>
              <a:t>15 May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5767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A709206-EFD0-41EC-8CC3-9213A3EBB6AD}" type="datetime3">
              <a:rPr lang="en-US" smtClean="0"/>
              <a:t>15 May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353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57B14CD-16CD-467A-8600-0E3F53E91A32}" type="datetime3">
              <a:rPr lang="en-US" smtClean="0"/>
              <a:t>15 May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2941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57B14CD-16CD-467A-8600-0E3F53E91A32}" type="datetime3">
              <a:rPr lang="en-US" smtClean="0"/>
              <a:t>15 May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3597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57B14CD-16CD-467A-8600-0E3F53E91A32}" type="datetime3">
              <a:rPr lang="en-US" smtClean="0"/>
              <a:t>15 May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314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57B14CD-16CD-467A-8600-0E3F53E91A32}" type="datetime3">
              <a:rPr lang="en-US" smtClean="0"/>
              <a:t>15 May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178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57B14CD-16CD-467A-8600-0E3F53E91A32}" type="datetime3">
              <a:rPr lang="en-US" smtClean="0"/>
              <a:t>15 May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4048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/>
        </p:blipFill>
        <p:spPr>
          <a:xfrm>
            <a:off x="6846" y="3429000"/>
            <a:ext cx="5430929" cy="3429000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2663825"/>
            <a:ext cx="34512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gråbå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08126"/>
            <a:ext cx="7772400" cy="1092200"/>
          </a:xfrm>
        </p:spPr>
        <p:txBody>
          <a:bodyPr anchor="ctr" anchorCtr="1"/>
          <a:lstStyle>
            <a:lvl1pPr>
              <a:defRPr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2942"/>
            <a:ext cx="6400800" cy="2836190"/>
          </a:xfrm>
        </p:spPr>
        <p:txBody>
          <a:bodyPr/>
          <a:lstStyle>
            <a:lvl1pPr marL="0" indent="0" algn="ctr">
              <a:buFontTx/>
              <a:buNone/>
              <a:defRPr sz="2800" smtClean="0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453188"/>
            <a:ext cx="1120775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21-May-2019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6584" y="6453188"/>
            <a:ext cx="6535236" cy="268287"/>
          </a:xfrm>
        </p:spPr>
        <p:txBody>
          <a:bodyPr/>
          <a:lstStyle>
            <a:lvl1pPr algn="ctr"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2450" y="6453188"/>
            <a:ext cx="720725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96B9800-FFB1-49BB-894A-B8FD25B1420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3153903" y="0"/>
            <a:ext cx="2850340" cy="13948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678" y="195393"/>
            <a:ext cx="1970049" cy="942014"/>
          </a:xfrm>
          <a:prstGeom prst="rect">
            <a:avLst/>
          </a:prstGeom>
        </p:spPr>
      </p:pic>
      <p:pic>
        <p:nvPicPr>
          <p:cNvPr id="14" name="Bildobjekt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/>
        </p:blipFill>
        <p:spPr>
          <a:xfrm>
            <a:off x="6846" y="3429000"/>
            <a:ext cx="5430929" cy="3429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2663825"/>
            <a:ext cx="34512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3153903" y="0"/>
            <a:ext cx="2850340" cy="13948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678" y="195393"/>
            <a:ext cx="1970049" cy="94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56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21-May-2019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342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110930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60138" y="1052736"/>
            <a:ext cx="4132342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21-May-2019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5717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1052737"/>
            <a:ext cx="4123630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556792"/>
            <a:ext cx="4127747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1052737"/>
            <a:ext cx="4060334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556792"/>
            <a:ext cx="4060334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21-May-2019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273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21-May-2019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075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21-May-2019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0B188-573B-438A-8008-D3FCB513CF84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198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21-May-2019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023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1052737"/>
            <a:ext cx="4123630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556792"/>
            <a:ext cx="4127747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1052737"/>
            <a:ext cx="4060334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556792"/>
            <a:ext cx="4060334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21-May-2019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21-May-2019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råbård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9250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15" y="115888"/>
            <a:ext cx="1282235" cy="613123"/>
          </a:xfrm>
          <a:prstGeom prst="rect">
            <a:avLst/>
          </a:prstGeom>
        </p:spPr>
      </p:pic>
      <p:pic>
        <p:nvPicPr>
          <p:cNvPr id="1027" name="Picture 14" descr="gråbård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88913"/>
            <a:ext cx="7677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11525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21-May-2019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47813" y="6453188"/>
            <a:ext cx="65532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15" y="115888"/>
            <a:ext cx="1282235" cy="61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5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75" r:id="rId8"/>
    <p:sldLayoutId id="2147483678" r:id="rId9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1" fontAlgn="base" hangingPunct="1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534988" indent="-1778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720725" indent="-185738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898525" indent="-1778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://urn.kb.se/resolve?urn=urn:nbn:se:uu:diva-33543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://urn.kb.se/resolve?urn=urn:nbn:se:uu:diva-37162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510297"/>
            <a:ext cx="7772400" cy="1085669"/>
          </a:xfrm>
          <a:noFill/>
        </p:spPr>
        <p:txBody>
          <a:bodyPr anchorCtr="0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FREIA Laboratory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1" dirty="0" smtClean="0">
                <a:solidFill>
                  <a:schemeClr val="tx1"/>
                </a:solidFill>
              </a:rPr>
              <a:t>Facility </a:t>
            </a:r>
            <a:r>
              <a:rPr lang="en-US" sz="1800" b="1" dirty="0">
                <a:solidFill>
                  <a:schemeClr val="tx1"/>
                </a:solidFill>
              </a:rPr>
              <a:t>for Research </a:t>
            </a:r>
            <a:r>
              <a:rPr lang="en-US" sz="1800" b="1" dirty="0" smtClean="0">
                <a:solidFill>
                  <a:schemeClr val="tx1"/>
                </a:solidFill>
              </a:rPr>
              <a:t>Instrumentation and </a:t>
            </a:r>
            <a:r>
              <a:rPr lang="en-US" sz="1800" b="1" dirty="0">
                <a:solidFill>
                  <a:schemeClr val="tx1"/>
                </a:solidFill>
              </a:rPr>
              <a:t>Accelerator Development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6077" y="2739743"/>
            <a:ext cx="8872695" cy="1463592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b="1" dirty="0"/>
              <a:t>The FREIA Test </a:t>
            </a:r>
            <a:r>
              <a:rPr lang="en-US" b="1" dirty="0" smtClean="0"/>
              <a:t>Stand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and </a:t>
            </a:r>
            <a:r>
              <a:rPr lang="en-US" b="1" dirty="0"/>
              <a:t>the </a:t>
            </a: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Burst </a:t>
            </a:r>
            <a:r>
              <a:rPr lang="en-US" b="1" dirty="0"/>
              <a:t>Disc Rupture on 9 April</a:t>
            </a:r>
            <a:endParaRPr lang="en-GB" b="1" dirty="0"/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136076" y="4326904"/>
            <a:ext cx="8872695" cy="159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35000"/>
              </a:spcBef>
              <a:spcAft>
                <a:spcPct val="0"/>
              </a:spcAft>
              <a:buFontTx/>
              <a:buNone/>
              <a:defRPr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81075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446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708150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kern="0" dirty="0" smtClean="0">
                <a:solidFill>
                  <a:srgbClr val="808080"/>
                </a:solidFill>
              </a:rPr>
              <a:t>Han Li and Roger </a:t>
            </a:r>
            <a:r>
              <a:rPr lang="en-US" b="1" kern="0" dirty="0" err="1" smtClean="0">
                <a:solidFill>
                  <a:srgbClr val="808080"/>
                </a:solidFill>
              </a:rPr>
              <a:t>Ruber</a:t>
            </a:r>
            <a:endParaRPr lang="en-US" b="1" kern="0" dirty="0" smtClean="0">
              <a:solidFill>
                <a:srgbClr val="808080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kern="0" dirty="0" smtClean="0">
                <a:solidFill>
                  <a:srgbClr val="808080"/>
                </a:solidFill>
              </a:rPr>
              <a:t>for the FREIA Team</a:t>
            </a:r>
          </a:p>
          <a:p>
            <a:pPr>
              <a:lnSpc>
                <a:spcPct val="90000"/>
              </a:lnSpc>
            </a:pPr>
            <a:r>
              <a:rPr lang="en-US" i="1" kern="0" dirty="0" smtClean="0">
                <a:solidFill>
                  <a:srgbClr val="990000"/>
                </a:solidFill>
              </a:rPr>
              <a:t>Burst Disc Review</a:t>
            </a:r>
          </a:p>
          <a:p>
            <a:pPr>
              <a:lnSpc>
                <a:spcPct val="90000"/>
              </a:lnSpc>
            </a:pPr>
            <a:r>
              <a:rPr lang="en-US" i="1" kern="0" dirty="0" smtClean="0">
                <a:solidFill>
                  <a:srgbClr val="990000"/>
                </a:solidFill>
              </a:rPr>
              <a:t>21 May 2019</a:t>
            </a:r>
            <a:endParaRPr lang="en-US" i="1" kern="0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 Power Monitoring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6213" lvl="1" indent="-176213">
              <a:spcBef>
                <a:spcPct val="35000"/>
              </a:spcBef>
              <a:buFontTx/>
              <a:buChar char="•"/>
            </a:pPr>
            <a:r>
              <a:rPr lang="en-US" sz="2000" dirty="0" err="1"/>
              <a:t>E</a:t>
            </a:r>
            <a:r>
              <a:rPr lang="en-US" sz="2000" baseline="-25000" dirty="0" err="1"/>
              <a:t>acc_peak_Pt</a:t>
            </a:r>
            <a:r>
              <a:rPr lang="en-US" sz="2000" dirty="0"/>
              <a:t>  &lt; 1 </a:t>
            </a:r>
            <a:r>
              <a:rPr lang="en-US" sz="2000" dirty="0" smtClean="0"/>
              <a:t>MV/m </a:t>
            </a:r>
          </a:p>
          <a:p>
            <a:pPr marL="354013" lvl="2" indent="-176213">
              <a:spcBef>
                <a:spcPct val="35000"/>
              </a:spcBef>
            </a:pPr>
            <a:r>
              <a:rPr lang="en-US" dirty="0" smtClean="0"/>
              <a:t>based </a:t>
            </a:r>
            <a:r>
              <a:rPr lang="en-US" dirty="0"/>
              <a:t>on the transmitted power calculation</a:t>
            </a:r>
          </a:p>
          <a:p>
            <a:endParaRPr lang="en-US" dirty="0"/>
          </a:p>
          <a:p>
            <a:r>
              <a:rPr lang="en-US" dirty="0" smtClean="0"/>
              <a:t>Monitoring </a:t>
            </a:r>
            <a:r>
              <a:rPr lang="en-US" dirty="0"/>
              <a:t>both forward and transmitted signal</a:t>
            </a:r>
          </a:p>
          <a:p>
            <a:pPr lvl="1"/>
            <a:r>
              <a:rPr lang="en-US" dirty="0"/>
              <a:t>both of them showed low signal </a:t>
            </a:r>
            <a:endParaRPr lang="en-US" dirty="0" smtClean="0"/>
          </a:p>
          <a:p>
            <a:pPr lvl="1"/>
            <a:r>
              <a:rPr lang="en-US" dirty="0" smtClean="0"/>
              <a:t>so </a:t>
            </a:r>
            <a:r>
              <a:rPr lang="en-US" dirty="0"/>
              <a:t>we believed that there was low power in the loop</a:t>
            </a:r>
          </a:p>
          <a:p>
            <a:endParaRPr lang="en-US" dirty="0" smtClean="0"/>
          </a:p>
          <a:p>
            <a:r>
              <a:rPr lang="en-US" dirty="0" smtClean="0"/>
              <a:t>Actually</a:t>
            </a:r>
            <a:r>
              <a:rPr lang="en-US" dirty="0"/>
              <a:t>, </a:t>
            </a:r>
            <a:r>
              <a:rPr lang="en-US" b="1" dirty="0" smtClean="0">
                <a:solidFill>
                  <a:srgbClr val="0000FF"/>
                </a:solidFill>
              </a:rPr>
              <a:t>peak forward </a:t>
            </a:r>
            <a:r>
              <a:rPr lang="en-US" b="1" dirty="0">
                <a:solidFill>
                  <a:srgbClr val="0000FF"/>
                </a:solidFill>
              </a:rPr>
              <a:t>power of 24 kW </a:t>
            </a:r>
            <a:r>
              <a:rPr lang="en-US" b="1" dirty="0" smtClean="0">
                <a:solidFill>
                  <a:srgbClr val="0000FF"/>
                </a:solidFill>
              </a:rPr>
              <a:t/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dirty="0" smtClean="0"/>
              <a:t>was </a:t>
            </a:r>
            <a:r>
              <a:rPr lang="en-US" dirty="0"/>
              <a:t>send to the </a:t>
            </a:r>
            <a:r>
              <a:rPr lang="en-US" dirty="0" smtClean="0"/>
              <a:t>cavity, based on the following analysis</a:t>
            </a:r>
            <a:endParaRPr lang="en-US" dirty="0"/>
          </a:p>
          <a:p>
            <a:pPr lvl="1"/>
            <a:r>
              <a:rPr lang="en-US" dirty="0" smtClean="0"/>
              <a:t>output from </a:t>
            </a:r>
            <a:r>
              <a:rPr lang="en-US" dirty="0"/>
              <a:t>DB </a:t>
            </a:r>
            <a:r>
              <a:rPr lang="en-US" dirty="0" smtClean="0"/>
              <a:t>station = forward </a:t>
            </a:r>
            <a:r>
              <a:rPr lang="en-US" dirty="0"/>
              <a:t>power of </a:t>
            </a:r>
            <a:r>
              <a:rPr lang="en-US" dirty="0" smtClean="0"/>
              <a:t>74 </a:t>
            </a:r>
            <a:r>
              <a:rPr lang="en-US" dirty="0" err="1" smtClean="0"/>
              <a:t>dBm</a:t>
            </a:r>
            <a:r>
              <a:rPr lang="en-US" dirty="0" smtClean="0"/>
              <a:t>,</a:t>
            </a:r>
          </a:p>
          <a:p>
            <a:pPr lvl="1"/>
            <a:r>
              <a:rPr lang="en-US" dirty="0"/>
              <a:t>this power level corresponds to a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 ~ 4.5 </a:t>
            </a:r>
            <a:r>
              <a:rPr lang="en-US" dirty="0" smtClean="0"/>
              <a:t>MV/m,</a:t>
            </a:r>
          </a:p>
          <a:p>
            <a:pPr lvl="2"/>
            <a:r>
              <a:rPr lang="en-US" dirty="0" smtClean="0"/>
              <a:t>according experience </a:t>
            </a:r>
            <a:r>
              <a:rPr lang="en-US" dirty="0"/>
              <a:t>of ROMEA cavity package test two years ago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this power level is close to the quench point at 4K test at IPNO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21-May-2019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Han Li and Roger Ruber - ESS Burst Disc Review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10</a:t>
            </a:fld>
            <a:endParaRPr lang="sv-SE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30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False Forward Power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Actually </a:t>
            </a:r>
            <a:r>
              <a:rPr lang="en-US" b="1" dirty="0">
                <a:solidFill>
                  <a:srgbClr val="0000FF"/>
                </a:solidFill>
              </a:rPr>
              <a:t>monitoring cavity 1 while running cavity 2</a:t>
            </a:r>
          </a:p>
          <a:p>
            <a:pPr lvl="1"/>
            <a:endParaRPr lang="en-US" sz="1600" dirty="0" smtClean="0"/>
          </a:p>
          <a:p>
            <a:pPr lvl="1"/>
            <a:r>
              <a:rPr lang="en-US" dirty="0" smtClean="0"/>
              <a:t>not </a:t>
            </a:r>
            <a:r>
              <a:rPr lang="en-US" dirty="0"/>
              <a:t>enough equipment </a:t>
            </a:r>
            <a:r>
              <a:rPr lang="en-US" dirty="0" smtClean="0"/>
              <a:t>required </a:t>
            </a:r>
            <a:r>
              <a:rPr lang="en-US" dirty="0"/>
              <a:t>frequently cable </a:t>
            </a:r>
            <a:r>
              <a:rPr lang="en-US" dirty="0" smtClean="0"/>
              <a:t>change:</a:t>
            </a:r>
            <a:endParaRPr lang="en-US" dirty="0"/>
          </a:p>
          <a:p>
            <a:pPr lvl="2"/>
            <a:r>
              <a:rPr lang="en-US" dirty="0" smtClean="0"/>
              <a:t>have 2 </a:t>
            </a:r>
            <a:r>
              <a:rPr lang="en-US" dirty="0"/>
              <a:t>power </a:t>
            </a:r>
            <a:r>
              <a:rPr lang="en-US" dirty="0" smtClean="0"/>
              <a:t>meters </a:t>
            </a:r>
            <a:r>
              <a:rPr lang="en-US" dirty="0"/>
              <a:t>with </a:t>
            </a:r>
            <a:r>
              <a:rPr lang="en-US" dirty="0" smtClean="0"/>
              <a:t>4 sensors. </a:t>
            </a:r>
          </a:p>
          <a:p>
            <a:pPr lvl="2"/>
            <a:r>
              <a:rPr lang="en-US" dirty="0" smtClean="0"/>
              <a:t>two </a:t>
            </a:r>
            <a:r>
              <a:rPr lang="en-US" dirty="0"/>
              <a:t>transmitted signals are always being monitored </a:t>
            </a:r>
            <a:endParaRPr lang="en-US" dirty="0" smtClean="0"/>
          </a:p>
          <a:p>
            <a:pPr lvl="2"/>
            <a:r>
              <a:rPr lang="en-US" dirty="0" smtClean="0"/>
              <a:t>forward </a:t>
            </a:r>
            <a:r>
              <a:rPr lang="en-US" dirty="0"/>
              <a:t>and reflected signals need to be swapped from cavity to </a:t>
            </a:r>
            <a:r>
              <a:rPr lang="en-US" dirty="0" smtClean="0"/>
              <a:t>cavity</a:t>
            </a:r>
            <a:endParaRPr lang="en-US" dirty="0"/>
          </a:p>
          <a:p>
            <a:pPr lvl="1"/>
            <a:endParaRPr lang="en-US" sz="1600" dirty="0" smtClean="0"/>
          </a:p>
          <a:p>
            <a:pPr lvl="1"/>
            <a:r>
              <a:rPr lang="en-US" dirty="0" smtClean="0"/>
              <a:t>manual settings introduces </a:t>
            </a:r>
            <a:r>
              <a:rPr lang="en-US" dirty="0"/>
              <a:t>a risk of </a:t>
            </a:r>
            <a:r>
              <a:rPr lang="en-US" dirty="0" smtClean="0"/>
              <a:t>mistake</a:t>
            </a:r>
            <a:endParaRPr lang="en-US" dirty="0"/>
          </a:p>
          <a:p>
            <a:pPr lvl="2"/>
            <a:r>
              <a:rPr lang="en-US" dirty="0" smtClean="0"/>
              <a:t>cold </a:t>
            </a:r>
            <a:r>
              <a:rPr lang="en-US" dirty="0"/>
              <a:t>FPC conditioning was done with a loop connection to cavity </a:t>
            </a:r>
            <a:r>
              <a:rPr lang="en-US" dirty="0" smtClean="0"/>
              <a:t>#1</a:t>
            </a:r>
          </a:p>
          <a:p>
            <a:pPr lvl="2"/>
            <a:r>
              <a:rPr lang="en-US" dirty="0" smtClean="0"/>
              <a:t>from </a:t>
            </a:r>
            <a:r>
              <a:rPr lang="en-US" dirty="0"/>
              <a:t>FPC conditioning </a:t>
            </a:r>
            <a:r>
              <a:rPr lang="en-US" dirty="0" smtClean="0"/>
              <a:t>to </a:t>
            </a:r>
            <a:r>
              <a:rPr lang="en-US" dirty="0"/>
              <a:t>SEL, a lot of connections </a:t>
            </a:r>
            <a:r>
              <a:rPr lang="en-US" dirty="0" smtClean="0"/>
              <a:t>need </a:t>
            </a:r>
            <a:r>
              <a:rPr lang="en-US" dirty="0"/>
              <a:t>to be </a:t>
            </a:r>
            <a:r>
              <a:rPr lang="en-US" dirty="0" smtClean="0"/>
              <a:t>changed</a:t>
            </a:r>
          </a:p>
          <a:p>
            <a:pPr lvl="2"/>
            <a:r>
              <a:rPr lang="en-US" dirty="0" smtClean="0"/>
              <a:t>unfortunately </a:t>
            </a:r>
            <a:r>
              <a:rPr lang="en-US" dirty="0"/>
              <a:t>this power monitor swapping connection was </a:t>
            </a:r>
            <a:r>
              <a:rPr lang="en-US" dirty="0" smtClean="0"/>
              <a:t>missing</a:t>
            </a:r>
          </a:p>
          <a:p>
            <a:pPr lvl="2"/>
            <a:r>
              <a:rPr lang="en-US" dirty="0" smtClean="0"/>
              <a:t>check done </a:t>
            </a:r>
            <a:r>
              <a:rPr lang="en-US" dirty="0"/>
              <a:t>by several </a:t>
            </a:r>
            <a:r>
              <a:rPr lang="en-US" dirty="0" smtClean="0"/>
              <a:t>persons, </a:t>
            </a:r>
            <a:r>
              <a:rPr lang="en-US" dirty="0"/>
              <a:t>but </a:t>
            </a:r>
            <a:r>
              <a:rPr lang="en-US" dirty="0" smtClean="0"/>
              <a:t>unfortunately none noticed </a:t>
            </a:r>
            <a:r>
              <a:rPr lang="en-US" dirty="0"/>
              <a:t>this </a:t>
            </a:r>
            <a:r>
              <a:rPr lang="en-US" dirty="0" smtClean="0"/>
              <a:t>mistake</a:t>
            </a:r>
            <a:endParaRPr lang="en-US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21-May-2019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Han Li and Roger </a:t>
            </a:r>
            <a:r>
              <a:rPr lang="en-US" dirty="0" err="1" smtClean="0"/>
              <a:t>Ruber</a:t>
            </a:r>
            <a:r>
              <a:rPr lang="en-US" dirty="0" smtClean="0"/>
              <a:t> - ESS Burst Disc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0055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False Transmitted Power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Transmitted </a:t>
            </a:r>
            <a:r>
              <a:rPr lang="en-US" dirty="0"/>
              <a:t>power connected to the right channel and showed a correct reading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acc</a:t>
            </a:r>
            <a:r>
              <a:rPr lang="en-US" dirty="0" smtClean="0"/>
              <a:t> </a:t>
            </a:r>
            <a:r>
              <a:rPr lang="en-US" dirty="0"/>
              <a:t>calculation based on this power was </a:t>
            </a:r>
            <a:r>
              <a:rPr lang="en-US" dirty="0" smtClean="0"/>
              <a:t>wrong</a:t>
            </a:r>
          </a:p>
          <a:p>
            <a:endParaRPr lang="en-US" dirty="0" smtClean="0"/>
          </a:p>
          <a:p>
            <a:r>
              <a:rPr lang="en-US" dirty="0" smtClean="0"/>
              <a:t>Thorough investigation found </a:t>
            </a:r>
            <a:r>
              <a:rPr lang="en-US" dirty="0"/>
              <a:t>a different definition of </a:t>
            </a:r>
            <a:r>
              <a:rPr lang="en-US" dirty="0" smtClean="0"/>
              <a:t>the decimal </a:t>
            </a:r>
            <a:r>
              <a:rPr lang="en-US" dirty="0"/>
              <a:t>point in the </a:t>
            </a:r>
            <a:r>
              <a:rPr lang="en-US" dirty="0" smtClean="0"/>
              <a:t>software</a:t>
            </a:r>
            <a:endParaRPr lang="en-US" dirty="0"/>
          </a:p>
          <a:p>
            <a:pPr lvl="1"/>
            <a:r>
              <a:rPr lang="en-US" dirty="0" smtClean="0"/>
              <a:t>Windows OS and LabVIEW used </a:t>
            </a:r>
            <a:r>
              <a:rPr lang="en-US" dirty="0"/>
              <a:t>a ‘comma’ as decimal </a:t>
            </a:r>
            <a:r>
              <a:rPr lang="en-US" dirty="0" smtClean="0"/>
              <a:t>point</a:t>
            </a:r>
          </a:p>
          <a:p>
            <a:pPr lvl="2"/>
            <a:r>
              <a:rPr lang="en-US" dirty="0" smtClean="0"/>
              <a:t>Swedish definition</a:t>
            </a:r>
          </a:p>
          <a:p>
            <a:pPr lvl="1"/>
            <a:r>
              <a:rPr lang="en-US" dirty="0" smtClean="0"/>
              <a:t>embedded </a:t>
            </a:r>
            <a:r>
              <a:rPr lang="en-US" dirty="0"/>
              <a:t>function of </a:t>
            </a:r>
            <a:r>
              <a:rPr lang="en-US" dirty="0" smtClean="0"/>
              <a:t>gradient </a:t>
            </a:r>
            <a:r>
              <a:rPr lang="en-US" dirty="0"/>
              <a:t>calculation used a </a:t>
            </a:r>
            <a:r>
              <a:rPr lang="en-US" dirty="0" smtClean="0"/>
              <a:t>‘dot’ as decimal point</a:t>
            </a:r>
          </a:p>
          <a:p>
            <a:pPr lvl="2"/>
            <a:r>
              <a:rPr lang="en-US" dirty="0" smtClean="0"/>
              <a:t>US definition</a:t>
            </a:r>
            <a:endParaRPr lang="en-US" dirty="0"/>
          </a:p>
          <a:p>
            <a:endParaRPr lang="en-US" sz="1800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The </a:t>
            </a:r>
            <a:r>
              <a:rPr lang="en-US" b="1" dirty="0">
                <a:solidFill>
                  <a:srgbClr val="0000FF"/>
                </a:solidFill>
              </a:rPr>
              <a:t>parameter input with </a:t>
            </a:r>
            <a:r>
              <a:rPr lang="en-US" b="1" dirty="0" smtClean="0">
                <a:solidFill>
                  <a:srgbClr val="0000FF"/>
                </a:solidFill>
              </a:rPr>
              <a:t>this combination of decimal point definitions led </a:t>
            </a:r>
            <a:r>
              <a:rPr lang="en-US" b="1" dirty="0">
                <a:solidFill>
                  <a:srgbClr val="0000FF"/>
                </a:solidFill>
              </a:rPr>
              <a:t>to a </a:t>
            </a:r>
            <a:r>
              <a:rPr lang="en-US" b="1" dirty="0" smtClean="0">
                <a:solidFill>
                  <a:srgbClr val="0000FF"/>
                </a:solidFill>
              </a:rPr>
              <a:t>wrong result,</a:t>
            </a:r>
          </a:p>
          <a:p>
            <a:pPr lvl="1"/>
            <a:r>
              <a:rPr lang="en-US" dirty="0" smtClean="0"/>
              <a:t>but coincidently showed a low result of the same order as the </a:t>
            </a:r>
            <a:r>
              <a:rPr lang="en-US" dirty="0"/>
              <a:t>result calculated by </a:t>
            </a:r>
            <a:r>
              <a:rPr lang="en-US" dirty="0" smtClean="0"/>
              <a:t>the (false) </a:t>
            </a:r>
            <a:r>
              <a:rPr lang="en-US" dirty="0"/>
              <a:t>forward </a:t>
            </a:r>
            <a:r>
              <a:rPr lang="en-US" dirty="0" smtClean="0"/>
              <a:t>power</a:t>
            </a:r>
            <a:endParaRPr lang="en-US" dirty="0"/>
          </a:p>
          <a:p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>
                    <a:lumMod val="50000"/>
                  </a:srgbClr>
                </a:solidFill>
              </a:rPr>
              <a:t>21-May-2019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>
                    <a:lumMod val="50000"/>
                  </a:srgbClr>
                </a:solidFill>
              </a:rPr>
              <a:t>Han Li and Roger </a:t>
            </a:r>
            <a:r>
              <a:rPr lang="en-US" dirty="0" err="1" smtClean="0">
                <a:solidFill>
                  <a:srgbClr val="FFFFFF">
                    <a:lumMod val="50000"/>
                  </a:srgbClr>
                </a:solidFill>
              </a:rPr>
              <a:t>Ruber</a:t>
            </a:r>
            <a:r>
              <a:rPr lang="en-US" dirty="0" smtClean="0">
                <a:solidFill>
                  <a:srgbClr val="FFFFFF">
                    <a:lumMod val="50000"/>
                  </a:srgbClr>
                </a:solidFill>
              </a:rPr>
              <a:t> - ESS Burst Disc Review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12</a:t>
            </a:fld>
            <a:endParaRPr lang="sv-SE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87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Lessons Learned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Reset of the system only after a full investigation of the interlock</a:t>
            </a:r>
          </a:p>
          <a:p>
            <a:pPr lvl="1"/>
            <a:r>
              <a:rPr lang="en-US" dirty="0"/>
              <a:t>From the data investigated during this run, it is found that a radiation peak always associated with events of cutting off/ restart the RF power.</a:t>
            </a:r>
          </a:p>
          <a:p>
            <a:pPr lvl="1"/>
            <a:r>
              <a:rPr lang="en-US" dirty="0"/>
              <a:t>This quench happened when the interlock system was reset just after a ‘strange’ arc interlock.</a:t>
            </a:r>
          </a:p>
          <a:p>
            <a:pPr lvl="1"/>
            <a:r>
              <a:rPr lang="en-US" dirty="0"/>
              <a:t>Therefore a more careful loop running/reset is required.</a:t>
            </a:r>
          </a:p>
          <a:p>
            <a:endParaRPr lang="en-US" dirty="0" smtClean="0"/>
          </a:p>
          <a:p>
            <a:r>
              <a:rPr lang="en-US" dirty="0" smtClean="0"/>
              <a:t>Lack </a:t>
            </a:r>
            <a:r>
              <a:rPr lang="en-US" dirty="0"/>
              <a:t>of personal </a:t>
            </a:r>
          </a:p>
          <a:p>
            <a:pPr lvl="1"/>
            <a:r>
              <a:rPr lang="en-US" dirty="0"/>
              <a:t>For a cavity cold test, an ideal working group should include </a:t>
            </a:r>
            <a:r>
              <a:rPr lang="en-US" dirty="0" err="1"/>
              <a:t>cryo</a:t>
            </a:r>
            <a:r>
              <a:rPr lang="en-US" dirty="0"/>
              <a:t> team, RF team and control team. </a:t>
            </a:r>
            <a:endParaRPr lang="en-US" dirty="0" smtClean="0"/>
          </a:p>
          <a:p>
            <a:pPr lvl="1"/>
            <a:r>
              <a:rPr lang="en-US" dirty="0" smtClean="0"/>
              <a:t>Unfortunately</a:t>
            </a:r>
            <a:r>
              <a:rPr lang="en-US" dirty="0"/>
              <a:t>, when the quench happened we did not have enough people on site. </a:t>
            </a:r>
            <a:endParaRPr lang="en-US" dirty="0" smtClean="0"/>
          </a:p>
          <a:p>
            <a:pPr lvl="1"/>
            <a:r>
              <a:rPr lang="en-US" dirty="0" smtClean="0"/>
              <a:t>When </a:t>
            </a:r>
            <a:r>
              <a:rPr lang="en-US" dirty="0"/>
              <a:t>we were mostly focusing on the RF part, we were not aware of the fast change of the </a:t>
            </a:r>
            <a:r>
              <a:rPr lang="en-US" dirty="0" err="1"/>
              <a:t>cryo</a:t>
            </a:r>
            <a:r>
              <a:rPr lang="en-US" dirty="0"/>
              <a:t> part in time and therefore lost the time to cut the RF as soon as possible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An automatic safety system is a requirement.</a:t>
            </a:r>
            <a:endParaRPr lang="en-US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21-May-2019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3544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Immediate System Improvements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Introduce some </a:t>
            </a:r>
            <a:r>
              <a:rPr lang="en-US" dirty="0" smtClean="0"/>
              <a:t>cryogenic parameters </a:t>
            </a:r>
            <a:r>
              <a:rPr lang="en-US" dirty="0"/>
              <a:t>into the interlock system.</a:t>
            </a:r>
          </a:p>
          <a:p>
            <a:pPr lvl="1"/>
            <a:r>
              <a:rPr lang="en-US" dirty="0" smtClean="0"/>
              <a:t>already added pressure and temperature, </a:t>
            </a:r>
            <a:r>
              <a:rPr lang="en-US" dirty="0"/>
              <a:t>both in </a:t>
            </a:r>
            <a:r>
              <a:rPr lang="en-US" dirty="0" smtClean="0"/>
              <a:t>LabVIEW </a:t>
            </a:r>
            <a:r>
              <a:rPr lang="en-US" dirty="0"/>
              <a:t>and </a:t>
            </a:r>
            <a:r>
              <a:rPr lang="en-US" dirty="0" smtClean="0"/>
              <a:t>LLRF</a:t>
            </a:r>
            <a:endParaRPr lang="en-US" dirty="0"/>
          </a:p>
          <a:p>
            <a:r>
              <a:rPr lang="en-US" dirty="0" smtClean="0"/>
              <a:t>Put </a:t>
            </a:r>
            <a:r>
              <a:rPr lang="en-US" dirty="0"/>
              <a:t>all important parameters in a more convenient/visible </a:t>
            </a:r>
            <a:r>
              <a:rPr lang="en-US" dirty="0" smtClean="0"/>
              <a:t>location</a:t>
            </a:r>
          </a:p>
          <a:p>
            <a:pPr lvl="1"/>
            <a:r>
              <a:rPr lang="en-US" dirty="0" smtClean="0"/>
              <a:t>in </a:t>
            </a:r>
            <a:r>
              <a:rPr lang="en-US" dirty="0"/>
              <a:t>order to help the operator to keep alert of running status.</a:t>
            </a:r>
          </a:p>
          <a:p>
            <a:pPr lvl="1"/>
            <a:r>
              <a:rPr lang="en-US" dirty="0" smtClean="0"/>
              <a:t>collect </a:t>
            </a:r>
            <a:r>
              <a:rPr lang="en-US" dirty="0"/>
              <a:t>all important parameters </a:t>
            </a:r>
            <a:r>
              <a:rPr lang="en-US" dirty="0" smtClean="0"/>
              <a:t>at </a:t>
            </a:r>
            <a:r>
              <a:rPr lang="en-US" dirty="0"/>
              <a:t>the same interface.  </a:t>
            </a:r>
            <a:endParaRPr lang="en-US" dirty="0" smtClean="0"/>
          </a:p>
          <a:p>
            <a:pPr lvl="1"/>
            <a:r>
              <a:rPr lang="en-US" dirty="0" smtClean="0"/>
              <a:t>Set </a:t>
            </a:r>
            <a:r>
              <a:rPr lang="en-US" dirty="0"/>
              <a:t>one emergency ‘stop’ </a:t>
            </a:r>
            <a:r>
              <a:rPr lang="en-US" dirty="0" smtClean="0"/>
              <a:t>button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Develop a quench detector system in hardware layer (FPGA or LLRF).</a:t>
            </a:r>
          </a:p>
          <a:p>
            <a:pPr lvl="1"/>
            <a:r>
              <a:rPr lang="en-US" dirty="0" smtClean="0"/>
              <a:t>loaded </a:t>
            </a:r>
            <a:r>
              <a:rPr lang="en-US" dirty="0"/>
              <a:t>Q value monitoring for each pulse, </a:t>
            </a:r>
            <a:r>
              <a:rPr lang="en-US" dirty="0" smtClean="0"/>
              <a:t>cut </a:t>
            </a:r>
            <a:r>
              <a:rPr lang="en-US" dirty="0"/>
              <a:t>directly FPGA output in the SEL if loaded Q drops/fluctuates out of preset </a:t>
            </a:r>
            <a:r>
              <a:rPr lang="en-US" dirty="0" smtClean="0"/>
              <a:t>tolerance,</a:t>
            </a:r>
          </a:p>
          <a:p>
            <a:pPr lvl="1"/>
            <a:r>
              <a:rPr lang="en-US" dirty="0" smtClean="0"/>
              <a:t>transmitted </a:t>
            </a:r>
            <a:r>
              <a:rPr lang="en-US" dirty="0"/>
              <a:t>power level monitoring, trigger interlock when transmitted power drop down to 70%.  </a:t>
            </a:r>
            <a:r>
              <a:rPr lang="en-US" dirty="0" smtClean="0"/>
              <a:t>(this </a:t>
            </a:r>
            <a:r>
              <a:rPr lang="en-US" dirty="0"/>
              <a:t>function has been implemented and verified in the conditioning of </a:t>
            </a:r>
            <a:r>
              <a:rPr lang="en-US" dirty="0" smtClean="0"/>
              <a:t>cavity 2)</a:t>
            </a:r>
            <a:endParaRPr lang="en-US" dirty="0"/>
          </a:p>
          <a:p>
            <a:r>
              <a:rPr lang="en-US" dirty="0" smtClean="0"/>
              <a:t>Improve hardware set-up</a:t>
            </a:r>
          </a:p>
          <a:p>
            <a:pPr lvl="1"/>
            <a:r>
              <a:rPr lang="en-US" dirty="0"/>
              <a:t>ordered extra power </a:t>
            </a:r>
            <a:r>
              <a:rPr lang="en-US" dirty="0" smtClean="0"/>
              <a:t>meters to implement a permanent </a:t>
            </a:r>
            <a:r>
              <a:rPr lang="en-US" dirty="0"/>
              <a:t>loop set up without frequently cable change </a:t>
            </a:r>
            <a:r>
              <a:rPr lang="en-US" dirty="0" smtClean="0"/>
              <a:t>preventing mistakes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21-May-2019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14</a:t>
            </a:fld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3476626" y="2705422"/>
            <a:ext cx="5567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rgbClr val="FF0000"/>
                </a:solidFill>
              </a:rPr>
              <a:t>See Akira's presentation for detailed information on our mitigation measures.</a:t>
            </a:r>
          </a:p>
        </p:txBody>
      </p:sp>
    </p:spTree>
    <p:extLst>
      <p:ext uri="{BB962C8B-B14F-4D97-AF65-F5344CB8AC3E}">
        <p14:creationId xmlns:p14="http://schemas.microsoft.com/office/powerpoint/2010/main" val="969722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LabVIEW Control System Interface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21-May-2019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15</a:t>
            </a:fld>
            <a:endParaRPr lang="sv-SE" dirty="0"/>
          </a:p>
        </p:txBody>
      </p:sp>
      <p:pic>
        <p:nvPicPr>
          <p:cNvPr id="1027" name="Picture 3" descr="C:\Users\ruber\Documents\Work\20190513\inportant parameters displ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56" y="3729796"/>
            <a:ext cx="4370074" cy="274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uber\Documents\Work\20190513\CAV2_con_14Hz_3p2ms_9MVm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81" y="967560"/>
            <a:ext cx="5277880" cy="302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4981" y="4003292"/>
            <a:ext cx="382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RF Conditioning Interface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7684" y="3381344"/>
            <a:ext cx="318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New Summary </a:t>
            </a:r>
            <a:r>
              <a:rPr lang="en-GB" sz="1800" dirty="0" err="1" smtClean="0"/>
              <a:t>Dispay</a:t>
            </a:r>
            <a:r>
              <a:rPr lang="en-GB" sz="1800" dirty="0" smtClean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981" y="4781550"/>
            <a:ext cx="4132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</a:rPr>
              <a:t>See Akira's presentation for detailed information on the mitigation measures.</a:t>
            </a:r>
          </a:p>
        </p:txBody>
      </p:sp>
    </p:spTree>
    <p:extLst>
      <p:ext uri="{BB962C8B-B14F-4D97-AF65-F5344CB8AC3E}">
        <p14:creationId xmlns:p14="http://schemas.microsoft.com/office/powerpoint/2010/main" val="3428522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dirty="0" smtClean="0">
                <a:solidFill>
                  <a:srgbClr val="0000FF"/>
                </a:solidFill>
              </a:rPr>
              <a:t>FREIA Test Stand up and running</a:t>
            </a:r>
          </a:p>
          <a:p>
            <a:pPr marL="0" indent="0">
              <a:buNone/>
            </a:pPr>
            <a:r>
              <a:rPr lang="en-GB" sz="2400" b="1" dirty="0" smtClean="0">
                <a:solidFill>
                  <a:srgbClr val="0000FF"/>
                </a:solidFill>
              </a:rPr>
              <a:t>We learned from the quench and improve our system and procedures</a:t>
            </a:r>
          </a:p>
          <a:p>
            <a:pPr marL="0" indent="0">
              <a:buNone/>
            </a:pPr>
            <a:endParaRPr lang="en-GB" dirty="0">
              <a:solidFill>
                <a:srgbClr val="0000FF"/>
              </a:solidFill>
            </a:endParaRPr>
          </a:p>
          <a:p>
            <a:r>
              <a:rPr lang="en-GB" dirty="0" smtClean="0"/>
              <a:t>procedure validation and optimization</a:t>
            </a:r>
            <a:br>
              <a:rPr lang="en-GB" dirty="0" smtClean="0"/>
            </a:br>
            <a:r>
              <a:rPr lang="en-GB" dirty="0" smtClean="0"/>
              <a:t>ongoing on prototype</a:t>
            </a:r>
          </a:p>
          <a:p>
            <a:r>
              <a:rPr lang="en-GB" dirty="0" smtClean="0"/>
              <a:t>strongly motivated &amp; flexible personnel </a:t>
            </a:r>
            <a:br>
              <a:rPr lang="en-GB" dirty="0" smtClean="0"/>
            </a:br>
            <a:r>
              <a:rPr lang="en-GB" dirty="0" smtClean="0"/>
              <a:t>to make it work</a:t>
            </a:r>
          </a:p>
          <a:p>
            <a:r>
              <a:rPr lang="en-GB" dirty="0" smtClean="0"/>
              <a:t>support from ESS and IPNO when</a:t>
            </a:r>
            <a:br>
              <a:rPr lang="en-GB" dirty="0" smtClean="0"/>
            </a:br>
            <a:r>
              <a:rPr lang="en-GB" dirty="0" smtClean="0"/>
              <a:t>needed (RF/SRF/vacuum/...)</a:t>
            </a:r>
          </a:p>
          <a:p>
            <a:pPr marL="0" indent="0">
              <a:buNone/>
            </a:pPr>
            <a:endParaRPr lang="en-GB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BUT: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tight in scheduled time &amp; 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available resources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21-May-2019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31" y="2424641"/>
            <a:ext cx="3921049" cy="392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97472" y="1772355"/>
            <a:ext cx="7040392" cy="4598337"/>
            <a:chOff x="1952370" y="1648175"/>
            <a:chExt cx="7040392" cy="4598337"/>
          </a:xfrm>
        </p:grpSpPr>
        <p:grpSp>
          <p:nvGrpSpPr>
            <p:cNvPr id="9" name="Group 8"/>
            <p:cNvGrpSpPr/>
            <p:nvPr/>
          </p:nvGrpSpPr>
          <p:grpSpPr>
            <a:xfrm>
              <a:off x="1952370" y="1648175"/>
              <a:ext cx="7040392" cy="4598337"/>
              <a:chOff x="1977084" y="1755269"/>
              <a:chExt cx="7040392" cy="4598337"/>
            </a:xfrm>
          </p:grpSpPr>
          <p:pic>
            <p:nvPicPr>
              <p:cNvPr id="10" name="Picture 3" descr="\\cern.ch\dfs\Users\r\ruber\Documents\FREIA\Documentation\Illustrations\Hall\freia-hall-layout-20140319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7084" y="1755269"/>
                <a:ext cx="7040392" cy="459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267599" y="2391471"/>
                <a:ext cx="1401159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cryogenics</a:t>
                </a:r>
              </a:p>
              <a:p>
                <a:r>
                  <a:rPr lang="en-GB" sz="1200" dirty="0" smtClean="0"/>
                  <a:t>- liquid helium</a:t>
                </a:r>
              </a:p>
              <a:p>
                <a:r>
                  <a:rPr lang="en-GB" sz="1200" dirty="0" smtClean="0"/>
                  <a:t>- liquid nitrogen</a:t>
                </a:r>
                <a:endParaRPr lang="en-GB" sz="1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90286" y="2400622"/>
                <a:ext cx="1653491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control room</a:t>
                </a:r>
              </a:p>
              <a:p>
                <a:r>
                  <a:rPr lang="en-GB" sz="1200" dirty="0" smtClean="0"/>
                  <a:t>- equipment controls</a:t>
                </a:r>
              </a:p>
              <a:p>
                <a:r>
                  <a:rPr lang="en-GB" sz="1200" dirty="0"/>
                  <a:t>- data </a:t>
                </a:r>
                <a:r>
                  <a:rPr lang="en-GB" sz="1200" dirty="0" smtClean="0"/>
                  <a:t>acquisition</a:t>
                </a:r>
                <a:endParaRPr lang="en-GB" sz="12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65062" y="5859360"/>
                <a:ext cx="167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radio-frequency (RF) power sources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096283" y="5489311"/>
                <a:ext cx="1557823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dirty="0" smtClean="0"/>
                  <a:t>3 bunkers</a:t>
                </a:r>
              </a:p>
              <a:p>
                <a:pPr algn="r"/>
                <a:r>
                  <a:rPr lang="en-GB" sz="1200" dirty="0" smtClean="0"/>
                  <a:t>with test stands</a:t>
                </a:r>
              </a:p>
              <a:p>
                <a:pPr algn="r"/>
                <a:r>
                  <a:rPr lang="en-GB" sz="1200" dirty="0" smtClean="0"/>
                  <a:t>horizontal cryostat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384757" y="5147656"/>
                <a:ext cx="1557823" cy="27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vertical cryostat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255432" y="2010465"/>
              <a:ext cx="2954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u="sng" dirty="0" smtClean="0"/>
                <a:t>State-of-the-art Equipment</a:t>
              </a:r>
              <a:endParaRPr lang="en-GB" sz="1400" dirty="0" smtClean="0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FREIA Laboratory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21-May-2019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373711" y="868544"/>
            <a:ext cx="8515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Facility for Research Instrumentation and Accelerator </a:t>
            </a:r>
            <a:r>
              <a:rPr lang="en-US" sz="2000" b="1" dirty="0" smtClean="0">
                <a:solidFill>
                  <a:srgbClr val="FF0000"/>
                </a:solidFill>
              </a:rPr>
              <a:t>Development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225577" y="5201165"/>
            <a:ext cx="2338505" cy="114437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49841" y="1268654"/>
            <a:ext cx="29543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 smtClean="0"/>
              <a:t>Competent and motivated staff</a:t>
            </a:r>
            <a:endParaRPr lang="en-GB" sz="1400" dirty="0" smtClean="0"/>
          </a:p>
          <a:p>
            <a:r>
              <a:rPr lang="en-GB" sz="1200" dirty="0"/>
              <a:t>c</a:t>
            </a:r>
            <a:r>
              <a:rPr lang="en-GB" sz="1200" dirty="0" smtClean="0"/>
              <a:t>ollaboration of physics (IFA)</a:t>
            </a:r>
            <a:br>
              <a:rPr lang="en-GB" sz="1200" dirty="0" smtClean="0"/>
            </a:br>
            <a:r>
              <a:rPr lang="en-GB" sz="1200" dirty="0" smtClean="0"/>
              <a:t>and engineering (</a:t>
            </a:r>
            <a:r>
              <a:rPr lang="en-GB" sz="1200" dirty="0" err="1" smtClean="0"/>
              <a:t>Teknikum</a:t>
            </a:r>
            <a:r>
              <a:rPr lang="en-GB" sz="1200" dirty="0" smtClean="0"/>
              <a:t>).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19" y="1969496"/>
            <a:ext cx="2342432" cy="234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0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4413" y="3535987"/>
            <a:ext cx="5185218" cy="260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Double Spoke Cavity Package (2017)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Test from March – May 2017</a:t>
            </a:r>
          </a:p>
          <a:p>
            <a:r>
              <a:rPr lang="en-GB" dirty="0" smtClean="0"/>
              <a:t>Warm</a:t>
            </a:r>
          </a:p>
          <a:p>
            <a:pPr lvl="1"/>
            <a:r>
              <a:rPr lang="en-GB" dirty="0" smtClean="0"/>
              <a:t>RF conditioning with IPNO then FREIA system</a:t>
            </a:r>
          </a:p>
          <a:p>
            <a:pPr lvl="2"/>
            <a:r>
              <a:rPr lang="en-GB" sz="1600" dirty="0" smtClean="0"/>
              <a:t>about 30h; </a:t>
            </a:r>
            <a:r>
              <a:rPr lang="en-GB" sz="1600" dirty="0" err="1" smtClean="0"/>
              <a:t>multipacting</a:t>
            </a:r>
            <a:r>
              <a:rPr lang="en-GB" sz="1600" dirty="0" smtClean="0"/>
              <a:t> in 20-60 kW region</a:t>
            </a:r>
          </a:p>
          <a:p>
            <a:pPr lvl="2"/>
            <a:r>
              <a:rPr lang="en-GB" sz="1600" dirty="0" smtClean="0"/>
              <a:t>max 120 kW forward power (limit set by IPNO)</a:t>
            </a:r>
          </a:p>
          <a:p>
            <a:r>
              <a:rPr lang="en-GB" dirty="0" smtClean="0"/>
              <a:t>Cold</a:t>
            </a:r>
          </a:p>
          <a:p>
            <a:pPr lvl="1"/>
            <a:r>
              <a:rPr lang="en-GB" dirty="0" smtClean="0"/>
              <a:t>RF conditioning with FREIA system</a:t>
            </a:r>
          </a:p>
          <a:p>
            <a:pPr lvl="2"/>
            <a:r>
              <a:rPr lang="en-GB" sz="1600" dirty="0" smtClean="0"/>
              <a:t>about 30h; 3 major </a:t>
            </a:r>
            <a:r>
              <a:rPr lang="en-GB" sz="1600" dirty="0" err="1" smtClean="0"/>
              <a:t>multipacting</a:t>
            </a:r>
            <a:r>
              <a:rPr lang="en-GB" sz="1600" dirty="0" smtClean="0"/>
              <a:t> regions</a:t>
            </a:r>
          </a:p>
          <a:p>
            <a:pPr lvl="1"/>
            <a:r>
              <a:rPr lang="en-GB" dirty="0" smtClean="0"/>
              <a:t>RF testing</a:t>
            </a:r>
          </a:p>
          <a:p>
            <a:pPr lvl="2"/>
            <a:r>
              <a:rPr lang="en-US" sz="1600" dirty="0"/>
              <a:t>Q</a:t>
            </a:r>
            <a:r>
              <a:rPr lang="en-US" sz="1600" baseline="-25000" dirty="0"/>
              <a:t>0</a:t>
            </a:r>
            <a:r>
              <a:rPr lang="en-US" sz="1600" dirty="0"/>
              <a:t> </a:t>
            </a:r>
            <a:r>
              <a:rPr lang="en-US" sz="1600" dirty="0" smtClean="0"/>
              <a:t>= </a:t>
            </a:r>
            <a:r>
              <a:rPr lang="en-US" sz="1600" dirty="0"/>
              <a:t>2</a:t>
            </a:r>
            <a:r>
              <a:rPr lang="en-US" sz="1600" dirty="0" smtClean="0"/>
              <a:t>.6 x10</a:t>
            </a:r>
            <a:r>
              <a:rPr lang="en-US" sz="1600" baseline="30000" dirty="0" smtClean="0"/>
              <a:t>8</a:t>
            </a:r>
            <a:r>
              <a:rPr lang="en-US" sz="1600" dirty="0" smtClean="0"/>
              <a:t> at 9 MV/m (w/ heat load correction)</a:t>
            </a:r>
            <a:endParaRPr lang="en-US" sz="1400" dirty="0"/>
          </a:p>
          <a:p>
            <a:pPr lvl="2"/>
            <a:r>
              <a:rPr lang="en-US" sz="1600" dirty="0" smtClean="0"/>
              <a:t>Lorenz </a:t>
            </a:r>
            <a:r>
              <a:rPr lang="en-US" sz="1600" dirty="0"/>
              <a:t>force </a:t>
            </a:r>
            <a:r>
              <a:rPr lang="en-US" sz="1600" dirty="0" smtClean="0"/>
              <a:t>detuning</a:t>
            </a:r>
            <a:r>
              <a:rPr lang="en-US" sz="1600" dirty="0"/>
              <a:t> </a:t>
            </a:r>
            <a:r>
              <a:rPr lang="en-US" sz="1600" dirty="0" smtClean="0"/>
              <a:t>~400 Hz at 9 MV/m</a:t>
            </a:r>
          </a:p>
          <a:p>
            <a:pPr lvl="2"/>
            <a:r>
              <a:rPr lang="en-US" sz="1600" dirty="0" smtClean="0"/>
              <a:t>cavity </a:t>
            </a:r>
            <a:r>
              <a:rPr lang="en-US" sz="1600" dirty="0"/>
              <a:t>tuning </a:t>
            </a:r>
            <a:r>
              <a:rPr lang="en-US" sz="1600" dirty="0" smtClean="0"/>
              <a:t>sensitivity = </a:t>
            </a:r>
            <a:r>
              <a:rPr lang="sv-SE" altLang="sv-SE" sz="1600" dirty="0" smtClean="0">
                <a:ea typeface="宋体" pitchFamily="2" charset="-122"/>
              </a:rPr>
              <a:t>150 kHz/mm@2K</a:t>
            </a:r>
          </a:p>
          <a:p>
            <a:pPr lvl="2"/>
            <a:r>
              <a:rPr lang="en-GB" altLang="en-US" sz="1600" dirty="0"/>
              <a:t>pressure sensitivity = +27.1 </a:t>
            </a:r>
            <a:r>
              <a:rPr lang="en-GB" altLang="en-US" sz="1600" dirty="0" smtClean="0"/>
              <a:t>Hz/mbar</a:t>
            </a:r>
          </a:p>
          <a:p>
            <a:r>
              <a:rPr lang="en-US" dirty="0"/>
              <a:t>Final status/results</a:t>
            </a:r>
          </a:p>
          <a:p>
            <a:pPr lvl="1"/>
            <a:r>
              <a:rPr lang="en-US" dirty="0" smtClean="0"/>
              <a:t>results </a:t>
            </a:r>
            <a:r>
              <a:rPr lang="en-US" dirty="0"/>
              <a:t>presented at </a:t>
            </a:r>
            <a:r>
              <a:rPr lang="en-US" dirty="0" smtClean="0"/>
              <a:t>SLHiPP-7 (</a:t>
            </a:r>
            <a:r>
              <a:rPr lang="en-US" dirty="0"/>
              <a:t>9</a:t>
            </a:r>
            <a:r>
              <a:rPr lang="en-US" dirty="0" smtClean="0"/>
              <a:t> </a:t>
            </a:r>
            <a:r>
              <a:rPr lang="en-US" dirty="0"/>
              <a:t>June </a:t>
            </a:r>
            <a:r>
              <a:rPr lang="en-US" dirty="0" smtClean="0"/>
              <a:t>2017)</a:t>
            </a:r>
            <a:endParaRPr lang="en-US" dirty="0"/>
          </a:p>
          <a:p>
            <a:pPr lvl="1"/>
            <a:r>
              <a:rPr lang="en-US" dirty="0"/>
              <a:t>full report published: </a:t>
            </a:r>
            <a:r>
              <a:rPr lang="en-US" dirty="0" smtClean="0">
                <a:solidFill>
                  <a:srgbClr val="0000FF"/>
                </a:solidFill>
                <a:hlinkClick r:id="rId4"/>
              </a:rPr>
              <a:t>urn:nbn:se:uu:diva-335434</a:t>
            </a:r>
            <a:endParaRPr lang="en-US" dirty="0">
              <a:solidFill>
                <a:srgbClr val="0000FF"/>
              </a:solidFill>
            </a:endParaRPr>
          </a:p>
          <a:p>
            <a:endParaRPr lang="sv-SE" altLang="en-US" sz="1800" dirty="0"/>
          </a:p>
          <a:p>
            <a:pPr lvl="2"/>
            <a:endParaRPr lang="sv-SE" altLang="sv-SE" sz="1600" dirty="0">
              <a:ea typeface="宋体" pitchFamily="2" charset="-122"/>
            </a:endParaRPr>
          </a:p>
          <a:p>
            <a:pPr lvl="2"/>
            <a:endParaRPr lang="en-US" sz="1600" dirty="0"/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21-May-2019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4824413" y="4775200"/>
            <a:ext cx="1694920" cy="846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8" y="924945"/>
            <a:ext cx="3725332" cy="262166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3276600" y="2667000"/>
            <a:ext cx="4758267" cy="135466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7367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396" y="851948"/>
            <a:ext cx="3790604" cy="2557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High-</a:t>
            </a:r>
            <a:r>
              <a:rPr lang="el-GR" dirty="0" smtClean="0"/>
              <a:t>β</a:t>
            </a:r>
            <a:r>
              <a:rPr lang="en-GB" dirty="0" smtClean="0"/>
              <a:t> Elliptical Cavity Package (2018)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1st run in June 2018</a:t>
            </a:r>
          </a:p>
          <a:p>
            <a:r>
              <a:rPr lang="en-US" dirty="0" smtClean="0"/>
              <a:t>Warm-up </a:t>
            </a:r>
            <a:r>
              <a:rPr lang="en-US" dirty="0"/>
              <a:t>and open </a:t>
            </a:r>
            <a:r>
              <a:rPr lang="en-US" dirty="0" smtClean="0"/>
              <a:t>to fix tuner problem</a:t>
            </a:r>
          </a:p>
          <a:p>
            <a:r>
              <a:rPr lang="en-US" dirty="0" smtClean="0"/>
              <a:t>2nd run in August 2018</a:t>
            </a:r>
            <a:endParaRPr lang="en-US" dirty="0"/>
          </a:p>
          <a:p>
            <a:pPr lvl="1"/>
            <a:r>
              <a:rPr lang="en-US" dirty="0" smtClean="0"/>
              <a:t>cooldown, then RF </a:t>
            </a:r>
            <a:r>
              <a:rPr lang="en-US" dirty="0"/>
              <a:t>re-conditioning at </a:t>
            </a:r>
            <a:r>
              <a:rPr lang="en-US" dirty="0" smtClean="0"/>
              <a:t>cold</a:t>
            </a:r>
          </a:p>
          <a:p>
            <a:pPr lvl="1"/>
            <a:r>
              <a:rPr lang="en-US" dirty="0" smtClean="0"/>
              <a:t>measurement </a:t>
            </a:r>
          </a:p>
          <a:p>
            <a:pPr lvl="2"/>
            <a:r>
              <a:rPr lang="en-US" sz="1600" dirty="0" smtClean="0"/>
              <a:t>Q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preliminary result &gt;10</a:t>
            </a:r>
            <a:r>
              <a:rPr lang="en-US" sz="1600" baseline="30000" dirty="0" smtClean="0"/>
              <a:t>9</a:t>
            </a:r>
          </a:p>
          <a:p>
            <a:pPr lvl="3"/>
            <a:r>
              <a:rPr lang="en-US" sz="1400" dirty="0"/>
              <a:t>not much </a:t>
            </a:r>
            <a:r>
              <a:rPr lang="en-US" sz="1400" dirty="0" err="1"/>
              <a:t>multipacting</a:t>
            </a:r>
            <a:r>
              <a:rPr lang="en-US" sz="1400" dirty="0"/>
              <a:t>, cavity and coupler very quiet during </a:t>
            </a:r>
            <a:r>
              <a:rPr lang="en-US" sz="1400" dirty="0" smtClean="0"/>
              <a:t>last </a:t>
            </a:r>
            <a:r>
              <a:rPr lang="en-US" sz="1400" dirty="0"/>
              <a:t>tests</a:t>
            </a:r>
          </a:p>
          <a:p>
            <a:pPr lvl="2"/>
            <a:r>
              <a:rPr lang="en-US" sz="1600" dirty="0" smtClean="0"/>
              <a:t>Lorenz </a:t>
            </a:r>
            <a:r>
              <a:rPr lang="en-US" sz="1600" dirty="0"/>
              <a:t>force </a:t>
            </a:r>
            <a:r>
              <a:rPr lang="en-US" sz="1600" dirty="0" smtClean="0"/>
              <a:t>detuning, cavity tuning sensitivity</a:t>
            </a:r>
          </a:p>
          <a:p>
            <a:pPr lvl="3"/>
            <a:r>
              <a:rPr lang="en-US" sz="1400" dirty="0"/>
              <a:t>lost some motor steps during </a:t>
            </a:r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</a:t>
            </a:r>
            <a:r>
              <a:rPr lang="en-US" sz="1400" dirty="0"/>
              <a:t>movement, others ok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est </a:t>
            </a:r>
            <a:r>
              <a:rPr lang="en-US" dirty="0"/>
              <a:t>of </a:t>
            </a:r>
            <a:r>
              <a:rPr lang="en-US" dirty="0" smtClean="0"/>
              <a:t>new electronics </a:t>
            </a:r>
            <a:r>
              <a:rPr lang="en-US" dirty="0"/>
              <a:t>for cold tuner </a:t>
            </a:r>
            <a:r>
              <a:rPr lang="en-US" dirty="0" smtClean="0"/>
              <a:t>system </a:t>
            </a:r>
            <a:br>
              <a:rPr lang="en-US" dirty="0" smtClean="0"/>
            </a:br>
            <a:r>
              <a:rPr lang="en-US" dirty="0" smtClean="0"/>
              <a:t>as being developed by our Polish colleagues</a:t>
            </a:r>
          </a:p>
          <a:p>
            <a:pPr lvl="2"/>
            <a:r>
              <a:rPr lang="en-US" dirty="0" smtClean="0"/>
              <a:t>preliminary satisfied with the results</a:t>
            </a:r>
          </a:p>
          <a:p>
            <a:r>
              <a:rPr lang="en-US" dirty="0" smtClean="0"/>
              <a:t>Final status/results</a:t>
            </a:r>
          </a:p>
          <a:p>
            <a:pPr lvl="1"/>
            <a:r>
              <a:rPr lang="en-US" dirty="0" smtClean="0"/>
              <a:t>cavity back to CEA, modulator/klystron to ESS </a:t>
            </a:r>
          </a:p>
          <a:p>
            <a:pPr lvl="1"/>
            <a:r>
              <a:rPr lang="en-US" dirty="0" smtClean="0"/>
              <a:t>results presented at SLHiPP-8 (12 June 2018)</a:t>
            </a:r>
          </a:p>
          <a:p>
            <a:pPr lvl="1"/>
            <a:r>
              <a:rPr lang="en-US" dirty="0" smtClean="0"/>
              <a:t>full report </a:t>
            </a:r>
            <a:r>
              <a:rPr lang="en-US" dirty="0"/>
              <a:t>published: </a:t>
            </a:r>
            <a:r>
              <a:rPr lang="en-US" dirty="0" smtClean="0">
                <a:solidFill>
                  <a:srgbClr val="0000FF"/>
                </a:solidFill>
                <a:hlinkClick r:id="rId4"/>
              </a:rPr>
              <a:t>urn:nbn:se:uu:diva-371627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21-May-2019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  <p:pic>
        <p:nvPicPr>
          <p:cNvPr id="2050" name="Picture 16" descr="tuning sensitivity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94" y="3855310"/>
            <a:ext cx="29622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/>
          <p:nvPr/>
        </p:nvCxnSpPr>
        <p:spPr bwMode="auto">
          <a:xfrm>
            <a:off x="5353396" y="3789516"/>
            <a:ext cx="1828800" cy="122305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3426941" y="2311900"/>
            <a:ext cx="2899718" cy="71669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380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Spoke Valve Box Prototype (2019)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>
                <a:solidFill>
                  <a:srgbClr val="0000FF"/>
                </a:solidFill>
              </a:rPr>
              <a:t>C</a:t>
            </a:r>
            <a:r>
              <a:rPr lang="en-GB" dirty="0" err="1" smtClean="0">
                <a:solidFill>
                  <a:srgbClr val="0000FF"/>
                </a:solidFill>
              </a:rPr>
              <a:t>ryo</a:t>
            </a:r>
            <a:r>
              <a:rPr lang="en-GB" dirty="0" smtClean="0">
                <a:solidFill>
                  <a:srgbClr val="0000FF"/>
                </a:solidFill>
              </a:rPr>
              <a:t> test run with simulator (Dec + Jan)</a:t>
            </a:r>
          </a:p>
          <a:p>
            <a:pPr lvl="1"/>
            <a:r>
              <a:rPr lang="en-GB" dirty="0" smtClean="0"/>
              <a:t>commissioning controls &amp; functionality test</a:t>
            </a:r>
          </a:p>
          <a:p>
            <a:endParaRPr lang="en-GB" dirty="0" smtClean="0"/>
          </a:p>
          <a:p>
            <a:r>
              <a:rPr lang="en-GB" dirty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hermo-acoustic oscillations</a:t>
            </a:r>
          </a:p>
          <a:p>
            <a:pPr lvl="1"/>
            <a:r>
              <a:rPr lang="en-GB" dirty="0" smtClean="0"/>
              <a:t>installed RLC-circuit to damp the oscillations</a:t>
            </a:r>
            <a:br>
              <a:rPr lang="en-GB" dirty="0" smtClean="0"/>
            </a:br>
            <a:r>
              <a:rPr lang="en-GB" dirty="0" smtClean="0"/>
              <a:t>(test with cryomodule cool down)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21-May-2019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5</a:t>
            </a:fld>
            <a:endParaRPr lang="sv-S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95779" y="1406769"/>
            <a:ext cx="3779520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4" y="4026877"/>
            <a:ext cx="6472604" cy="2389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3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660" y="3749553"/>
            <a:ext cx="5941809" cy="270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Spoke </a:t>
            </a:r>
            <a:r>
              <a:rPr lang="en-GB" dirty="0" err="1" smtClean="0"/>
              <a:t>Cryomodule</a:t>
            </a:r>
            <a:r>
              <a:rPr lang="en-GB" dirty="0" smtClean="0"/>
              <a:t> Prototype (2019)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Warm RF conditioning</a:t>
            </a:r>
          </a:p>
          <a:p>
            <a:pPr lvl="1"/>
            <a:r>
              <a:rPr lang="en-GB" dirty="0" smtClean="0"/>
              <a:t>~3 days/cavity</a:t>
            </a:r>
          </a:p>
          <a:p>
            <a:pPr lvl="2"/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conditioning ~50 hours</a:t>
            </a:r>
          </a:p>
          <a:p>
            <a:pPr lvl="2"/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</a:t>
            </a:r>
            <a:r>
              <a:rPr lang="en-US" sz="1600" dirty="0"/>
              <a:t>conditioning </a:t>
            </a:r>
            <a:r>
              <a:rPr lang="en-US" sz="1600" dirty="0" smtClean="0"/>
              <a:t>~20 h (cross-contamination)</a:t>
            </a:r>
          </a:p>
          <a:p>
            <a:pPr lvl="1"/>
            <a:r>
              <a:rPr lang="en-GB" dirty="0"/>
              <a:t>fully automatic system conditioning system</a:t>
            </a:r>
            <a:endParaRPr lang="en-US" dirty="0"/>
          </a:p>
          <a:p>
            <a:pPr lvl="2"/>
            <a:r>
              <a:rPr lang="en-US" sz="1600" dirty="0"/>
              <a:t>commissioned, now implemented to run 24h/day</a:t>
            </a:r>
          </a:p>
          <a:p>
            <a:pPr lvl="1"/>
            <a:r>
              <a:rPr lang="en-US" dirty="0" smtClean="0"/>
              <a:t>MP </a:t>
            </a:r>
            <a:r>
              <a:rPr lang="en-US" dirty="0"/>
              <a:t>bands were consistent with HNOSS test</a:t>
            </a:r>
          </a:p>
          <a:p>
            <a:pPr lvl="2"/>
            <a:r>
              <a:rPr lang="en-US" sz="1600" dirty="0" smtClean="0"/>
              <a:t>strength depends </a:t>
            </a:r>
            <a:r>
              <a:rPr lang="en-US" sz="1600" dirty="0"/>
              <a:t>on pulse length, </a:t>
            </a:r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/2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</a:t>
            </a:r>
            <a:r>
              <a:rPr lang="en-US" sz="1600" dirty="0"/>
              <a:t>conditioning</a:t>
            </a:r>
            <a:r>
              <a:rPr lang="mr-IN" sz="1600" dirty="0" smtClean="0"/>
              <a:t>…</a:t>
            </a:r>
            <a:endParaRPr lang="en-GB" sz="1600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Cool Down</a:t>
            </a:r>
          </a:p>
          <a:p>
            <a:pPr lvl="1"/>
            <a:r>
              <a:rPr lang="en-US" dirty="0" smtClean="0"/>
              <a:t>4h 15min to 4.5 K</a:t>
            </a:r>
          </a:p>
          <a:p>
            <a:pPr lvl="2"/>
            <a:r>
              <a:rPr lang="en-US" sz="1600" dirty="0" smtClean="0"/>
              <a:t>2h 30 min for shield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Cold RF conditioning</a:t>
            </a:r>
          </a:p>
          <a:p>
            <a:pPr lvl="1"/>
            <a:r>
              <a:rPr lang="en-US" dirty="0" smtClean="0"/>
              <a:t>~5h both couplers</a:t>
            </a:r>
          </a:p>
          <a:p>
            <a:pPr lvl="2"/>
            <a:r>
              <a:rPr lang="en-US" sz="1600" dirty="0" smtClean="0"/>
              <a:t>no activity</a:t>
            </a:r>
          </a:p>
          <a:p>
            <a:pPr lvl="1"/>
            <a:r>
              <a:rPr lang="en-US" dirty="0" smtClean="0"/>
              <a:t>cavity conditioning</a:t>
            </a:r>
          </a:p>
          <a:p>
            <a:pPr lvl="2"/>
            <a:r>
              <a:rPr lang="en-US" sz="1600" dirty="0" err="1" smtClean="0"/>
              <a:t>multipacting</a:t>
            </a:r>
            <a:r>
              <a:rPr lang="en-US" sz="1600" dirty="0" smtClean="0"/>
              <a:t> activity</a:t>
            </a:r>
            <a:endParaRPr lang="en-GB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21-May-2019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6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22" y="981075"/>
            <a:ext cx="3598818" cy="26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Cavity Quench on 9 April 11:04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C</a:t>
            </a:r>
            <a:r>
              <a:rPr lang="en-US" b="1" dirty="0" smtClean="0">
                <a:solidFill>
                  <a:srgbClr val="0000FF"/>
                </a:solidFill>
              </a:rPr>
              <a:t>avity #2 conditioning </a:t>
            </a:r>
          </a:p>
          <a:p>
            <a:pPr lvl="1"/>
            <a:r>
              <a:rPr lang="en-US" dirty="0" smtClean="0"/>
              <a:t>started around 9:30</a:t>
            </a:r>
          </a:p>
          <a:p>
            <a:pPr lvl="1"/>
            <a:r>
              <a:rPr lang="en-US" dirty="0" smtClean="0"/>
              <a:t>4 K operation</a:t>
            </a:r>
          </a:p>
          <a:p>
            <a:pPr lvl="1"/>
            <a:r>
              <a:rPr lang="en-US" dirty="0" smtClean="0"/>
              <a:t>self-excited loop (SEL)</a:t>
            </a:r>
          </a:p>
          <a:p>
            <a:pPr lvl="1"/>
            <a:r>
              <a:rPr lang="en-US" dirty="0" smtClean="0"/>
              <a:t>RF peak </a:t>
            </a:r>
            <a:r>
              <a:rPr lang="en-US" dirty="0"/>
              <a:t>power </a:t>
            </a:r>
            <a:r>
              <a:rPr lang="en-US" dirty="0" smtClean="0"/>
              <a:t>up to ~24 </a:t>
            </a:r>
            <a:r>
              <a:rPr lang="en-US" dirty="0"/>
              <a:t>kW</a:t>
            </a:r>
          </a:p>
          <a:p>
            <a:pPr lvl="2"/>
            <a:r>
              <a:rPr lang="en-US" sz="1600" dirty="0"/>
              <a:t>3.2 </a:t>
            </a:r>
            <a:r>
              <a:rPr lang="en-US" sz="1600" dirty="0" err="1"/>
              <a:t>ms</a:t>
            </a:r>
            <a:r>
              <a:rPr lang="en-US" sz="1600" dirty="0"/>
              <a:t> pulse </a:t>
            </a:r>
            <a:r>
              <a:rPr lang="en-US" sz="1600" dirty="0" smtClean="0"/>
              <a:t>length</a:t>
            </a:r>
            <a:endParaRPr lang="en-US" sz="1600" dirty="0"/>
          </a:p>
          <a:p>
            <a:pPr lvl="2"/>
            <a:r>
              <a:rPr lang="en-US" sz="1600" dirty="0"/>
              <a:t>14 Hz repetition </a:t>
            </a:r>
            <a:r>
              <a:rPr lang="en-US" sz="1600" dirty="0" smtClean="0"/>
              <a:t>rate</a:t>
            </a:r>
            <a:endParaRPr lang="en-US" sz="1600" dirty="0"/>
          </a:p>
          <a:p>
            <a:pPr lvl="2"/>
            <a:r>
              <a:rPr lang="en-US" sz="1600" dirty="0"/>
              <a:t>4.5% </a:t>
            </a:r>
            <a:r>
              <a:rPr lang="en-US" sz="1600" dirty="0" smtClean="0"/>
              <a:t>duty factory</a:t>
            </a:r>
            <a:endParaRPr lang="en-US" dirty="0"/>
          </a:p>
          <a:p>
            <a:r>
              <a:rPr lang="en-US" b="1" dirty="0" smtClean="0">
                <a:solidFill>
                  <a:srgbClr val="0000FF"/>
                </a:solidFill>
              </a:rPr>
              <a:t>Cavity quench </a:t>
            </a:r>
            <a:r>
              <a:rPr lang="en-US" b="1" dirty="0">
                <a:solidFill>
                  <a:srgbClr val="0000FF"/>
                </a:solidFill>
              </a:rPr>
              <a:t>at </a:t>
            </a:r>
            <a:r>
              <a:rPr lang="en-US" b="1" dirty="0" smtClean="0">
                <a:solidFill>
                  <a:srgbClr val="0000FF"/>
                </a:solidFill>
              </a:rPr>
              <a:t>11:04</a:t>
            </a:r>
            <a:endParaRPr lang="en-US" b="1" dirty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RF </a:t>
            </a:r>
            <a:r>
              <a:rPr lang="en-US" dirty="0"/>
              <a:t>was shortly cut after notice </a:t>
            </a:r>
            <a:r>
              <a:rPr lang="en-US" dirty="0" smtClean="0"/>
              <a:t>rupture </a:t>
            </a:r>
            <a:r>
              <a:rPr lang="en-US" dirty="0"/>
              <a:t>disk </a:t>
            </a:r>
            <a:r>
              <a:rPr lang="en-US" dirty="0" smtClean="0"/>
              <a:t>opened </a:t>
            </a:r>
            <a:r>
              <a:rPr lang="en-US" dirty="0"/>
              <a:t>(manual cut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/>
              <a:t>Q</a:t>
            </a:r>
            <a:r>
              <a:rPr lang="en-US" baseline="-25000" dirty="0" err="1"/>
              <a:t>e</a:t>
            </a:r>
            <a:r>
              <a:rPr lang="en-US" dirty="0"/>
              <a:t> of the FPC is 1.7 E5.</a:t>
            </a:r>
          </a:p>
          <a:p>
            <a:pPr lvl="2"/>
            <a:r>
              <a:rPr lang="en-US" sz="1600" dirty="0"/>
              <a:t>consider Q0 of cavity at critical temperature is about 1E5, </a:t>
            </a:r>
          </a:p>
          <a:p>
            <a:pPr lvl="2"/>
            <a:r>
              <a:rPr lang="en-US" sz="1600" dirty="0"/>
              <a:t>then heat load into the cavity about 1kW</a:t>
            </a:r>
          </a:p>
          <a:p>
            <a:pPr lvl="1"/>
            <a:r>
              <a:rPr lang="en-US" dirty="0" smtClean="0"/>
              <a:t>cavity temperature increase to ~6.8 K (TT215)</a:t>
            </a:r>
            <a:endParaRPr lang="en-US" dirty="0"/>
          </a:p>
          <a:p>
            <a:pPr lvl="1"/>
            <a:r>
              <a:rPr lang="en-US" dirty="0" smtClean="0"/>
              <a:t>radiation level increase to ~8 </a:t>
            </a:r>
            <a:r>
              <a:rPr lang="en-US" dirty="0" err="1" smtClean="0"/>
              <a:t>mSv</a:t>
            </a:r>
            <a:r>
              <a:rPr lang="en-US" dirty="0" smtClean="0"/>
              <a:t>/h</a:t>
            </a:r>
            <a:endParaRPr lang="en-US" dirty="0"/>
          </a:p>
          <a:p>
            <a:pPr lvl="1"/>
            <a:r>
              <a:rPr lang="en-US" dirty="0"/>
              <a:t>Helium pressure had a large burst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21-May-2019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Han Li and Roger Ruber - ESS Burst Disc Review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7</a:t>
            </a:fld>
            <a:endParaRPr lang="sv-SE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DDABB0-16B2-48D3-8B15-4CAE583AE4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47717" y="917574"/>
            <a:ext cx="6888568" cy="30888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34053" y="1046373"/>
            <a:ext cx="1282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 smtClean="0">
                <a:solidFill>
                  <a:srgbClr val="000000"/>
                </a:solidFill>
              </a:rPr>
              <a:t>GHe</a:t>
            </a:r>
            <a:r>
              <a:rPr lang="en-GB" sz="1800" dirty="0" smtClean="0">
                <a:solidFill>
                  <a:srgbClr val="000000"/>
                </a:solidFill>
              </a:rPr>
              <a:t> flow</a:t>
            </a: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34055" y="1579103"/>
            <a:ext cx="161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 smtClean="0">
                <a:solidFill>
                  <a:srgbClr val="000000"/>
                </a:solidFill>
              </a:rPr>
              <a:t>GHe</a:t>
            </a:r>
            <a:r>
              <a:rPr lang="en-GB" sz="1800" dirty="0" smtClean="0">
                <a:solidFill>
                  <a:srgbClr val="000000"/>
                </a:solidFill>
              </a:rPr>
              <a:t> pressure</a:t>
            </a:r>
            <a:endParaRPr lang="en-GB" sz="1800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6947555" y="1150068"/>
            <a:ext cx="386498" cy="8097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10" idx="1"/>
          </p:cNvCxnSpPr>
          <p:nvPr/>
        </p:nvCxnSpPr>
        <p:spPr bwMode="auto">
          <a:xfrm flipH="1" flipV="1">
            <a:off x="6702458" y="1579103"/>
            <a:ext cx="631597" cy="1846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5027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Cavity Quench on 9 April 11:04 (2/2)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Pressure increase </a:t>
            </a:r>
            <a:r>
              <a:rPr lang="en-US" dirty="0"/>
              <a:t>from 1.05 bar up to 1.7 </a:t>
            </a:r>
            <a:r>
              <a:rPr lang="en-US" dirty="0" err="1" smtClean="0"/>
              <a:t>barA</a:t>
            </a:r>
            <a:endParaRPr lang="en-US" dirty="0" smtClean="0"/>
          </a:p>
          <a:p>
            <a:pPr lvl="1"/>
            <a:r>
              <a:rPr lang="en-US" dirty="0" smtClean="0"/>
              <a:t>PT02 (Helium vessel) within 20 s</a:t>
            </a:r>
            <a:endParaRPr lang="en-US" dirty="0"/>
          </a:p>
          <a:p>
            <a:r>
              <a:rPr lang="en-US" dirty="0" smtClean="0"/>
              <a:t>Temperature increase </a:t>
            </a:r>
          </a:p>
          <a:p>
            <a:pPr lvl="1"/>
            <a:r>
              <a:rPr lang="en-US" dirty="0" smtClean="0"/>
              <a:t>TT215 (interface FPC </a:t>
            </a:r>
            <a:r>
              <a:rPr lang="en-US" dirty="0"/>
              <a:t>and cavity) </a:t>
            </a:r>
            <a:r>
              <a:rPr lang="en-US" dirty="0" smtClean="0"/>
              <a:t>within 10s (~7K)</a:t>
            </a:r>
            <a:endParaRPr lang="en-US" dirty="0"/>
          </a:p>
          <a:p>
            <a:pPr lvl="1"/>
            <a:r>
              <a:rPr lang="en-US" dirty="0"/>
              <a:t>TT218 </a:t>
            </a:r>
            <a:r>
              <a:rPr lang="en-US" dirty="0" smtClean="0"/>
              <a:t>(cavity </a:t>
            </a:r>
            <a:r>
              <a:rPr lang="en-US" dirty="0"/>
              <a:t>vessel) </a:t>
            </a:r>
            <a:r>
              <a:rPr lang="en-US" dirty="0" smtClean="0"/>
              <a:t>within 40s (~4.6K)</a:t>
            </a:r>
            <a:endParaRPr lang="en-US" dirty="0"/>
          </a:p>
          <a:p>
            <a:pPr lvl="1"/>
            <a:r>
              <a:rPr lang="en-US" dirty="0" smtClean="0"/>
              <a:t>TT06 (top of </a:t>
            </a:r>
            <a:r>
              <a:rPr lang="en-US" dirty="0"/>
              <a:t>cavity) </a:t>
            </a:r>
            <a:r>
              <a:rPr lang="en-US" dirty="0" smtClean="0"/>
              <a:t>within 60s (~19K)</a:t>
            </a:r>
            <a:endParaRPr lang="en-US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21-May-2019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Han Li and Roger Ruber - ESS Burst Disc Review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8</a:t>
            </a:fld>
            <a:endParaRPr lang="sv-SE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30D987-3BD0-4182-A220-57B3D8677A6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3055" y="3187820"/>
            <a:ext cx="7297604" cy="3231261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0" idx="1"/>
          </p:cNvCxnSpPr>
          <p:nvPr/>
        </p:nvCxnSpPr>
        <p:spPr bwMode="auto">
          <a:xfrm flipH="1">
            <a:off x="4206240" y="5029204"/>
            <a:ext cx="663728" cy="3807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464634" y="5225249"/>
            <a:ext cx="1646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dirty="0" smtClean="0"/>
              <a:t>radiation level</a:t>
            </a:r>
            <a:endParaRPr lang="en-GB" sz="1800" dirty="0"/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 bwMode="auto">
          <a:xfrm>
            <a:off x="3111562" y="5409915"/>
            <a:ext cx="85725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6" name="Picture 2" descr="C:\Users\ruber\Documents\Work\20190506\PID_spoke_PROTO_V16_Page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8" t="52794" r="36782" b="2365"/>
          <a:stretch/>
        </p:blipFill>
        <p:spPr bwMode="auto">
          <a:xfrm>
            <a:off x="5858425" y="937915"/>
            <a:ext cx="3132000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7221635" y="2247089"/>
            <a:ext cx="278391" cy="189482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9" idx="3"/>
          </p:cNvCxnSpPr>
          <p:nvPr/>
        </p:nvCxnSpPr>
        <p:spPr bwMode="auto">
          <a:xfrm flipV="1">
            <a:off x="5399539" y="2412461"/>
            <a:ext cx="1847567" cy="845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35" idx="3"/>
          </p:cNvCxnSpPr>
          <p:nvPr/>
        </p:nvCxnSpPr>
        <p:spPr bwMode="auto">
          <a:xfrm flipV="1">
            <a:off x="5394216" y="1692613"/>
            <a:ext cx="1827419" cy="125662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37" idx="0"/>
          </p:cNvCxnSpPr>
          <p:nvPr/>
        </p:nvCxnSpPr>
        <p:spPr bwMode="auto">
          <a:xfrm flipV="1">
            <a:off x="8516204" y="1079770"/>
            <a:ext cx="423497" cy="306214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3078371-BB28-4416-9485-7A1A347C5B55}"/>
              </a:ext>
            </a:extLst>
          </p:cNvPr>
          <p:cNvSpPr txBox="1"/>
          <p:nvPr/>
        </p:nvSpPr>
        <p:spPr>
          <a:xfrm>
            <a:off x="4552545" y="3073195"/>
            <a:ext cx="84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800" dirty="0">
                <a:solidFill>
                  <a:srgbClr val="0000FF"/>
                </a:solidFill>
              </a:rPr>
              <a:t>TT215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3078371-BB28-4416-9485-7A1A347C5B55}"/>
              </a:ext>
            </a:extLst>
          </p:cNvPr>
          <p:cNvSpPr txBox="1"/>
          <p:nvPr/>
        </p:nvSpPr>
        <p:spPr>
          <a:xfrm>
            <a:off x="4547222" y="2764568"/>
            <a:ext cx="84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800" dirty="0" smtClean="0">
                <a:solidFill>
                  <a:srgbClr val="0000FF"/>
                </a:solidFill>
              </a:rPr>
              <a:t>TT06</a:t>
            </a:r>
            <a:endParaRPr lang="sv-SE" sz="1800" dirty="0">
              <a:solidFill>
                <a:srgbClr val="0000FF"/>
              </a:solidFill>
            </a:endParaRPr>
          </a:p>
        </p:txBody>
      </p:sp>
      <p:cxnSp>
        <p:nvCxnSpPr>
          <p:cNvPr id="52" name="Straight Arrow Connector 51"/>
          <p:cNvCxnSpPr>
            <a:stCxn id="53" idx="3"/>
          </p:cNvCxnSpPr>
          <p:nvPr/>
        </p:nvCxnSpPr>
        <p:spPr bwMode="auto">
          <a:xfrm flipV="1">
            <a:off x="3125875" y="4738210"/>
            <a:ext cx="774807" cy="1555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3" name="TextBox 52"/>
          <p:cNvSpPr txBox="1"/>
          <p:nvPr/>
        </p:nvSpPr>
        <p:spPr>
          <a:xfrm>
            <a:off x="1325649" y="4569102"/>
            <a:ext cx="180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dirty="0" smtClean="0"/>
              <a:t>TT215</a:t>
            </a:r>
            <a:endParaRPr lang="en-GB" sz="1800" dirty="0"/>
          </a:p>
        </p:txBody>
      </p:sp>
      <p:cxnSp>
        <p:nvCxnSpPr>
          <p:cNvPr id="58" name="Straight Arrow Connector 57"/>
          <p:cNvCxnSpPr>
            <a:stCxn id="59" idx="1"/>
          </p:cNvCxnSpPr>
          <p:nvPr/>
        </p:nvCxnSpPr>
        <p:spPr bwMode="auto">
          <a:xfrm flipH="1" flipV="1">
            <a:off x="4281055" y="4738210"/>
            <a:ext cx="575470" cy="322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1" idx="3"/>
          </p:cNvCxnSpPr>
          <p:nvPr/>
        </p:nvCxnSpPr>
        <p:spPr bwMode="auto">
          <a:xfrm>
            <a:off x="3111562" y="5409915"/>
            <a:ext cx="328872" cy="26414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99" y="4511247"/>
            <a:ext cx="3422396" cy="19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3078371-BB28-4416-9485-7A1A347C5B55}"/>
              </a:ext>
            </a:extLst>
          </p:cNvPr>
          <p:cNvSpPr txBox="1"/>
          <p:nvPr/>
        </p:nvSpPr>
        <p:spPr>
          <a:xfrm>
            <a:off x="6798138" y="4141915"/>
            <a:ext cx="84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dirty="0" smtClean="0">
                <a:solidFill>
                  <a:srgbClr val="0000FF"/>
                </a:solidFill>
              </a:rPr>
              <a:t>TT218</a:t>
            </a:r>
            <a:endParaRPr lang="sv-SE" sz="1800" dirty="0">
              <a:solidFill>
                <a:srgbClr val="0000FF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3078371-BB28-4416-9485-7A1A347C5B55}"/>
              </a:ext>
            </a:extLst>
          </p:cNvPr>
          <p:cNvSpPr txBox="1"/>
          <p:nvPr/>
        </p:nvSpPr>
        <p:spPr>
          <a:xfrm>
            <a:off x="8092707" y="4141915"/>
            <a:ext cx="84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dirty="0" smtClean="0">
                <a:solidFill>
                  <a:srgbClr val="FF0000"/>
                </a:solidFill>
              </a:rPr>
              <a:t>PT02</a:t>
            </a:r>
            <a:endParaRPr lang="sv-SE" sz="1800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56525" y="4585810"/>
            <a:ext cx="122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TT06</a:t>
            </a:r>
            <a:endParaRPr lang="en-GB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4869968" y="4844538"/>
            <a:ext cx="1206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TT218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27126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Observed Phenomenon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Cavity was running stable more than 1 hour before the event</a:t>
            </a:r>
          </a:p>
          <a:p>
            <a:pPr lvl="1"/>
            <a:r>
              <a:rPr lang="en-US" dirty="0" smtClean="0"/>
              <a:t>TT215 </a:t>
            </a:r>
            <a:r>
              <a:rPr lang="en-US" dirty="0"/>
              <a:t>shows some small peak while there was radiation in the cavity, but unfortunately, we were too focusing on the RF part and did not </a:t>
            </a:r>
            <a:r>
              <a:rPr lang="en-US" dirty="0" smtClean="0"/>
              <a:t>noticed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TT215 </a:t>
            </a:r>
            <a:r>
              <a:rPr lang="en-US" dirty="0"/>
              <a:t>(close to coupler) indicates higher temperature than </a:t>
            </a:r>
            <a:r>
              <a:rPr lang="en-US" dirty="0" smtClean="0"/>
              <a:t>TT218 </a:t>
            </a:r>
            <a:r>
              <a:rPr lang="en-US" dirty="0"/>
              <a:t>(on cavity)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RF arcing </a:t>
            </a:r>
            <a:r>
              <a:rPr lang="en-US" dirty="0"/>
              <a:t>interlock triggered several </a:t>
            </a:r>
            <a:r>
              <a:rPr lang="en-US" dirty="0" smtClean="0"/>
              <a:t>times</a:t>
            </a:r>
            <a:endParaRPr lang="en-US" dirty="0"/>
          </a:p>
          <a:p>
            <a:pPr lvl="2"/>
            <a:r>
              <a:rPr lang="en-US" dirty="0" smtClean="0"/>
              <a:t>indication </a:t>
            </a:r>
            <a:r>
              <a:rPr lang="en-US" dirty="0"/>
              <a:t>of the arc detector was located on the doorknob of cavity 1 while we were running cavity 2</a:t>
            </a:r>
          </a:p>
          <a:p>
            <a:pPr lvl="2"/>
            <a:r>
              <a:rPr lang="en-US" dirty="0"/>
              <a:t>A few minutes before the quench (11:00 o'clock</a:t>
            </a:r>
            <a:r>
              <a:rPr lang="en-US" dirty="0" smtClean="0"/>
              <a:t>), all </a:t>
            </a:r>
            <a:r>
              <a:rPr lang="en-US" dirty="0"/>
              <a:t>arc detectors </a:t>
            </a:r>
            <a:r>
              <a:rPr lang="en-US" dirty="0" smtClean="0"/>
              <a:t>triggered, including </a:t>
            </a:r>
            <a:r>
              <a:rPr lang="en-US" dirty="0"/>
              <a:t>one arc detector </a:t>
            </a:r>
            <a:r>
              <a:rPr lang="en-US" dirty="0" smtClean="0"/>
              <a:t>not used </a:t>
            </a:r>
            <a:r>
              <a:rPr lang="en-US" dirty="0"/>
              <a:t>and fiber cable is not connected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Radiation </a:t>
            </a:r>
            <a:r>
              <a:rPr lang="en-US" dirty="0"/>
              <a:t>peak </a:t>
            </a:r>
            <a:r>
              <a:rPr lang="en-US" dirty="0" smtClean="0"/>
              <a:t>observed </a:t>
            </a:r>
            <a:r>
              <a:rPr lang="en-US" dirty="0"/>
              <a:t>when </a:t>
            </a:r>
            <a:r>
              <a:rPr lang="en-US" dirty="0" smtClean="0"/>
              <a:t>RF switch off/on </a:t>
            </a:r>
            <a:r>
              <a:rPr lang="en-US" dirty="0"/>
              <a:t>due to interlock </a:t>
            </a:r>
            <a:r>
              <a:rPr lang="en-US" dirty="0" smtClean="0"/>
              <a:t>trigger/reset</a:t>
            </a:r>
            <a:endParaRPr lang="en-US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21-May-2019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 Li and Roger Ruber - ESS Burst Disc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2202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 Uppsala">
  <a:themeElements>
    <a:clrScheme name="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B9D3C6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 err="1" smtClean="0"/>
        </a:defPPr>
      </a:lstStyle>
    </a:tx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heme Uppsala" id="{E291ACF0-34CD-4185-B20D-A3B0D85A2153}" vid="{11A2524C-7F97-448A-A248-03D4A875DFC5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33243</TotalTime>
  <Words>1572</Words>
  <Application>Microsoft Office PowerPoint</Application>
  <PresentationFormat>On-screen Show (4:3)</PresentationFormat>
  <Paragraphs>295</Paragraphs>
  <Slides>16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Theme Uppsala</vt:lpstr>
      <vt:lpstr>FREIA Laboratory Facility for Research Instrumentation and Accelerator Development</vt:lpstr>
      <vt:lpstr>FREIA Laboratory</vt:lpstr>
      <vt:lpstr>Double Spoke Cavity Package (2017)</vt:lpstr>
      <vt:lpstr>High-β Elliptical Cavity Package (2018)</vt:lpstr>
      <vt:lpstr>Spoke Valve Box Prototype (2019)</vt:lpstr>
      <vt:lpstr>Spoke Cryomodule Prototype (2019)</vt:lpstr>
      <vt:lpstr>Cavity Quench on 9 April 11:04</vt:lpstr>
      <vt:lpstr>Cavity Quench on 9 April 11:04 (2/2)</vt:lpstr>
      <vt:lpstr>Observed Phenomenon</vt:lpstr>
      <vt:lpstr>RF Power Monitoring</vt:lpstr>
      <vt:lpstr>False Forward Power</vt:lpstr>
      <vt:lpstr>False Transmitted Power</vt:lpstr>
      <vt:lpstr>Lessons Learned</vt:lpstr>
      <vt:lpstr>Immediate System Improvements</vt:lpstr>
      <vt:lpstr>LabVIEW Control System Interface</vt:lpstr>
      <vt:lpstr>Summary</vt:lpstr>
    </vt:vector>
  </TitlesOfParts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WP8 RF Systems Draft Work Package Description</dc:title>
  <dc:creator>ruber</dc:creator>
  <cp:lastModifiedBy>Roger Ruber</cp:lastModifiedBy>
  <cp:revision>506</cp:revision>
  <cp:lastPrinted>2015-01-29T11:56:53Z</cp:lastPrinted>
  <dcterms:created xsi:type="dcterms:W3CDTF">2010-02-24T17:17:31Z</dcterms:created>
  <dcterms:modified xsi:type="dcterms:W3CDTF">2019-05-15T06:38:57Z</dcterms:modified>
</cp:coreProperties>
</file>