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74" r:id="rId3"/>
    <p:sldId id="258" r:id="rId4"/>
    <p:sldId id="279" r:id="rId5"/>
    <p:sldId id="288" r:id="rId6"/>
    <p:sldId id="259" r:id="rId7"/>
    <p:sldId id="280" r:id="rId8"/>
    <p:sldId id="276" r:id="rId9"/>
    <p:sldId id="281" r:id="rId10"/>
    <p:sldId id="283" r:id="rId11"/>
    <p:sldId id="284" r:id="rId12"/>
    <p:sldId id="285" r:id="rId13"/>
    <p:sldId id="287" r:id="rId14"/>
    <p:sldId id="289" r:id="rId15"/>
    <p:sldId id="286" r:id="rId16"/>
    <p:sldId id="273" r:id="rId17"/>
    <p:sldId id="278" r:id="rId18"/>
    <p:sldId id="267" r:id="rId19"/>
    <p:sldId id="282" r:id="rId20"/>
    <p:sldId id="291" r:id="rId21"/>
    <p:sldId id="290" r:id="rId22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69696"/>
    <a:srgbClr val="FF0000"/>
    <a:srgbClr val="00FF00"/>
    <a:srgbClr val="3366FF"/>
    <a:srgbClr val="CC6600"/>
    <a:srgbClr val="EAEAEA"/>
    <a:srgbClr val="990000"/>
    <a:srgbClr val="80808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/>
    <p:restoredTop sz="97463" autoAdjust="0"/>
  </p:normalViewPr>
  <p:slideViewPr>
    <p:cSldViewPr snapToGrid="0">
      <p:cViewPr varScale="1">
        <p:scale>
          <a:sx n="118" d="100"/>
          <a:sy n="118" d="100"/>
        </p:scale>
        <p:origin x="143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dirty="0" smtClean="0"/>
              <a:t>Uppsala University - The FREIA Laboratory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A80D929-23E7-46FF-B660-F0A6250B2D1A}" type="datetime3">
              <a:rPr lang="en-US" smtClean="0"/>
              <a:t>21 May 2019</a:t>
            </a:fld>
            <a:endParaRPr lang="en-US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dirty="0" smtClean="0"/>
              <a:t>Uppsala University - The FREIA Laboratory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6FE8D05-B430-466F-944A-1239F13F37A3}" type="datetime3">
              <a:rPr lang="en-US" smtClean="0"/>
              <a:t>21 May 2019</a:t>
            </a:fld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B726D81-273E-434F-B49A-F0759125B3F6}" type="datetime3">
              <a:rPr lang="en-US" smtClean="0"/>
              <a:t>21 May 2019</a:t>
            </a:fld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Uppsala University - The FREIA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5.JPG"/><Relationship Id="rId6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  <p:pic>
        <p:nvPicPr>
          <p:cNvPr id="14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34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71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73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98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2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75" r:id="rId8"/>
    <p:sldLayoutId id="2147483678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739743"/>
            <a:ext cx="8872695" cy="1463592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b="1" dirty="0" smtClean="0"/>
              <a:t>Mitigation measures being studied and implemented at FREIA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Akira Miyazaki</a:t>
            </a:r>
          </a:p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for the FREIA Team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Burst Disc Review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21 May 2019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Interlock diagram on May 21th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4257" y="5340432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33"/>
          <p:cNvSpPr txBox="1"/>
          <p:nvPr/>
        </p:nvSpPr>
        <p:spPr>
          <a:xfrm>
            <a:off x="6712219" y="1338519"/>
            <a:ext cx="12495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LabView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3" name="テキスト ボックス 33"/>
          <p:cNvSpPr txBox="1"/>
          <p:nvPr/>
        </p:nvSpPr>
        <p:spPr>
          <a:xfrm>
            <a:off x="7962902" y="1923653"/>
            <a:ext cx="9465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EPICS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2" name="直線コネクタ 8"/>
          <p:cNvCxnSpPr>
            <a:stCxn id="112" idx="2"/>
            <a:endCxn id="7" idx="0"/>
          </p:cNvCxnSpPr>
          <p:nvPr/>
        </p:nvCxnSpPr>
        <p:spPr>
          <a:xfrm>
            <a:off x="7336977" y="1707851"/>
            <a:ext cx="1" cy="415857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カギ線コネクタ 190"/>
          <p:cNvCxnSpPr>
            <a:stCxn id="112" idx="3"/>
            <a:endCxn id="113" idx="0"/>
          </p:cNvCxnSpPr>
          <p:nvPr/>
        </p:nvCxnSpPr>
        <p:spPr>
          <a:xfrm>
            <a:off x="7961734" y="1523185"/>
            <a:ext cx="474444" cy="400468"/>
          </a:xfrm>
          <a:prstGeom prst="bentConnector2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90"/>
          <p:cNvCxnSpPr>
            <a:stCxn id="113" idx="2"/>
          </p:cNvCxnSpPr>
          <p:nvPr/>
        </p:nvCxnSpPr>
        <p:spPr>
          <a:xfrm rot="5400000">
            <a:off x="7224099" y="2921290"/>
            <a:ext cx="1840385" cy="583774"/>
          </a:xfrm>
          <a:prstGeom prst="bentConnector3">
            <a:avLst>
              <a:gd name="adj1" fmla="val 100002"/>
            </a:avLst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8"/>
          <p:cNvSpPr txBox="1"/>
          <p:nvPr/>
        </p:nvSpPr>
        <p:spPr>
          <a:xfrm>
            <a:off x="1518269" y="918645"/>
            <a:ext cx="12236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Cryogenic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PLC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0" name="テキスト ボックス 18"/>
          <p:cNvSpPr txBox="1"/>
          <p:nvPr/>
        </p:nvSpPr>
        <p:spPr>
          <a:xfrm>
            <a:off x="1545141" y="5757512"/>
            <a:ext cx="126666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800" smtClean="0">
                <a:solidFill>
                  <a:srgbClr val="0000FF"/>
                </a:solidFill>
              </a:rPr>
              <a:t>MKS High</a:t>
            </a:r>
          </a:p>
          <a:p>
            <a:pPr algn="ctr"/>
            <a:r>
              <a:rPr lang="sv-SE" sz="1800" smtClean="0">
                <a:solidFill>
                  <a:srgbClr val="0000FF"/>
                </a:solidFill>
              </a:rPr>
              <a:t>MKS Low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74"/>
          <p:cNvSpPr txBox="1"/>
          <p:nvPr/>
        </p:nvSpPr>
        <p:spPr>
          <a:xfrm>
            <a:off x="96809" y="574496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bar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9" name="テキスト ボックス 74"/>
          <p:cNvSpPr txBox="1"/>
          <p:nvPr/>
        </p:nvSpPr>
        <p:spPr>
          <a:xfrm>
            <a:off x="58109" y="607604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mbar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0" name="カギ線コネクタ 120"/>
          <p:cNvCxnSpPr/>
          <p:nvPr/>
        </p:nvCxnSpPr>
        <p:spPr>
          <a:xfrm flipV="1">
            <a:off x="2820366" y="4799281"/>
            <a:ext cx="1743411" cy="112473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20"/>
          <p:cNvCxnSpPr/>
          <p:nvPr/>
        </p:nvCxnSpPr>
        <p:spPr>
          <a:xfrm flipV="1">
            <a:off x="2809776" y="4982490"/>
            <a:ext cx="1761060" cy="1229711"/>
          </a:xfrm>
          <a:prstGeom prst="bentConnector3">
            <a:avLst>
              <a:gd name="adj1" fmla="val 62898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カギ線コネクタ 120"/>
          <p:cNvCxnSpPr>
            <a:stCxn id="139" idx="3"/>
            <a:endCxn id="20" idx="1"/>
          </p:cNvCxnSpPr>
          <p:nvPr/>
        </p:nvCxnSpPr>
        <p:spPr>
          <a:xfrm flipV="1">
            <a:off x="2741882" y="1117054"/>
            <a:ext cx="2090988" cy="12475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smtClean="0">
                <a:solidFill>
                  <a:srgbClr val="FF0000"/>
                </a:solidFill>
              </a:rPr>
              <a:t>Access</a:t>
            </a:r>
          </a:p>
          <a:p>
            <a:r>
              <a:rPr lang="sv-SE" sz="1800" dirty="0" err="1" smtClean="0">
                <a:solidFill>
                  <a:srgbClr val="FF0000"/>
                </a:solidFill>
              </a:rPr>
              <a:t>Water</a:t>
            </a:r>
            <a:r>
              <a:rPr lang="sv-SE" sz="1800" dirty="0" smtClean="0">
                <a:solidFill>
                  <a:srgbClr val="FF0000"/>
                </a:solidFill>
              </a:rPr>
              <a:t> </a:t>
            </a:r>
            <a:r>
              <a:rPr lang="sv-SE" sz="1800" dirty="0" err="1" smtClean="0">
                <a:solidFill>
                  <a:srgbClr val="FF0000"/>
                </a:solidFill>
              </a:rPr>
              <a:t>flow</a:t>
            </a:r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1800" dirty="0" err="1" smtClean="0">
                <a:solidFill>
                  <a:srgbClr val="FF0000"/>
                </a:solidFill>
              </a:rPr>
              <a:t>Coupler</a:t>
            </a:r>
            <a:r>
              <a:rPr lang="sv-SE" sz="1800" dirty="0" smtClean="0">
                <a:solidFill>
                  <a:srgbClr val="FF0000"/>
                </a:solidFill>
              </a:rPr>
              <a:t> 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72"/>
          <p:cNvSpPr txBox="1"/>
          <p:nvPr/>
        </p:nvSpPr>
        <p:spPr>
          <a:xfrm>
            <a:off x="136960" y="1096258"/>
            <a:ext cx="13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FF"/>
                </a:solidFill>
              </a:rPr>
              <a:t>LHe</a:t>
            </a:r>
            <a:r>
              <a:rPr lang="sv-SE" sz="1800" dirty="0" smtClean="0">
                <a:solidFill>
                  <a:srgbClr val="0000FF"/>
                </a:solidFill>
              </a:rPr>
              <a:t> </a:t>
            </a:r>
            <a:r>
              <a:rPr lang="sv-SE" sz="1800" dirty="0" err="1" smtClean="0">
                <a:solidFill>
                  <a:srgbClr val="0000FF"/>
                </a:solidFill>
              </a:rPr>
              <a:t>Level</a:t>
            </a:r>
            <a:endParaRPr lang="sv-SE" sz="1800" dirty="0" smtClean="0">
              <a:solidFill>
                <a:srgbClr val="0000FF"/>
              </a:solidFill>
            </a:endParaRPr>
          </a:p>
        </p:txBody>
      </p:sp>
      <p:sp>
        <p:nvSpPr>
          <p:cNvPr id="214" name="テキスト ボックス 57"/>
          <p:cNvSpPr txBox="1"/>
          <p:nvPr/>
        </p:nvSpPr>
        <p:spPr>
          <a:xfrm>
            <a:off x="5932721" y="6008830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</a:rPr>
              <a:t>t </a:t>
            </a:r>
          </a:p>
        </p:txBody>
      </p:sp>
      <p:cxnSp>
        <p:nvCxnSpPr>
          <p:cNvPr id="215" name="カギ線コネクタ 193"/>
          <p:cNvCxnSpPr>
            <a:stCxn id="23" idx="1"/>
            <a:endCxn id="21" idx="2"/>
          </p:cNvCxnSpPr>
          <p:nvPr/>
        </p:nvCxnSpPr>
        <p:spPr>
          <a:xfrm rot="10800000">
            <a:off x="5218634" y="6091750"/>
            <a:ext cx="1650258" cy="286413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"/>
          <p:cNvSpPr txBox="1"/>
          <p:nvPr/>
        </p:nvSpPr>
        <p:spPr>
          <a:xfrm>
            <a:off x="1303962" y="1029375"/>
            <a:ext cx="6921698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MKS analog input split into two (</a:t>
            </a:r>
            <a:r>
              <a:rPr lang="en-US" sz="1800" b="1" u="sng" dirty="0" smtClean="0">
                <a:solidFill>
                  <a:srgbClr val="FF0000"/>
                </a:solidFill>
              </a:rPr>
              <a:t>most critical interlock</a:t>
            </a:r>
            <a:r>
              <a:rPr lang="en-US" sz="1800" u="sng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Cryogenic regulation from MKS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Compact RIO’s analog input (100 kHz sampling)</a:t>
            </a:r>
          </a:p>
          <a:p>
            <a:r>
              <a:rPr lang="en-US" sz="1800" dirty="0" smtClean="0"/>
              <a:t>If the pressure level is higher than </a:t>
            </a:r>
            <a:r>
              <a:rPr lang="en-US" sz="1800" b="1" dirty="0" smtClean="0"/>
              <a:t>67 mbar</a:t>
            </a:r>
            <a:r>
              <a:rPr lang="en-US" sz="1800" dirty="0" smtClean="0"/>
              <a:t>, RF interlock trips</a:t>
            </a:r>
          </a:p>
          <a:p>
            <a:endParaRPr lang="en-US" sz="1800" dirty="0" smtClean="0"/>
          </a:p>
          <a:p>
            <a:r>
              <a:rPr lang="en-US" sz="1800" dirty="0" smtClean="0"/>
              <a:t>Pressurizing time (1.05 o 1.7 bar) after the quench was 20 s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 Enough safety margin from 30 mbar by this hardware interlock</a:t>
            </a:r>
            <a:endParaRPr lang="en-US" sz="1800" dirty="0" smtClean="0"/>
          </a:p>
        </p:txBody>
      </p:sp>
      <p:sp>
        <p:nvSpPr>
          <p:cNvPr id="68" name="Rectangle 43"/>
          <p:cNvSpPr/>
          <p:nvPr/>
        </p:nvSpPr>
        <p:spPr bwMode="auto">
          <a:xfrm>
            <a:off x="54598" y="5745326"/>
            <a:ext cx="2962641" cy="7161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9" name="Straight Arrow Connector 46"/>
          <p:cNvCxnSpPr>
            <a:stCxn id="67" idx="2"/>
          </p:cNvCxnSpPr>
          <p:nvPr/>
        </p:nvCxnSpPr>
        <p:spPr bwMode="auto">
          <a:xfrm flipH="1">
            <a:off x="3017239" y="3060700"/>
            <a:ext cx="1747572" cy="3042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76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Interlock diagram on May 21th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2490" y="5332021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33"/>
          <p:cNvSpPr txBox="1"/>
          <p:nvPr/>
        </p:nvSpPr>
        <p:spPr>
          <a:xfrm>
            <a:off x="6712219" y="1338519"/>
            <a:ext cx="12495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LabView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3" name="テキスト ボックス 33"/>
          <p:cNvSpPr txBox="1"/>
          <p:nvPr/>
        </p:nvSpPr>
        <p:spPr>
          <a:xfrm>
            <a:off x="7962902" y="1923653"/>
            <a:ext cx="9465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EPICS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2" name="直線コネクタ 8"/>
          <p:cNvCxnSpPr>
            <a:stCxn id="112" idx="2"/>
            <a:endCxn id="7" idx="0"/>
          </p:cNvCxnSpPr>
          <p:nvPr/>
        </p:nvCxnSpPr>
        <p:spPr>
          <a:xfrm>
            <a:off x="7336977" y="1707851"/>
            <a:ext cx="1" cy="415857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カギ線コネクタ 190"/>
          <p:cNvCxnSpPr>
            <a:stCxn id="112" idx="3"/>
            <a:endCxn id="113" idx="0"/>
          </p:cNvCxnSpPr>
          <p:nvPr/>
        </p:nvCxnSpPr>
        <p:spPr>
          <a:xfrm>
            <a:off x="7961734" y="1523185"/>
            <a:ext cx="474444" cy="400468"/>
          </a:xfrm>
          <a:prstGeom prst="bentConnector2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90"/>
          <p:cNvCxnSpPr>
            <a:stCxn id="113" idx="2"/>
          </p:cNvCxnSpPr>
          <p:nvPr/>
        </p:nvCxnSpPr>
        <p:spPr>
          <a:xfrm rot="5400000">
            <a:off x="7224099" y="2921290"/>
            <a:ext cx="1840385" cy="583774"/>
          </a:xfrm>
          <a:prstGeom prst="bentConnector3">
            <a:avLst>
              <a:gd name="adj1" fmla="val 100002"/>
            </a:avLst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8"/>
          <p:cNvSpPr txBox="1"/>
          <p:nvPr/>
        </p:nvSpPr>
        <p:spPr>
          <a:xfrm>
            <a:off x="1518269" y="918645"/>
            <a:ext cx="12236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Cryogenic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PLC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0" name="テキスト ボックス 18"/>
          <p:cNvSpPr txBox="1"/>
          <p:nvPr/>
        </p:nvSpPr>
        <p:spPr>
          <a:xfrm>
            <a:off x="1545141" y="5757512"/>
            <a:ext cx="126666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800" smtClean="0">
                <a:solidFill>
                  <a:srgbClr val="0000FF"/>
                </a:solidFill>
              </a:rPr>
              <a:t>MKS High</a:t>
            </a:r>
          </a:p>
          <a:p>
            <a:pPr algn="ctr"/>
            <a:r>
              <a:rPr lang="sv-SE" sz="1800" smtClean="0">
                <a:solidFill>
                  <a:srgbClr val="0000FF"/>
                </a:solidFill>
              </a:rPr>
              <a:t>MKS Low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74"/>
          <p:cNvSpPr txBox="1"/>
          <p:nvPr/>
        </p:nvSpPr>
        <p:spPr>
          <a:xfrm>
            <a:off x="96809" y="574496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bar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9" name="テキスト ボックス 74"/>
          <p:cNvSpPr txBox="1"/>
          <p:nvPr/>
        </p:nvSpPr>
        <p:spPr>
          <a:xfrm>
            <a:off x="58109" y="607604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mbar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0" name="カギ線コネクタ 120"/>
          <p:cNvCxnSpPr/>
          <p:nvPr/>
        </p:nvCxnSpPr>
        <p:spPr>
          <a:xfrm flipV="1">
            <a:off x="2820366" y="4799281"/>
            <a:ext cx="1743411" cy="112473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20"/>
          <p:cNvCxnSpPr/>
          <p:nvPr/>
        </p:nvCxnSpPr>
        <p:spPr>
          <a:xfrm flipV="1">
            <a:off x="2809776" y="4982490"/>
            <a:ext cx="1761060" cy="1229711"/>
          </a:xfrm>
          <a:prstGeom prst="bentConnector3">
            <a:avLst>
              <a:gd name="adj1" fmla="val 62898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カギ線コネクタ 120"/>
          <p:cNvCxnSpPr>
            <a:stCxn id="139" idx="3"/>
            <a:endCxn id="20" idx="1"/>
          </p:cNvCxnSpPr>
          <p:nvPr/>
        </p:nvCxnSpPr>
        <p:spPr>
          <a:xfrm flipV="1">
            <a:off x="2741882" y="1117054"/>
            <a:ext cx="2090988" cy="12475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smtClean="0">
                <a:solidFill>
                  <a:srgbClr val="FF0000"/>
                </a:solidFill>
              </a:rPr>
              <a:t>Access</a:t>
            </a:r>
          </a:p>
          <a:p>
            <a:r>
              <a:rPr lang="sv-SE" sz="1800" dirty="0" err="1" smtClean="0">
                <a:solidFill>
                  <a:srgbClr val="FF0000"/>
                </a:solidFill>
              </a:rPr>
              <a:t>Water</a:t>
            </a:r>
            <a:r>
              <a:rPr lang="sv-SE" sz="1800" dirty="0" smtClean="0">
                <a:solidFill>
                  <a:srgbClr val="FF0000"/>
                </a:solidFill>
              </a:rPr>
              <a:t> </a:t>
            </a:r>
            <a:r>
              <a:rPr lang="sv-SE" sz="1800" dirty="0" err="1" smtClean="0">
                <a:solidFill>
                  <a:srgbClr val="FF0000"/>
                </a:solidFill>
              </a:rPr>
              <a:t>flow</a:t>
            </a:r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1800" dirty="0" err="1" smtClean="0">
                <a:solidFill>
                  <a:srgbClr val="FF0000"/>
                </a:solidFill>
              </a:rPr>
              <a:t>Coupler</a:t>
            </a:r>
            <a:r>
              <a:rPr lang="sv-SE" sz="1800" dirty="0" smtClean="0">
                <a:solidFill>
                  <a:srgbClr val="FF0000"/>
                </a:solidFill>
              </a:rPr>
              <a:t> 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72"/>
          <p:cNvSpPr txBox="1"/>
          <p:nvPr/>
        </p:nvSpPr>
        <p:spPr>
          <a:xfrm>
            <a:off x="136960" y="1096258"/>
            <a:ext cx="13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FF"/>
                </a:solidFill>
              </a:rPr>
              <a:t>LHe</a:t>
            </a:r>
            <a:r>
              <a:rPr lang="sv-SE" sz="1800" dirty="0" smtClean="0">
                <a:solidFill>
                  <a:srgbClr val="0000FF"/>
                </a:solidFill>
              </a:rPr>
              <a:t> </a:t>
            </a:r>
            <a:r>
              <a:rPr lang="sv-SE" sz="1800" dirty="0" err="1" smtClean="0">
                <a:solidFill>
                  <a:srgbClr val="0000FF"/>
                </a:solidFill>
              </a:rPr>
              <a:t>Level</a:t>
            </a:r>
            <a:endParaRPr lang="sv-SE" sz="1800" dirty="0" smtClean="0">
              <a:solidFill>
                <a:srgbClr val="0000FF"/>
              </a:solidFill>
            </a:endParaRPr>
          </a:p>
        </p:txBody>
      </p:sp>
      <p:sp>
        <p:nvSpPr>
          <p:cNvPr id="214" name="テキスト ボックス 57"/>
          <p:cNvSpPr txBox="1"/>
          <p:nvPr/>
        </p:nvSpPr>
        <p:spPr>
          <a:xfrm>
            <a:off x="5932721" y="6008830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</a:rPr>
              <a:t>t </a:t>
            </a:r>
          </a:p>
        </p:txBody>
      </p:sp>
      <p:cxnSp>
        <p:nvCxnSpPr>
          <p:cNvPr id="215" name="カギ線コネクタ 193"/>
          <p:cNvCxnSpPr>
            <a:stCxn id="23" idx="1"/>
            <a:endCxn id="21" idx="2"/>
          </p:cNvCxnSpPr>
          <p:nvPr/>
        </p:nvCxnSpPr>
        <p:spPr>
          <a:xfrm rot="10800000">
            <a:off x="5218634" y="6091750"/>
            <a:ext cx="1650258" cy="286413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"/>
          <p:cNvSpPr txBox="1"/>
          <p:nvPr/>
        </p:nvSpPr>
        <p:spPr>
          <a:xfrm>
            <a:off x="197787" y="2489168"/>
            <a:ext cx="4189156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Cryogenic PLC digital output </a:t>
            </a:r>
          </a:p>
          <a:p>
            <a:r>
              <a:rPr lang="en-US" sz="1800" dirty="0" smtClean="0"/>
              <a:t>If </a:t>
            </a:r>
            <a:r>
              <a:rPr lang="en-US" sz="1800" dirty="0" err="1" smtClean="0"/>
              <a:t>LHe</a:t>
            </a:r>
            <a:r>
              <a:rPr lang="en-US" sz="1800" dirty="0" smtClean="0"/>
              <a:t> level becomes only a few cm above the cavity, RF interlock trips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800" dirty="0" smtClean="0">
                <a:sym typeface="Wingdings" panose="05000000000000000000" pitchFamily="2" charset="2"/>
              </a:rPr>
              <a:t>Usually slower than the pressurizing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800" b="1" dirty="0" smtClean="0">
                <a:sym typeface="Wingdings" panose="05000000000000000000" pitchFamily="2" charset="2"/>
              </a:rPr>
              <a:t>Redundancy in the safety system</a:t>
            </a:r>
            <a:endParaRPr lang="en-US" sz="1800" b="1" dirty="0" smtClean="0"/>
          </a:p>
        </p:txBody>
      </p:sp>
      <p:sp>
        <p:nvSpPr>
          <p:cNvPr id="68" name="Rectangle 43"/>
          <p:cNvSpPr/>
          <p:nvPr/>
        </p:nvSpPr>
        <p:spPr bwMode="auto">
          <a:xfrm>
            <a:off x="58109" y="879233"/>
            <a:ext cx="2962641" cy="71614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9" name="Straight Arrow Connector 46"/>
          <p:cNvCxnSpPr>
            <a:stCxn id="67" idx="0"/>
            <a:endCxn id="68" idx="2"/>
          </p:cNvCxnSpPr>
          <p:nvPr/>
        </p:nvCxnSpPr>
        <p:spPr bwMode="auto">
          <a:xfrm flipH="1" flipV="1">
            <a:off x="1539430" y="1595379"/>
            <a:ext cx="752935" cy="8937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573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Interlock diagram on May 21th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2490" y="5332021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33"/>
          <p:cNvSpPr txBox="1"/>
          <p:nvPr/>
        </p:nvSpPr>
        <p:spPr>
          <a:xfrm>
            <a:off x="6712219" y="1338519"/>
            <a:ext cx="12495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LabView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3" name="テキスト ボックス 33"/>
          <p:cNvSpPr txBox="1"/>
          <p:nvPr/>
        </p:nvSpPr>
        <p:spPr>
          <a:xfrm>
            <a:off x="7962902" y="1923653"/>
            <a:ext cx="9465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EPICS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2" name="直線コネクタ 8"/>
          <p:cNvCxnSpPr>
            <a:stCxn id="112" idx="2"/>
            <a:endCxn id="7" idx="0"/>
          </p:cNvCxnSpPr>
          <p:nvPr/>
        </p:nvCxnSpPr>
        <p:spPr>
          <a:xfrm>
            <a:off x="7336977" y="1707851"/>
            <a:ext cx="1" cy="415857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カギ線コネクタ 190"/>
          <p:cNvCxnSpPr>
            <a:stCxn id="112" idx="3"/>
            <a:endCxn id="113" idx="0"/>
          </p:cNvCxnSpPr>
          <p:nvPr/>
        </p:nvCxnSpPr>
        <p:spPr>
          <a:xfrm>
            <a:off x="7961734" y="1523185"/>
            <a:ext cx="474444" cy="400468"/>
          </a:xfrm>
          <a:prstGeom prst="bentConnector2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90"/>
          <p:cNvCxnSpPr>
            <a:stCxn id="113" idx="2"/>
          </p:cNvCxnSpPr>
          <p:nvPr/>
        </p:nvCxnSpPr>
        <p:spPr>
          <a:xfrm rot="5400000">
            <a:off x="7224099" y="2921290"/>
            <a:ext cx="1840385" cy="583774"/>
          </a:xfrm>
          <a:prstGeom prst="bentConnector3">
            <a:avLst>
              <a:gd name="adj1" fmla="val 100002"/>
            </a:avLst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8"/>
          <p:cNvSpPr txBox="1"/>
          <p:nvPr/>
        </p:nvSpPr>
        <p:spPr>
          <a:xfrm>
            <a:off x="1518269" y="918645"/>
            <a:ext cx="12236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Cryogenic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PLC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0" name="テキスト ボックス 18"/>
          <p:cNvSpPr txBox="1"/>
          <p:nvPr/>
        </p:nvSpPr>
        <p:spPr>
          <a:xfrm>
            <a:off x="1545141" y="5757512"/>
            <a:ext cx="126666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800" smtClean="0">
                <a:solidFill>
                  <a:srgbClr val="0000FF"/>
                </a:solidFill>
              </a:rPr>
              <a:t>MKS High</a:t>
            </a:r>
          </a:p>
          <a:p>
            <a:pPr algn="ctr"/>
            <a:r>
              <a:rPr lang="sv-SE" sz="1800" smtClean="0">
                <a:solidFill>
                  <a:srgbClr val="0000FF"/>
                </a:solidFill>
              </a:rPr>
              <a:t>MKS Low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74"/>
          <p:cNvSpPr txBox="1"/>
          <p:nvPr/>
        </p:nvSpPr>
        <p:spPr>
          <a:xfrm>
            <a:off x="96809" y="574496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bar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9" name="テキスト ボックス 74"/>
          <p:cNvSpPr txBox="1"/>
          <p:nvPr/>
        </p:nvSpPr>
        <p:spPr>
          <a:xfrm>
            <a:off x="58109" y="607604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mbar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0" name="カギ線コネクタ 120"/>
          <p:cNvCxnSpPr/>
          <p:nvPr/>
        </p:nvCxnSpPr>
        <p:spPr>
          <a:xfrm flipV="1">
            <a:off x="2820366" y="4799281"/>
            <a:ext cx="1743411" cy="112473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20"/>
          <p:cNvCxnSpPr/>
          <p:nvPr/>
        </p:nvCxnSpPr>
        <p:spPr>
          <a:xfrm flipV="1">
            <a:off x="2809776" y="4982490"/>
            <a:ext cx="1761060" cy="1229711"/>
          </a:xfrm>
          <a:prstGeom prst="bentConnector3">
            <a:avLst>
              <a:gd name="adj1" fmla="val 62898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カギ線コネクタ 120"/>
          <p:cNvCxnSpPr>
            <a:stCxn id="139" idx="3"/>
            <a:endCxn id="20" idx="1"/>
          </p:cNvCxnSpPr>
          <p:nvPr/>
        </p:nvCxnSpPr>
        <p:spPr>
          <a:xfrm flipV="1">
            <a:off x="2741882" y="1117054"/>
            <a:ext cx="2090988" cy="12475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Access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Water flow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Coupler 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72"/>
          <p:cNvSpPr txBox="1"/>
          <p:nvPr/>
        </p:nvSpPr>
        <p:spPr>
          <a:xfrm>
            <a:off x="136960" y="1096258"/>
            <a:ext cx="13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FF"/>
                </a:solidFill>
              </a:rPr>
              <a:t>LHe</a:t>
            </a:r>
            <a:r>
              <a:rPr lang="sv-SE" sz="1800" dirty="0" smtClean="0">
                <a:solidFill>
                  <a:srgbClr val="0000FF"/>
                </a:solidFill>
              </a:rPr>
              <a:t> </a:t>
            </a:r>
            <a:r>
              <a:rPr lang="sv-SE" sz="1800" dirty="0" err="1" smtClean="0">
                <a:solidFill>
                  <a:srgbClr val="0000FF"/>
                </a:solidFill>
              </a:rPr>
              <a:t>Level</a:t>
            </a:r>
            <a:endParaRPr lang="sv-SE" sz="1800" dirty="0" smtClean="0">
              <a:solidFill>
                <a:srgbClr val="0000FF"/>
              </a:solidFill>
            </a:endParaRPr>
          </a:p>
        </p:txBody>
      </p:sp>
      <p:sp>
        <p:nvSpPr>
          <p:cNvPr id="214" name="テキスト ボックス 57"/>
          <p:cNvSpPr txBox="1"/>
          <p:nvPr/>
        </p:nvSpPr>
        <p:spPr>
          <a:xfrm>
            <a:off x="5932721" y="6008830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</a:rPr>
              <a:t>t </a:t>
            </a:r>
          </a:p>
        </p:txBody>
      </p:sp>
      <p:cxnSp>
        <p:nvCxnSpPr>
          <p:cNvPr id="215" name="カギ線コネクタ 193"/>
          <p:cNvCxnSpPr>
            <a:stCxn id="23" idx="1"/>
            <a:endCxn id="21" idx="2"/>
          </p:cNvCxnSpPr>
          <p:nvPr/>
        </p:nvCxnSpPr>
        <p:spPr>
          <a:xfrm rot="10800000">
            <a:off x="5218634" y="6091750"/>
            <a:ext cx="1650258" cy="286413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"/>
          <p:cNvSpPr txBox="1"/>
          <p:nvPr/>
        </p:nvSpPr>
        <p:spPr>
          <a:xfrm>
            <a:off x="136845" y="2074524"/>
            <a:ext cx="5870943" cy="427809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Two software interlocks deployed</a:t>
            </a:r>
          </a:p>
          <a:p>
            <a:endParaRPr lang="en-US" sz="1800" u="sng" dirty="0"/>
          </a:p>
          <a:p>
            <a:r>
              <a:rPr lang="en-US" sz="1800" u="sng" dirty="0" smtClean="0"/>
              <a:t>Interlock by He pressure</a:t>
            </a:r>
          </a:p>
          <a:p>
            <a:r>
              <a:rPr lang="en-US" sz="1800" dirty="0" smtClean="0"/>
              <a:t>Cut LLRF’s DAC if He pressure reaches 100 mbar</a:t>
            </a:r>
          </a:p>
          <a:p>
            <a:endParaRPr lang="en-US" sz="1800" dirty="0" smtClean="0"/>
          </a:p>
          <a:p>
            <a:r>
              <a:rPr lang="en-US" sz="1800" u="sng" dirty="0" smtClean="0"/>
              <a:t>Monitoring EPICS 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He pressure &lt; manually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Cavity temperature &lt; 5K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Radiation &lt; 7000 µ</a:t>
            </a:r>
            <a:r>
              <a:rPr lang="en-US" sz="1800" dirty="0" err="1" smtClean="0"/>
              <a:t>Sv</a:t>
            </a:r>
            <a:r>
              <a:rPr lang="en-US" sz="1800" dirty="0" smtClean="0"/>
              <a:t>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LHe</a:t>
            </a:r>
            <a:r>
              <a:rPr lang="en-US" sz="1800" dirty="0" smtClean="0"/>
              <a:t> &lt; 55cm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Cavity vacuum 1e-6 mbar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</a:t>
            </a:r>
            <a:r>
              <a:rPr lang="en-US" sz="1800" baseline="-25000" dirty="0" smtClean="0"/>
              <a:t>f</a:t>
            </a:r>
            <a:r>
              <a:rPr lang="en-US" sz="1800" dirty="0" smtClean="0"/>
              <a:t>&lt;</a:t>
            </a:r>
            <a:r>
              <a:rPr lang="en-US" sz="1800" baseline="-25000" dirty="0" smtClean="0"/>
              <a:t>,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r</a:t>
            </a:r>
            <a:r>
              <a:rPr lang="en-US" sz="1800" dirty="0" smtClean="0"/>
              <a:t>&lt;</a:t>
            </a:r>
            <a:r>
              <a:rPr lang="en-US" sz="1800" baseline="-25000" dirty="0" smtClean="0"/>
              <a:t>, </a:t>
            </a:r>
            <a:r>
              <a:rPr lang="en-US" sz="1800" dirty="0" smtClean="0"/>
              <a:t>P</a:t>
            </a:r>
            <a:r>
              <a:rPr lang="en-US" sz="1800" baseline="-25000" dirty="0" smtClean="0"/>
              <a:t>t</a:t>
            </a:r>
            <a:r>
              <a:rPr lang="en-US" sz="1800" dirty="0" smtClean="0"/>
              <a:t>&lt;</a:t>
            </a:r>
            <a:r>
              <a:rPr lang="en-US" sz="1800" baseline="-25000" dirty="0"/>
              <a:t> </a:t>
            </a:r>
            <a:r>
              <a:rPr lang="en-US" sz="1800" dirty="0" smtClean="0"/>
              <a:t>manual setup</a:t>
            </a:r>
            <a:endParaRPr lang="en-US" sz="1800" baseline="-25000" dirty="0" smtClean="0"/>
          </a:p>
          <a:p>
            <a:pPr marL="285750" indent="-285750">
              <a:buFont typeface="Wingdings" charset="2"/>
              <a:buChar char="à"/>
            </a:pPr>
            <a:r>
              <a:rPr lang="en-US" sz="1800" dirty="0" smtClean="0">
                <a:sym typeface="Wingdings" panose="05000000000000000000" pitchFamily="2" charset="2"/>
              </a:rPr>
              <a:t>Cut HV of the power station</a:t>
            </a:r>
          </a:p>
          <a:p>
            <a:pPr marL="285750" indent="-285750">
              <a:buFont typeface="Wingdings" charset="2"/>
              <a:buChar char="à"/>
            </a:pPr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 smtClean="0">
                <a:sym typeface="Wingdings" panose="05000000000000000000" pitchFamily="2" charset="2"/>
              </a:rPr>
              <a:t>Again, </a:t>
            </a:r>
            <a:r>
              <a:rPr lang="en-US" sz="1800" b="1" dirty="0" smtClean="0">
                <a:sym typeface="Wingdings" panose="05000000000000000000" pitchFamily="2" charset="2"/>
              </a:rPr>
              <a:t>redundancy in the safety system</a:t>
            </a:r>
            <a:endParaRPr lang="en-US" sz="1800" b="1" dirty="0" smtClean="0"/>
          </a:p>
        </p:txBody>
      </p:sp>
      <p:sp>
        <p:nvSpPr>
          <p:cNvPr id="68" name="Rectangle 43"/>
          <p:cNvSpPr/>
          <p:nvPr/>
        </p:nvSpPr>
        <p:spPr bwMode="auto">
          <a:xfrm>
            <a:off x="6541987" y="1187384"/>
            <a:ext cx="2438935" cy="348039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69" name="Straight Arrow Connector 46"/>
          <p:cNvCxnSpPr>
            <a:stCxn id="67" idx="3"/>
            <a:endCxn id="68" idx="1"/>
          </p:cNvCxnSpPr>
          <p:nvPr/>
        </p:nvCxnSpPr>
        <p:spPr bwMode="auto">
          <a:xfrm flipV="1">
            <a:off x="6007788" y="2927580"/>
            <a:ext cx="534199" cy="1285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082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options to consider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981074"/>
            <a:ext cx="8642350" cy="5472113"/>
          </a:xfrm>
        </p:spPr>
        <p:txBody>
          <a:bodyPr/>
          <a:lstStyle/>
          <a:p>
            <a:r>
              <a:rPr lang="en-US" dirty="0" smtClean="0"/>
              <a:t>The risk of quench is inevitable in bulk </a:t>
            </a:r>
            <a:r>
              <a:rPr lang="en-US" dirty="0" err="1" smtClean="0"/>
              <a:t>Nb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mitigation of the risks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Human error due to practical issues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LLRFs: Lund system (pulse generator+ piezo compensation not deployed) and FREIA LLRF (Self-Excited Loop), combined circuit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power stations: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Electrosys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(currently not working), DB (the only option)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Three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agilent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power sensors for (P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f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) (+ one extra) directly connected to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LabView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machine for SEL control</a:t>
            </a:r>
          </a:p>
          <a:p>
            <a:pPr marL="177800" lvl="1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 Pragmatic decision: manually swapping all the component every time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Slow interlock from cryogenics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Over pressure,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level, temperature after the quench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At 2K (30mbar) rather than 4K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Not implemented before the incident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Fast interlock by quench detection with LLRF</a:t>
            </a:r>
          </a:p>
          <a:p>
            <a:pPr lvl="1"/>
            <a:r>
              <a:rPr lang="en-US" dirty="0" smtClean="0"/>
              <a:t>Cut RF before or a.s.a.p. after the quench</a:t>
            </a:r>
          </a:p>
          <a:p>
            <a:pPr lvl="1"/>
            <a:r>
              <a:rPr lang="en-US" dirty="0"/>
              <a:t>Q</a:t>
            </a:r>
            <a:r>
              <a:rPr lang="en-US" dirty="0" smtClean="0"/>
              <a:t>uick solution in </a:t>
            </a:r>
            <a:r>
              <a:rPr lang="en-US" dirty="0" err="1" smtClean="0"/>
              <a:t>cryomodule</a:t>
            </a:r>
            <a:r>
              <a:rPr lang="en-US" dirty="0" smtClean="0"/>
              <a:t> testing at FREIA</a:t>
            </a:r>
          </a:p>
          <a:p>
            <a:pPr lvl="1"/>
            <a:r>
              <a:rPr lang="en-US" dirty="0" smtClean="0"/>
              <a:t>Possible impact in the beam operation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R&amp;D interest in our LLRF 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1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Quench detection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87362" y="955169"/>
            <a:ext cx="8986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For the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 testing, it is enough to cut the RF </a:t>
            </a:r>
            <a:r>
              <a:rPr lang="en-US" sz="1800" i="1" dirty="0" smtClean="0">
                <a:solidFill>
                  <a:srgbClr val="FF0000"/>
                </a:solidFill>
              </a:rPr>
              <a:t>after the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However, the quench event may cause </a:t>
            </a:r>
            <a:r>
              <a:rPr lang="en-US" sz="1800" i="1" dirty="0" smtClean="0">
                <a:solidFill>
                  <a:srgbClr val="FF0000"/>
                </a:solidFill>
              </a:rPr>
              <a:t>instability in the cryogenic plant </a:t>
            </a:r>
            <a:r>
              <a:rPr lang="en-US" sz="1800" dirty="0" smtClean="0"/>
              <a:t>even if it is not destructive as bursting rupture disc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 Quench prevention </a:t>
            </a:r>
            <a:r>
              <a:rPr lang="en-US" sz="1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before the event </a:t>
            </a:r>
            <a:r>
              <a:rPr lang="en-US" sz="1800" dirty="0" smtClean="0">
                <a:sym typeface="Wingdings" panose="05000000000000000000" pitchFamily="2" charset="2"/>
              </a:rPr>
              <a:t>may be beneficial to reduce the machine down time in ESS</a:t>
            </a:r>
            <a:r>
              <a:rPr lang="en-US" sz="18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362" y="2432497"/>
            <a:ext cx="54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Experiences in </a:t>
            </a:r>
            <a:r>
              <a:rPr lang="en-US" sz="1800" u="sng" dirty="0" err="1" smtClean="0"/>
              <a:t>Eu</a:t>
            </a:r>
            <a:r>
              <a:rPr lang="en-US" sz="1800" u="sng" dirty="0" smtClean="0"/>
              <a:t>-FEL@DESY (and STF@KEK)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797" y="3113291"/>
            <a:ext cx="4805825" cy="3028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9412" y="2836292"/>
            <a:ext cx="5416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smtClean="0"/>
              <a:t>J. Branlard, et al., THPPC072, Proc. ICALEPCS2013, Sanfrancisco, USA</a:t>
            </a:r>
            <a:endParaRPr lang="en-US" sz="12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4263" y="3467934"/>
            <a:ext cx="3715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One quench </a:t>
            </a:r>
            <a:r>
              <a:rPr lang="en-US" sz="1800" dirty="0" smtClean="0">
                <a:sym typeface="Wingdings" panose="05000000000000000000" pitchFamily="2" charset="2"/>
              </a:rPr>
              <a:t> 1 hour down time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More cavities  more down time</a:t>
            </a: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r>
              <a:rPr lang="en-US" sz="1800" dirty="0" smtClean="0">
                <a:sym typeface="Wingdings" panose="05000000000000000000" pitchFamily="2" charset="2"/>
              </a:rPr>
              <a:t>They deployed a quench detection system in LLRF and cut the RF beforehand.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069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Quick solution by the existing system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dirty="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2490" y="5332021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33"/>
          <p:cNvSpPr txBox="1"/>
          <p:nvPr/>
        </p:nvSpPr>
        <p:spPr>
          <a:xfrm>
            <a:off x="6712219" y="1338519"/>
            <a:ext cx="12495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LabView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3" name="テキスト ボックス 33"/>
          <p:cNvSpPr txBox="1"/>
          <p:nvPr/>
        </p:nvSpPr>
        <p:spPr>
          <a:xfrm>
            <a:off x="7962902" y="1923653"/>
            <a:ext cx="9465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EPICS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2" name="直線コネクタ 8"/>
          <p:cNvCxnSpPr>
            <a:stCxn id="112" idx="2"/>
            <a:endCxn id="7" idx="0"/>
          </p:cNvCxnSpPr>
          <p:nvPr/>
        </p:nvCxnSpPr>
        <p:spPr>
          <a:xfrm>
            <a:off x="7336977" y="1707851"/>
            <a:ext cx="1" cy="415857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カギ線コネクタ 190"/>
          <p:cNvCxnSpPr>
            <a:stCxn id="112" idx="3"/>
            <a:endCxn id="113" idx="0"/>
          </p:cNvCxnSpPr>
          <p:nvPr/>
        </p:nvCxnSpPr>
        <p:spPr>
          <a:xfrm>
            <a:off x="7961734" y="1523185"/>
            <a:ext cx="474444" cy="400468"/>
          </a:xfrm>
          <a:prstGeom prst="bentConnector2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90"/>
          <p:cNvCxnSpPr>
            <a:stCxn id="113" idx="2"/>
          </p:cNvCxnSpPr>
          <p:nvPr/>
        </p:nvCxnSpPr>
        <p:spPr>
          <a:xfrm rot="5400000">
            <a:off x="7224099" y="2921290"/>
            <a:ext cx="1840385" cy="583774"/>
          </a:xfrm>
          <a:prstGeom prst="bentConnector3">
            <a:avLst>
              <a:gd name="adj1" fmla="val 100002"/>
            </a:avLst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8"/>
          <p:cNvSpPr txBox="1"/>
          <p:nvPr/>
        </p:nvSpPr>
        <p:spPr>
          <a:xfrm>
            <a:off x="1518269" y="918645"/>
            <a:ext cx="12236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Cryogenic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PLC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0" name="テキスト ボックス 18"/>
          <p:cNvSpPr txBox="1"/>
          <p:nvPr/>
        </p:nvSpPr>
        <p:spPr>
          <a:xfrm>
            <a:off x="1545141" y="5757512"/>
            <a:ext cx="126666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800" smtClean="0">
                <a:solidFill>
                  <a:srgbClr val="0000FF"/>
                </a:solidFill>
              </a:rPr>
              <a:t>MKS High</a:t>
            </a:r>
          </a:p>
          <a:p>
            <a:pPr algn="ctr"/>
            <a:r>
              <a:rPr lang="sv-SE" sz="1800" smtClean="0">
                <a:solidFill>
                  <a:srgbClr val="0000FF"/>
                </a:solidFill>
              </a:rPr>
              <a:t>MKS Low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74"/>
          <p:cNvSpPr txBox="1"/>
          <p:nvPr/>
        </p:nvSpPr>
        <p:spPr>
          <a:xfrm>
            <a:off x="96809" y="574496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bar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9" name="テキスト ボックス 74"/>
          <p:cNvSpPr txBox="1"/>
          <p:nvPr/>
        </p:nvSpPr>
        <p:spPr>
          <a:xfrm>
            <a:off x="58109" y="607604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mbar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0" name="カギ線コネクタ 120"/>
          <p:cNvCxnSpPr/>
          <p:nvPr/>
        </p:nvCxnSpPr>
        <p:spPr>
          <a:xfrm flipV="1">
            <a:off x="2820366" y="4799281"/>
            <a:ext cx="1743411" cy="112473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20"/>
          <p:cNvCxnSpPr/>
          <p:nvPr/>
        </p:nvCxnSpPr>
        <p:spPr>
          <a:xfrm flipV="1">
            <a:off x="2809776" y="4982490"/>
            <a:ext cx="1761060" cy="1229711"/>
          </a:xfrm>
          <a:prstGeom prst="bentConnector3">
            <a:avLst>
              <a:gd name="adj1" fmla="val 62898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カギ線コネクタ 120"/>
          <p:cNvCxnSpPr>
            <a:stCxn id="139" idx="3"/>
            <a:endCxn id="20" idx="1"/>
          </p:cNvCxnSpPr>
          <p:nvPr/>
        </p:nvCxnSpPr>
        <p:spPr>
          <a:xfrm flipV="1">
            <a:off x="2741882" y="1117054"/>
            <a:ext cx="2090988" cy="12475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smtClean="0">
                <a:solidFill>
                  <a:srgbClr val="FF0000"/>
                </a:solidFill>
              </a:rPr>
              <a:t>Access</a:t>
            </a:r>
          </a:p>
          <a:p>
            <a:r>
              <a:rPr lang="sv-SE" sz="1800" dirty="0" err="1" smtClean="0">
                <a:solidFill>
                  <a:srgbClr val="FF0000"/>
                </a:solidFill>
              </a:rPr>
              <a:t>Water</a:t>
            </a:r>
            <a:r>
              <a:rPr lang="sv-SE" sz="1800" dirty="0" smtClean="0">
                <a:solidFill>
                  <a:srgbClr val="FF0000"/>
                </a:solidFill>
              </a:rPr>
              <a:t> </a:t>
            </a:r>
            <a:r>
              <a:rPr lang="sv-SE" sz="1800" dirty="0" err="1" smtClean="0">
                <a:solidFill>
                  <a:srgbClr val="FF0000"/>
                </a:solidFill>
              </a:rPr>
              <a:t>flow</a:t>
            </a:r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1800" dirty="0" err="1" smtClean="0">
                <a:solidFill>
                  <a:srgbClr val="FF0000"/>
                </a:solidFill>
              </a:rPr>
              <a:t>Coupler</a:t>
            </a:r>
            <a:r>
              <a:rPr lang="sv-SE" sz="1800" dirty="0" smtClean="0">
                <a:solidFill>
                  <a:srgbClr val="FF0000"/>
                </a:solidFill>
              </a:rPr>
              <a:t> 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72"/>
          <p:cNvSpPr txBox="1"/>
          <p:nvPr/>
        </p:nvSpPr>
        <p:spPr>
          <a:xfrm>
            <a:off x="136960" y="1096258"/>
            <a:ext cx="13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FF"/>
                </a:solidFill>
              </a:rPr>
              <a:t>LHe</a:t>
            </a:r>
            <a:r>
              <a:rPr lang="sv-SE" sz="1800" dirty="0" smtClean="0">
                <a:solidFill>
                  <a:srgbClr val="0000FF"/>
                </a:solidFill>
              </a:rPr>
              <a:t> </a:t>
            </a:r>
            <a:r>
              <a:rPr lang="sv-SE" sz="1800" dirty="0" err="1" smtClean="0">
                <a:solidFill>
                  <a:srgbClr val="0000FF"/>
                </a:solidFill>
              </a:rPr>
              <a:t>Level</a:t>
            </a:r>
            <a:endParaRPr lang="sv-SE" sz="1800" dirty="0" smtClean="0">
              <a:solidFill>
                <a:srgbClr val="0000FF"/>
              </a:solidFill>
            </a:endParaRPr>
          </a:p>
        </p:txBody>
      </p:sp>
      <p:sp>
        <p:nvSpPr>
          <p:cNvPr id="214" name="テキスト ボックス 57"/>
          <p:cNvSpPr txBox="1"/>
          <p:nvPr/>
        </p:nvSpPr>
        <p:spPr>
          <a:xfrm>
            <a:off x="5932721" y="6008830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</a:rPr>
              <a:t>t </a:t>
            </a:r>
          </a:p>
        </p:txBody>
      </p:sp>
      <p:cxnSp>
        <p:nvCxnSpPr>
          <p:cNvPr id="215" name="カギ線コネクタ 193"/>
          <p:cNvCxnSpPr>
            <a:stCxn id="23" idx="1"/>
            <a:endCxn id="21" idx="2"/>
          </p:cNvCxnSpPr>
          <p:nvPr/>
        </p:nvCxnSpPr>
        <p:spPr>
          <a:xfrm rot="10800000">
            <a:off x="5218634" y="6091750"/>
            <a:ext cx="1650258" cy="286413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2"/>
          <p:cNvSpPr txBox="1"/>
          <p:nvPr/>
        </p:nvSpPr>
        <p:spPr>
          <a:xfrm>
            <a:off x="55596" y="1132262"/>
            <a:ext cx="4338123" cy="369331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Below THR fast interlock in Lund system</a:t>
            </a:r>
          </a:p>
          <a:p>
            <a:r>
              <a:rPr lang="en-US" sz="1800" dirty="0" smtClean="0"/>
              <a:t> If transmitted waveform drops below THR, cut the RF through compact RIO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68" name="Rectangle 43"/>
          <p:cNvSpPr/>
          <p:nvPr/>
        </p:nvSpPr>
        <p:spPr bwMode="auto">
          <a:xfrm>
            <a:off x="4766509" y="5427095"/>
            <a:ext cx="2438935" cy="11994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26" y="2143304"/>
            <a:ext cx="4076641" cy="2615827"/>
          </a:xfrm>
          <a:prstGeom prst="rect">
            <a:avLst/>
          </a:prstGeom>
        </p:spPr>
      </p:pic>
      <p:cxnSp>
        <p:nvCxnSpPr>
          <p:cNvPr id="44" name="直線コネクタ 43"/>
          <p:cNvCxnSpPr/>
          <p:nvPr/>
        </p:nvCxnSpPr>
        <p:spPr bwMode="auto">
          <a:xfrm>
            <a:off x="588873" y="3030378"/>
            <a:ext cx="3331327" cy="163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テキスト ボックス 45"/>
          <p:cNvSpPr txBox="1"/>
          <p:nvPr/>
        </p:nvSpPr>
        <p:spPr>
          <a:xfrm>
            <a:off x="2027494" y="2639392"/>
            <a:ext cx="76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THR</a:t>
            </a:r>
            <a:endParaRPr lang="en-US" sz="1800" dirty="0" err="1" smtClean="0"/>
          </a:p>
        </p:txBody>
      </p:sp>
      <p:cxnSp>
        <p:nvCxnSpPr>
          <p:cNvPr id="73" name="Straight Arrow Connector 46"/>
          <p:cNvCxnSpPr>
            <a:stCxn id="67" idx="2"/>
          </p:cNvCxnSpPr>
          <p:nvPr/>
        </p:nvCxnSpPr>
        <p:spPr bwMode="auto">
          <a:xfrm>
            <a:off x="2224658" y="4825581"/>
            <a:ext cx="2541851" cy="12504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462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sophisticated algorithm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1076041"/>
            <a:ext cx="4692098" cy="3010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21" y="940341"/>
            <a:ext cx="3670751" cy="3146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069" y="2072679"/>
            <a:ext cx="1321710" cy="4861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0550" y="4327383"/>
            <a:ext cx="87126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Before the hard quench, usually an anomaly in the field decay is observed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Partial quench </a:t>
            </a:r>
            <a:r>
              <a:rPr lang="en-US" sz="1800" dirty="0" smtClean="0">
                <a:sym typeface="Wingdings" panose="05000000000000000000" pitchFamily="2" charset="2"/>
              </a:rPr>
              <a:t> Q</a:t>
            </a:r>
            <a:r>
              <a:rPr lang="en-US" sz="1800" baseline="-25000" dirty="0" smtClean="0">
                <a:sym typeface="Wingdings" panose="05000000000000000000" pitchFamily="2" charset="2"/>
              </a:rPr>
              <a:t>0</a:t>
            </a:r>
            <a:r>
              <a:rPr lang="en-US" sz="1800" dirty="0" smtClean="0">
                <a:sym typeface="Wingdings" panose="05000000000000000000" pitchFamily="2" charset="2"/>
              </a:rPr>
              <a:t> drop  Q</a:t>
            </a:r>
            <a:r>
              <a:rPr lang="en-US" sz="1800" baseline="-25000" dirty="0" smtClean="0">
                <a:sym typeface="Wingdings" panose="05000000000000000000" pitchFamily="2" charset="2"/>
              </a:rPr>
              <a:t>L</a:t>
            </a:r>
            <a:r>
              <a:rPr lang="en-US" sz="1800" dirty="0" smtClean="0">
                <a:sym typeface="Wingdings" panose="05000000000000000000" pitchFamily="2" charset="2"/>
              </a:rPr>
              <a:t> drop  shorter time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STF’s THR: 1/2 Q</a:t>
            </a:r>
            <a:r>
              <a:rPr lang="en-US" sz="1800" baseline="-25000" dirty="0" smtClean="0">
                <a:sym typeface="Wingdings" panose="05000000000000000000" pitchFamily="2" charset="2"/>
              </a:rPr>
              <a:t>L </a:t>
            </a:r>
            <a:r>
              <a:rPr lang="en-US" sz="1800" dirty="0" smtClean="0">
                <a:sym typeface="Wingdings" panose="05000000000000000000" pitchFamily="2" charset="2"/>
              </a:rPr>
              <a:t>Cut RF 2-3 pulses before the hard quench</a:t>
            </a:r>
            <a:endParaRPr lang="en-US" sz="1800" baseline="-250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ym typeface="Wingdings" panose="05000000000000000000" pitchFamily="2" charset="2"/>
            </a:endParaRPr>
          </a:p>
          <a:p>
            <a:r>
              <a:rPr lang="en-US" sz="1800" u="sng" dirty="0" smtClean="0">
                <a:sym typeface="Wingdings" panose="05000000000000000000" pitchFamily="2" charset="2"/>
              </a:rPr>
              <a:t>System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Fast RF digitizer + FPGA if FPGA resource is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DESY deploys this in a software running in a server, not in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>
              <a:sym typeface="Wingdings" panose="05000000000000000000" pitchFamily="2" charset="2"/>
            </a:endParaRPr>
          </a:p>
        </p:txBody>
      </p:sp>
      <p:sp>
        <p:nvSpPr>
          <p:cNvPr id="11" name="Rectangle 43"/>
          <p:cNvSpPr/>
          <p:nvPr/>
        </p:nvSpPr>
        <p:spPr bwMode="auto">
          <a:xfrm>
            <a:off x="3632989" y="1226350"/>
            <a:ext cx="905963" cy="18107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039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3" y="3614358"/>
            <a:ext cx="4218390" cy="31674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300" y="835738"/>
                <a:ext cx="8963728" cy="2854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/>
                  <a:t>The field decay 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800" dirty="0" smtClean="0"/>
              </a:p>
              <a:p>
                <a:r>
                  <a:rPr lang="en-US" sz="1800" dirty="0" smtClean="0"/>
                  <a:t>Differential operation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b>
                          </m:sSub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18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 smtClean="0"/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:r>
                  <a:rPr lang="en-US" sz="1800" dirty="0" smtClean="0">
                    <a:sym typeface="Wingdings" panose="05000000000000000000" pitchFamily="2" charset="2"/>
                  </a:rPr>
                  <a:t>Numerical differential can provide in situ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800" dirty="0" smtClean="0"/>
                  <a:t> value during the decay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dirty="0" smtClean="0"/>
              </a:p>
              <a:p>
                <a:r>
                  <a:rPr lang="en-US" sz="1800" i="1" dirty="0" smtClean="0"/>
                  <a:t>Pros</a:t>
                </a:r>
                <a:r>
                  <a:rPr lang="en-US" sz="1800" dirty="0" smtClean="0"/>
                  <a:t>: Required resources in the FPGA is smaller than fitting or logarithmic operation</a:t>
                </a:r>
              </a:p>
              <a:p>
                <a:r>
                  <a:rPr lang="en-US" sz="1800" i="1" dirty="0" smtClean="0"/>
                  <a:t>Cons</a:t>
                </a:r>
                <a:r>
                  <a:rPr lang="en-US" sz="1800" dirty="0" smtClean="0"/>
                  <a:t>: Numerical differentiation is sensitive to the noise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0" y="835738"/>
                <a:ext cx="8963728" cy="2854820"/>
              </a:xfrm>
              <a:prstGeom prst="rect">
                <a:avLst/>
              </a:prstGeom>
              <a:blipFill rotWithShape="0">
                <a:blip r:embed="rId3"/>
                <a:stretch>
                  <a:fillRect l="-612" t="-1068" b="-25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/>
          <p:cNvSpPr txBox="1"/>
          <p:nvPr/>
        </p:nvSpPr>
        <p:spPr>
          <a:xfrm>
            <a:off x="41150" y="4001780"/>
            <a:ext cx="48815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Algorithm under development </a:t>
            </a:r>
            <a:r>
              <a:rPr lang="en-US" sz="2000" dirty="0" smtClean="0">
                <a:sym typeface="Wingdings"/>
              </a:rPr>
              <a:t> </a:t>
            </a:r>
          </a:p>
          <a:p>
            <a:r>
              <a:rPr lang="en-US" sz="2000" dirty="0" smtClean="0">
                <a:sym typeface="Wingdings"/>
              </a:rPr>
              <a:t>Required resource ~ only 5% of total FPGA slices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 smtClean="0"/>
              <a:t>Deployment into ESS test stand/machine is to be discussed</a:t>
            </a:r>
          </a:p>
        </p:txBody>
      </p:sp>
      <p:sp>
        <p:nvSpPr>
          <p:cNvPr id="10" name="Rectangle 43"/>
          <p:cNvSpPr/>
          <p:nvPr/>
        </p:nvSpPr>
        <p:spPr bwMode="auto">
          <a:xfrm>
            <a:off x="8077337" y="6344330"/>
            <a:ext cx="968691" cy="4048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1427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981074"/>
            <a:ext cx="8642350" cy="5524561"/>
          </a:xfrm>
        </p:spPr>
        <p:txBody>
          <a:bodyPr/>
          <a:lstStyle/>
          <a:p>
            <a:r>
              <a:rPr lang="en-US" sz="1800" dirty="0" smtClean="0"/>
              <a:t>The burst disk incident on April 9th was investigated and the mitigation procedure was studied and implemented</a:t>
            </a:r>
          </a:p>
          <a:p>
            <a:pPr lvl="1"/>
            <a:r>
              <a:rPr lang="en-US" sz="1600" dirty="0" smtClean="0"/>
              <a:t>No identical risk to the ESS machine</a:t>
            </a:r>
          </a:p>
          <a:p>
            <a:r>
              <a:rPr lang="en-US" sz="1800" dirty="0" smtClean="0"/>
              <a:t>The risk of human errors was mitigated by</a:t>
            </a:r>
          </a:p>
          <a:p>
            <a:pPr lvl="1"/>
            <a:r>
              <a:rPr lang="en-US" sz="1600" dirty="0" smtClean="0"/>
              <a:t>Double checking the read-out (even if it seems too redundant) </a:t>
            </a:r>
          </a:p>
          <a:p>
            <a:pPr lvl="1"/>
            <a:r>
              <a:rPr lang="en-US" sz="1600" dirty="0" smtClean="0"/>
              <a:t>Intuitive monitoring software</a:t>
            </a:r>
          </a:p>
          <a:p>
            <a:pPr lvl="1"/>
            <a:r>
              <a:rPr lang="en-US" sz="1600" dirty="0" smtClean="0"/>
              <a:t>Coherent work with different experts: RF, cryogenics, LLRF</a:t>
            </a:r>
          </a:p>
          <a:p>
            <a:pPr lvl="1"/>
            <a:r>
              <a:rPr lang="en-US" sz="1600" dirty="0" smtClean="0"/>
              <a:t>Working on duplicating all the circuit components to avoid swapping them (near future)</a:t>
            </a:r>
          </a:p>
          <a:p>
            <a:r>
              <a:rPr lang="en-US" sz="1800" dirty="0" smtClean="0"/>
              <a:t>The slow interlock system was deployed to avoid the disc bursting</a:t>
            </a:r>
          </a:p>
          <a:p>
            <a:pPr lvl="1"/>
            <a:r>
              <a:rPr lang="en-US" sz="1600" dirty="0" smtClean="0"/>
              <a:t>Pressure interlock (hardware)</a:t>
            </a:r>
          </a:p>
          <a:p>
            <a:pPr lvl="1"/>
            <a:r>
              <a:rPr lang="en-US" sz="1600" dirty="0" smtClean="0"/>
              <a:t>Cryogenic interlock (hardware)</a:t>
            </a:r>
          </a:p>
          <a:p>
            <a:pPr lvl="1"/>
            <a:r>
              <a:rPr lang="en-US" sz="1600" dirty="0" smtClean="0"/>
              <a:t>Software interlock (even if it seems too redundant)</a:t>
            </a:r>
          </a:p>
          <a:p>
            <a:r>
              <a:rPr lang="en-US" sz="1800" dirty="0" smtClean="0"/>
              <a:t>Fast quench prevention is not fully deployed but</a:t>
            </a:r>
          </a:p>
          <a:p>
            <a:pPr lvl="1"/>
            <a:r>
              <a:rPr lang="en-US" altLang="ja-JP" sz="1600" dirty="0"/>
              <a:t>Below </a:t>
            </a:r>
            <a:r>
              <a:rPr lang="en-US" altLang="ja-JP" sz="1600" dirty="0" smtClean="0"/>
              <a:t>threshold interlock in the present Lund system is </a:t>
            </a:r>
            <a:r>
              <a:rPr lang="en-US" altLang="ja-JP" sz="1600" dirty="0"/>
              <a:t>used as a first-aid </a:t>
            </a:r>
            <a:endParaRPr lang="en-US" sz="1600" dirty="0" smtClean="0"/>
          </a:p>
          <a:p>
            <a:pPr lvl="1"/>
            <a:r>
              <a:rPr lang="en-US" sz="1600" dirty="0" smtClean="0"/>
              <a:t>Preliminary R&amp;D project is ongoing to profit from Q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 anomaly originally developed in DESY and KEK</a:t>
            </a:r>
          </a:p>
          <a:p>
            <a:pPr lvl="1"/>
            <a:r>
              <a:rPr lang="en-US" altLang="ja-JP" sz="1600" dirty="0"/>
              <a:t>Might be essential to the ESS machine to reduce the down </a:t>
            </a:r>
            <a:r>
              <a:rPr lang="en-US" altLang="ja-JP" sz="1600" dirty="0" smtClean="0"/>
              <a:t>time</a:t>
            </a:r>
          </a:p>
          <a:p>
            <a:pPr lvl="1"/>
            <a:r>
              <a:rPr lang="en-US" sz="1600" dirty="0" smtClean="0"/>
              <a:t>Algorithm is developed in FREIA LLRF </a:t>
            </a:r>
            <a:r>
              <a:rPr lang="en-US" sz="1600" dirty="0" smtClean="0">
                <a:sym typeface="Wingdings" panose="05000000000000000000" pitchFamily="2" charset="2"/>
              </a:rPr>
              <a:t> Deployment deserves ESS’s decision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87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1</a:t>
            </a:r>
            <a:endParaRPr 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Akira Miyazaki - ESS Burst Disc Review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0824" y="968828"/>
            <a:ext cx="79930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Interlock from e- pickup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Digital output produced inside the e- pickup box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THR defined by a potentiometer inside the box (2mA)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Analog read-out and interlock after </a:t>
            </a:r>
            <a:r>
              <a:rPr lang="en-US" sz="2000" dirty="0" err="1" smtClean="0"/>
              <a:t>cRIO’s</a:t>
            </a:r>
            <a:r>
              <a:rPr lang="en-US" sz="2000" dirty="0" smtClean="0"/>
              <a:t> ADC (100 kHz)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Min and max THR adjustable by EPICS and are (0V, 1.5V)</a:t>
            </a:r>
          </a:p>
        </p:txBody>
      </p:sp>
      <p:sp>
        <p:nvSpPr>
          <p:cNvPr id="7" name="テキスト ボックス 22"/>
          <p:cNvSpPr txBox="1"/>
          <p:nvPr/>
        </p:nvSpPr>
        <p:spPr>
          <a:xfrm>
            <a:off x="5829592" y="3123807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dirty="0" smtClean="0"/>
          </a:p>
          <a:p>
            <a:pPr algn="ctr"/>
            <a:endParaRPr lang="en-US" sz="1800" dirty="0"/>
          </a:p>
        </p:txBody>
      </p:sp>
      <p:sp>
        <p:nvSpPr>
          <p:cNvPr id="8" name="テキスト ボックス 30"/>
          <p:cNvSpPr txBox="1"/>
          <p:nvPr/>
        </p:nvSpPr>
        <p:spPr>
          <a:xfrm>
            <a:off x="1802161" y="3682028"/>
            <a:ext cx="173174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</a:t>
            </a:r>
          </a:p>
          <a:p>
            <a:pPr algn="ctr"/>
            <a:r>
              <a:rPr lang="en-US" sz="1800" dirty="0" smtClean="0"/>
              <a:t>Box</a:t>
            </a:r>
            <a:endParaRPr lang="en-US" sz="1800" dirty="0"/>
          </a:p>
          <a:p>
            <a:pPr algn="ctr"/>
            <a:endParaRPr lang="en-US" sz="1800" dirty="0"/>
          </a:p>
        </p:txBody>
      </p:sp>
      <p:cxnSp>
        <p:nvCxnSpPr>
          <p:cNvPr id="9" name="カギ線コネクタ 103"/>
          <p:cNvCxnSpPr/>
          <p:nvPr/>
        </p:nvCxnSpPr>
        <p:spPr>
          <a:xfrm flipV="1">
            <a:off x="3533908" y="3397251"/>
            <a:ext cx="2295684" cy="5398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03"/>
          <p:cNvCxnSpPr/>
          <p:nvPr/>
        </p:nvCxnSpPr>
        <p:spPr>
          <a:xfrm>
            <a:off x="3533908" y="4342032"/>
            <a:ext cx="2295684" cy="5456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533908" y="3543836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DO</a:t>
            </a:r>
            <a:endParaRPr lang="en-US" sz="1800" dirty="0" err="1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24901" y="2980772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DI</a:t>
            </a:r>
            <a:endParaRPr lang="en-US" sz="1800" dirty="0" err="1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24901" y="4518354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 smtClean="0"/>
              <a:t>I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53063" y="4377148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112090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230" y="969301"/>
            <a:ext cx="3910408" cy="285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FREIA on April 9th and 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4467"/>
            <a:ext cx="5202918" cy="5615668"/>
          </a:xfrm>
        </p:spPr>
        <p:txBody>
          <a:bodyPr/>
          <a:lstStyle/>
          <a:p>
            <a:pPr marL="176213" lvl="1" indent="-176213">
              <a:spcBef>
                <a:spcPct val="35000"/>
              </a:spcBef>
              <a:buFontTx/>
              <a:buChar char="•"/>
            </a:pPr>
            <a:r>
              <a:rPr lang="en-US" altLang="ja-JP" dirty="0" smtClean="0"/>
              <a:t>Globally quenched </a:t>
            </a:r>
            <a:r>
              <a:rPr lang="en-US" altLang="ja-JP" dirty="0"/>
              <a:t>Q</a:t>
            </a:r>
            <a:r>
              <a:rPr lang="en-US" altLang="ja-JP" baseline="-25000" dirty="0"/>
              <a:t>0</a:t>
            </a:r>
            <a:r>
              <a:rPr lang="en-US" altLang="ja-JP" dirty="0"/>
              <a:t> matches </a:t>
            </a:r>
            <a:r>
              <a:rPr lang="en-US" altLang="ja-JP" dirty="0" err="1" smtClean="0"/>
              <a:t>Q</a:t>
            </a:r>
            <a:r>
              <a:rPr lang="en-US" altLang="ja-JP" baseline="-25000" dirty="0" err="1" smtClean="0"/>
              <a:t>ext</a:t>
            </a:r>
            <a:endParaRPr lang="en-US" altLang="ja-JP" baseline="-25000" dirty="0" smtClean="0"/>
          </a:p>
          <a:p>
            <a:pPr marL="354013" lvl="2" indent="-176213">
              <a:spcBef>
                <a:spcPct val="35000"/>
              </a:spcBef>
            </a:pPr>
            <a:r>
              <a:rPr lang="en-US" dirty="0" smtClean="0"/>
              <a:t>Inevitable due </a:t>
            </a:r>
            <a:r>
              <a:rPr lang="en-US" smtClean="0"/>
              <a:t>to </a:t>
            </a:r>
            <a:r>
              <a:rPr lang="en-US" smtClean="0"/>
              <a:t>physics!</a:t>
            </a:r>
            <a:endParaRPr lang="en-US" dirty="0" smtClean="0"/>
          </a:p>
          <a:p>
            <a:r>
              <a:rPr lang="en-US" dirty="0" smtClean="0"/>
              <a:t>The causes of the burst disc in FREIA on April 9th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Self-Excited </a:t>
            </a:r>
            <a:r>
              <a:rPr lang="en-US" dirty="0" smtClean="0">
                <a:solidFill>
                  <a:srgbClr val="FF0000"/>
                </a:solidFill>
              </a:rPr>
              <a:t>Loop (SEL)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marL="177800" lvl="1" indent="0">
              <a:buNone/>
            </a:pP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Locked the quenched cavity (kHz shift)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MP conditioning at 4.2K </a:t>
            </a:r>
            <a:r>
              <a:rPr lang="en-US" dirty="0" smtClean="0">
                <a:sym typeface="Wingdings"/>
              </a:rPr>
              <a:t> small margin (1.0 bar &lt; 1.99 bar)</a:t>
            </a:r>
            <a:endParaRPr lang="en-US" dirty="0" smtClean="0">
              <a:sym typeface="Wingdings" panose="05000000000000000000" pitchFamily="2" charset="2"/>
            </a:endParaRPr>
          </a:p>
          <a:p>
            <a:pPr marL="17780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Safety systems were developed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ESS machine (</a:t>
            </a:r>
            <a:r>
              <a:rPr lang="en-US" b="1" dirty="0" smtClean="0">
                <a:sym typeface="Wingdings" panose="05000000000000000000" pitchFamily="2" charset="2"/>
              </a:rPr>
              <a:t>intrinsically safer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Generator driven + piezo tuner (400 Hz)</a:t>
            </a:r>
          </a:p>
          <a:p>
            <a:pPr marL="17780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the quenched cavity cannot be driven by RF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Operation at 2.0K  safer (30mbar &lt;&lt; 1.99 bar)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Quench might cause some instability in the cryogenic plant </a:t>
            </a:r>
            <a:r>
              <a:rPr lang="en-US" dirty="0" smtClean="0">
                <a:sym typeface="Wingdings"/>
              </a:rPr>
              <a:t> down time for beam?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858" y="3962400"/>
            <a:ext cx="3915780" cy="28956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094104" y="4280113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Surface RRR=5</a:t>
            </a:r>
            <a:endParaRPr lang="en-US" sz="1800" baseline="-250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918798" y="2441945"/>
            <a:ext cx="914400" cy="37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Q</a:t>
            </a:r>
            <a:r>
              <a:rPr lang="en-US" sz="1800" baseline="-25000" dirty="0" err="1" smtClean="0">
                <a:solidFill>
                  <a:srgbClr val="0000FF"/>
                </a:solidFill>
              </a:rPr>
              <a:t>ext</a:t>
            </a:r>
            <a:endParaRPr lang="en-US" sz="1800" baseline="-25000" dirty="0" smtClean="0">
              <a:solidFill>
                <a:srgbClr val="0000FF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1704" y="5091229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Surface RRR=10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41704" y="5941223"/>
            <a:ext cx="214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FF00"/>
                </a:solidFill>
              </a:rPr>
              <a:t>Surface RRR=300</a:t>
            </a:r>
            <a:endParaRPr lang="en-US" sz="1800" baseline="-25000" dirty="0" smtClean="0">
              <a:solidFill>
                <a:srgbClr val="00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58894" y="1079986"/>
            <a:ext cx="213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Prediction </a:t>
            </a:r>
            <a:r>
              <a:rPr lang="en-US" sz="1800" smtClean="0"/>
              <a:t>by BCS</a:t>
            </a:r>
            <a:endParaRPr lang="en-US" sz="18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568962" y="2967533"/>
            <a:ext cx="199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Surface RRR=5</a:t>
            </a:r>
            <a:endParaRPr lang="en-US" sz="1800" baseline="-25000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29732" y="1513241"/>
            <a:ext cx="114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Surface RRR=10</a:t>
            </a:r>
            <a:endParaRPr lang="en-US" sz="1800" baseline="-25000" dirty="0" smtClean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33198" y="1724881"/>
            <a:ext cx="119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FF00"/>
                </a:solidFill>
              </a:rPr>
              <a:t>Surface RRR=300</a:t>
            </a:r>
            <a:endParaRPr lang="en-US" sz="1800" baseline="-250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2</a:t>
            </a:r>
            <a:endParaRPr 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Akira Miyazaki - ESS Burst Disc Review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0824" y="968828"/>
            <a:ext cx="84693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Interlock from beam vacuum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Digital output produced inside TPG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THR defined at 1e-5 mbar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Analog read-out and interlock after </a:t>
            </a:r>
            <a:r>
              <a:rPr lang="en-US" sz="2000" dirty="0" err="1" smtClean="0"/>
              <a:t>cRIO’s</a:t>
            </a:r>
            <a:r>
              <a:rPr lang="en-US" sz="2000" dirty="0" smtClean="0"/>
              <a:t> ADC (100 kHz)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Min and max THR adjustable by EPICS and are (0V, 2e-7 mbar)</a:t>
            </a:r>
          </a:p>
        </p:txBody>
      </p:sp>
      <p:sp>
        <p:nvSpPr>
          <p:cNvPr id="7" name="テキスト ボックス 22"/>
          <p:cNvSpPr txBox="1"/>
          <p:nvPr/>
        </p:nvSpPr>
        <p:spPr>
          <a:xfrm>
            <a:off x="5829592" y="3123807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dirty="0" smtClean="0"/>
          </a:p>
          <a:p>
            <a:pPr algn="ctr"/>
            <a:endParaRPr lang="en-US" sz="1800" dirty="0"/>
          </a:p>
        </p:txBody>
      </p:sp>
      <p:sp>
        <p:nvSpPr>
          <p:cNvPr id="8" name="テキスト ボックス 30"/>
          <p:cNvSpPr txBox="1"/>
          <p:nvPr/>
        </p:nvSpPr>
        <p:spPr>
          <a:xfrm>
            <a:off x="1802161" y="3823546"/>
            <a:ext cx="17317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TPG300</a:t>
            </a:r>
            <a:endParaRPr lang="en-US" sz="1800" dirty="0"/>
          </a:p>
          <a:p>
            <a:pPr algn="ctr"/>
            <a:endParaRPr lang="en-US" sz="1800" dirty="0"/>
          </a:p>
        </p:txBody>
      </p:sp>
      <p:cxnSp>
        <p:nvCxnSpPr>
          <p:cNvPr id="9" name="カギ線コネクタ 103"/>
          <p:cNvCxnSpPr/>
          <p:nvPr/>
        </p:nvCxnSpPr>
        <p:spPr>
          <a:xfrm flipV="1">
            <a:off x="3533908" y="3397251"/>
            <a:ext cx="2295684" cy="53980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03"/>
          <p:cNvCxnSpPr/>
          <p:nvPr/>
        </p:nvCxnSpPr>
        <p:spPr>
          <a:xfrm>
            <a:off x="3533908" y="4342032"/>
            <a:ext cx="2295684" cy="54565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533908" y="3543836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DO</a:t>
            </a:r>
            <a:endParaRPr lang="en-US" sz="1800" dirty="0" err="1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24901" y="2980772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DI</a:t>
            </a:r>
            <a:endParaRPr lang="en-US" sz="1800" dirty="0" err="1" smtClean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24901" y="4518354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 smtClean="0"/>
              <a:t>I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553063" y="4377148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AO</a:t>
            </a:r>
          </a:p>
        </p:txBody>
      </p:sp>
    </p:spTree>
    <p:extLst>
      <p:ext uri="{BB962C8B-B14F-4D97-AF65-F5344CB8AC3E}">
        <p14:creationId xmlns:p14="http://schemas.microsoft.com/office/powerpoint/2010/main" val="328122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3</a:t>
            </a:r>
            <a:endParaRPr 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Akira Miyazaki - ESS Burst Disc Review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0824" y="968828"/>
            <a:ext cx="8469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Interlock from </a:t>
            </a:r>
            <a:r>
              <a:rPr lang="en-US" sz="2000" u="sng" dirty="0" err="1" smtClean="0"/>
              <a:t>GHe</a:t>
            </a:r>
            <a:r>
              <a:rPr lang="en-US" sz="2000" u="sng" dirty="0" smtClean="0"/>
              <a:t> pressure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Split analog reading and interlock after </a:t>
            </a:r>
            <a:r>
              <a:rPr lang="en-US" sz="2000" dirty="0" err="1" smtClean="0"/>
              <a:t>cRIO’s</a:t>
            </a:r>
            <a:r>
              <a:rPr lang="en-US" sz="2000" dirty="0" smtClean="0"/>
              <a:t> ADC (100 kHz)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/>
              <a:t>Min and max THR adjustable by EPICS and are (13.3, 67 mbar)</a:t>
            </a:r>
          </a:p>
        </p:txBody>
      </p:sp>
      <p:sp>
        <p:nvSpPr>
          <p:cNvPr id="7" name="テキスト ボックス 22"/>
          <p:cNvSpPr txBox="1"/>
          <p:nvPr/>
        </p:nvSpPr>
        <p:spPr>
          <a:xfrm>
            <a:off x="6199524" y="2760355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dirty="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dirty="0" smtClean="0"/>
          </a:p>
          <a:p>
            <a:pPr algn="ctr"/>
            <a:endParaRPr lang="en-US" sz="1800" dirty="0"/>
          </a:p>
        </p:txBody>
      </p:sp>
      <p:sp>
        <p:nvSpPr>
          <p:cNvPr id="8" name="テキスト ボックス 30"/>
          <p:cNvSpPr txBox="1"/>
          <p:nvPr/>
        </p:nvSpPr>
        <p:spPr>
          <a:xfrm>
            <a:off x="2508907" y="2721245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MKS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83947" y="3934326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 smtClean="0"/>
              <a:t>I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02034" y="4027114"/>
            <a:ext cx="657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AO</a:t>
            </a:r>
          </a:p>
        </p:txBody>
      </p:sp>
      <p:sp>
        <p:nvSpPr>
          <p:cNvPr id="15" name="テキスト ボックス 30"/>
          <p:cNvSpPr txBox="1"/>
          <p:nvPr/>
        </p:nvSpPr>
        <p:spPr>
          <a:xfrm>
            <a:off x="1042988" y="4396447"/>
            <a:ext cx="173174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Vacuum sensor</a:t>
            </a:r>
            <a:endParaRPr lang="en-US" sz="1800" dirty="0"/>
          </a:p>
        </p:txBody>
      </p:sp>
      <p:cxnSp>
        <p:nvCxnSpPr>
          <p:cNvPr id="19" name="カギ線コネクタ 103"/>
          <p:cNvCxnSpPr>
            <a:stCxn id="15" idx="0"/>
            <a:endCxn id="8" idx="2"/>
          </p:cNvCxnSpPr>
          <p:nvPr/>
        </p:nvCxnSpPr>
        <p:spPr>
          <a:xfrm rot="5400000" flipH="1" flipV="1">
            <a:off x="1988886" y="3010553"/>
            <a:ext cx="1305870" cy="14659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endCxn id="7" idx="1"/>
          </p:cNvCxnSpPr>
          <p:nvPr/>
        </p:nvCxnSpPr>
        <p:spPr bwMode="auto">
          <a:xfrm>
            <a:off x="3374781" y="3759064"/>
            <a:ext cx="2824743" cy="169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2406423" y="2259581"/>
            <a:ext cx="269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For cryogenic regulation</a:t>
            </a:r>
            <a:endParaRPr lang="en-US" sz="1800" dirty="0" smtClean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56802" y="5437523"/>
            <a:ext cx="6257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Two different dynamics ranges </a:t>
            </a:r>
            <a:r>
              <a:rPr lang="en-US" sz="2000" smtClean="0">
                <a:sym typeface="Wingdings"/>
              </a:rPr>
              <a:t> two analog paths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Higher: 0-2666 mbar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Lower: 0-133 mbar</a:t>
            </a:r>
          </a:p>
        </p:txBody>
      </p:sp>
    </p:spTree>
    <p:extLst>
      <p:ext uri="{BB962C8B-B14F-4D97-AF65-F5344CB8AC3E}">
        <p14:creationId xmlns:p14="http://schemas.microsoft.com/office/powerpoint/2010/main" val="153272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options to consider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981074"/>
            <a:ext cx="8642350" cy="5472113"/>
          </a:xfrm>
        </p:spPr>
        <p:txBody>
          <a:bodyPr/>
          <a:lstStyle/>
          <a:p>
            <a:r>
              <a:rPr lang="en-US" dirty="0" smtClean="0"/>
              <a:t>The risk of quench is inevitable in bulk </a:t>
            </a:r>
            <a:r>
              <a:rPr lang="en-US" dirty="0" err="1" smtClean="0"/>
              <a:t>Nb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mitigation of the risks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 error due to practical issues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Two LLRFs: Lund system (pulse generator+ piezo compensation not deployed) and FREIA LLRF (Self-Excited Loop), combined circuit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Two power stations: </a:t>
            </a:r>
            <a:r>
              <a:rPr lang="en-US" dirty="0" err="1" smtClean="0">
                <a:solidFill>
                  <a:srgbClr val="969696"/>
                </a:solidFill>
              </a:rPr>
              <a:t>Electrosys</a:t>
            </a:r>
            <a:r>
              <a:rPr lang="en-US" dirty="0" smtClean="0">
                <a:solidFill>
                  <a:srgbClr val="969696"/>
                </a:solidFill>
              </a:rPr>
              <a:t> (currently not working), DB (the only option)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Three </a:t>
            </a:r>
            <a:r>
              <a:rPr lang="en-US" dirty="0" err="1" smtClean="0">
                <a:solidFill>
                  <a:srgbClr val="969696"/>
                </a:solidFill>
                <a:sym typeface="Wingdings" panose="05000000000000000000" pitchFamily="2" charset="2"/>
              </a:rPr>
              <a:t>agilent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 power sensors for (P</a:t>
            </a:r>
            <a:r>
              <a:rPr lang="en-US" baseline="-25000" dirty="0" smtClean="0">
                <a:solidFill>
                  <a:srgbClr val="969696"/>
                </a:solidFill>
                <a:sym typeface="Wingdings" panose="05000000000000000000" pitchFamily="2" charset="2"/>
              </a:rPr>
              <a:t>f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rgbClr val="969696"/>
                </a:solidFill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olidFill>
                  <a:srgbClr val="969696"/>
                </a:solidFill>
                <a:sym typeface="Wingdings" panose="05000000000000000000" pitchFamily="2" charset="2"/>
              </a:rPr>
              <a:t>r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, P</a:t>
            </a:r>
            <a:r>
              <a:rPr lang="en-US" baseline="-25000" dirty="0" smtClean="0">
                <a:solidFill>
                  <a:srgbClr val="969696"/>
                </a:solidFill>
                <a:sym typeface="Wingdings" panose="05000000000000000000" pitchFamily="2" charset="2"/>
              </a:rPr>
              <a:t>t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) (+ one extra) directly connected to </a:t>
            </a:r>
            <a:r>
              <a:rPr lang="en-US" dirty="0" err="1" smtClean="0">
                <a:solidFill>
                  <a:srgbClr val="969696"/>
                </a:solidFill>
                <a:sym typeface="Wingdings" panose="05000000000000000000" pitchFamily="2" charset="2"/>
              </a:rPr>
              <a:t>LabView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 machine for SEL control</a:t>
            </a:r>
          </a:p>
          <a:p>
            <a:pPr marL="177800" lvl="1" indent="0">
              <a:buNone/>
            </a:pP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 Pragmatic decision: manually swapping all the component every time</a:t>
            </a:r>
            <a:endParaRPr lang="en-US" dirty="0" smtClean="0">
              <a:solidFill>
                <a:srgbClr val="969696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Slow interlock from cryogenics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Over pressure, </a:t>
            </a:r>
            <a:r>
              <a:rPr lang="en-US" dirty="0" err="1" smtClean="0">
                <a:solidFill>
                  <a:srgbClr val="969696"/>
                </a:solidFill>
              </a:rPr>
              <a:t>LHe</a:t>
            </a:r>
            <a:r>
              <a:rPr lang="en-US" dirty="0" smtClean="0">
                <a:solidFill>
                  <a:srgbClr val="969696"/>
                </a:solidFill>
              </a:rPr>
              <a:t> level, temperature after the quench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At 2K (30mbar) rather than 4K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Not implemented before the incident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Fast interlock by quench detection with LLRF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Cut RF before or a.s.a.p. after the quench</a:t>
            </a:r>
          </a:p>
          <a:p>
            <a:pPr lvl="1"/>
            <a:r>
              <a:rPr lang="en-US" dirty="0">
                <a:solidFill>
                  <a:srgbClr val="969696"/>
                </a:solidFill>
              </a:rPr>
              <a:t>Q</a:t>
            </a:r>
            <a:r>
              <a:rPr lang="en-US" dirty="0" smtClean="0">
                <a:solidFill>
                  <a:srgbClr val="969696"/>
                </a:solidFill>
              </a:rPr>
              <a:t>uick solution in </a:t>
            </a:r>
            <a:r>
              <a:rPr lang="en-US" dirty="0" err="1" smtClean="0">
                <a:solidFill>
                  <a:srgbClr val="969696"/>
                </a:solidFill>
              </a:rPr>
              <a:t>cryomodule</a:t>
            </a:r>
            <a:r>
              <a:rPr lang="en-US" dirty="0" smtClean="0">
                <a:solidFill>
                  <a:srgbClr val="969696"/>
                </a:solidFill>
              </a:rPr>
              <a:t> testing at FREIA</a:t>
            </a:r>
          </a:p>
          <a:p>
            <a:pPr lvl="1"/>
            <a:r>
              <a:rPr lang="en-US" dirty="0" smtClean="0">
                <a:solidFill>
                  <a:srgbClr val="969696"/>
                </a:solidFill>
              </a:rPr>
              <a:t>Possible impact in the beam operation </a:t>
            </a:r>
            <a:r>
              <a:rPr lang="en-US" dirty="0" smtClean="0">
                <a:solidFill>
                  <a:srgbClr val="969696"/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969696"/>
                </a:solidFill>
              </a:rPr>
              <a:t>R&amp;D interest in our LLRF system</a:t>
            </a:r>
            <a:endParaRPr lang="en-US" dirty="0">
              <a:solidFill>
                <a:srgbClr val="96969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54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options to consider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981074"/>
            <a:ext cx="8642350" cy="5472113"/>
          </a:xfrm>
        </p:spPr>
        <p:txBody>
          <a:bodyPr/>
          <a:lstStyle/>
          <a:p>
            <a:r>
              <a:rPr lang="en-US" dirty="0" smtClean="0"/>
              <a:t>The risk of quench is inevitable in bulk </a:t>
            </a:r>
            <a:r>
              <a:rPr lang="en-US" dirty="0" err="1" smtClean="0"/>
              <a:t>Nb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mitigation of the risks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Human error due to practical issues</a:t>
            </a:r>
          </a:p>
          <a:p>
            <a:pPr lvl="1"/>
            <a:r>
              <a:rPr lang="en-US" dirty="0" smtClean="0"/>
              <a:t>Two LLRFs: Lund system (pulse generator+ piezo compensation not deployed) and FREIA LLRF (Self-Excited Loop), combined circuit</a:t>
            </a:r>
          </a:p>
          <a:p>
            <a:pPr lvl="1"/>
            <a:r>
              <a:rPr lang="en-US" dirty="0" smtClean="0"/>
              <a:t>Two power stations: </a:t>
            </a:r>
            <a:r>
              <a:rPr lang="en-US" dirty="0" err="1" smtClean="0"/>
              <a:t>Electrosys</a:t>
            </a:r>
            <a:r>
              <a:rPr lang="en-US" dirty="0" smtClean="0"/>
              <a:t> (currently not working), DB (the only option)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Three </a:t>
            </a:r>
            <a:r>
              <a:rPr lang="en-US" dirty="0" err="1" smtClean="0">
                <a:sym typeface="Wingdings" panose="05000000000000000000" pitchFamily="2" charset="2"/>
              </a:rPr>
              <a:t>agilent</a:t>
            </a:r>
            <a:r>
              <a:rPr lang="en-US" dirty="0" smtClean="0">
                <a:sym typeface="Wingdings" panose="05000000000000000000" pitchFamily="2" charset="2"/>
              </a:rPr>
              <a:t> power sensors for (P</a:t>
            </a:r>
            <a:r>
              <a:rPr lang="en-US" baseline="-25000" dirty="0" smtClean="0">
                <a:sym typeface="Wingdings" panose="05000000000000000000" pitchFamily="2" charset="2"/>
              </a:rPr>
              <a:t>f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ym typeface="Wingdings" panose="05000000000000000000" pitchFamily="2" charset="2"/>
              </a:rPr>
              <a:t>r</a:t>
            </a:r>
            <a:r>
              <a:rPr lang="en-US" dirty="0" smtClean="0">
                <a:sym typeface="Wingdings" panose="05000000000000000000" pitchFamily="2" charset="2"/>
              </a:rPr>
              <a:t>, P</a:t>
            </a:r>
            <a:r>
              <a:rPr lang="en-US" baseline="-25000" dirty="0" smtClean="0">
                <a:sym typeface="Wingdings" panose="05000000000000000000" pitchFamily="2" charset="2"/>
              </a:rPr>
              <a:t>t</a:t>
            </a:r>
            <a:r>
              <a:rPr lang="en-US" dirty="0" smtClean="0">
                <a:sym typeface="Wingdings" panose="05000000000000000000" pitchFamily="2" charset="2"/>
              </a:rPr>
              <a:t>) (+ one extra) directly connected to </a:t>
            </a:r>
            <a:r>
              <a:rPr lang="en-US" dirty="0" err="1" smtClean="0">
                <a:sym typeface="Wingdings" panose="05000000000000000000" pitchFamily="2" charset="2"/>
              </a:rPr>
              <a:t>LabView</a:t>
            </a:r>
            <a:r>
              <a:rPr lang="en-US" dirty="0" smtClean="0">
                <a:sym typeface="Wingdings" panose="05000000000000000000" pitchFamily="2" charset="2"/>
              </a:rPr>
              <a:t> machine for SEL control</a:t>
            </a:r>
          </a:p>
          <a:p>
            <a:pPr marL="1778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Pragmatic decision: manually swapping all the component every time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Slow interlock from cryogenics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Over pressure,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LHe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level, temperature after the quench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At 2K (30mbar) rather than 4K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Not implemented before the incident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Fast interlock by quench detection with LLRF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Cut RF before or a.s.a.p. after the quench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uick solution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cryomodule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testing at FREIA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Possible impact in the beam operation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R&amp;D interest in our LLRF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7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Actions on the limited resource issue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Swapping the circuit was one of the causes of the incident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We are working on improving our system</a:t>
            </a:r>
            <a:endParaRPr lang="en-US" dirty="0" smtClean="0"/>
          </a:p>
          <a:p>
            <a:r>
              <a:rPr lang="en-US" altLang="ja-JP" dirty="0">
                <a:sym typeface="Wingdings" panose="05000000000000000000" pitchFamily="2" charset="2"/>
              </a:rPr>
              <a:t>Duplicate </a:t>
            </a:r>
            <a:r>
              <a:rPr lang="en-US" altLang="ja-JP" dirty="0" smtClean="0">
                <a:sym typeface="Wingdings" panose="05000000000000000000" pitchFamily="2" charset="2"/>
              </a:rPr>
              <a:t>the SEL circuit</a:t>
            </a:r>
            <a:endParaRPr lang="en-US" altLang="ja-JP" dirty="0">
              <a:sym typeface="Wingdings" panose="05000000000000000000" pitchFamily="2" charset="2"/>
            </a:endParaRPr>
          </a:p>
          <a:p>
            <a:pPr lvl="1"/>
            <a:r>
              <a:rPr lang="en-US" dirty="0" smtClean="0"/>
              <a:t>Implementing a new FPGA (new NI product)</a:t>
            </a:r>
          </a:p>
          <a:p>
            <a:pPr lvl="1"/>
            <a:r>
              <a:rPr lang="en-US" dirty="0" smtClean="0"/>
              <a:t>Two independent SELs will be ready before the 1</a:t>
            </a:r>
            <a:r>
              <a:rPr lang="en-US" baseline="30000" dirty="0" smtClean="0"/>
              <a:t>st</a:t>
            </a:r>
            <a:r>
              <a:rPr lang="en-US" dirty="0" smtClean="0"/>
              <a:t> series </a:t>
            </a:r>
            <a:r>
              <a:rPr lang="en-US" dirty="0" err="1" smtClean="0"/>
              <a:t>cryomodule</a:t>
            </a:r>
            <a:endParaRPr lang="en-US" dirty="0" smtClean="0"/>
          </a:p>
          <a:p>
            <a:r>
              <a:rPr lang="en-US" dirty="0" smtClean="0"/>
              <a:t>Working on the </a:t>
            </a:r>
            <a:r>
              <a:rPr lang="en-US" dirty="0" err="1" smtClean="0"/>
              <a:t>Electrosys</a:t>
            </a:r>
            <a:r>
              <a:rPr lang="en-US" dirty="0" smtClean="0"/>
              <a:t> station</a:t>
            </a:r>
          </a:p>
          <a:p>
            <a:pPr lvl="1"/>
            <a:r>
              <a:rPr lang="en-US" dirty="0" smtClean="0"/>
              <a:t>One tube is found to be shorted</a:t>
            </a:r>
          </a:p>
          <a:p>
            <a:pPr lvl="1"/>
            <a:r>
              <a:rPr lang="en-US" dirty="0" smtClean="0"/>
              <a:t>Waiting for the arrival of the new tube</a:t>
            </a:r>
          </a:p>
          <a:p>
            <a:pPr lvl="1"/>
            <a:r>
              <a:rPr lang="en-US" dirty="0" smtClean="0"/>
              <a:t>Not ready for the prototype </a:t>
            </a:r>
            <a:r>
              <a:rPr lang="en-US" dirty="0" err="1" smtClean="0"/>
              <a:t>cryomodule</a:t>
            </a:r>
            <a:r>
              <a:rPr lang="en-US" dirty="0" smtClean="0"/>
              <a:t> testing</a:t>
            </a:r>
          </a:p>
          <a:p>
            <a:r>
              <a:rPr lang="en-US" dirty="0" smtClean="0"/>
              <a:t>Duplicate power sensors</a:t>
            </a:r>
          </a:p>
          <a:p>
            <a:pPr lvl="1"/>
            <a:r>
              <a:rPr lang="en-US" dirty="0" smtClean="0"/>
              <a:t>Two extra power sensors + one power meter were ordered and received</a:t>
            </a:r>
          </a:p>
          <a:p>
            <a:pPr lvl="1"/>
            <a:r>
              <a:rPr lang="en-US" dirty="0" smtClean="0"/>
              <a:t>In total six power sensors + three power meter</a:t>
            </a:r>
          </a:p>
          <a:p>
            <a:pPr lvl="1"/>
            <a:r>
              <a:rPr lang="en-US" dirty="0" smtClean="0"/>
              <a:t>Enough to simultaneously monitor </a:t>
            </a:r>
            <a:r>
              <a:rPr lang="en-US" altLang="ja-JP" dirty="0">
                <a:sym typeface="Wingdings" panose="05000000000000000000" pitchFamily="2" charset="2"/>
              </a:rPr>
              <a:t>(P</a:t>
            </a:r>
            <a:r>
              <a:rPr lang="en-US" altLang="ja-JP" baseline="-25000" dirty="0">
                <a:sym typeface="Wingdings" panose="05000000000000000000" pitchFamily="2" charset="2"/>
              </a:rPr>
              <a:t>f</a:t>
            </a:r>
            <a:r>
              <a:rPr lang="en-US" altLang="ja-JP" dirty="0">
                <a:sym typeface="Wingdings" panose="05000000000000000000" pitchFamily="2" charset="2"/>
              </a:rPr>
              <a:t>, 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baseline="-25000" dirty="0" err="1">
                <a:sym typeface="Wingdings" panose="05000000000000000000" pitchFamily="2" charset="2"/>
              </a:rPr>
              <a:t>r</a:t>
            </a:r>
            <a:r>
              <a:rPr lang="en-US" altLang="ja-JP" dirty="0">
                <a:sym typeface="Wingdings" panose="05000000000000000000" pitchFamily="2" charset="2"/>
              </a:rPr>
              <a:t>, P</a:t>
            </a:r>
            <a:r>
              <a:rPr lang="en-US" altLang="ja-JP" baseline="-25000" dirty="0">
                <a:sym typeface="Wingdings" panose="05000000000000000000" pitchFamily="2" charset="2"/>
              </a:rPr>
              <a:t>t</a:t>
            </a:r>
            <a:r>
              <a:rPr lang="en-US" altLang="ja-JP" dirty="0">
                <a:sym typeface="Wingdings" panose="05000000000000000000" pitchFamily="2" charset="2"/>
              </a:rPr>
              <a:t>) </a:t>
            </a:r>
            <a:r>
              <a:rPr lang="en-US" altLang="ja-JP" dirty="0" smtClean="0">
                <a:sym typeface="Wingdings" panose="05000000000000000000" pitchFamily="2" charset="2"/>
              </a:rPr>
              <a:t>of both cavities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Deployment will be before the 1</a:t>
            </a:r>
            <a:r>
              <a:rPr lang="en-US" baseline="30000" dirty="0" smtClean="0">
                <a:sym typeface="Wingdings" panose="05000000000000000000" pitchFamily="2" charset="2"/>
              </a:rPr>
              <a:t>st</a:t>
            </a:r>
            <a:r>
              <a:rPr lang="en-US" dirty="0" smtClean="0">
                <a:sym typeface="Wingdings" panose="05000000000000000000" pitchFamily="2" charset="2"/>
              </a:rPr>
              <a:t> series </a:t>
            </a:r>
            <a:r>
              <a:rPr lang="en-US" dirty="0" err="1" smtClean="0">
                <a:sym typeface="Wingdings" panose="05000000000000000000" pitchFamily="2" charset="2"/>
              </a:rPr>
              <a:t>cryomodule</a:t>
            </a:r>
            <a:endParaRPr lang="en-US" dirty="0">
              <a:sym typeface="Wingdings" panose="05000000000000000000" pitchFamily="2" charset="2"/>
            </a:endParaRPr>
          </a:p>
          <a:p>
            <a:pPr marL="0" indent="-3175">
              <a:buNone/>
            </a:pPr>
            <a:r>
              <a:rPr lang="en-US" dirty="0" smtClean="0">
                <a:sym typeface="Wingdings"/>
              </a:rPr>
              <a:t>Work in progress but need to be pragmatic </a:t>
            </a:r>
            <a:r>
              <a:rPr lang="en-US" dirty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uring prototype testing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Akira Miyazaki - ESS Burst Disc Review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2130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the possibility of human errors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Akira Miyazaki - ESS Burst Disc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84288" y="1016801"/>
            <a:ext cx="8887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Limited resources available 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 recycling the circuit components and swapping CAV1 and CAV2 are unavoidable </a:t>
            </a:r>
            <a:endParaRPr lang="en-US" sz="1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1126" y="1767047"/>
            <a:ext cx="88877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Human errors on April 9th and our actions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Misconnection when the cable was swapped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Miscalculation of </a:t>
            </a:r>
            <a:r>
              <a:rPr lang="en-US" sz="1800" dirty="0" err="1" smtClean="0"/>
              <a:t>E</a:t>
            </a:r>
            <a:r>
              <a:rPr lang="en-US" sz="1800" baseline="-25000" dirty="0" err="1" smtClean="0"/>
              <a:t>acc</a:t>
            </a:r>
            <a:r>
              <a:rPr lang="en-US" sz="1800" dirty="0" smtClean="0"/>
              <a:t> in the software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800" dirty="0" smtClean="0"/>
              <a:t>Check the software readout by sending RF by a signal generator from the bunker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Expected P</a:t>
            </a:r>
            <a:r>
              <a:rPr lang="en-US" sz="1800" baseline="-25000" dirty="0" smtClean="0"/>
              <a:t>f</a:t>
            </a:r>
            <a:r>
              <a:rPr lang="en-US" sz="1800" dirty="0" smtClean="0"/>
              <a:t> signal after the directional coupler (cable attenuation)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Expected P</a:t>
            </a:r>
            <a:r>
              <a:rPr lang="en-US" sz="1800" baseline="-25000" dirty="0" smtClean="0"/>
              <a:t>t </a:t>
            </a:r>
            <a:r>
              <a:rPr lang="en-US" sz="1800" dirty="0" smtClean="0"/>
              <a:t>signal from the cavity (cable attenuation + provided </a:t>
            </a:r>
            <a:r>
              <a:rPr lang="en-US" sz="1800" dirty="0" err="1" smtClean="0"/>
              <a:t>Q</a:t>
            </a:r>
            <a:r>
              <a:rPr lang="en-US" sz="1800" baseline="-25000" dirty="0" err="1" smtClean="0"/>
              <a:t>ext</a:t>
            </a:r>
            <a:r>
              <a:rPr lang="en-US" sz="1800" baseline="-25000" dirty="0" smtClean="0"/>
              <a:t>, </a:t>
            </a:r>
            <a:r>
              <a:rPr lang="en-US" sz="1800" baseline="-25000" dirty="0" err="1" smtClean="0"/>
              <a:t>pu</a:t>
            </a:r>
            <a:r>
              <a:rPr lang="en-US" sz="1800" dirty="0" smtClean="0"/>
              <a:t>)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800" dirty="0" smtClean="0"/>
              <a:t>No visual monitor of all the important parameters</a:t>
            </a:r>
          </a:p>
          <a:p>
            <a:r>
              <a:rPr lang="en-US" sz="1800" dirty="0" smtClean="0">
                <a:sym typeface="Wingdings"/>
              </a:rPr>
              <a:t></a:t>
            </a:r>
            <a:r>
              <a:rPr lang="en-US" sz="1800" dirty="0" smtClean="0"/>
              <a:t>Monitor pressure, temperature, </a:t>
            </a:r>
            <a:r>
              <a:rPr lang="en-US" sz="1800" dirty="0" err="1" smtClean="0"/>
              <a:t>LHe</a:t>
            </a:r>
            <a:r>
              <a:rPr lang="en-US" sz="1800" dirty="0" smtClean="0"/>
              <a:t> level, radiation level, power levels, always visible during RF powering (from EPICS and power sensors)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Emergency stop button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US" sz="1800" dirty="0" smtClean="0"/>
              <a:t>Lack of expert personal dedicated to the </a:t>
            </a:r>
            <a:r>
              <a:rPr lang="en-US" sz="1800" dirty="0" err="1" smtClean="0"/>
              <a:t>cryomodule</a:t>
            </a:r>
            <a:r>
              <a:rPr lang="en-US" sz="1800" dirty="0" smtClean="0"/>
              <a:t> testing</a:t>
            </a:r>
          </a:p>
          <a:p>
            <a:pPr marL="285750" indent="-285750">
              <a:buFont typeface="Wingdings" charset="2"/>
              <a:buChar char="à"/>
            </a:pPr>
            <a:r>
              <a:rPr lang="en-US" sz="1800" dirty="0" smtClean="0">
                <a:sym typeface="Wingdings"/>
              </a:rPr>
              <a:t>Involvement and training of other colleagues in FREIA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n-US" sz="1800" dirty="0" smtClean="0">
                <a:sym typeface="Wingdings"/>
              </a:rPr>
              <a:t>Check-list</a:t>
            </a:r>
            <a:endParaRPr lang="en-US" sz="1800" dirty="0"/>
          </a:p>
        </p:txBody>
      </p:sp>
      <p:sp>
        <p:nvSpPr>
          <p:cNvPr id="11" name="Left Brace 10"/>
          <p:cNvSpPr/>
          <p:nvPr/>
        </p:nvSpPr>
        <p:spPr bwMode="auto">
          <a:xfrm>
            <a:off x="84288" y="2108319"/>
            <a:ext cx="186759" cy="53000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778" y="5564281"/>
            <a:ext cx="74824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risk of human errors was drastically mitigated, but the system should be designed so that the safety does not depend on the operators</a:t>
            </a:r>
          </a:p>
        </p:txBody>
      </p:sp>
    </p:spTree>
    <p:extLst>
      <p:ext uri="{BB962C8B-B14F-4D97-AF65-F5344CB8AC3E}">
        <p14:creationId xmlns:p14="http://schemas.microsoft.com/office/powerpoint/2010/main" val="57926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options to consider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0825" y="981074"/>
            <a:ext cx="8642350" cy="5472113"/>
          </a:xfrm>
        </p:spPr>
        <p:txBody>
          <a:bodyPr/>
          <a:lstStyle/>
          <a:p>
            <a:r>
              <a:rPr lang="en-US" dirty="0" smtClean="0"/>
              <a:t>The risk of quench is inevitable in bulk </a:t>
            </a:r>
            <a:r>
              <a:rPr lang="en-US" dirty="0" err="1" smtClean="0"/>
              <a:t>Nb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mitigation of the risks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Human error due to practical issues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LLRFs: Lund system (pulse generator+ piezo compensation not deployed) and FREIA LLRF (Self-Excited Loop), combined circuit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power stations: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Electrosys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(currently not working), DB (the only option)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Three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agilent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power sensors for (P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f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P</a:t>
            </a:r>
            <a:r>
              <a:rPr lang="en-US" baseline="-25000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, P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) (+ one extra) directly connected to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LabView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 machine for SEL control</a:t>
            </a:r>
          </a:p>
          <a:p>
            <a:pPr marL="177800" lvl="1" indent="0">
              <a:buNone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 Pragmatic decision: manually swapping all the component every time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Slow interlock from cryogenics</a:t>
            </a:r>
          </a:p>
          <a:p>
            <a:pPr lvl="1"/>
            <a:r>
              <a:rPr lang="en-US" dirty="0" smtClean="0"/>
              <a:t>Over pressure, </a:t>
            </a:r>
            <a:r>
              <a:rPr lang="en-US" dirty="0" err="1" smtClean="0"/>
              <a:t>LHe</a:t>
            </a:r>
            <a:r>
              <a:rPr lang="en-US" dirty="0" smtClean="0"/>
              <a:t> level, temperature after the quench</a:t>
            </a:r>
          </a:p>
          <a:p>
            <a:pPr lvl="1"/>
            <a:r>
              <a:rPr lang="en-US" dirty="0" smtClean="0"/>
              <a:t>At 2K (30mbar) rather than 4K</a:t>
            </a:r>
          </a:p>
          <a:p>
            <a:pPr lvl="1"/>
            <a:r>
              <a:rPr lang="en-US" dirty="0" smtClean="0"/>
              <a:t>Not implemented before the incident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Fast interlock by quench detection with LLRF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Cut RF before or a.s.a.p. after the quench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Q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uick solution in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cryomodule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testing at FREIA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Possible impact in the beam operation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R&amp;D interest in our LLRF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9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Interlock diagram on April 9th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2490" y="5332021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smtClean="0">
                <a:solidFill>
                  <a:srgbClr val="FF0000"/>
                </a:solidFill>
              </a:rPr>
              <a:t>Access</a:t>
            </a:r>
          </a:p>
          <a:p>
            <a:r>
              <a:rPr lang="sv-SE" sz="1800" dirty="0" err="1" smtClean="0">
                <a:solidFill>
                  <a:srgbClr val="FF0000"/>
                </a:solidFill>
              </a:rPr>
              <a:t>Water</a:t>
            </a:r>
            <a:r>
              <a:rPr lang="sv-SE" sz="1800" dirty="0" smtClean="0">
                <a:solidFill>
                  <a:srgbClr val="FF0000"/>
                </a:solidFill>
              </a:rPr>
              <a:t> </a:t>
            </a:r>
            <a:r>
              <a:rPr lang="sv-SE" sz="1800" dirty="0" err="1" smtClean="0">
                <a:solidFill>
                  <a:srgbClr val="FF0000"/>
                </a:solidFill>
              </a:rPr>
              <a:t>flow</a:t>
            </a:r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1800" dirty="0" err="1" smtClean="0">
                <a:solidFill>
                  <a:srgbClr val="FF0000"/>
                </a:solidFill>
              </a:rPr>
              <a:t>Coupler</a:t>
            </a:r>
            <a:r>
              <a:rPr lang="sv-SE" sz="1800" dirty="0" smtClean="0">
                <a:solidFill>
                  <a:srgbClr val="FF0000"/>
                </a:solidFill>
              </a:rPr>
              <a:t> T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56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21-May-2019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Akira Miyazaki - ESS Burst Disc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6850" y="188913"/>
            <a:ext cx="7677150" cy="504825"/>
          </a:xfrm>
        </p:spPr>
        <p:txBody>
          <a:bodyPr/>
          <a:lstStyle/>
          <a:p>
            <a:r>
              <a:rPr lang="en-US" dirty="0" smtClean="0"/>
              <a:t>Interlock diagram on May 21th</a:t>
            </a:r>
            <a:endParaRPr lang="en-US" dirty="0"/>
          </a:p>
        </p:txBody>
      </p:sp>
      <p:sp>
        <p:nvSpPr>
          <p:cNvPr id="7" name="テキスト ボックス 4"/>
          <p:cNvSpPr txBox="1"/>
          <p:nvPr/>
        </p:nvSpPr>
        <p:spPr>
          <a:xfrm>
            <a:off x="6868892" y="2123708"/>
            <a:ext cx="93617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LLRF</a:t>
            </a:r>
            <a:endParaRPr lang="en-US" sz="1800" dirty="0"/>
          </a:p>
        </p:txBody>
      </p:sp>
      <p:sp>
        <p:nvSpPr>
          <p:cNvPr id="8" name="テキスト ボックス 5"/>
          <p:cNvSpPr txBox="1"/>
          <p:nvPr/>
        </p:nvSpPr>
        <p:spPr>
          <a:xfrm>
            <a:off x="6803579" y="4024737"/>
            <a:ext cx="10667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DB station</a:t>
            </a:r>
            <a:endParaRPr lang="en-US" sz="1800" dirty="0"/>
          </a:p>
        </p:txBody>
      </p:sp>
      <p:sp>
        <p:nvSpPr>
          <p:cNvPr id="9" name="テキスト ボックス 6"/>
          <p:cNvSpPr txBox="1"/>
          <p:nvPr/>
        </p:nvSpPr>
        <p:spPr>
          <a:xfrm>
            <a:off x="6718483" y="2903991"/>
            <a:ext cx="1244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RF interlock</a:t>
            </a:r>
            <a:endParaRPr lang="en-US" sz="1800" dirty="0"/>
          </a:p>
        </p:txBody>
      </p:sp>
      <p:cxnSp>
        <p:nvCxnSpPr>
          <p:cNvPr id="10" name="直線コネクタ 8"/>
          <p:cNvCxnSpPr>
            <a:stCxn id="7" idx="2"/>
            <a:endCxn id="9" idx="0"/>
          </p:cNvCxnSpPr>
          <p:nvPr/>
        </p:nvCxnSpPr>
        <p:spPr>
          <a:xfrm>
            <a:off x="7336978" y="2493040"/>
            <a:ext cx="3550" cy="410951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8"/>
          <p:cNvSpPr txBox="1"/>
          <p:nvPr/>
        </p:nvSpPr>
        <p:spPr>
          <a:xfrm>
            <a:off x="1458526" y="164327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det01</a:t>
            </a:r>
            <a:endParaRPr lang="en-US" sz="1800" dirty="0"/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1457241" y="2061357"/>
            <a:ext cx="151031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det02</a:t>
            </a:r>
            <a:endParaRPr lang="en-US" sz="1800" dirty="0"/>
          </a:p>
        </p:txBody>
      </p:sp>
      <p:sp>
        <p:nvSpPr>
          <p:cNvPr id="13" name="テキスト ボックス 20"/>
          <p:cNvSpPr txBox="1"/>
          <p:nvPr/>
        </p:nvSpPr>
        <p:spPr>
          <a:xfrm>
            <a:off x="1731198" y="2503172"/>
            <a:ext cx="151031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Arc1 det03</a:t>
            </a:r>
            <a:endParaRPr lang="en-US" sz="1800" dirty="0"/>
          </a:p>
        </p:txBody>
      </p:sp>
      <p:sp>
        <p:nvSpPr>
          <p:cNvPr id="14" name="テキスト ボックス 21"/>
          <p:cNvSpPr txBox="1"/>
          <p:nvPr/>
        </p:nvSpPr>
        <p:spPr>
          <a:xfrm>
            <a:off x="1977180" y="2968300"/>
            <a:ext cx="9742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sng" dirty="0" smtClean="0"/>
              <a:t>Arc4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smtClean="0"/>
              <a:t>det04</a:t>
            </a:r>
          </a:p>
          <a:p>
            <a:pPr algn="ctr"/>
            <a:r>
              <a:rPr lang="en-US" sz="1800" dirty="0"/>
              <a:t>d</a:t>
            </a:r>
            <a:r>
              <a:rPr lang="en-US" sz="1800" dirty="0" smtClean="0"/>
              <a:t>et05</a:t>
            </a:r>
          </a:p>
          <a:p>
            <a:pPr algn="ctr"/>
            <a:r>
              <a:rPr lang="en-US" sz="1800" dirty="0" smtClean="0"/>
              <a:t>det06</a:t>
            </a:r>
            <a:endParaRPr lang="en-US" sz="1800" dirty="0"/>
          </a:p>
        </p:txBody>
      </p:sp>
      <p:sp>
        <p:nvSpPr>
          <p:cNvPr id="15" name="テキスト ボックス 22"/>
          <p:cNvSpPr txBox="1"/>
          <p:nvPr/>
        </p:nvSpPr>
        <p:spPr>
          <a:xfrm>
            <a:off x="4566849" y="3107276"/>
            <a:ext cx="1303565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sv-SE" sz="1800" smtClean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NI Compact RIO</a:t>
            </a:r>
          </a:p>
          <a:p>
            <a:pPr algn="ctr"/>
            <a:endParaRPr lang="sv-SE" sz="1800" smtClean="0"/>
          </a:p>
          <a:p>
            <a:pPr algn="ctr"/>
            <a:endParaRPr lang="en-US" sz="1800" dirty="0"/>
          </a:p>
        </p:txBody>
      </p:sp>
      <p:cxnSp>
        <p:nvCxnSpPr>
          <p:cNvPr id="16" name="直線コネクタ 23"/>
          <p:cNvCxnSpPr>
            <a:stCxn id="9" idx="2"/>
            <a:endCxn id="8" idx="0"/>
          </p:cNvCxnSpPr>
          <p:nvPr/>
        </p:nvCxnSpPr>
        <p:spPr>
          <a:xfrm flipH="1">
            <a:off x="7336979" y="3550322"/>
            <a:ext cx="3549" cy="47441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29"/>
          <p:cNvSpPr txBox="1"/>
          <p:nvPr/>
        </p:nvSpPr>
        <p:spPr>
          <a:xfrm>
            <a:off x="1699283" y="5067872"/>
            <a:ext cx="11003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TPG ch1</a:t>
            </a:r>
          </a:p>
          <a:p>
            <a:pPr algn="ctr"/>
            <a:r>
              <a:rPr lang="en-US" sz="1800" dirty="0" smtClean="0"/>
              <a:t>TPG ch2</a:t>
            </a:r>
            <a:endParaRPr lang="en-US" sz="1800" dirty="0"/>
          </a:p>
        </p:txBody>
      </p:sp>
      <p:sp>
        <p:nvSpPr>
          <p:cNvPr id="18" name="テキスト ボックス 30"/>
          <p:cNvSpPr txBox="1"/>
          <p:nvPr/>
        </p:nvSpPr>
        <p:spPr>
          <a:xfrm>
            <a:off x="1138132" y="4220552"/>
            <a:ext cx="17317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ch1</a:t>
            </a:r>
            <a:endParaRPr lang="en-US" sz="1800" dirty="0"/>
          </a:p>
        </p:txBody>
      </p:sp>
      <p:sp>
        <p:nvSpPr>
          <p:cNvPr id="19" name="テキスト ボックス 31"/>
          <p:cNvSpPr txBox="1"/>
          <p:nvPr/>
        </p:nvSpPr>
        <p:spPr>
          <a:xfrm>
            <a:off x="1140655" y="4656382"/>
            <a:ext cx="17403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</a:t>
            </a:r>
            <a:r>
              <a:rPr lang="en-US" sz="1800" baseline="30000" dirty="0" smtClean="0"/>
              <a:t>–</a:t>
            </a:r>
            <a:r>
              <a:rPr lang="en-US" sz="1800" dirty="0" smtClean="0"/>
              <a:t> pick ch2</a:t>
            </a:r>
            <a:endParaRPr lang="en-US" sz="1800" dirty="0"/>
          </a:p>
        </p:txBody>
      </p:sp>
      <p:sp>
        <p:nvSpPr>
          <p:cNvPr id="20" name="テキスト ボックス 33"/>
          <p:cNvSpPr txBox="1"/>
          <p:nvPr/>
        </p:nvSpPr>
        <p:spPr>
          <a:xfrm>
            <a:off x="4832870" y="932388"/>
            <a:ext cx="77152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PLC</a:t>
            </a:r>
            <a:endParaRPr lang="en-US" sz="1800" dirty="0"/>
          </a:p>
        </p:txBody>
      </p:sp>
      <p:sp>
        <p:nvSpPr>
          <p:cNvPr id="21" name="テキスト ボックス 34"/>
          <p:cNvSpPr txBox="1"/>
          <p:nvPr/>
        </p:nvSpPr>
        <p:spPr>
          <a:xfrm>
            <a:off x="4708287" y="5445418"/>
            <a:ext cx="10206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Lund system</a:t>
            </a:r>
            <a:endParaRPr lang="en-US" sz="1800" dirty="0"/>
          </a:p>
        </p:txBody>
      </p:sp>
      <p:cxnSp>
        <p:nvCxnSpPr>
          <p:cNvPr id="22" name="直線コネクタ 35"/>
          <p:cNvCxnSpPr>
            <a:stCxn id="8" idx="2"/>
            <a:endCxn id="24" idx="0"/>
          </p:cNvCxnSpPr>
          <p:nvPr/>
        </p:nvCxnSpPr>
        <p:spPr>
          <a:xfrm flipH="1">
            <a:off x="7336977" y="4671068"/>
            <a:ext cx="2" cy="45447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6"/>
          <p:cNvSpPr txBox="1"/>
          <p:nvPr/>
        </p:nvSpPr>
        <p:spPr>
          <a:xfrm>
            <a:off x="6868892" y="6178107"/>
            <a:ext cx="93617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CAV2</a:t>
            </a:r>
            <a:endParaRPr lang="en-US" sz="2000" dirty="0"/>
          </a:p>
        </p:txBody>
      </p:sp>
      <p:sp>
        <p:nvSpPr>
          <p:cNvPr id="24" name="テキスト ボックス 40"/>
          <p:cNvSpPr txBox="1"/>
          <p:nvPr/>
        </p:nvSpPr>
        <p:spPr>
          <a:xfrm>
            <a:off x="6626284" y="5125546"/>
            <a:ext cx="1421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Directional </a:t>
            </a:r>
          </a:p>
          <a:p>
            <a:pPr algn="ctr"/>
            <a:r>
              <a:rPr lang="en-US" sz="1800" dirty="0" smtClean="0"/>
              <a:t>coupler</a:t>
            </a:r>
            <a:endParaRPr lang="en-US" sz="1800" dirty="0"/>
          </a:p>
        </p:txBody>
      </p:sp>
      <p:cxnSp>
        <p:nvCxnSpPr>
          <p:cNvPr id="25" name="直線コネクタ 50"/>
          <p:cNvCxnSpPr>
            <a:stCxn id="24" idx="2"/>
            <a:endCxn id="23" idx="0"/>
          </p:cNvCxnSpPr>
          <p:nvPr/>
        </p:nvCxnSpPr>
        <p:spPr>
          <a:xfrm>
            <a:off x="7336977" y="5771877"/>
            <a:ext cx="1" cy="40623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57"/>
          <p:cNvSpPr txBox="1"/>
          <p:nvPr/>
        </p:nvSpPr>
        <p:spPr>
          <a:xfrm>
            <a:off x="6132765" y="5068194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P</a:t>
            </a:r>
            <a:r>
              <a:rPr lang="en-US" sz="1800" baseline="-25000" dirty="0" smtClean="0">
                <a:solidFill>
                  <a:srgbClr val="FF0000"/>
                </a:solidFill>
              </a:rPr>
              <a:t>f </a:t>
            </a:r>
          </a:p>
        </p:txBody>
      </p:sp>
      <p:cxnSp>
        <p:nvCxnSpPr>
          <p:cNvPr id="27" name="直線コネクタ 58"/>
          <p:cNvCxnSpPr>
            <a:stCxn id="21" idx="0"/>
            <a:endCxn id="15" idx="2"/>
          </p:cNvCxnSpPr>
          <p:nvPr/>
        </p:nvCxnSpPr>
        <p:spPr>
          <a:xfrm flipH="1" flipV="1">
            <a:off x="5218632" y="5138601"/>
            <a:ext cx="2" cy="3068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4"/>
          <p:cNvSpPr txBox="1"/>
          <p:nvPr/>
        </p:nvSpPr>
        <p:spPr>
          <a:xfrm>
            <a:off x="207324" y="3235036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テキスト ボックス 65"/>
          <p:cNvSpPr txBox="1"/>
          <p:nvPr/>
        </p:nvSpPr>
        <p:spPr>
          <a:xfrm>
            <a:off x="305962" y="3519323"/>
            <a:ext cx="188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doorknob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68"/>
          <p:cNvSpPr txBox="1"/>
          <p:nvPr/>
        </p:nvSpPr>
        <p:spPr>
          <a:xfrm>
            <a:off x="775737" y="3791004"/>
            <a:ext cx="138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Not used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69"/>
          <p:cNvSpPr txBox="1"/>
          <p:nvPr/>
        </p:nvSpPr>
        <p:spPr>
          <a:xfrm>
            <a:off x="747" y="1677035"/>
            <a:ext cx="153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70"/>
          <p:cNvSpPr txBox="1"/>
          <p:nvPr/>
        </p:nvSpPr>
        <p:spPr>
          <a:xfrm>
            <a:off x="47448" y="2082523"/>
            <a:ext cx="12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Test load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71"/>
          <p:cNvSpPr txBox="1"/>
          <p:nvPr/>
        </p:nvSpPr>
        <p:spPr>
          <a:xfrm>
            <a:off x="23230" y="2520667"/>
            <a:ext cx="198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circulator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72"/>
          <p:cNvSpPr txBox="1"/>
          <p:nvPr/>
        </p:nvSpPr>
        <p:spPr>
          <a:xfrm>
            <a:off x="395470" y="4210233"/>
            <a:ext cx="97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73"/>
          <p:cNvSpPr txBox="1"/>
          <p:nvPr/>
        </p:nvSpPr>
        <p:spPr>
          <a:xfrm>
            <a:off x="404556" y="4613667"/>
            <a:ext cx="98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74"/>
          <p:cNvSpPr txBox="1"/>
          <p:nvPr/>
        </p:nvSpPr>
        <p:spPr>
          <a:xfrm>
            <a:off x="42490" y="5332021"/>
            <a:ext cx="1950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CAV2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5"/>
          <p:cNvSpPr txBox="1"/>
          <p:nvPr/>
        </p:nvSpPr>
        <p:spPr>
          <a:xfrm>
            <a:off x="58109" y="5048084"/>
            <a:ext cx="1804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CAV1 vacuum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カギ線コネクタ 81"/>
          <p:cNvCxnSpPr>
            <a:stCxn id="11" idx="3"/>
          </p:cNvCxnSpPr>
          <p:nvPr/>
        </p:nvCxnSpPr>
        <p:spPr>
          <a:xfrm>
            <a:off x="2968841" y="1827943"/>
            <a:ext cx="1605371" cy="1411916"/>
          </a:xfrm>
          <a:prstGeom prst="bentConnector3">
            <a:avLst>
              <a:gd name="adj1" fmla="val 7575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カギ線コネクタ 83"/>
          <p:cNvCxnSpPr>
            <a:stCxn id="12" idx="3"/>
          </p:cNvCxnSpPr>
          <p:nvPr/>
        </p:nvCxnSpPr>
        <p:spPr>
          <a:xfrm>
            <a:off x="2967556" y="2246023"/>
            <a:ext cx="1606656" cy="108974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カギ線コネクタ 89"/>
          <p:cNvCxnSpPr>
            <a:stCxn id="13" idx="3"/>
          </p:cNvCxnSpPr>
          <p:nvPr/>
        </p:nvCxnSpPr>
        <p:spPr>
          <a:xfrm>
            <a:off x="3241512" y="2687838"/>
            <a:ext cx="1326137" cy="830305"/>
          </a:xfrm>
          <a:prstGeom prst="bentConnector3">
            <a:avLst>
              <a:gd name="adj1" fmla="val 1793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カギ線コネクタ 103"/>
          <p:cNvCxnSpPr>
            <a:stCxn id="18" idx="3"/>
          </p:cNvCxnSpPr>
          <p:nvPr/>
        </p:nvCxnSpPr>
        <p:spPr>
          <a:xfrm flipV="1">
            <a:off x="2869879" y="4166854"/>
            <a:ext cx="1720092" cy="238364"/>
          </a:xfrm>
          <a:prstGeom prst="bentConnector3">
            <a:avLst>
              <a:gd name="adj1" fmla="val 1410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107"/>
          <p:cNvCxnSpPr>
            <a:stCxn id="19" idx="3"/>
          </p:cNvCxnSpPr>
          <p:nvPr/>
        </p:nvCxnSpPr>
        <p:spPr>
          <a:xfrm flipV="1">
            <a:off x="2881030" y="4343045"/>
            <a:ext cx="1701624" cy="498003"/>
          </a:xfrm>
          <a:prstGeom prst="bentConnector3">
            <a:avLst>
              <a:gd name="adj1" fmla="val 233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カギ線コネクタ 117"/>
          <p:cNvCxnSpPr/>
          <p:nvPr/>
        </p:nvCxnSpPr>
        <p:spPr>
          <a:xfrm flipV="1">
            <a:off x="2802459" y="4620031"/>
            <a:ext cx="1754853" cy="929952"/>
          </a:xfrm>
          <a:prstGeom prst="bentConnector3">
            <a:avLst>
              <a:gd name="adj1" fmla="val 4170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169"/>
          <p:cNvCxnSpPr/>
          <p:nvPr/>
        </p:nvCxnSpPr>
        <p:spPr>
          <a:xfrm>
            <a:off x="2967556" y="3986542"/>
            <a:ext cx="1600093" cy="589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186"/>
          <p:cNvCxnSpPr>
            <a:stCxn id="20" idx="2"/>
            <a:endCxn id="15" idx="0"/>
          </p:cNvCxnSpPr>
          <p:nvPr/>
        </p:nvCxnSpPr>
        <p:spPr>
          <a:xfrm flipH="1">
            <a:off x="5218632" y="1301720"/>
            <a:ext cx="1" cy="180555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カギ線コネクタ 190"/>
          <p:cNvCxnSpPr>
            <a:stCxn id="15" idx="3"/>
            <a:endCxn id="9" idx="1"/>
          </p:cNvCxnSpPr>
          <p:nvPr/>
        </p:nvCxnSpPr>
        <p:spPr>
          <a:xfrm flipV="1">
            <a:off x="5870414" y="3227157"/>
            <a:ext cx="848069" cy="89578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カギ線コネクタ 193"/>
          <p:cNvCxnSpPr>
            <a:stCxn id="24" idx="1"/>
            <a:endCxn id="21" idx="3"/>
          </p:cNvCxnSpPr>
          <p:nvPr/>
        </p:nvCxnSpPr>
        <p:spPr>
          <a:xfrm rot="10800000" flipV="1">
            <a:off x="5728980" y="5448712"/>
            <a:ext cx="897304" cy="319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196"/>
          <p:cNvCxnSpPr>
            <a:stCxn id="20" idx="3"/>
            <a:endCxn id="8" idx="3"/>
          </p:cNvCxnSpPr>
          <p:nvPr/>
        </p:nvCxnSpPr>
        <p:spPr>
          <a:xfrm>
            <a:off x="5604395" y="1117054"/>
            <a:ext cx="2265983" cy="3230849"/>
          </a:xfrm>
          <a:prstGeom prst="bentConnector3">
            <a:avLst>
              <a:gd name="adj1" fmla="val 151984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テキスト ボックス 33"/>
          <p:cNvSpPr txBox="1"/>
          <p:nvPr/>
        </p:nvSpPr>
        <p:spPr>
          <a:xfrm>
            <a:off x="6712219" y="1338519"/>
            <a:ext cx="1249515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LabView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3" name="テキスト ボックス 33"/>
          <p:cNvSpPr txBox="1"/>
          <p:nvPr/>
        </p:nvSpPr>
        <p:spPr>
          <a:xfrm>
            <a:off x="7962902" y="1923653"/>
            <a:ext cx="946552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EPICS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22" name="直線コネクタ 8"/>
          <p:cNvCxnSpPr>
            <a:stCxn id="112" idx="2"/>
            <a:endCxn id="7" idx="0"/>
          </p:cNvCxnSpPr>
          <p:nvPr/>
        </p:nvCxnSpPr>
        <p:spPr>
          <a:xfrm>
            <a:off x="7336977" y="1707851"/>
            <a:ext cx="1" cy="415857"/>
          </a:xfrm>
          <a:prstGeom prst="line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カギ線コネクタ 190"/>
          <p:cNvCxnSpPr>
            <a:stCxn id="112" idx="3"/>
            <a:endCxn id="113" idx="0"/>
          </p:cNvCxnSpPr>
          <p:nvPr/>
        </p:nvCxnSpPr>
        <p:spPr>
          <a:xfrm>
            <a:off x="7961734" y="1523185"/>
            <a:ext cx="474444" cy="400468"/>
          </a:xfrm>
          <a:prstGeom prst="bentConnector2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カギ線コネクタ 190"/>
          <p:cNvCxnSpPr>
            <a:stCxn id="113" idx="2"/>
          </p:cNvCxnSpPr>
          <p:nvPr/>
        </p:nvCxnSpPr>
        <p:spPr>
          <a:xfrm rot="5400000">
            <a:off x="7224099" y="2921290"/>
            <a:ext cx="1840385" cy="583774"/>
          </a:xfrm>
          <a:prstGeom prst="bentConnector3">
            <a:avLst>
              <a:gd name="adj1" fmla="val 100002"/>
            </a:avLst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テキスト ボックス 18"/>
          <p:cNvSpPr txBox="1"/>
          <p:nvPr/>
        </p:nvSpPr>
        <p:spPr>
          <a:xfrm>
            <a:off x="1518269" y="918645"/>
            <a:ext cx="12236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Cryogenic</a:t>
            </a:r>
          </a:p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PLC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0" name="テキスト ボックス 18"/>
          <p:cNvSpPr txBox="1"/>
          <p:nvPr/>
        </p:nvSpPr>
        <p:spPr>
          <a:xfrm>
            <a:off x="1545141" y="5757512"/>
            <a:ext cx="126666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800" smtClean="0">
                <a:solidFill>
                  <a:srgbClr val="0000FF"/>
                </a:solidFill>
              </a:rPr>
              <a:t>MKS High</a:t>
            </a:r>
          </a:p>
          <a:p>
            <a:pPr algn="ctr"/>
            <a:r>
              <a:rPr lang="sv-SE" sz="1800" smtClean="0">
                <a:solidFill>
                  <a:srgbClr val="0000FF"/>
                </a:solidFill>
              </a:rPr>
              <a:t>MKS Low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41" name="カギ線コネクタ 89"/>
          <p:cNvCxnSpPr/>
          <p:nvPr/>
        </p:nvCxnSpPr>
        <p:spPr>
          <a:xfrm>
            <a:off x="2955289" y="3709786"/>
            <a:ext cx="1602023" cy="130646"/>
          </a:xfrm>
          <a:prstGeom prst="bentConnector3">
            <a:avLst>
              <a:gd name="adj1" fmla="val 1219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テキスト ボックス 74"/>
          <p:cNvSpPr txBox="1"/>
          <p:nvPr/>
        </p:nvSpPr>
        <p:spPr>
          <a:xfrm>
            <a:off x="96809" y="574496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bar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49" name="テキスト ボックス 74"/>
          <p:cNvSpPr txBox="1"/>
          <p:nvPr/>
        </p:nvSpPr>
        <p:spPr>
          <a:xfrm>
            <a:off x="58109" y="6076047"/>
            <a:ext cx="1542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 vac. mbar</a:t>
            </a:r>
            <a:endParaRPr lang="en-US" sz="1800" dirty="0">
              <a:solidFill>
                <a:srgbClr val="0000FF"/>
              </a:solidFill>
            </a:endParaRPr>
          </a:p>
        </p:txBody>
      </p:sp>
      <p:cxnSp>
        <p:nvCxnSpPr>
          <p:cNvPr id="150" name="カギ線コネクタ 120"/>
          <p:cNvCxnSpPr/>
          <p:nvPr/>
        </p:nvCxnSpPr>
        <p:spPr>
          <a:xfrm flipV="1">
            <a:off x="2820366" y="4799281"/>
            <a:ext cx="1743411" cy="1124735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カギ線コネクタ 120"/>
          <p:cNvCxnSpPr/>
          <p:nvPr/>
        </p:nvCxnSpPr>
        <p:spPr>
          <a:xfrm flipV="1">
            <a:off x="2809776" y="4982490"/>
            <a:ext cx="1761060" cy="1229711"/>
          </a:xfrm>
          <a:prstGeom prst="bentConnector3">
            <a:avLst>
              <a:gd name="adj1" fmla="val 62898"/>
            </a:avLst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カギ線コネクタ 89"/>
          <p:cNvCxnSpPr/>
          <p:nvPr/>
        </p:nvCxnSpPr>
        <p:spPr>
          <a:xfrm>
            <a:off x="2957219" y="3419702"/>
            <a:ext cx="1600093" cy="249330"/>
          </a:xfrm>
          <a:prstGeom prst="bentConnector3">
            <a:avLst>
              <a:gd name="adj1" fmla="val 1942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カギ線コネクタ 120"/>
          <p:cNvCxnSpPr>
            <a:stCxn id="139" idx="3"/>
            <a:endCxn id="20" idx="1"/>
          </p:cNvCxnSpPr>
          <p:nvPr/>
        </p:nvCxnSpPr>
        <p:spPr>
          <a:xfrm flipV="1">
            <a:off x="2741882" y="1117054"/>
            <a:ext cx="2090988" cy="124757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テキスト ボックス 72"/>
          <p:cNvSpPr txBox="1"/>
          <p:nvPr/>
        </p:nvSpPr>
        <p:spPr>
          <a:xfrm>
            <a:off x="5211915" y="1318186"/>
            <a:ext cx="1288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smtClean="0">
                <a:solidFill>
                  <a:srgbClr val="FF0000"/>
                </a:solidFill>
              </a:rPr>
              <a:t>Access</a:t>
            </a:r>
          </a:p>
          <a:p>
            <a:r>
              <a:rPr lang="sv-SE" sz="1800" dirty="0" err="1" smtClean="0">
                <a:solidFill>
                  <a:srgbClr val="FF0000"/>
                </a:solidFill>
              </a:rPr>
              <a:t>Water</a:t>
            </a:r>
            <a:r>
              <a:rPr lang="sv-SE" sz="1800" dirty="0" smtClean="0">
                <a:solidFill>
                  <a:srgbClr val="FF0000"/>
                </a:solidFill>
              </a:rPr>
              <a:t> </a:t>
            </a:r>
            <a:r>
              <a:rPr lang="sv-SE" sz="1800" dirty="0" err="1" smtClean="0">
                <a:solidFill>
                  <a:srgbClr val="FF0000"/>
                </a:solidFill>
              </a:rPr>
              <a:t>flow</a:t>
            </a:r>
            <a:endParaRPr lang="sv-SE" sz="1800" dirty="0" smtClean="0">
              <a:solidFill>
                <a:srgbClr val="FF0000"/>
              </a:solidFill>
            </a:endParaRPr>
          </a:p>
          <a:p>
            <a:r>
              <a:rPr lang="sv-SE" sz="1800" dirty="0" err="1" smtClean="0">
                <a:solidFill>
                  <a:srgbClr val="FF0000"/>
                </a:solidFill>
              </a:rPr>
              <a:t>Coupler</a:t>
            </a:r>
            <a:r>
              <a:rPr lang="sv-SE" sz="1800" dirty="0" smtClean="0">
                <a:solidFill>
                  <a:srgbClr val="FF0000"/>
                </a:solidFill>
              </a:rPr>
              <a:t> 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6" name="テキスト ボックス 72"/>
          <p:cNvSpPr txBox="1"/>
          <p:nvPr/>
        </p:nvSpPr>
        <p:spPr>
          <a:xfrm>
            <a:off x="136960" y="1096258"/>
            <a:ext cx="1300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 err="1" smtClean="0">
                <a:solidFill>
                  <a:srgbClr val="0000FF"/>
                </a:solidFill>
              </a:rPr>
              <a:t>LHe</a:t>
            </a:r>
            <a:r>
              <a:rPr lang="sv-SE" sz="1800" dirty="0" smtClean="0">
                <a:solidFill>
                  <a:srgbClr val="0000FF"/>
                </a:solidFill>
              </a:rPr>
              <a:t> </a:t>
            </a:r>
            <a:r>
              <a:rPr lang="sv-SE" sz="1800" dirty="0" err="1" smtClean="0">
                <a:solidFill>
                  <a:srgbClr val="0000FF"/>
                </a:solidFill>
              </a:rPr>
              <a:t>Level</a:t>
            </a:r>
            <a:endParaRPr lang="sv-SE" sz="1800" dirty="0" smtClean="0">
              <a:solidFill>
                <a:srgbClr val="0000FF"/>
              </a:solidFill>
            </a:endParaRPr>
          </a:p>
        </p:txBody>
      </p:sp>
      <p:sp>
        <p:nvSpPr>
          <p:cNvPr id="214" name="テキスト ボックス 57"/>
          <p:cNvSpPr txBox="1"/>
          <p:nvPr/>
        </p:nvSpPr>
        <p:spPr>
          <a:xfrm>
            <a:off x="5932721" y="6008830"/>
            <a:ext cx="37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P</a:t>
            </a:r>
            <a:r>
              <a:rPr lang="en-US" sz="1800" baseline="-25000" dirty="0" smtClean="0">
                <a:solidFill>
                  <a:srgbClr val="0000FF"/>
                </a:solidFill>
              </a:rPr>
              <a:t>t </a:t>
            </a:r>
          </a:p>
        </p:txBody>
      </p:sp>
      <p:cxnSp>
        <p:nvCxnSpPr>
          <p:cNvPr id="215" name="カギ線コネクタ 193"/>
          <p:cNvCxnSpPr>
            <a:stCxn id="23" idx="1"/>
            <a:endCxn id="21" idx="2"/>
          </p:cNvCxnSpPr>
          <p:nvPr/>
        </p:nvCxnSpPr>
        <p:spPr>
          <a:xfrm rot="10800000">
            <a:off x="5218634" y="6091750"/>
            <a:ext cx="1650258" cy="286413"/>
          </a:xfrm>
          <a:prstGeom prst="bentConnector2">
            <a:avLst/>
          </a:prstGeom>
          <a:ln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カギ線コネクタ 117"/>
          <p:cNvCxnSpPr/>
          <p:nvPr/>
        </p:nvCxnSpPr>
        <p:spPr>
          <a:xfrm flipV="1">
            <a:off x="2786276" y="4478530"/>
            <a:ext cx="1777501" cy="812956"/>
          </a:xfrm>
          <a:prstGeom prst="bentConnector3">
            <a:avLst>
              <a:gd name="adj1" fmla="val 346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97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 Uppsala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err="1" smtClean="0"/>
        </a:defPPr>
      </a:lstStyle>
    </a:tx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 Uppsala" id="{E291ACF0-34CD-4185-B20D-A3B0D85A2153}" vid="{11A2524C-7F97-448A-A248-03D4A875DFC5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37532</TotalTime>
  <Words>2564</Words>
  <Application>Microsoft Macintosh PowerPoint</Application>
  <PresentationFormat>画面に合わせる (4:3)</PresentationFormat>
  <Paragraphs>583</Paragraphs>
  <Slides>21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6" baseType="lpstr">
      <vt:lpstr>Cambria Math</vt:lpstr>
      <vt:lpstr>ＭＳ Ｐゴシック</vt:lpstr>
      <vt:lpstr>Wingdings</vt:lpstr>
      <vt:lpstr>Arial</vt:lpstr>
      <vt:lpstr>Theme Uppsala</vt:lpstr>
      <vt:lpstr>FREIA Laboratory Facility for Research Instrumentation and Accelerator Development</vt:lpstr>
      <vt:lpstr>Comparison of FREIA on April 9th and ESS</vt:lpstr>
      <vt:lpstr>Three options to consider</vt:lpstr>
      <vt:lpstr>Three options to consider</vt:lpstr>
      <vt:lpstr>Actions on the limited resource issue</vt:lpstr>
      <vt:lpstr>Reduce the possibility of human errors</vt:lpstr>
      <vt:lpstr>Three options to consider</vt:lpstr>
      <vt:lpstr>Interlock diagram on April 9th</vt:lpstr>
      <vt:lpstr>Interlock diagram on May 21th</vt:lpstr>
      <vt:lpstr>Interlock diagram on May 21th</vt:lpstr>
      <vt:lpstr>Interlock diagram on May 21th</vt:lpstr>
      <vt:lpstr>Interlock diagram on May 21th</vt:lpstr>
      <vt:lpstr>Three options to consider</vt:lpstr>
      <vt:lpstr>Quench detection</vt:lpstr>
      <vt:lpstr>Quick solution by the existing system</vt:lpstr>
      <vt:lpstr>More sophisticated algorithm</vt:lpstr>
      <vt:lpstr>Our proposal</vt:lpstr>
      <vt:lpstr>Summary</vt:lpstr>
      <vt:lpstr>Appendix 1</vt:lpstr>
      <vt:lpstr>Appendix 2</vt:lpstr>
      <vt:lpstr>Appendix 3</vt:lpstr>
    </vt:vector>
  </TitlesOfParts>
  <Company>CERN</Company>
  <LinksUpToDate>false</LinksUpToDate>
  <SharedDoc>false</SharedDoc>
  <HyperlinkBase/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Microsoft Office ユーザー</cp:lastModifiedBy>
  <cp:revision>603</cp:revision>
  <cp:lastPrinted>2015-01-29T11:56:53Z</cp:lastPrinted>
  <dcterms:created xsi:type="dcterms:W3CDTF">2010-02-24T17:17:31Z</dcterms:created>
  <dcterms:modified xsi:type="dcterms:W3CDTF">2019-05-21T06:50:44Z</dcterms:modified>
</cp:coreProperties>
</file>