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0" r:id="rId2"/>
    <p:sldMasterId id="2147483703" r:id="rId3"/>
    <p:sldMasterId id="2147483724" r:id="rId4"/>
    <p:sldMasterId id="2147483737" r:id="rId5"/>
    <p:sldMasterId id="2147483750" r:id="rId6"/>
    <p:sldMasterId id="2147483809" r:id="rId7"/>
    <p:sldMasterId id="2147483836" r:id="rId8"/>
    <p:sldMasterId id="2147483839" r:id="rId9"/>
    <p:sldMasterId id="2147483869" r:id="rId10"/>
    <p:sldMasterId id="2147483872" r:id="rId11"/>
    <p:sldMasterId id="2147483875" r:id="rId12"/>
    <p:sldMasterId id="2147483880" r:id="rId13"/>
    <p:sldMasterId id="2147483883" r:id="rId14"/>
    <p:sldMasterId id="2147483886" r:id="rId15"/>
    <p:sldMasterId id="2147483889" r:id="rId16"/>
    <p:sldMasterId id="2147483892" r:id="rId17"/>
    <p:sldMasterId id="2147483927" r:id="rId18"/>
  </p:sldMasterIdLst>
  <p:notesMasterIdLst>
    <p:notesMasterId r:id="rId38"/>
  </p:notesMasterIdLst>
  <p:handoutMasterIdLst>
    <p:handoutMasterId r:id="rId39"/>
  </p:handoutMasterIdLst>
  <p:sldIdLst>
    <p:sldId id="281" r:id="rId19"/>
    <p:sldId id="575" r:id="rId20"/>
    <p:sldId id="580" r:id="rId21"/>
    <p:sldId id="581" r:id="rId22"/>
    <p:sldId id="588" r:id="rId23"/>
    <p:sldId id="582" r:id="rId24"/>
    <p:sldId id="578" r:id="rId25"/>
    <p:sldId id="585" r:id="rId26"/>
    <p:sldId id="584" r:id="rId27"/>
    <p:sldId id="587" r:id="rId28"/>
    <p:sldId id="355" r:id="rId29"/>
    <p:sldId id="583" r:id="rId30"/>
    <p:sldId id="574" r:id="rId31"/>
    <p:sldId id="309" r:id="rId32"/>
    <p:sldId id="590" r:id="rId33"/>
    <p:sldId id="589" r:id="rId34"/>
    <p:sldId id="592" r:id="rId35"/>
    <p:sldId id="593" r:id="rId36"/>
    <p:sldId id="541" r:id="rId37"/>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dellier-Desages Florence" initials="AF" lastIdx="1" clrIdx="0">
    <p:extLst>
      <p:ext uri="{19B8F6BF-5375-455C-9EA6-DF929625EA0E}">
        <p15:presenceInfo xmlns:p15="http://schemas.microsoft.com/office/powerpoint/2012/main" userId="S-1-5-21-343818398-2000478354-839522115-2404" providerId="AD"/>
      </p:ext>
    </p:extLst>
  </p:cmAuthor>
  <p:cmAuthor id="2" name="BOSLAND Pierre" initials="BP" lastIdx="3" clrIdx="1">
    <p:extLst>
      <p:ext uri="{19B8F6BF-5375-455C-9EA6-DF929625EA0E}">
        <p15:presenceInfo xmlns:p15="http://schemas.microsoft.com/office/powerpoint/2012/main" userId="S-1-5-21-343818398-2000478354-839522115-2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FF"/>
    <a:srgbClr val="FF00FF"/>
    <a:srgbClr val="CCCCFF"/>
    <a:srgbClr val="FFFFCC"/>
    <a:srgbClr val="CCECFF"/>
    <a:srgbClr val="99CCFF"/>
    <a:srgbClr val="B2B2B2"/>
    <a:srgbClr val="80808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8" autoAdjust="0"/>
    <p:restoredTop sz="94384" autoAdjust="0"/>
  </p:normalViewPr>
  <p:slideViewPr>
    <p:cSldViewPr snapToGrid="0">
      <p:cViewPr varScale="1">
        <p:scale>
          <a:sx n="107" d="100"/>
          <a:sy n="107" d="100"/>
        </p:scale>
        <p:origin x="984" y="114"/>
      </p:cViewPr>
      <p:guideLst>
        <p:guide orient="horz" pos="2160"/>
        <p:guide pos="2880"/>
      </p:guideLst>
    </p:cSldViewPr>
  </p:slideViewPr>
  <p:outlineViewPr>
    <p:cViewPr>
      <p:scale>
        <a:sx n="33" d="100"/>
        <a:sy n="33" d="100"/>
      </p:scale>
      <p:origin x="0" y="-17904"/>
    </p:cViewPr>
  </p:outlineViewPr>
  <p:notesTextViewPr>
    <p:cViewPr>
      <p:scale>
        <a:sx n="100" d="100"/>
        <a:sy n="100" d="100"/>
      </p:scale>
      <p:origin x="0" y="0"/>
    </p:cViewPr>
  </p:notesTextViewPr>
  <p:sorterViewPr>
    <p:cViewPr>
      <p:scale>
        <a:sx n="140" d="100"/>
        <a:sy n="140" d="100"/>
      </p:scale>
      <p:origin x="0" y="-16914"/>
    </p:cViewPr>
  </p:sorterViewPr>
  <p:notesViewPr>
    <p:cSldViewPr snapToGrid="0">
      <p:cViewPr varScale="1">
        <p:scale>
          <a:sx n="90" d="100"/>
          <a:sy n="90" d="100"/>
        </p:scale>
        <p:origin x="3708" y="102"/>
      </p:cViewPr>
      <p:guideLst>
        <p:guide orient="horz" pos="3132"/>
        <p:guide pos="2146"/>
      </p:guideLst>
    </p:cSldViewPr>
  </p:notesViewPr>
  <p:gridSpacing cx="64801" cy="64801"/>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14C3DA1-9BFE-4D5D-B25D-7CC592D9C3C5}" type="datetimeFigureOut">
              <a:rPr lang="fr-FR" smtClean="0"/>
              <a:t>16/05/2019</a:t>
            </a:fld>
            <a:endParaRPr lang="fr-FR" dirty="0"/>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6B21956D-7473-4ACD-A8EB-84381C2C4BE4}" type="slidenum">
              <a:rPr lang="fr-FR" smtClean="0"/>
              <a:t>‹N°›</a:t>
            </a:fld>
            <a:endParaRPr lang="fr-FR" dirty="0"/>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4F3AFE2C-5007-4057-8DFB-EC24DF7E4136}" type="datetimeFigureOut">
              <a:rPr lang="fr-FR" smtClean="0"/>
              <a:pPr/>
              <a:t>16/05/2019</a:t>
            </a:fld>
            <a:endParaRPr lang="fr-FR" dirty="0"/>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dirty="0"/>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6665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7.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1" y="5445224"/>
            <a:ext cx="4788464" cy="288032"/>
          </a:xfrm>
        </p:spPr>
        <p:txBody>
          <a:bodyPr anchor="b" anchorCtr="0"/>
          <a:lstStyle>
            <a:lvl1pPr marL="0" indent="0">
              <a:buFont typeface="Arial" pitchFamily="34" charset="0"/>
              <a:buNone/>
              <a:defRPr sz="851"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1" y="5805264"/>
            <a:ext cx="3060272" cy="504056"/>
          </a:xfrm>
        </p:spPr>
        <p:txBody>
          <a:bodyPr anchor="b" anchorCtr="0"/>
          <a:lstStyle>
            <a:lvl1pPr marL="0" indent="0" algn="l">
              <a:buNone/>
              <a:defRPr sz="1551" cap="all" baseline="0">
                <a:solidFill>
                  <a:srgbClr val="66666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smtClean="0"/>
              <a:t>Modifiez le style des sous-titres du masque</a:t>
            </a:r>
            <a:endParaRPr lang="fr-FR" dirty="0"/>
          </a:p>
        </p:txBody>
      </p:sp>
      <p:pic>
        <p:nvPicPr>
          <p:cNvPr id="28" name="Image 2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0279" y="32420"/>
            <a:ext cx="1009994" cy="1092324"/>
          </a:xfrm>
          <a:prstGeom prst="rect">
            <a:avLst/>
          </a:prstGeom>
          <a:noFill/>
        </p:spPr>
      </p:pic>
      <p:pic>
        <p:nvPicPr>
          <p:cNvPr id="29" name="Bild 9" descr="Macintosh HD:Users:mathiasbrandin:Documents:Bilder:ESS-Logos:Logo2.jpeg"/>
          <p:cNvPicPr/>
          <p:nvPr userDrawn="1"/>
        </p:nvPicPr>
        <p:blipFill>
          <a:blip r:embed="rId4"/>
          <a:srcRect/>
          <a:stretch>
            <a:fillRect/>
          </a:stretch>
        </p:blipFill>
        <p:spPr bwMode="auto">
          <a:xfrm>
            <a:off x="7104183" y="32420"/>
            <a:ext cx="2004322" cy="948308"/>
          </a:xfrm>
          <a:prstGeom prst="rect">
            <a:avLst/>
          </a:prstGeom>
          <a:noFill/>
          <a:ln w="9525">
            <a:noFill/>
            <a:miter lim="800000"/>
            <a:headEnd/>
            <a:tailEnd/>
          </a:ln>
        </p:spPr>
      </p:pic>
      <p:sp>
        <p:nvSpPr>
          <p:cNvPr id="32" name="Rectangle 31"/>
          <p:cNvSpPr/>
          <p:nvPr userDrawn="1"/>
        </p:nvSpPr>
        <p:spPr>
          <a:xfrm>
            <a:off x="4188266" y="3428994"/>
            <a:ext cx="1289620" cy="32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3" name="Imag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73512"/>
            <a:ext cx="9144000" cy="13831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1"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7"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1">
                <a:solidFill>
                  <a:schemeClr val="bg1"/>
                </a:solidFill>
              </a:defRPr>
            </a:lvl2pPr>
            <a:lvl3pPr marL="0" indent="0">
              <a:lnSpc>
                <a:spcPts val="1200"/>
              </a:lnSpc>
              <a:buFont typeface="Arial" pitchFamily="34" charset="0"/>
              <a:buNone/>
              <a:defRPr sz="651">
                <a:solidFill>
                  <a:schemeClr val="bg1"/>
                </a:solidFill>
              </a:defRPr>
            </a:lvl3pPr>
            <a:lvl4pPr marL="0" indent="0">
              <a:lnSpc>
                <a:spcPts val="1200"/>
              </a:lnSpc>
              <a:buFont typeface="Arial" pitchFamily="34" charset="0"/>
              <a:buNone/>
              <a:defRPr sz="651">
                <a:solidFill>
                  <a:schemeClr val="bg1"/>
                </a:solidFill>
              </a:defRPr>
            </a:lvl4pPr>
            <a:lvl5pPr marL="0" indent="0">
              <a:lnSpc>
                <a:spcPts val="1200"/>
              </a:lnSpc>
              <a:buFont typeface="Arial" pitchFamily="34" charset="0"/>
              <a:buNone/>
              <a:defRPr sz="651">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1" y="5445228"/>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1" y="5877276"/>
            <a:ext cx="2664296" cy="365125"/>
          </a:xfrm>
        </p:spPr>
        <p:txBody>
          <a:bodyPr/>
          <a:lstStyle>
            <a:lvl1pPr algn="l">
              <a:defRPr>
                <a:solidFill>
                  <a:schemeClr val="bg1"/>
                </a:solidFill>
              </a:defRPr>
            </a:lvl1pPr>
          </a:lstStyle>
          <a:p>
            <a:r>
              <a:rPr lang="en-US" smtClean="0"/>
              <a:t>ESS/CEA coordination committee | 23rd november 2018 - Saclay</a:t>
            </a: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533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tur">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2" name="Ellipse 1"/>
          <p:cNvSpPr/>
          <p:nvPr userDrawn="1"/>
        </p:nvSpPr>
        <p:spPr>
          <a:xfrm>
            <a:off x="8460432" y="260648"/>
            <a:ext cx="504056" cy="504056"/>
          </a:xfrm>
          <a:prstGeom prst="ellipse">
            <a:avLst/>
          </a:prstGeom>
          <a:solidFill>
            <a:srgbClr val="33CC33"/>
          </a:solidFill>
        </p:spPr>
        <p:txBody>
          <a:bodyPr wrap="square" rtlCol="0" anchor="ctr">
            <a:spAutoFit/>
          </a:bodyPr>
          <a:lstStyle/>
          <a:p>
            <a:pPr algn="ctr" fontAlgn="base">
              <a:lnSpc>
                <a:spcPct val="80000"/>
              </a:lnSpc>
              <a:spcBef>
                <a:spcPct val="20000"/>
              </a:spcBef>
              <a:spcAft>
                <a:spcPct val="0"/>
              </a:spcAft>
            </a:pPr>
            <a:endParaRPr lang="fr-FR" dirty="0" smtClean="0">
              <a:solidFill>
                <a:srgbClr val="FF0000"/>
              </a:solidFill>
              <a:latin typeface="Arial" charset="0"/>
            </a:endParaRPr>
          </a:p>
        </p:txBody>
      </p:sp>
    </p:spTree>
    <p:extLst>
      <p:ext uri="{BB962C8B-B14F-4D97-AF65-F5344CB8AC3E}">
        <p14:creationId xmlns:p14="http://schemas.microsoft.com/office/powerpoint/2010/main" val="25766421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ain">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llipse 6"/>
          <p:cNvSpPr/>
          <p:nvPr userDrawn="1"/>
        </p:nvSpPr>
        <p:spPr>
          <a:xfrm>
            <a:off x="8460432" y="260648"/>
            <a:ext cx="504056" cy="504056"/>
          </a:xfrm>
          <a:prstGeom prst="ellipse">
            <a:avLst/>
          </a:prstGeom>
          <a:solidFill>
            <a:schemeClr val="accent2"/>
          </a:solidFill>
        </p:spPr>
        <p:txBody>
          <a:bodyPr wrap="square" rtlCol="0" anchor="ctr">
            <a:spAutoFit/>
          </a:bodyPr>
          <a:lstStyle/>
          <a:p>
            <a:pPr algn="ctr" fontAlgn="base">
              <a:lnSpc>
                <a:spcPct val="80000"/>
              </a:lnSpc>
              <a:spcBef>
                <a:spcPct val="20000"/>
              </a:spcBef>
              <a:spcAft>
                <a:spcPct val="0"/>
              </a:spcAft>
            </a:pPr>
            <a:endParaRPr lang="fr-FR" dirty="0" smtClean="0">
              <a:solidFill>
                <a:srgbClr val="FF0000"/>
              </a:solidFill>
              <a:latin typeface="Arial" charset="0"/>
            </a:endParaRPr>
          </a:p>
        </p:txBody>
      </p:sp>
    </p:spTree>
    <p:extLst>
      <p:ext uri="{BB962C8B-B14F-4D97-AF65-F5344CB8AC3E}">
        <p14:creationId xmlns:p14="http://schemas.microsoft.com/office/powerpoint/2010/main" val="11439144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jourd'hui">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425025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fontAlgn="base">
              <a:lnSpc>
                <a:spcPct val="80000"/>
              </a:lnSpc>
              <a:spcBef>
                <a:spcPct val="20000"/>
              </a:spcBef>
              <a:spcAft>
                <a:spcPct val="0"/>
              </a:spcAft>
            </a:pPr>
            <a:endParaRPr dirty="0">
              <a:latin typeface="Arial" charset="0"/>
            </a:endParaRPr>
          </a:p>
        </p:txBody>
      </p:sp>
      <p:sp>
        <p:nvSpPr>
          <p:cNvPr id="8" name="Espace réservé du pied de page 4"/>
          <p:cNvSpPr>
            <a:spLocks noGrp="1"/>
          </p:cNvSpPr>
          <p:nvPr>
            <p:ph type="ftr" sz="quarter" idx="3"/>
          </p:nvPr>
        </p:nvSpPr>
        <p:spPr>
          <a:xfrm>
            <a:off x="2889125" y="6479245"/>
            <a:ext cx="3425687" cy="365125"/>
          </a:xfrm>
          <a:prstGeom prst="rect">
            <a:avLst/>
          </a:prstGeom>
        </p:spPr>
        <p:txBody>
          <a:bodyPr vert="horz" lIns="91440" tIns="45720" rIns="91440" bIns="45720" rtlCol="0" anchor="ctr"/>
          <a:lstStyle>
            <a:lvl1pPr>
              <a:defRPr lang="en-US" sz="1000" smtClean="0">
                <a:solidFill>
                  <a:srgbClr val="000000">
                    <a:tint val="75000"/>
                  </a:srgbClr>
                </a:solidFill>
              </a:defRPr>
            </a:lvl1pPr>
          </a:lstStyle>
          <a:p>
            <a:pPr algn="ctr" fontAlgn="base">
              <a:lnSpc>
                <a:spcPct val="80000"/>
              </a:lnSpc>
              <a:spcBef>
                <a:spcPct val="20000"/>
              </a:spcBef>
              <a:spcAft>
                <a:spcPct val="0"/>
              </a:spcAft>
            </a:pPr>
            <a:r>
              <a:rPr lang="en-US" smtClean="0">
                <a:latin typeface="Arial" charset="0"/>
              </a:rPr>
              <a:t>ESS/CEA coordination committee | 23rd november 2018 - Saclay</a:t>
            </a:r>
            <a:endParaRPr dirty="0">
              <a:latin typeface="Arial" charset="0"/>
            </a:endParaRPr>
          </a:p>
        </p:txBody>
      </p:sp>
      <p:sp>
        <p:nvSpPr>
          <p:cNvPr id="9" name="Espace réservé du numéro de diapositive 5"/>
          <p:cNvSpPr>
            <a:spLocks noGrp="1"/>
          </p:cNvSpPr>
          <p:nvPr>
            <p:ph type="sldNum" sz="quarter" idx="4"/>
          </p:nvPr>
        </p:nvSpPr>
        <p:spPr>
          <a:xfrm>
            <a:off x="6834659" y="6474563"/>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defRPr lang="fr-FR" sz="1200" smtClean="0">
                <a:solidFill>
                  <a:srgbClr val="000000">
                    <a:tint val="75000"/>
                  </a:srgbClr>
                </a:solidFill>
              </a:defRPr>
            </a:lvl1pPr>
          </a:lstStyle>
          <a:p>
            <a:pPr>
              <a:buFontTx/>
              <a:buNone/>
            </a:pPr>
            <a:fld id="{03A18B84-9EFD-41B6-A5E4-D37CFBDD82D6}" type="slidenum">
              <a:rPr/>
              <a:pPr>
                <a:buFontTx/>
                <a:buNone/>
              </a:pPr>
              <a:t>‹N°›</a:t>
            </a:fld>
            <a:endParaRPr dirty="0"/>
          </a:p>
        </p:txBody>
      </p:sp>
      <p:sp>
        <p:nvSpPr>
          <p:cNvPr id="11" name="Espace réservé du titre 1"/>
          <p:cNvSpPr>
            <a:spLocks noGrp="1"/>
          </p:cNvSpPr>
          <p:nvPr>
            <p:ph type="title"/>
          </p:nvPr>
        </p:nvSpPr>
        <p:spPr bwMode="gray">
          <a:xfrm>
            <a:off x="2889125"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5224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68760"/>
            <a:ext cx="8172464" cy="496855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2" name="Espace réservé du pied de page 11"/>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buFontTx/>
              <a:buChar char="•"/>
            </a:pPr>
            <a:r>
              <a:rPr lang="en-US" smtClean="0">
                <a:solidFill>
                  <a:srgbClr val="000000"/>
                </a:solidFill>
                <a:latin typeface="Arial" charset="0"/>
              </a:rPr>
              <a:t>ESS/CEA coordination committee | 23rd november 2018 - Saclay</a:t>
            </a:r>
            <a:endParaRPr lang="fr-FR" dirty="0">
              <a:solidFill>
                <a:srgbClr val="000000"/>
              </a:solidFill>
              <a:latin typeface="Arial" charset="0"/>
            </a:endParaRPr>
          </a:p>
        </p:txBody>
      </p:sp>
      <p:sp>
        <p:nvSpPr>
          <p:cNvPr id="4" name="Titre 3"/>
          <p:cNvSpPr>
            <a:spLocks noGrp="1"/>
          </p:cNvSpPr>
          <p:nvPr>
            <p:ph type="title"/>
          </p:nvPr>
        </p:nvSpPr>
        <p:spPr/>
        <p:txBody>
          <a:bodyPr/>
          <a:lstStyle/>
          <a:p>
            <a:r>
              <a:rPr lang="fr-FR" smtClean="0"/>
              <a:t>Modifiez le style du titre</a:t>
            </a:r>
            <a:endParaRPr lang="fr-FR"/>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206524" y="21600"/>
            <a:ext cx="900000" cy="9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76006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8" name="Espace réservé du pied de page 7"/>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buFontTx/>
              <a:buChar char="•"/>
            </a:pPr>
            <a:r>
              <a:rPr lang="en-US" smtClean="0">
                <a:solidFill>
                  <a:srgbClr val="000000"/>
                </a:solidFill>
                <a:latin typeface="Arial" charset="0"/>
              </a:rPr>
              <a:t>ESS/CEA coordination committee | 23rd november 2018 - Saclay</a:t>
            </a:r>
            <a:endParaRPr lang="fr-FR" dirty="0">
              <a:solidFill>
                <a:srgbClr val="000000"/>
              </a:solidFill>
              <a:latin typeface="Arial" charset="0"/>
            </a:endParaRPr>
          </a:p>
        </p:txBody>
      </p:sp>
      <p:sp>
        <p:nvSpPr>
          <p:cNvPr id="17" name="Espace réservé du contenu 15"/>
          <p:cNvSpPr>
            <a:spLocks noGrp="1"/>
          </p:cNvSpPr>
          <p:nvPr>
            <p:ph sz="quarter" idx="15"/>
          </p:nvPr>
        </p:nvSpPr>
        <p:spPr>
          <a:xfrm>
            <a:off x="378000" y="836613"/>
            <a:ext cx="8460000" cy="51847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099384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4" name="Espace réservé du pied de page 13"/>
          <p:cNvSpPr>
            <a:spLocks noGrp="1"/>
          </p:cNvSpPr>
          <p:nvPr>
            <p:ph type="ftr" sz="quarter" idx="18"/>
          </p:nvPr>
        </p:nvSpPr>
        <p:spPr>
          <a:xfrm>
            <a:off x="2051720" y="6305192"/>
            <a:ext cx="5939824" cy="365125"/>
          </a:xfrm>
          <a:prstGeom prst="rect">
            <a:avLst/>
          </a:prstGeom>
        </p:spPr>
        <p:txBody>
          <a:bodyPr/>
          <a:lstStyle/>
          <a:p>
            <a:pPr fontAlgn="base">
              <a:lnSpc>
                <a:spcPct val="80000"/>
              </a:lnSpc>
              <a:spcBef>
                <a:spcPct val="20000"/>
              </a:spcBef>
              <a:spcAft>
                <a:spcPct val="0"/>
              </a:spcAft>
              <a:buFontTx/>
              <a:buChar char="•"/>
            </a:pPr>
            <a:r>
              <a:rPr lang="en-US" smtClean="0">
                <a:solidFill>
                  <a:srgbClr val="000000"/>
                </a:solidFill>
                <a:latin typeface="Arial" charset="0"/>
              </a:rPr>
              <a:t>ESS/CEA coordination committee | 23rd november 2018 - Saclay</a:t>
            </a:r>
            <a:endParaRPr lang="fr-FR" dirty="0">
              <a:solidFill>
                <a:srgbClr val="000000"/>
              </a:solidFill>
              <a:latin typeface="Arial" charset="0"/>
            </a:endParaRPr>
          </a:p>
        </p:txBody>
      </p:sp>
      <p:sp>
        <p:nvSpPr>
          <p:cNvPr id="11" name="Espace réservé du contenu 20"/>
          <p:cNvSpPr>
            <a:spLocks noGrp="1"/>
          </p:cNvSpPr>
          <p:nvPr>
            <p:ph sz="quarter" idx="20" hasCustomPrompt="1"/>
          </p:nvPr>
        </p:nvSpPr>
        <p:spPr>
          <a:xfrm>
            <a:off x="5148000" y="2016000"/>
            <a:ext cx="3492000" cy="3690000"/>
          </a:xfrm>
          <a:prstGeom prst="rect">
            <a:avLst/>
          </a:prstGeo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2685444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uveau">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r>
              <a:rPr lang="en-US" dirty="0" smtClean="0">
                <a:solidFill>
                  <a:srgbClr val="000000">
                    <a:tint val="75000"/>
                  </a:srgbClr>
                </a:solidFill>
              </a:rPr>
              <a:t> / 153</a:t>
            </a:r>
          </a:p>
        </p:txBody>
      </p:sp>
      <p:sp>
        <p:nvSpPr>
          <p:cNvPr id="6" name="Text Box 5"/>
          <p:cNvSpPr txBox="1">
            <a:spLocks noChangeArrowheads="1"/>
          </p:cNvSpPr>
          <p:nvPr userDrawn="1"/>
        </p:nvSpPr>
        <p:spPr bwMode="auto">
          <a:xfrm>
            <a:off x="8460432" y="116632"/>
            <a:ext cx="576635" cy="486287"/>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9pPr>
          </a:lstStyle>
          <a:p>
            <a:pPr eaLnBrk="1" fontAlgn="base" hangingPunct="1">
              <a:lnSpc>
                <a:spcPct val="80000"/>
              </a:lnSpc>
              <a:spcBef>
                <a:spcPct val="20000"/>
              </a:spcBef>
              <a:spcAft>
                <a:spcPct val="0"/>
              </a:spcAft>
            </a:pPr>
            <a:r>
              <a:rPr lang="en-US" sz="3200" b="1" dirty="0" smtClean="0">
                <a:solidFill>
                  <a:srgbClr val="FFFFFF"/>
                </a:solidFill>
              </a:rPr>
              <a:t>N</a:t>
            </a:r>
            <a:endParaRPr lang="en-US" sz="3200" b="1" dirty="0">
              <a:solidFill>
                <a:srgbClr val="FFFFFF"/>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21771250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602"/>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1" y="260649"/>
            <a:ext cx="5292488" cy="1584176"/>
          </a:xfrm>
        </p:spPr>
        <p:txBody>
          <a:bodyPr anchor="t" anchorCtr="0"/>
          <a:lstStyle>
            <a:lvl1pPr marL="0" indent="0">
              <a:lnSpc>
                <a:spcPts val="1200"/>
              </a:lnSpc>
              <a:spcAft>
                <a:spcPts val="0"/>
              </a:spcAft>
              <a:buNone/>
              <a:defRPr sz="851">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6"/>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8"/>
            <a:ext cx="2699856" cy="365125"/>
          </a:xfrm>
        </p:spPr>
        <p:txBody>
          <a:bodyPr/>
          <a:lstStyle>
            <a:lvl1pPr>
              <a:defRPr>
                <a:solidFill>
                  <a:schemeClr val="bg1"/>
                </a:solidFill>
              </a:defRPr>
            </a:lvl1pPr>
          </a:lstStyle>
          <a:p>
            <a:pPr algn="l"/>
            <a:r>
              <a:rPr lang="en-US" smtClean="0"/>
              <a:t>ESS/CEA coordination committee | 23rd november 2018 - Saclay</a:t>
            </a:r>
            <a:endParaRPr lang="fr-FR" dirty="0"/>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189" y="32420"/>
            <a:ext cx="1009994" cy="1092324"/>
          </a:xfrm>
          <a:prstGeom prst="rect">
            <a:avLst/>
          </a:prstGeom>
          <a:noFill/>
        </p:spPr>
      </p:pic>
      <p:pic>
        <p:nvPicPr>
          <p:cNvPr id="10" name="Bild 9" descr="Macintosh HD:Users:mathiasbrandin:Documents:Bilder:ESS-Logos:Logo2.jpeg"/>
          <p:cNvPicPr/>
          <p:nvPr userDrawn="1"/>
        </p:nvPicPr>
        <p:blipFill>
          <a:blip r:embed="rId4"/>
          <a:srcRect/>
          <a:stretch>
            <a:fillRect/>
          </a:stretch>
        </p:blipFill>
        <p:spPr bwMode="auto">
          <a:xfrm>
            <a:off x="1122093" y="32420"/>
            <a:ext cx="2004322" cy="94830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11125984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31727270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3"/>
          <p:cNvSpPr>
            <a:spLocks noGrp="1"/>
          </p:cNvSpPr>
          <p:nvPr>
            <p:ph type="dt" sz="half" idx="2"/>
          </p:nvPr>
        </p:nvSpPr>
        <p:spPr>
          <a:xfrm>
            <a:off x="231941" y="6302805"/>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4" name="Espace réservé du pied de page 4"/>
          <p:cNvSpPr txBox="1">
            <a:spLocks/>
          </p:cNvSpPr>
          <p:nvPr userDrawn="1"/>
        </p:nvSpPr>
        <p:spPr>
          <a:xfrm>
            <a:off x="2954440" y="6302804"/>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5" name="Espace réservé du numéro de diapositive 10"/>
          <p:cNvSpPr txBox="1">
            <a:spLocks/>
          </p:cNvSpPr>
          <p:nvPr userDrawn="1"/>
        </p:nvSpPr>
        <p:spPr>
          <a:xfrm>
            <a:off x="8157030" y="6347730"/>
            <a:ext cx="882424" cy="190821"/>
          </a:xfrm>
          <a:prstGeom prst="rect">
            <a:avLst/>
          </a:prstGeom>
        </p:spPr>
        <p:txBody>
          <a:bodyPr wrap="square">
            <a:spAutoFit/>
          </a:bodyPr>
          <a:lstStyle>
            <a:defPPr>
              <a:defRPr lang="fr-FR"/>
            </a:defPPr>
            <a:lvl1pPr algn="l" rtl="0" fontAlgn="base">
              <a:lnSpc>
                <a:spcPct val="80000"/>
              </a:lnSpc>
              <a:spcBef>
                <a:spcPct val="20000"/>
              </a:spcBef>
              <a:spcAft>
                <a:spcPct val="0"/>
              </a:spcAft>
              <a:buNone/>
              <a:defRPr sz="8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Tree>
    <p:extLst>
      <p:ext uri="{BB962C8B-B14F-4D97-AF65-F5344CB8AC3E}">
        <p14:creationId xmlns:p14="http://schemas.microsoft.com/office/powerpoint/2010/main" val="13711444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tur">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9"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0"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18579015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ain">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9"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10"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1"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8373760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ujourd'hui">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6"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Tree>
    <p:extLst>
      <p:ext uri="{BB962C8B-B14F-4D97-AF65-F5344CB8AC3E}">
        <p14:creationId xmlns:p14="http://schemas.microsoft.com/office/powerpoint/2010/main" val="29336151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a:spLocks noGrp="1"/>
          </p:cNvSpPr>
          <p:nvPr>
            <p:ph type="ftr" sz="quarter" idx="3"/>
          </p:nvPr>
        </p:nvSpPr>
        <p:spPr>
          <a:xfrm>
            <a:off x="2889125" y="6479245"/>
            <a:ext cx="3425687" cy="365125"/>
          </a:xfrm>
          <a:prstGeom prst="rect">
            <a:avLst/>
          </a:prstGeom>
        </p:spPr>
        <p:txBody>
          <a:bodyPr vert="horz" lIns="91440" tIns="45720" rIns="91440" bIns="45720" rtlCol="0" anchor="ctr"/>
          <a:lstStyle>
            <a:lvl1pPr>
              <a:defRPr lang="en-US" sz="1000" smtClean="0">
                <a:solidFill>
                  <a:srgbClr val="000000">
                    <a:tint val="75000"/>
                  </a:srgbClr>
                </a:solidFill>
              </a:defRPr>
            </a:lvl1pPr>
          </a:lstStyle>
          <a:p>
            <a:pPr algn="ctr" fontAlgn="base">
              <a:lnSpc>
                <a:spcPct val="80000"/>
              </a:lnSpc>
              <a:spcBef>
                <a:spcPct val="20000"/>
              </a:spcBef>
              <a:spcAft>
                <a:spcPct val="0"/>
              </a:spcAft>
            </a:pPr>
            <a:r>
              <a:rPr lang="en-US" smtClean="0">
                <a:latin typeface="Arial" charset="0"/>
              </a:rPr>
              <a:t>ESS/CEA coordination committee | 23rd november 2018 - Saclay</a:t>
            </a:r>
            <a:endParaRPr dirty="0">
              <a:latin typeface="Arial" charset="0"/>
            </a:endParaRPr>
          </a:p>
        </p:txBody>
      </p:sp>
      <p:sp>
        <p:nvSpPr>
          <p:cNvPr id="11" name="Espace réservé du titre 1"/>
          <p:cNvSpPr>
            <a:spLocks noGrp="1"/>
          </p:cNvSpPr>
          <p:nvPr>
            <p:ph type="title"/>
          </p:nvPr>
        </p:nvSpPr>
        <p:spPr bwMode="gray">
          <a:xfrm>
            <a:off x="2889125"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40183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68760"/>
            <a:ext cx="8172464" cy="496855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206524" y="21600"/>
            <a:ext cx="900000" cy="900000"/>
          </a:xfrm>
          <a:prstGeom prst="rect">
            <a:avLst/>
          </a:prstGeom>
          <a:ln>
            <a:noFill/>
          </a:ln>
          <a:extLst>
            <a:ext uri="{53640926-AAD7-44D8-BBD7-CCE9431645EC}">
              <a14:shadowObscured xmlns:a14="http://schemas.microsoft.com/office/drawing/2010/main"/>
            </a:ext>
          </a:extLst>
        </p:spPr>
      </p:pic>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3815075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sp>
        <p:nvSpPr>
          <p:cNvPr id="17" name="Espace réservé du contenu 15"/>
          <p:cNvSpPr>
            <a:spLocks noGrp="1"/>
          </p:cNvSpPr>
          <p:nvPr>
            <p:ph sz="quarter" idx="15"/>
          </p:nvPr>
        </p:nvSpPr>
        <p:spPr>
          <a:xfrm>
            <a:off x="378000" y="836613"/>
            <a:ext cx="8460000" cy="51847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10"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1"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8460934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contenu 20"/>
          <p:cNvSpPr>
            <a:spLocks noGrp="1"/>
          </p:cNvSpPr>
          <p:nvPr>
            <p:ph sz="quarter" idx="20" hasCustomPrompt="1"/>
          </p:nvPr>
        </p:nvSpPr>
        <p:spPr>
          <a:xfrm>
            <a:off x="5148000" y="2016000"/>
            <a:ext cx="3492000" cy="3690000"/>
          </a:xfrm>
          <a:prstGeom prst="rect">
            <a:avLst/>
          </a:prstGeo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1648497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42" indent="0" algn="just">
              <a:lnSpc>
                <a:spcPts val="2800"/>
              </a:lnSpc>
              <a:buFont typeface="Arial" pitchFamily="34" charset="0"/>
              <a:buNone/>
              <a:tabLst>
                <a:tab pos="8076998" algn="r"/>
              </a:tabLst>
              <a:defRPr sz="2200"/>
            </a:lvl2pPr>
            <a:lvl3pPr marL="361942" indent="0" algn="just">
              <a:lnSpc>
                <a:spcPts val="2800"/>
              </a:lnSpc>
              <a:buFont typeface="Arial" pitchFamily="34" charset="0"/>
              <a:buNone/>
              <a:tabLst>
                <a:tab pos="8076998" algn="r"/>
              </a:tabLst>
              <a:defRPr sz="2200"/>
            </a:lvl3pPr>
            <a:lvl4pPr marL="361942" indent="0" algn="just">
              <a:lnSpc>
                <a:spcPts val="2800"/>
              </a:lnSpc>
              <a:buFont typeface="Arial" pitchFamily="34" charset="0"/>
              <a:buNone/>
              <a:tabLst>
                <a:tab pos="8076998" algn="r"/>
              </a:tabLst>
              <a:defRPr sz="2200"/>
            </a:lvl4pPr>
            <a:lvl5pPr marL="361942" indent="0" algn="just">
              <a:lnSpc>
                <a:spcPts val="2800"/>
              </a:lnSpc>
              <a:buNone/>
              <a:tabLst>
                <a:tab pos="8076998" algn="r"/>
              </a:tabLst>
              <a:defRPr sz="2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ESS/CEA coordination committee | 23rd november 2018 - Saclay</a:t>
            </a:r>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ouveau">
    <p:spTree>
      <p:nvGrpSpPr>
        <p:cNvPr id="1" name=""/>
        <p:cNvGrpSpPr/>
        <p:nvPr/>
      </p:nvGrpSpPr>
      <p:grpSpPr>
        <a:xfrm>
          <a:off x="0" y="0"/>
          <a:ext cx="0" cy="0"/>
          <a:chOff x="0" y="0"/>
          <a:chExt cx="0" cy="0"/>
        </a:xfrm>
      </p:grpSpPr>
      <p:sp>
        <p:nvSpPr>
          <p:cNvPr id="6" name="Text Box 5"/>
          <p:cNvSpPr txBox="1">
            <a:spLocks noChangeArrowheads="1"/>
          </p:cNvSpPr>
          <p:nvPr userDrawn="1"/>
        </p:nvSpPr>
        <p:spPr bwMode="auto">
          <a:xfrm>
            <a:off x="8460432" y="116632"/>
            <a:ext cx="576635" cy="486287"/>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9pPr>
          </a:lstStyle>
          <a:p>
            <a:pPr eaLnBrk="1" fontAlgn="base" hangingPunct="1">
              <a:lnSpc>
                <a:spcPct val="80000"/>
              </a:lnSpc>
              <a:spcBef>
                <a:spcPct val="20000"/>
              </a:spcBef>
              <a:spcAft>
                <a:spcPct val="0"/>
              </a:spcAft>
            </a:pPr>
            <a:r>
              <a:rPr lang="en-US" sz="3200" b="1" dirty="0" smtClean="0">
                <a:solidFill>
                  <a:srgbClr val="FFFFFF"/>
                </a:solidFill>
              </a:rPr>
              <a:t>N</a:t>
            </a:r>
            <a:endParaRPr lang="en-US" sz="3200" b="1" dirty="0">
              <a:solidFill>
                <a:srgbClr val="FFFFFF"/>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9"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38207769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a:prstGeom prst="rect">
            <a:avLst/>
          </a:prstGeo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a:prstGeom prst="rect">
            <a:avLst/>
          </a:prstGeo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8" name="Imag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01514" y="3004220"/>
            <a:ext cx="1009994" cy="1092324"/>
          </a:xfrm>
          <a:prstGeom prst="rect">
            <a:avLst/>
          </a:prstGeom>
          <a:noFill/>
        </p:spPr>
      </p:pic>
    </p:spTree>
    <p:extLst>
      <p:ext uri="{BB962C8B-B14F-4D97-AF65-F5344CB8AC3E}">
        <p14:creationId xmlns:p14="http://schemas.microsoft.com/office/powerpoint/2010/main" val="20537709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cSld name="Intercalaires">
    <p:spTree>
      <p:nvGrpSpPr>
        <p:cNvPr id="1" name=""/>
        <p:cNvGrpSpPr/>
        <p:nvPr/>
      </p:nvGrpSpPr>
      <p:grpSpPr>
        <a:xfrm>
          <a:off x="0" y="0"/>
          <a:ext cx="0" cy="0"/>
          <a:chOff x="0" y="0"/>
          <a:chExt cx="0" cy="0"/>
        </a:xfrm>
      </p:grpSpPr>
      <p:pic>
        <p:nvPicPr>
          <p:cNvPr id="4" name="Image 8" descr="bandeau_intercalai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9938" y="0"/>
            <a:ext cx="5834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a:prstGeom prst="rect">
            <a:avLst/>
          </a:prstGeom>
        </p:spPr>
        <p:txBody>
          <a:bodyPr/>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Espace réservé du numéro de diapositive 7"/>
          <p:cNvSpPr>
            <a:spLocks noGrp="1"/>
          </p:cNvSpPr>
          <p:nvPr>
            <p:ph type="sldNum" sz="quarter" idx="11"/>
          </p:nvPr>
        </p:nvSpPr>
        <p:spPr>
          <a:xfrm>
            <a:off x="576263" y="5876925"/>
            <a:ext cx="2700337" cy="365125"/>
          </a:xfrm>
          <a:prstGeom prst="rect">
            <a:avLst/>
          </a:prstGeom>
        </p:spPr>
        <p:txBody>
          <a:bodyPr/>
          <a:lstStyle>
            <a:lvl1pPr>
              <a:defRPr dirty="0" smtClean="0">
                <a:solidFill>
                  <a:schemeClr val="bg1"/>
                </a:solidFill>
              </a:defRPr>
            </a:lvl1pPr>
          </a:lstStyle>
          <a:p>
            <a:pPr fontAlgn="base">
              <a:lnSpc>
                <a:spcPct val="80000"/>
              </a:lnSpc>
              <a:spcBef>
                <a:spcPct val="20000"/>
              </a:spcBef>
              <a:spcAft>
                <a:spcPct val="0"/>
              </a:spcAft>
              <a:buFontTx/>
              <a:buChar char="•"/>
              <a:defRPr/>
            </a:pPr>
            <a:r>
              <a:rPr lang="fr-FR">
                <a:solidFill>
                  <a:srgbClr val="FFFFFF"/>
                </a:solidFill>
                <a:latin typeface="Arial" charset="0"/>
              </a:rPr>
              <a:t>|  PAGE </a:t>
            </a:r>
            <a:fld id="{720B9139-BAE7-44D3-A8B0-998EE27CB7D0}" type="slidenum">
              <a:rPr lang="fr-FR">
                <a:solidFill>
                  <a:srgbClr val="FFFFFF"/>
                </a:solidFill>
                <a:latin typeface="Arial" charset="0"/>
              </a:rPr>
              <a:pPr fontAlgn="base">
                <a:lnSpc>
                  <a:spcPct val="80000"/>
                </a:lnSpc>
                <a:spcBef>
                  <a:spcPct val="20000"/>
                </a:spcBef>
                <a:spcAft>
                  <a:spcPct val="0"/>
                </a:spcAft>
                <a:buFontTx/>
                <a:buChar char="•"/>
                <a:defRPr/>
              </a:pPr>
              <a:t>‹N°›</a:t>
            </a:fld>
            <a:endParaRPr lang="fr-FR">
              <a:solidFill>
                <a:srgbClr val="FFFFFF"/>
              </a:solidFill>
              <a:latin typeface="Arial" charset="0"/>
            </a:endParaRPr>
          </a:p>
        </p:txBody>
      </p:sp>
      <p:sp>
        <p:nvSpPr>
          <p:cNvPr id="7" name="Espace réservé du pied de page 8"/>
          <p:cNvSpPr>
            <a:spLocks noGrp="1"/>
          </p:cNvSpPr>
          <p:nvPr>
            <p:ph type="ftr" sz="quarter" idx="12"/>
          </p:nvPr>
        </p:nvSpPr>
        <p:spPr>
          <a:xfrm>
            <a:off x="576263" y="5445125"/>
            <a:ext cx="2700337" cy="365125"/>
          </a:xfrm>
          <a:prstGeom prst="rect">
            <a:avLst/>
          </a:prstGeom>
        </p:spPr>
        <p:txBody>
          <a:bodyPr/>
          <a:lstStyle>
            <a:lvl1pPr algn="l">
              <a:defRPr dirty="0" smtClean="0">
                <a:solidFill>
                  <a:schemeClr val="bg1"/>
                </a:solidFill>
              </a:defRPr>
            </a:lvl1pPr>
          </a:lstStyle>
          <a:p>
            <a:pPr fontAlgn="base">
              <a:lnSpc>
                <a:spcPct val="80000"/>
              </a:lnSpc>
              <a:spcBef>
                <a:spcPct val="20000"/>
              </a:spcBef>
              <a:spcAft>
                <a:spcPct val="0"/>
              </a:spcAft>
              <a:buFontTx/>
              <a:buChar char="•"/>
              <a:defRPr/>
            </a:pPr>
            <a:r>
              <a:rPr lang="en-US" smtClean="0">
                <a:solidFill>
                  <a:srgbClr val="FFFFFF"/>
                </a:solidFill>
                <a:latin typeface="Arial" charset="0"/>
              </a:rPr>
              <a:t>ESS/CEA coordination committee | 23rd november 2018 - Saclay</a:t>
            </a:r>
            <a:endParaRPr lang="fr-FR">
              <a:solidFill>
                <a:srgbClr val="FFFFFF"/>
              </a:solidFill>
              <a:latin typeface="Arial" charset="0"/>
            </a:endParaRPr>
          </a:p>
        </p:txBody>
      </p:sp>
    </p:spTree>
    <p:extLst>
      <p:ext uri="{BB962C8B-B14F-4D97-AF65-F5344CB8AC3E}">
        <p14:creationId xmlns:p14="http://schemas.microsoft.com/office/powerpoint/2010/main" val="4223179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576000" y="1268760"/>
            <a:ext cx="8172464" cy="4968552"/>
          </a:xfrm>
          <a:prstGeom prst="rect">
            <a:avLst/>
          </a:prstGeom>
        </p:spPr>
        <p:txBody>
          <a:bodyPr/>
          <a:lstStyle>
            <a:lvl1pPr>
              <a:spcBef>
                <a:spcPts val="2000"/>
              </a:spcBef>
              <a:spcAft>
                <a:spcPts val="1500"/>
              </a:spcAft>
              <a:defRPr/>
            </a:lvl1pPr>
            <a:lvl2pPr marL="361950" indent="0" algn="just">
              <a:lnSpc>
                <a:spcPts val="2800"/>
              </a:lnSpc>
              <a:buFont typeface="Arial" pitchFamily="34" charset="0"/>
              <a:buNone/>
              <a:tabLst>
                <a:tab pos="8077200" algn="r"/>
              </a:tabLst>
              <a:defRPr sz="2200"/>
            </a:lvl2pPr>
            <a:lvl3pPr marL="361950" indent="0" algn="just">
              <a:lnSpc>
                <a:spcPts val="2800"/>
              </a:lnSpc>
              <a:buFont typeface="Arial" pitchFamily="34" charset="0"/>
              <a:buNone/>
              <a:tabLst>
                <a:tab pos="8077200" algn="r"/>
              </a:tabLst>
              <a:defRPr sz="2200"/>
            </a:lvl3pPr>
            <a:lvl4pPr marL="361950" indent="0" algn="just">
              <a:lnSpc>
                <a:spcPts val="2800"/>
              </a:lnSpc>
              <a:buFont typeface="Arial" pitchFamily="34" charset="0"/>
              <a:buNone/>
              <a:tabLst>
                <a:tab pos="8077200" algn="r"/>
              </a:tabLst>
              <a:defRPr sz="2200"/>
            </a:lvl4pPr>
            <a:lvl5pPr marL="361950" indent="0" algn="just">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pied de page 11"/>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pPr>
            <a:r>
              <a:rPr lang="en-US" smtClean="0">
                <a:solidFill>
                  <a:srgbClr val="000000"/>
                </a:solidFill>
                <a:latin typeface="Arial" charset="0"/>
              </a:rPr>
              <a:t>ESS/CEA coordination committee | 23rd november 2018 - Saclay</a:t>
            </a:r>
            <a:endParaRPr lang="fr-FR" dirty="0">
              <a:solidFill>
                <a:srgbClr val="000000"/>
              </a:solidFill>
              <a:latin typeface="Arial" charset="0"/>
            </a:endParaRPr>
          </a:p>
        </p:txBody>
      </p:sp>
    </p:spTree>
    <p:extLst>
      <p:ext uri="{BB962C8B-B14F-4D97-AF65-F5344CB8AC3E}">
        <p14:creationId xmlns:p14="http://schemas.microsoft.com/office/powerpoint/2010/main" val="3599322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3"/>
          <p:cNvSpPr>
            <a:spLocks noGrp="1"/>
          </p:cNvSpPr>
          <p:nvPr>
            <p:ph type="dt" sz="half" idx="2"/>
          </p:nvPr>
        </p:nvSpPr>
        <p:spPr>
          <a:xfrm>
            <a:off x="231941" y="6302805"/>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4" name="Espace réservé du pied de page 4"/>
          <p:cNvSpPr txBox="1">
            <a:spLocks/>
          </p:cNvSpPr>
          <p:nvPr userDrawn="1"/>
        </p:nvSpPr>
        <p:spPr>
          <a:xfrm>
            <a:off x="2954440" y="6302804"/>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5" name="Espace réservé du numéro de diapositive 10"/>
          <p:cNvSpPr txBox="1">
            <a:spLocks/>
          </p:cNvSpPr>
          <p:nvPr userDrawn="1"/>
        </p:nvSpPr>
        <p:spPr>
          <a:xfrm>
            <a:off x="8157030" y="6347730"/>
            <a:ext cx="882424" cy="190821"/>
          </a:xfrm>
          <a:prstGeom prst="rect">
            <a:avLst/>
          </a:prstGeom>
        </p:spPr>
        <p:txBody>
          <a:bodyPr wrap="square">
            <a:spAutoFit/>
          </a:bodyPr>
          <a:lstStyle>
            <a:defPPr>
              <a:defRPr lang="fr-FR"/>
            </a:defPPr>
            <a:lvl1pPr algn="l" rtl="0" fontAlgn="base">
              <a:lnSpc>
                <a:spcPct val="80000"/>
              </a:lnSpc>
              <a:spcBef>
                <a:spcPct val="20000"/>
              </a:spcBef>
              <a:spcAft>
                <a:spcPct val="0"/>
              </a:spcAft>
              <a:buNone/>
              <a:defRPr sz="8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Tree>
    <p:extLst>
      <p:ext uri="{BB962C8B-B14F-4D97-AF65-F5344CB8AC3E}">
        <p14:creationId xmlns:p14="http://schemas.microsoft.com/office/powerpoint/2010/main" val="38724660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tur">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9"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0"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33500215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ain">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9"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10"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1"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1714988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ujourd'hui">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6"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Tree>
    <p:extLst>
      <p:ext uri="{BB962C8B-B14F-4D97-AF65-F5344CB8AC3E}">
        <p14:creationId xmlns:p14="http://schemas.microsoft.com/office/powerpoint/2010/main" val="36869961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a:spLocks noGrp="1"/>
          </p:cNvSpPr>
          <p:nvPr>
            <p:ph type="ftr" sz="quarter" idx="3"/>
          </p:nvPr>
        </p:nvSpPr>
        <p:spPr>
          <a:xfrm>
            <a:off x="2889125" y="6479245"/>
            <a:ext cx="3425687" cy="365125"/>
          </a:xfrm>
          <a:prstGeom prst="rect">
            <a:avLst/>
          </a:prstGeom>
        </p:spPr>
        <p:txBody>
          <a:bodyPr vert="horz" lIns="91440" tIns="45720" rIns="91440" bIns="45720" rtlCol="0" anchor="ctr"/>
          <a:lstStyle>
            <a:lvl1pPr>
              <a:defRPr lang="en-US" sz="1000" smtClean="0">
                <a:solidFill>
                  <a:srgbClr val="000000">
                    <a:tint val="75000"/>
                  </a:srgbClr>
                </a:solidFill>
              </a:defRPr>
            </a:lvl1pPr>
          </a:lstStyle>
          <a:p>
            <a:pPr algn="ctr" fontAlgn="base">
              <a:lnSpc>
                <a:spcPct val="80000"/>
              </a:lnSpc>
              <a:spcBef>
                <a:spcPct val="20000"/>
              </a:spcBef>
              <a:spcAft>
                <a:spcPct val="0"/>
              </a:spcAft>
            </a:pPr>
            <a:r>
              <a:rPr lang="en-US" smtClean="0">
                <a:latin typeface="Arial" charset="0"/>
              </a:rPr>
              <a:t>ESS/CEA coordination committee | 23rd november 2018 - Saclay</a:t>
            </a:r>
            <a:endParaRPr dirty="0">
              <a:latin typeface="Arial" charset="0"/>
            </a:endParaRPr>
          </a:p>
        </p:txBody>
      </p:sp>
      <p:sp>
        <p:nvSpPr>
          <p:cNvPr id="11" name="Espace réservé du titre 1"/>
          <p:cNvSpPr>
            <a:spLocks noGrp="1"/>
          </p:cNvSpPr>
          <p:nvPr>
            <p:ph type="title"/>
          </p:nvPr>
        </p:nvSpPr>
        <p:spPr bwMode="gray">
          <a:xfrm>
            <a:off x="2889125"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8146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68760"/>
            <a:ext cx="8172464" cy="496855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206524" y="21600"/>
            <a:ext cx="900000" cy="900000"/>
          </a:xfrm>
          <a:prstGeom prst="rect">
            <a:avLst/>
          </a:prstGeom>
          <a:ln>
            <a:noFill/>
          </a:ln>
          <a:extLst>
            <a:ext uri="{53640926-AAD7-44D8-BBD7-CCE9431645EC}">
              <a14:shadowObscured xmlns:a14="http://schemas.microsoft.com/office/drawing/2010/main"/>
            </a:ext>
          </a:extLst>
        </p:spPr>
      </p:pic>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2548350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0356" y="1224514"/>
            <a:ext cx="8172464" cy="496855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a:xfrm>
            <a:off x="760356" y="6305195"/>
            <a:ext cx="1118696" cy="365125"/>
          </a:xfrm>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2992996" y="6305195"/>
            <a:ext cx="5939824" cy="365125"/>
          </a:xfrm>
        </p:spPr>
        <p:txBody>
          <a:bodyPr/>
          <a:lstStyle/>
          <a:p>
            <a:r>
              <a:rPr lang="en-US" smtClean="0"/>
              <a:t>ESS/CEA coordination committee | 23rd november 2018 - Saclay</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sp>
        <p:nvSpPr>
          <p:cNvPr id="17" name="Espace réservé du contenu 15"/>
          <p:cNvSpPr>
            <a:spLocks noGrp="1"/>
          </p:cNvSpPr>
          <p:nvPr>
            <p:ph sz="quarter" idx="15"/>
          </p:nvPr>
        </p:nvSpPr>
        <p:spPr>
          <a:xfrm>
            <a:off x="378000" y="836613"/>
            <a:ext cx="8460000" cy="51847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10"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1"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414347005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contenu 20"/>
          <p:cNvSpPr>
            <a:spLocks noGrp="1"/>
          </p:cNvSpPr>
          <p:nvPr>
            <p:ph sz="quarter" idx="20" hasCustomPrompt="1"/>
          </p:nvPr>
        </p:nvSpPr>
        <p:spPr>
          <a:xfrm>
            <a:off x="5148000" y="2016000"/>
            <a:ext cx="3492000" cy="3690000"/>
          </a:xfrm>
          <a:prstGeom prst="rect">
            <a:avLst/>
          </a:prstGeo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10912394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Nouveau">
    <p:spTree>
      <p:nvGrpSpPr>
        <p:cNvPr id="1" name=""/>
        <p:cNvGrpSpPr/>
        <p:nvPr/>
      </p:nvGrpSpPr>
      <p:grpSpPr>
        <a:xfrm>
          <a:off x="0" y="0"/>
          <a:ext cx="0" cy="0"/>
          <a:chOff x="0" y="0"/>
          <a:chExt cx="0" cy="0"/>
        </a:xfrm>
      </p:grpSpPr>
      <p:sp>
        <p:nvSpPr>
          <p:cNvPr id="6" name="Text Box 5"/>
          <p:cNvSpPr txBox="1">
            <a:spLocks noChangeArrowheads="1"/>
          </p:cNvSpPr>
          <p:nvPr userDrawn="1"/>
        </p:nvSpPr>
        <p:spPr bwMode="auto">
          <a:xfrm>
            <a:off x="8460432" y="116632"/>
            <a:ext cx="576635" cy="486287"/>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9pPr>
          </a:lstStyle>
          <a:p>
            <a:pPr eaLnBrk="1" fontAlgn="base" hangingPunct="1">
              <a:lnSpc>
                <a:spcPct val="80000"/>
              </a:lnSpc>
              <a:spcBef>
                <a:spcPct val="20000"/>
              </a:spcBef>
              <a:spcAft>
                <a:spcPct val="0"/>
              </a:spcAft>
            </a:pPr>
            <a:r>
              <a:rPr lang="en-US" sz="3200" b="1" dirty="0" smtClean="0">
                <a:solidFill>
                  <a:srgbClr val="FFFFFF"/>
                </a:solidFill>
              </a:rPr>
              <a:t>N</a:t>
            </a:r>
            <a:endParaRPr lang="en-US" sz="3200" b="1" dirty="0">
              <a:solidFill>
                <a:srgbClr val="FFFFFF"/>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9"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41836951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a:prstGeom prst="rect">
            <a:avLst/>
          </a:prstGeo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a:prstGeom prst="rect">
            <a:avLst/>
          </a:prstGeo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8" name="Imag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01514" y="3004220"/>
            <a:ext cx="1009994" cy="1092324"/>
          </a:xfrm>
          <a:prstGeom prst="rect">
            <a:avLst/>
          </a:prstGeom>
          <a:noFill/>
        </p:spPr>
      </p:pic>
    </p:spTree>
    <p:extLst>
      <p:ext uri="{BB962C8B-B14F-4D97-AF65-F5344CB8AC3E}">
        <p14:creationId xmlns:p14="http://schemas.microsoft.com/office/powerpoint/2010/main" val="6433175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cSld name="Intercalaires">
    <p:spTree>
      <p:nvGrpSpPr>
        <p:cNvPr id="1" name=""/>
        <p:cNvGrpSpPr/>
        <p:nvPr/>
      </p:nvGrpSpPr>
      <p:grpSpPr>
        <a:xfrm>
          <a:off x="0" y="0"/>
          <a:ext cx="0" cy="0"/>
          <a:chOff x="0" y="0"/>
          <a:chExt cx="0" cy="0"/>
        </a:xfrm>
      </p:grpSpPr>
      <p:pic>
        <p:nvPicPr>
          <p:cNvPr id="4" name="Image 8" descr="bandeau_intercalai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9938" y="0"/>
            <a:ext cx="5834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a:prstGeom prst="rect">
            <a:avLst/>
          </a:prstGeom>
        </p:spPr>
        <p:txBody>
          <a:bodyPr/>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Espace réservé du numéro de diapositive 7"/>
          <p:cNvSpPr>
            <a:spLocks noGrp="1"/>
          </p:cNvSpPr>
          <p:nvPr>
            <p:ph type="sldNum" sz="quarter" idx="11"/>
          </p:nvPr>
        </p:nvSpPr>
        <p:spPr>
          <a:xfrm>
            <a:off x="576263" y="5876925"/>
            <a:ext cx="2700337" cy="365125"/>
          </a:xfrm>
          <a:prstGeom prst="rect">
            <a:avLst/>
          </a:prstGeom>
        </p:spPr>
        <p:txBody>
          <a:bodyPr/>
          <a:lstStyle>
            <a:lvl1pPr>
              <a:defRPr dirty="0" smtClean="0">
                <a:solidFill>
                  <a:schemeClr val="bg1"/>
                </a:solidFill>
              </a:defRPr>
            </a:lvl1pPr>
          </a:lstStyle>
          <a:p>
            <a:pPr fontAlgn="base">
              <a:lnSpc>
                <a:spcPct val="80000"/>
              </a:lnSpc>
              <a:spcBef>
                <a:spcPct val="20000"/>
              </a:spcBef>
              <a:spcAft>
                <a:spcPct val="0"/>
              </a:spcAft>
              <a:buFontTx/>
              <a:buChar char="•"/>
              <a:defRPr/>
            </a:pPr>
            <a:r>
              <a:rPr lang="fr-FR">
                <a:solidFill>
                  <a:srgbClr val="FFFFFF"/>
                </a:solidFill>
                <a:latin typeface="Arial" charset="0"/>
              </a:rPr>
              <a:t>|  PAGE </a:t>
            </a:r>
            <a:fld id="{720B9139-BAE7-44D3-A8B0-998EE27CB7D0}" type="slidenum">
              <a:rPr lang="fr-FR">
                <a:solidFill>
                  <a:srgbClr val="FFFFFF"/>
                </a:solidFill>
                <a:latin typeface="Arial" charset="0"/>
              </a:rPr>
              <a:pPr fontAlgn="base">
                <a:lnSpc>
                  <a:spcPct val="80000"/>
                </a:lnSpc>
                <a:spcBef>
                  <a:spcPct val="20000"/>
                </a:spcBef>
                <a:spcAft>
                  <a:spcPct val="0"/>
                </a:spcAft>
                <a:buFontTx/>
                <a:buChar char="•"/>
                <a:defRPr/>
              </a:pPr>
              <a:t>‹N°›</a:t>
            </a:fld>
            <a:endParaRPr lang="fr-FR">
              <a:solidFill>
                <a:srgbClr val="FFFFFF"/>
              </a:solidFill>
              <a:latin typeface="Arial" charset="0"/>
            </a:endParaRPr>
          </a:p>
        </p:txBody>
      </p:sp>
      <p:sp>
        <p:nvSpPr>
          <p:cNvPr id="7" name="Espace réservé du pied de page 8"/>
          <p:cNvSpPr>
            <a:spLocks noGrp="1"/>
          </p:cNvSpPr>
          <p:nvPr>
            <p:ph type="ftr" sz="quarter" idx="12"/>
          </p:nvPr>
        </p:nvSpPr>
        <p:spPr>
          <a:xfrm>
            <a:off x="576263" y="5445125"/>
            <a:ext cx="2700337" cy="365125"/>
          </a:xfrm>
          <a:prstGeom prst="rect">
            <a:avLst/>
          </a:prstGeom>
        </p:spPr>
        <p:txBody>
          <a:bodyPr/>
          <a:lstStyle>
            <a:lvl1pPr algn="l">
              <a:defRPr dirty="0" smtClean="0">
                <a:solidFill>
                  <a:schemeClr val="bg1"/>
                </a:solidFill>
              </a:defRPr>
            </a:lvl1pPr>
          </a:lstStyle>
          <a:p>
            <a:pPr fontAlgn="base">
              <a:lnSpc>
                <a:spcPct val="80000"/>
              </a:lnSpc>
              <a:spcBef>
                <a:spcPct val="20000"/>
              </a:spcBef>
              <a:spcAft>
                <a:spcPct val="0"/>
              </a:spcAft>
              <a:buFontTx/>
              <a:buChar char="•"/>
              <a:defRPr/>
            </a:pPr>
            <a:r>
              <a:rPr lang="en-US" smtClean="0">
                <a:solidFill>
                  <a:srgbClr val="FFFFFF"/>
                </a:solidFill>
                <a:latin typeface="Arial" charset="0"/>
              </a:rPr>
              <a:t>ESS/CEA coordination committee | 23rd november 2018 - Saclay</a:t>
            </a:r>
            <a:endParaRPr lang="fr-FR">
              <a:solidFill>
                <a:srgbClr val="FFFFFF"/>
              </a:solidFill>
              <a:latin typeface="Arial" charset="0"/>
            </a:endParaRPr>
          </a:p>
        </p:txBody>
      </p:sp>
    </p:spTree>
    <p:extLst>
      <p:ext uri="{BB962C8B-B14F-4D97-AF65-F5344CB8AC3E}">
        <p14:creationId xmlns:p14="http://schemas.microsoft.com/office/powerpoint/2010/main" val="2865236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576000" y="1268760"/>
            <a:ext cx="8172464" cy="4968552"/>
          </a:xfrm>
          <a:prstGeom prst="rect">
            <a:avLst/>
          </a:prstGeom>
        </p:spPr>
        <p:txBody>
          <a:bodyPr/>
          <a:lstStyle>
            <a:lvl1pPr>
              <a:spcBef>
                <a:spcPts val="2000"/>
              </a:spcBef>
              <a:spcAft>
                <a:spcPts val="1500"/>
              </a:spcAft>
              <a:defRPr/>
            </a:lvl1pPr>
            <a:lvl2pPr marL="361950" indent="0" algn="just">
              <a:lnSpc>
                <a:spcPts val="2800"/>
              </a:lnSpc>
              <a:buFont typeface="Arial" pitchFamily="34" charset="0"/>
              <a:buNone/>
              <a:tabLst>
                <a:tab pos="8077200" algn="r"/>
              </a:tabLst>
              <a:defRPr sz="2200"/>
            </a:lvl2pPr>
            <a:lvl3pPr marL="361950" indent="0" algn="just">
              <a:lnSpc>
                <a:spcPts val="2800"/>
              </a:lnSpc>
              <a:buFont typeface="Arial" pitchFamily="34" charset="0"/>
              <a:buNone/>
              <a:tabLst>
                <a:tab pos="8077200" algn="r"/>
              </a:tabLst>
              <a:defRPr sz="2200"/>
            </a:lvl3pPr>
            <a:lvl4pPr marL="361950" indent="0" algn="just">
              <a:lnSpc>
                <a:spcPts val="2800"/>
              </a:lnSpc>
              <a:buFont typeface="Arial" pitchFamily="34" charset="0"/>
              <a:buNone/>
              <a:tabLst>
                <a:tab pos="8077200" algn="r"/>
              </a:tabLst>
              <a:defRPr sz="2200"/>
            </a:lvl4pPr>
            <a:lvl5pPr marL="361950" indent="0" algn="just">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pied de page 11"/>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pPr>
            <a:r>
              <a:rPr lang="en-US" smtClean="0">
                <a:solidFill>
                  <a:srgbClr val="000000"/>
                </a:solidFill>
                <a:latin typeface="Arial" charset="0"/>
              </a:rPr>
              <a:t>ESS/CEA coordination committee | 23rd november 2018 - Saclay</a:t>
            </a:r>
            <a:endParaRPr lang="fr-FR" dirty="0">
              <a:solidFill>
                <a:srgbClr val="000000"/>
              </a:solidFill>
              <a:latin typeface="Arial" charset="0"/>
            </a:endParaRPr>
          </a:p>
        </p:txBody>
      </p:sp>
    </p:spTree>
    <p:extLst>
      <p:ext uri="{BB962C8B-B14F-4D97-AF65-F5344CB8AC3E}">
        <p14:creationId xmlns:p14="http://schemas.microsoft.com/office/powerpoint/2010/main" val="2429048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3"/>
          <p:cNvSpPr>
            <a:spLocks noGrp="1"/>
          </p:cNvSpPr>
          <p:nvPr>
            <p:ph type="dt" sz="half" idx="2"/>
          </p:nvPr>
        </p:nvSpPr>
        <p:spPr>
          <a:xfrm>
            <a:off x="231941" y="6302805"/>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4" name="Espace réservé du pied de page 4"/>
          <p:cNvSpPr txBox="1">
            <a:spLocks/>
          </p:cNvSpPr>
          <p:nvPr userDrawn="1"/>
        </p:nvSpPr>
        <p:spPr>
          <a:xfrm>
            <a:off x="2954440" y="6302804"/>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5" name="Espace réservé du numéro de diapositive 10"/>
          <p:cNvSpPr txBox="1">
            <a:spLocks/>
          </p:cNvSpPr>
          <p:nvPr userDrawn="1"/>
        </p:nvSpPr>
        <p:spPr>
          <a:xfrm>
            <a:off x="8157030" y="6347730"/>
            <a:ext cx="882424" cy="190821"/>
          </a:xfrm>
          <a:prstGeom prst="rect">
            <a:avLst/>
          </a:prstGeom>
        </p:spPr>
        <p:txBody>
          <a:bodyPr wrap="square">
            <a:spAutoFit/>
          </a:bodyPr>
          <a:lstStyle>
            <a:defPPr>
              <a:defRPr lang="fr-FR"/>
            </a:defPPr>
            <a:lvl1pPr algn="l" rtl="0" fontAlgn="base">
              <a:lnSpc>
                <a:spcPct val="80000"/>
              </a:lnSpc>
              <a:spcBef>
                <a:spcPct val="20000"/>
              </a:spcBef>
              <a:spcAft>
                <a:spcPct val="0"/>
              </a:spcAft>
              <a:buNone/>
              <a:defRPr sz="8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Tree>
    <p:extLst>
      <p:ext uri="{BB962C8B-B14F-4D97-AF65-F5344CB8AC3E}">
        <p14:creationId xmlns:p14="http://schemas.microsoft.com/office/powerpoint/2010/main" val="312321100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tur">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9"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0"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53818050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ain">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9"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10"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1"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292638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ujourd'hui">
    <p:spTree>
      <p:nvGrpSpPr>
        <p:cNvPr id="1" name=""/>
        <p:cNvGrpSpPr/>
        <p:nvPr/>
      </p:nvGrpSpPr>
      <p:grpSpPr>
        <a:xfrm>
          <a:off x="0" y="0"/>
          <a:ext cx="0" cy="0"/>
          <a:chOff x="0" y="0"/>
          <a:chExt cx="0" cy="0"/>
        </a:xfrm>
      </p:grpSpPr>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6"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Tree>
    <p:extLst>
      <p:ext uri="{BB962C8B-B14F-4D97-AF65-F5344CB8AC3E}">
        <p14:creationId xmlns:p14="http://schemas.microsoft.com/office/powerpoint/2010/main" val="11933025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en-US" smtClean="0"/>
              <a:t>ESS/CEA coordination committee | 23rd november 2018 - Saclay</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a:spLocks noGrp="1"/>
          </p:cNvSpPr>
          <p:nvPr>
            <p:ph type="ftr" sz="quarter" idx="3"/>
          </p:nvPr>
        </p:nvSpPr>
        <p:spPr>
          <a:xfrm>
            <a:off x="2889125" y="6479245"/>
            <a:ext cx="3425687" cy="365125"/>
          </a:xfrm>
          <a:prstGeom prst="rect">
            <a:avLst/>
          </a:prstGeom>
        </p:spPr>
        <p:txBody>
          <a:bodyPr vert="horz" lIns="91440" tIns="45720" rIns="91440" bIns="45720" rtlCol="0" anchor="ctr"/>
          <a:lstStyle>
            <a:lvl1pPr>
              <a:defRPr lang="en-US" sz="1000" smtClean="0">
                <a:solidFill>
                  <a:srgbClr val="000000">
                    <a:tint val="75000"/>
                  </a:srgbClr>
                </a:solidFill>
              </a:defRPr>
            </a:lvl1pPr>
          </a:lstStyle>
          <a:p>
            <a:pPr algn="ctr" fontAlgn="base">
              <a:lnSpc>
                <a:spcPct val="80000"/>
              </a:lnSpc>
              <a:spcBef>
                <a:spcPct val="20000"/>
              </a:spcBef>
              <a:spcAft>
                <a:spcPct val="0"/>
              </a:spcAft>
            </a:pPr>
            <a:r>
              <a:rPr lang="en-US" smtClean="0">
                <a:latin typeface="Arial" charset="0"/>
              </a:rPr>
              <a:t>ESS/CEA coordination committee | 23rd november 2018 - Saclay</a:t>
            </a:r>
            <a:endParaRPr dirty="0">
              <a:latin typeface="Arial" charset="0"/>
            </a:endParaRPr>
          </a:p>
        </p:txBody>
      </p:sp>
      <p:sp>
        <p:nvSpPr>
          <p:cNvPr id="11" name="Espace réservé du titre 1"/>
          <p:cNvSpPr>
            <a:spLocks noGrp="1"/>
          </p:cNvSpPr>
          <p:nvPr>
            <p:ph type="title"/>
          </p:nvPr>
        </p:nvSpPr>
        <p:spPr bwMode="gray">
          <a:xfrm>
            <a:off x="2889125"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455448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68760"/>
            <a:ext cx="8172464" cy="496855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206524" y="21600"/>
            <a:ext cx="900000" cy="900000"/>
          </a:xfrm>
          <a:prstGeom prst="rect">
            <a:avLst/>
          </a:prstGeom>
          <a:ln>
            <a:noFill/>
          </a:ln>
          <a:extLst>
            <a:ext uri="{53640926-AAD7-44D8-BBD7-CCE9431645EC}">
              <a14:shadowObscured xmlns:a14="http://schemas.microsoft.com/office/drawing/2010/main"/>
            </a:ext>
          </a:extLst>
        </p:spPr>
      </p:pic>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164046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sp>
        <p:nvSpPr>
          <p:cNvPr id="17" name="Espace réservé du contenu 15"/>
          <p:cNvSpPr>
            <a:spLocks noGrp="1"/>
          </p:cNvSpPr>
          <p:nvPr>
            <p:ph sz="quarter" idx="15"/>
          </p:nvPr>
        </p:nvSpPr>
        <p:spPr>
          <a:xfrm>
            <a:off x="378000" y="836613"/>
            <a:ext cx="8460000" cy="51847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10"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
        <p:nvSpPr>
          <p:cNvPr id="11" name="Espace réservé du numéro de diapositive 10"/>
          <p:cNvSpPr>
            <a:spLocks noGrp="1"/>
          </p:cNvSpPr>
          <p:nvPr>
            <p:ph type="sldNum" sz="quarter" idx="4"/>
          </p:nvPr>
        </p:nvSpPr>
        <p:spPr>
          <a:xfrm>
            <a:off x="8091715" y="6524171"/>
            <a:ext cx="882424" cy="190821"/>
          </a:xfrm>
          <a:prstGeom prst="rect">
            <a:avLst/>
          </a:prstGeom>
        </p:spPr>
        <p:txBody>
          <a:bodyPr wrap="square">
            <a:spAutoFit/>
          </a:bodyPr>
          <a:lstStyle>
            <a:lvl1pPr>
              <a:buNone/>
              <a:defRPr sz="800"/>
            </a:lvl1pPr>
          </a:lstStyle>
          <a:p>
            <a:pPr fontAlgn="base">
              <a:lnSpc>
                <a:spcPct val="80000"/>
              </a:lnSpc>
              <a:spcBef>
                <a:spcPct val="20000"/>
              </a:spcBef>
              <a:spcAft>
                <a:spcPct val="0"/>
              </a:spcAft>
            </a:pPr>
            <a:r>
              <a:rPr lang="fr-FR" dirty="0" smtClean="0">
                <a:solidFill>
                  <a:srgbClr val="000000"/>
                </a:solidFill>
                <a:latin typeface="Arial" charset="0"/>
              </a:rPr>
              <a:t>|  PAGE </a:t>
            </a:r>
            <a:fld id="{AEFB9B6D-867A-40B8-ACB0-35CC9F272C9C}" type="slidenum">
              <a:rPr lang="fr-FR" smtClean="0">
                <a:solidFill>
                  <a:srgbClr val="000000"/>
                </a:solidFill>
                <a:latin typeface="Arial" charset="0"/>
              </a:rPr>
              <a:pPr fontAlgn="base">
                <a:lnSpc>
                  <a:spcPct val="80000"/>
                </a:lnSpc>
                <a:spcBef>
                  <a:spcPct val="20000"/>
                </a:spcBef>
                <a:spcAft>
                  <a:spcPct val="0"/>
                </a:spcAft>
              </a:pPr>
              <a:t>‹N°›</a:t>
            </a:fld>
            <a:endParaRPr lang="fr-FR" dirty="0">
              <a:solidFill>
                <a:srgbClr val="000000"/>
              </a:solidFill>
              <a:latin typeface="Arial" charset="0"/>
            </a:endParaRPr>
          </a:p>
        </p:txBody>
      </p:sp>
    </p:spTree>
    <p:extLst>
      <p:ext uri="{BB962C8B-B14F-4D97-AF65-F5344CB8AC3E}">
        <p14:creationId xmlns:p14="http://schemas.microsoft.com/office/powerpoint/2010/main" val="9230651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contenu 20"/>
          <p:cNvSpPr>
            <a:spLocks noGrp="1"/>
          </p:cNvSpPr>
          <p:nvPr>
            <p:ph sz="quarter" idx="20" hasCustomPrompt="1"/>
          </p:nvPr>
        </p:nvSpPr>
        <p:spPr>
          <a:xfrm>
            <a:off x="5148000" y="2016000"/>
            <a:ext cx="3492000" cy="3690000"/>
          </a:xfrm>
          <a:prstGeom prst="rect">
            <a:avLst/>
          </a:prstGeo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8"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6283442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Nouveau">
    <p:spTree>
      <p:nvGrpSpPr>
        <p:cNvPr id="1" name=""/>
        <p:cNvGrpSpPr/>
        <p:nvPr/>
      </p:nvGrpSpPr>
      <p:grpSpPr>
        <a:xfrm>
          <a:off x="0" y="0"/>
          <a:ext cx="0" cy="0"/>
          <a:chOff x="0" y="0"/>
          <a:chExt cx="0" cy="0"/>
        </a:xfrm>
      </p:grpSpPr>
      <p:sp>
        <p:nvSpPr>
          <p:cNvPr id="6" name="Text Box 5"/>
          <p:cNvSpPr txBox="1">
            <a:spLocks noChangeArrowheads="1"/>
          </p:cNvSpPr>
          <p:nvPr userDrawn="1"/>
        </p:nvSpPr>
        <p:spPr bwMode="auto">
          <a:xfrm>
            <a:off x="8460432" y="116632"/>
            <a:ext cx="576635" cy="486287"/>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9pPr>
          </a:lstStyle>
          <a:p>
            <a:pPr eaLnBrk="1" fontAlgn="base" hangingPunct="1">
              <a:lnSpc>
                <a:spcPct val="80000"/>
              </a:lnSpc>
              <a:spcBef>
                <a:spcPct val="20000"/>
              </a:spcBef>
              <a:spcAft>
                <a:spcPct val="0"/>
              </a:spcAft>
            </a:pPr>
            <a:r>
              <a:rPr lang="en-US" sz="3200" b="1" dirty="0" smtClean="0">
                <a:solidFill>
                  <a:srgbClr val="FFFFFF"/>
                </a:solidFill>
              </a:rPr>
              <a:t>N</a:t>
            </a:r>
            <a:endParaRPr lang="en-US" sz="3200" b="1" dirty="0">
              <a:solidFill>
                <a:srgbClr val="FFFFFF"/>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a:buFontTx/>
              <a:buNone/>
            </a:pPr>
            <a:endParaRPr dirty="0"/>
          </a:p>
        </p:txBody>
      </p:sp>
      <p:sp>
        <p:nvSpPr>
          <p:cNvPr id="9" name="Espace réservé du pied de page 4"/>
          <p:cNvSpPr txBox="1">
            <a:spLocks/>
          </p:cNvSpPr>
          <p:nvPr userDrawn="1"/>
        </p:nvSpPr>
        <p:spPr>
          <a:xfrm>
            <a:off x="2889125" y="6479245"/>
            <a:ext cx="3425687"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err="1"/>
              <a:t>Cryomodule</a:t>
            </a:r>
            <a:r>
              <a:rPr dirty="0"/>
              <a:t> overview, organization, development plan </a:t>
            </a:r>
          </a:p>
        </p:txBody>
      </p:sp>
    </p:spTree>
    <p:extLst>
      <p:ext uri="{BB962C8B-B14F-4D97-AF65-F5344CB8AC3E}">
        <p14:creationId xmlns:p14="http://schemas.microsoft.com/office/powerpoint/2010/main" val="12848931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a:prstGeom prst="rect">
            <a:avLst/>
          </a:prstGeo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a:prstGeom prst="rect">
            <a:avLst/>
          </a:prstGeo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8" name="Imag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01514" y="3004220"/>
            <a:ext cx="1009994" cy="1092324"/>
          </a:xfrm>
          <a:prstGeom prst="rect">
            <a:avLst/>
          </a:prstGeom>
          <a:noFill/>
        </p:spPr>
      </p:pic>
    </p:spTree>
    <p:extLst>
      <p:ext uri="{BB962C8B-B14F-4D97-AF65-F5344CB8AC3E}">
        <p14:creationId xmlns:p14="http://schemas.microsoft.com/office/powerpoint/2010/main" val="396020004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576000" y="1268760"/>
            <a:ext cx="8172464" cy="4968552"/>
          </a:xfrm>
          <a:prstGeom prst="rect">
            <a:avLst/>
          </a:prstGeom>
        </p:spPr>
        <p:txBody>
          <a:bodyPr/>
          <a:lstStyle>
            <a:lvl1pPr>
              <a:spcBef>
                <a:spcPts val="2000"/>
              </a:spcBef>
              <a:spcAft>
                <a:spcPts val="1500"/>
              </a:spcAft>
              <a:defRPr/>
            </a:lvl1pPr>
            <a:lvl2pPr marL="361950" indent="0" algn="just">
              <a:lnSpc>
                <a:spcPts val="2800"/>
              </a:lnSpc>
              <a:buFont typeface="Arial" pitchFamily="34" charset="0"/>
              <a:buNone/>
              <a:tabLst>
                <a:tab pos="8077200" algn="r"/>
              </a:tabLst>
              <a:defRPr sz="2200"/>
            </a:lvl2pPr>
            <a:lvl3pPr marL="361950" indent="0" algn="just">
              <a:lnSpc>
                <a:spcPts val="2800"/>
              </a:lnSpc>
              <a:buFont typeface="Arial" pitchFamily="34" charset="0"/>
              <a:buNone/>
              <a:tabLst>
                <a:tab pos="8077200" algn="r"/>
              </a:tabLst>
              <a:defRPr sz="2200"/>
            </a:lvl3pPr>
            <a:lvl4pPr marL="361950" indent="0" algn="just">
              <a:lnSpc>
                <a:spcPts val="2800"/>
              </a:lnSpc>
              <a:buFont typeface="Arial" pitchFamily="34" charset="0"/>
              <a:buNone/>
              <a:tabLst>
                <a:tab pos="8077200" algn="r"/>
              </a:tabLst>
              <a:defRPr sz="2200"/>
            </a:lvl4pPr>
            <a:lvl5pPr marL="361950" indent="0" algn="just">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pied de page 11"/>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pPr>
            <a:r>
              <a:rPr lang="en-US" smtClean="0">
                <a:solidFill>
                  <a:srgbClr val="000000"/>
                </a:solidFill>
                <a:latin typeface="Arial" charset="0"/>
              </a:rPr>
              <a:t>ESS/CEA coordination committee | 23rd november 2018 - Saclay</a:t>
            </a:r>
            <a:endParaRPr lang="fr-FR" dirty="0">
              <a:solidFill>
                <a:srgbClr val="000000"/>
              </a:solidFill>
              <a:latin typeface="Arial" charset="0"/>
            </a:endParaRPr>
          </a:p>
        </p:txBody>
      </p:sp>
    </p:spTree>
    <p:extLst>
      <p:ext uri="{BB962C8B-B14F-4D97-AF65-F5344CB8AC3E}">
        <p14:creationId xmlns:p14="http://schemas.microsoft.com/office/powerpoint/2010/main" val="689410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29713853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284600612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824149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en-US" smtClean="0"/>
              <a:t>ESS/CEA coordination committee | 23rd november 2018 - Saclay</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7637398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90651147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13305729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42750831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260803291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296008832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310462567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18214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800" smtClean="0">
                <a:solidFill>
                  <a:srgbClr val="000000">
                    <a:tint val="75000"/>
                  </a:srgbClr>
                </a:solidFill>
              </a:defRPr>
            </a:lvl1pPr>
          </a:lstStyle>
          <a:p>
            <a:pPr fontAlgn="base">
              <a:lnSpc>
                <a:spcPct val="80000"/>
              </a:lnSpc>
              <a:spcBef>
                <a:spcPct val="20000"/>
              </a:spcBef>
              <a:spcAft>
                <a:spcPct val="0"/>
              </a:spcAft>
            </a:pPr>
            <a:endParaRPr dirty="0">
              <a:latin typeface="Arial" charset="0"/>
            </a:endParaRPr>
          </a:p>
        </p:txBody>
      </p:sp>
      <p:sp>
        <p:nvSpPr>
          <p:cNvPr id="9" name="Espace réservé du numéro de diapositive 5"/>
          <p:cNvSpPr>
            <a:spLocks noGrp="1"/>
          </p:cNvSpPr>
          <p:nvPr>
            <p:ph type="sldNum" sz="quarter" idx="4"/>
          </p:nvPr>
        </p:nvSpPr>
        <p:spPr>
          <a:xfrm>
            <a:off x="6834659" y="6474563"/>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defRPr lang="fr-FR" sz="1050" smtClean="0">
                <a:solidFill>
                  <a:srgbClr val="000000">
                    <a:tint val="75000"/>
                  </a:srgbClr>
                </a:solidFill>
              </a:defRPr>
            </a:lvl1pPr>
          </a:lstStyle>
          <a:p>
            <a:pPr>
              <a:buFontTx/>
              <a:buNone/>
            </a:pPr>
            <a:fld id="{03A18B84-9EFD-41B6-A5E4-D37CFBDD82D6}" type="slidenum">
              <a:rPr/>
              <a:pPr>
                <a:buFontTx/>
                <a:buNone/>
              </a:pPr>
              <a:t>‹N°›</a:t>
            </a:fld>
            <a:endParaRPr dirty="0"/>
          </a:p>
        </p:txBody>
      </p:sp>
      <p:sp>
        <p:nvSpPr>
          <p:cNvPr id="11" name="Espace réservé du titre 1"/>
          <p:cNvSpPr>
            <a:spLocks noGrp="1"/>
          </p:cNvSpPr>
          <p:nvPr>
            <p:ph type="title"/>
          </p:nvPr>
        </p:nvSpPr>
        <p:spPr bwMode="gray">
          <a:xfrm>
            <a:off x="2889125"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02983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a:prstGeom prst="rect">
            <a:avLst/>
          </a:prstGeo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a:prstGeom prst="rect">
            <a:avLst/>
          </a:prstGeo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8" name="Imag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01514" y="3004220"/>
            <a:ext cx="1009994" cy="1092324"/>
          </a:xfrm>
          <a:prstGeom prst="rect">
            <a:avLst/>
          </a:prstGeom>
          <a:noFill/>
        </p:spPr>
      </p:pic>
    </p:spTree>
    <p:extLst>
      <p:ext uri="{BB962C8B-B14F-4D97-AF65-F5344CB8AC3E}">
        <p14:creationId xmlns:p14="http://schemas.microsoft.com/office/powerpoint/2010/main" val="24075791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1" y="3707510"/>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ESS/CEA coordination committee | 23rd november 2018 - Saclay</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358262791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373944749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64119952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17078198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29734727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344459581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defRPr>
            </a:lvl1pPr>
          </a:lstStyle>
          <a:p>
            <a:pPr>
              <a:defRPr/>
            </a:pPr>
            <a:r>
              <a:rPr lang="en-US" smtClean="0">
                <a:solidFill>
                  <a:prstClr val="white"/>
                </a:solidFill>
              </a:rPr>
              <a:t>ESS/CEA coordination committee | 23rd november 2018 - Saclay</a:t>
            </a:r>
            <a:endParaRPr lang="fr-FR" dirty="0">
              <a:solidFill>
                <a:prstClr val="white"/>
              </a:solidFill>
              <a:latin typeface="Times" pitchFamily="18" charset="0"/>
            </a:endParaRPr>
          </a:p>
        </p:txBody>
      </p:sp>
    </p:spTree>
    <p:extLst>
      <p:ext uri="{BB962C8B-B14F-4D97-AF65-F5344CB8AC3E}">
        <p14:creationId xmlns:p14="http://schemas.microsoft.com/office/powerpoint/2010/main" val="252963370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3pPr>
              <a:defRPr lang="en-US" sz="1477" kern="1200" dirty="0" smtClean="0">
                <a:solidFill>
                  <a:srgbClr val="666666"/>
                </a:solidFill>
                <a:latin typeface="+mn-lt"/>
                <a:ea typeface="+mn-ea"/>
                <a:cs typeface="+mn-cs"/>
              </a:defRPr>
            </a:lvl3pPr>
            <a:lvl4pPr marL="597892" indent="-263776">
              <a:defRPr/>
            </a:lvl4pPr>
          </a:lstStyle>
          <a:p>
            <a:pPr lvl="0"/>
            <a:r>
              <a:rPr lang="en-US" dirty="0" smtClean="0"/>
              <a:t>Click to edit Master text styles</a:t>
            </a:r>
          </a:p>
          <a:p>
            <a:pPr lvl="1"/>
            <a:r>
              <a:rPr lang="en-US" dirty="0" smtClean="0"/>
              <a:t>Second level</a:t>
            </a:r>
          </a:p>
          <a:p>
            <a:pPr lvl="2"/>
            <a:r>
              <a:rPr lang="en-US" dirty="0" smtClean="0"/>
              <a:t>Third level</a:t>
            </a:r>
          </a:p>
          <a:p>
            <a:pPr marL="1046311" lvl="4" indent="-263776" algn="l" defTabSz="844083" rtl="0" eaLnBrk="1" latinLnBrk="0" hangingPunct="1">
              <a:lnSpc>
                <a:spcPts val="1846"/>
              </a:lnSpc>
              <a:spcBef>
                <a:spcPts val="0"/>
              </a:spcBef>
              <a:buSzPct val="36000"/>
              <a:buFont typeface="Courier New" pitchFamily="49" charset="0"/>
              <a:buChar char="o"/>
            </a:pPr>
            <a:r>
              <a:rPr lang="en-US" dirty="0" smtClean="0"/>
              <a:t>Fourth level</a:t>
            </a:r>
          </a:p>
          <a:p>
            <a:pPr lvl="5"/>
            <a:r>
              <a:rPr lang="en-US" dirty="0" smtClean="0"/>
              <a:t>Fifth level</a:t>
            </a:r>
            <a:endParaRPr lang="fr-FR"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8" name="Espace réservé du numéro de diapositive 10"/>
          <p:cNvSpPr txBox="1">
            <a:spLocks/>
          </p:cNvSpPr>
          <p:nvPr userDrawn="1"/>
        </p:nvSpPr>
        <p:spPr>
          <a:xfrm>
            <a:off x="8025304" y="6452462"/>
            <a:ext cx="744167" cy="365125"/>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rPr>
              <a:pPr>
                <a:defRPr/>
              </a:pPr>
              <a:t>‹N°›</a:t>
            </a:fld>
            <a:endParaRPr lang="fr-FR" sz="969" dirty="0">
              <a:solidFill>
                <a:prstClr val="black">
                  <a:lumMod val="50000"/>
                  <a:lumOff val="50000"/>
                </a:prstClr>
              </a:solidFill>
            </a:endParaRPr>
          </a:p>
        </p:txBody>
      </p:sp>
    </p:spTree>
    <p:extLst>
      <p:ext uri="{BB962C8B-B14F-4D97-AF65-F5344CB8AC3E}">
        <p14:creationId xmlns:p14="http://schemas.microsoft.com/office/powerpoint/2010/main" val="64712518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02001"/>
            <a:ext cx="9144000" cy="1383183"/>
          </a:xfrm>
          <a:prstGeom prst="rect">
            <a:avLst/>
          </a:prstGeom>
        </p:spPr>
      </p:pic>
    </p:spTree>
    <p:extLst>
      <p:ext uri="{BB962C8B-B14F-4D97-AF65-F5344CB8AC3E}">
        <p14:creationId xmlns:p14="http://schemas.microsoft.com/office/powerpoint/2010/main" val="414517035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solidFill>
                  <a:prstClr val="white"/>
                </a:solidFill>
              </a:rPr>
              <a:t>|  PAGE </a:t>
            </a:r>
            <a:fld id="{AEFB9B6D-867A-40B8-ACB0-35CC9F272C9C}" type="slidenum">
              <a:rPr lang="fr-FR" smtClean="0">
                <a:solidFill>
                  <a:prstClr val="white"/>
                </a:solidFill>
              </a:rPr>
              <a:pPr/>
              <a:t>‹N°›</a:t>
            </a:fld>
            <a:endParaRPr lang="fr-FR" dirty="0">
              <a:solidFill>
                <a:prstClr val="white"/>
              </a:solidFill>
            </a:endParaRPr>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en-US" smtClean="0">
                <a:solidFill>
                  <a:prstClr val="white"/>
                </a:solidFill>
              </a:rPr>
              <a:t>ESS/CEA coordination committee | 23rd november 2018 - Saclay</a:t>
            </a:r>
            <a:endParaRPr lang="fr-FR" dirty="0">
              <a:solidFill>
                <a:prstClr val="white"/>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188" y="32420"/>
            <a:ext cx="1009994" cy="1092324"/>
          </a:xfrm>
          <a:prstGeom prst="rect">
            <a:avLst/>
          </a:prstGeom>
          <a:noFill/>
        </p:spPr>
      </p:pic>
      <p:pic>
        <p:nvPicPr>
          <p:cNvPr id="11" name="Image 10"/>
          <p:cNvPicPr/>
          <p:nvPr userDrawn="1"/>
        </p:nvPicPr>
        <p:blipFill rotWithShape="1">
          <a:blip r:embed="rId4"/>
          <a:srcRect r="44000"/>
          <a:stretch/>
        </p:blipFill>
        <p:spPr bwMode="auto">
          <a:xfrm>
            <a:off x="1115616" y="32420"/>
            <a:ext cx="1008112" cy="1092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549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en-US" smtClean="0"/>
              <a:t>ESS/CEA coordination committee | 23rd november 2018 - Saclay</a:t>
            </a:r>
            <a:endParaRPr lang="fr-FR" dirty="0"/>
          </a:p>
        </p:txBody>
      </p:sp>
      <p:sp>
        <p:nvSpPr>
          <p:cNvPr id="17" name="Espace réservé du contenu 15"/>
          <p:cNvSpPr>
            <a:spLocks noGrp="1"/>
          </p:cNvSpPr>
          <p:nvPr>
            <p:ph sz="quarter" idx="15"/>
          </p:nvPr>
        </p:nvSpPr>
        <p:spPr>
          <a:xfrm>
            <a:off x="378000" y="836616"/>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gn="just">
              <a:lnSpc>
                <a:spcPts val="2800"/>
              </a:lnSpc>
              <a:buFont typeface="Arial" pitchFamily="34" charset="0"/>
              <a:buNone/>
              <a:tabLst>
                <a:tab pos="8077200" algn="r"/>
              </a:tabLst>
              <a:defRPr sz="2200"/>
            </a:lvl2pPr>
            <a:lvl3pPr marL="361950" indent="0" algn="just">
              <a:lnSpc>
                <a:spcPts val="2800"/>
              </a:lnSpc>
              <a:buFont typeface="Arial" pitchFamily="34" charset="0"/>
              <a:buNone/>
              <a:tabLst>
                <a:tab pos="8077200" algn="r"/>
              </a:tabLst>
              <a:defRPr sz="2200"/>
            </a:lvl3pPr>
            <a:lvl4pPr marL="361950" indent="0" algn="just">
              <a:lnSpc>
                <a:spcPts val="2800"/>
              </a:lnSpc>
              <a:buFont typeface="Arial" pitchFamily="34" charset="0"/>
              <a:buNone/>
              <a:tabLst>
                <a:tab pos="8077200" algn="r"/>
              </a:tabLst>
              <a:defRPr sz="2200"/>
            </a:lvl4pPr>
            <a:lvl5pPr marL="361950" indent="0" algn="just">
              <a:lnSpc>
                <a:spcPts val="2800"/>
              </a:lnSpc>
              <a:buNone/>
              <a:tabLst>
                <a:tab pos="8077200" algn="r"/>
              </a:tabLst>
              <a:defRPr sz="2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ESS/CEA coordination committee | 23rd november 2018 - Saclay</a:t>
            </a:r>
            <a:endParaRPr lang="fr-FR" dirty="0"/>
          </a:p>
        </p:txBody>
      </p:sp>
    </p:spTree>
    <p:extLst>
      <p:ext uri="{BB962C8B-B14F-4D97-AF65-F5344CB8AC3E}">
        <p14:creationId xmlns:p14="http://schemas.microsoft.com/office/powerpoint/2010/main" val="6893680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3pPr marL="647700" indent="-285750">
              <a:buClr>
                <a:schemeClr val="tx2"/>
              </a:buClr>
              <a:buSzPct val="100000"/>
              <a:buFont typeface="Arial" panose="020B0604020202020204" pitchFamily="34" charset="0"/>
              <a:buChar char="●"/>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ESS/CEA coordination committee | 23rd november 2018 - Saclay</a:t>
            </a:r>
            <a:endParaRPr lang="fr-FR" dirty="0" smtClean="0"/>
          </a:p>
        </p:txBody>
      </p:sp>
      <p:sp>
        <p:nvSpPr>
          <p:cNvPr id="4" name="Titre 3"/>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45026736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en-US" smtClean="0"/>
              <a:t>ESS/CEA coordination committee | 23rd november 2018 - Saclay</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267823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en-US" smtClean="0"/>
              <a:t>ESS/CEA coordination committee | 23rd november 2018 - Saclay</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1797383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ESS/CEA coordination committee | 23rd november 2018 - Saclay</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1854562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en-US" smtClean="0"/>
              <a:t>ESS/CEA coordination committee | 23rd november 2018 - Saclay</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65137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en-US" smtClean="0"/>
              <a:t>ESS/CEA coordination committee | 23rd november 2018 - Saclay</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extLst>
      <p:ext uri="{BB962C8B-B14F-4D97-AF65-F5344CB8AC3E}">
        <p14:creationId xmlns:p14="http://schemas.microsoft.com/office/powerpoint/2010/main" val="3113884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solidFill>
                  <a:prstClr val="white"/>
                </a:solidFill>
              </a:rPr>
              <a:t>|  PAGE </a:t>
            </a:r>
            <a:fld id="{AEFB9B6D-867A-40B8-ACB0-35CC9F272C9C}" type="slidenum">
              <a:rPr lang="fr-FR" smtClean="0">
                <a:solidFill>
                  <a:prstClr val="white"/>
                </a:solidFill>
              </a:rPr>
              <a:pPr/>
              <a:t>‹N°›</a:t>
            </a:fld>
            <a:endParaRPr lang="fr-FR" dirty="0">
              <a:solidFill>
                <a:prstClr val="white"/>
              </a:solidFill>
            </a:endParaRPr>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en-US" smtClean="0">
                <a:solidFill>
                  <a:prstClr val="white"/>
                </a:solidFill>
              </a:rPr>
              <a:t>ESS/CEA coordination committee | 23rd november 2018 - Saclay</a:t>
            </a:r>
            <a:endParaRPr lang="fr-FR" dirty="0">
              <a:solidFill>
                <a:prstClr val="white"/>
              </a:solidFill>
            </a:endParaRPr>
          </a:p>
        </p:txBody>
      </p:sp>
    </p:spTree>
    <p:extLst>
      <p:ext uri="{BB962C8B-B14F-4D97-AF65-F5344CB8AC3E}">
        <p14:creationId xmlns:p14="http://schemas.microsoft.com/office/powerpoint/2010/main" val="4534513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4326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6" y="6479246"/>
            <a:ext cx="1519262" cy="365125"/>
          </a:xfrm>
          <a:prstGeom prst="rect">
            <a:avLst/>
          </a:prstGeom>
        </p:spPr>
        <p:txBody>
          <a:bodyPr vert="horz" lIns="91440" tIns="45720" rIns="91440" bIns="45720" rtlCol="0" anchor="ctr"/>
          <a:lstStyle>
            <a:lvl1pPr>
              <a:defRPr lang="fr-FR" sz="800" smtClean="0">
                <a:solidFill>
                  <a:srgbClr val="000000">
                    <a:tint val="75000"/>
                  </a:srgbClr>
                </a:solidFill>
              </a:defRPr>
            </a:lvl1pPr>
          </a:lstStyle>
          <a:p>
            <a:pPr fontAlgn="base">
              <a:lnSpc>
                <a:spcPct val="80000"/>
              </a:lnSpc>
              <a:spcBef>
                <a:spcPct val="20000"/>
              </a:spcBef>
              <a:spcAft>
                <a:spcPct val="0"/>
              </a:spcAft>
            </a:pPr>
            <a:r>
              <a:rPr dirty="0">
                <a:latin typeface="Arial" charset="0"/>
              </a:rPr>
              <a:t>06/11/2018</a:t>
            </a:r>
          </a:p>
        </p:txBody>
      </p:sp>
      <p:sp>
        <p:nvSpPr>
          <p:cNvPr id="9" name="Espace réservé du numéro de diapositive 5"/>
          <p:cNvSpPr>
            <a:spLocks noGrp="1"/>
          </p:cNvSpPr>
          <p:nvPr>
            <p:ph type="sldNum" sz="quarter" idx="4"/>
          </p:nvPr>
        </p:nvSpPr>
        <p:spPr>
          <a:xfrm>
            <a:off x="6834659" y="6474563"/>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defRPr lang="fr-FR" sz="1050" smtClean="0">
                <a:solidFill>
                  <a:srgbClr val="000000">
                    <a:tint val="75000"/>
                  </a:srgbClr>
                </a:solidFill>
              </a:defRPr>
            </a:lvl1pPr>
          </a:lstStyle>
          <a:p>
            <a:pPr>
              <a:buFontTx/>
              <a:buNone/>
            </a:pPr>
            <a:fld id="{03A18B84-9EFD-41B6-A5E4-D37CFBDD82D6}" type="slidenum">
              <a:rPr/>
              <a:pPr>
                <a:buFontTx/>
                <a:buNone/>
              </a:pPr>
              <a:t>‹N°›</a:t>
            </a:fld>
            <a:endParaRPr dirty="0"/>
          </a:p>
        </p:txBody>
      </p:sp>
      <p:sp>
        <p:nvSpPr>
          <p:cNvPr id="11" name="Espace réservé du titre 1"/>
          <p:cNvSpPr>
            <a:spLocks noGrp="1"/>
          </p:cNvSpPr>
          <p:nvPr>
            <p:ph type="title"/>
          </p:nvPr>
        </p:nvSpPr>
        <p:spPr bwMode="gray">
          <a:xfrm>
            <a:off x="2889125"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3017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41"/>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en-US" smtClean="0"/>
              <a:t>ESS/CEA coordination committee | 23rd november 2018 - Saclay</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a:prstGeom prst="rect">
            <a:avLst/>
          </a:prstGeo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a:prstGeom prst="rect">
            <a:avLst/>
          </a:prstGeo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8" name="Imag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01514" y="3004220"/>
            <a:ext cx="1009994" cy="1092324"/>
          </a:xfrm>
          <a:prstGeom prst="rect">
            <a:avLst/>
          </a:prstGeom>
          <a:noFill/>
        </p:spPr>
      </p:pic>
    </p:spTree>
    <p:extLst>
      <p:ext uri="{BB962C8B-B14F-4D97-AF65-F5344CB8AC3E}">
        <p14:creationId xmlns:p14="http://schemas.microsoft.com/office/powerpoint/2010/main" val="325252533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cSld name="Intercalaires">
    <p:spTree>
      <p:nvGrpSpPr>
        <p:cNvPr id="1" name=""/>
        <p:cNvGrpSpPr/>
        <p:nvPr/>
      </p:nvGrpSpPr>
      <p:grpSpPr>
        <a:xfrm>
          <a:off x="0" y="0"/>
          <a:ext cx="0" cy="0"/>
          <a:chOff x="0" y="0"/>
          <a:chExt cx="0" cy="0"/>
        </a:xfrm>
      </p:grpSpPr>
      <p:pic>
        <p:nvPicPr>
          <p:cNvPr id="4" name="Image 8" descr="bandeau_intercalai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9938" y="0"/>
            <a:ext cx="5834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a:prstGeom prst="rect">
            <a:avLst/>
          </a:prstGeom>
        </p:spPr>
        <p:txBody>
          <a:bodyPr/>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e la date 6"/>
          <p:cNvSpPr>
            <a:spLocks noGrp="1"/>
          </p:cNvSpPr>
          <p:nvPr>
            <p:ph type="dt" sz="half" idx="10"/>
          </p:nvPr>
        </p:nvSpPr>
        <p:spPr>
          <a:xfrm>
            <a:off x="576263" y="6305550"/>
            <a:ext cx="1450975" cy="365125"/>
          </a:xfrm>
          <a:prstGeom prst="rect">
            <a:avLst/>
          </a:prstGeom>
        </p:spPr>
        <p:txBody>
          <a:bodyPr/>
          <a:lstStyle>
            <a:lvl1pPr>
              <a:defRPr/>
            </a:lvl1pPr>
          </a:lstStyle>
          <a:p>
            <a:pPr fontAlgn="base">
              <a:lnSpc>
                <a:spcPct val="80000"/>
              </a:lnSpc>
              <a:spcBef>
                <a:spcPct val="20000"/>
              </a:spcBef>
              <a:spcAft>
                <a:spcPct val="0"/>
              </a:spcAft>
              <a:buFontTx/>
              <a:buChar char="•"/>
              <a:defRPr/>
            </a:pPr>
            <a:r>
              <a:rPr lang="fr-FR" smtClean="0">
                <a:solidFill>
                  <a:srgbClr val="000000"/>
                </a:solidFill>
                <a:latin typeface="Arial" charset="0"/>
              </a:rPr>
              <a:t>20/07/2017</a:t>
            </a:r>
            <a:endParaRPr lang="fr-FR" dirty="0">
              <a:solidFill>
                <a:srgbClr val="000000"/>
              </a:solidFill>
              <a:latin typeface="Arial" charset="0"/>
            </a:endParaRPr>
          </a:p>
        </p:txBody>
      </p:sp>
      <p:sp>
        <p:nvSpPr>
          <p:cNvPr id="6" name="Espace réservé du numéro de diapositive 7"/>
          <p:cNvSpPr>
            <a:spLocks noGrp="1"/>
          </p:cNvSpPr>
          <p:nvPr>
            <p:ph type="sldNum" sz="quarter" idx="11"/>
          </p:nvPr>
        </p:nvSpPr>
        <p:spPr>
          <a:xfrm>
            <a:off x="576263" y="5876925"/>
            <a:ext cx="2700337" cy="365125"/>
          </a:xfrm>
        </p:spPr>
        <p:txBody>
          <a:bodyPr/>
          <a:lstStyle>
            <a:lvl1pPr>
              <a:defRPr dirty="0" smtClean="0">
                <a:solidFill>
                  <a:schemeClr val="bg1"/>
                </a:solidFill>
              </a:defRPr>
            </a:lvl1pPr>
          </a:lstStyle>
          <a:p>
            <a:pPr>
              <a:defRPr/>
            </a:pPr>
            <a:r>
              <a:rPr lang="fr-FR">
                <a:solidFill>
                  <a:srgbClr val="FFFFFF"/>
                </a:solidFill>
              </a:rPr>
              <a:t>|  PAGE </a:t>
            </a:r>
            <a:fld id="{720B9139-BAE7-44D3-A8B0-998EE27CB7D0}" type="slidenum">
              <a:rPr lang="fr-FR">
                <a:solidFill>
                  <a:srgbClr val="FFFFFF"/>
                </a:solidFill>
              </a:rPr>
              <a:pPr>
                <a:defRPr/>
              </a:pPr>
              <a:t>‹N°›</a:t>
            </a:fld>
            <a:endParaRPr lang="fr-FR">
              <a:solidFill>
                <a:srgbClr val="FFFFFF"/>
              </a:solidFill>
            </a:endParaRPr>
          </a:p>
        </p:txBody>
      </p:sp>
      <p:sp>
        <p:nvSpPr>
          <p:cNvPr id="7" name="Espace réservé du pied de page 8"/>
          <p:cNvSpPr>
            <a:spLocks noGrp="1"/>
          </p:cNvSpPr>
          <p:nvPr>
            <p:ph type="ftr" sz="quarter" idx="12"/>
          </p:nvPr>
        </p:nvSpPr>
        <p:spPr>
          <a:xfrm>
            <a:off x="576263" y="5445125"/>
            <a:ext cx="2700337" cy="365125"/>
          </a:xfrm>
          <a:prstGeom prst="rect">
            <a:avLst/>
          </a:prstGeom>
        </p:spPr>
        <p:txBody>
          <a:bodyPr/>
          <a:lstStyle>
            <a:lvl1pPr algn="l">
              <a:defRPr dirty="0" smtClean="0">
                <a:solidFill>
                  <a:schemeClr val="bg1"/>
                </a:solidFill>
              </a:defRPr>
            </a:lvl1pPr>
          </a:lstStyle>
          <a:p>
            <a:pPr fontAlgn="base">
              <a:lnSpc>
                <a:spcPct val="80000"/>
              </a:lnSpc>
              <a:spcBef>
                <a:spcPct val="20000"/>
              </a:spcBef>
              <a:spcAft>
                <a:spcPct val="0"/>
              </a:spcAft>
              <a:buFontTx/>
              <a:buChar char="•"/>
              <a:defRPr/>
            </a:pPr>
            <a:r>
              <a:rPr lang="en-US">
                <a:solidFill>
                  <a:srgbClr val="FFFFFF"/>
                </a:solidFill>
                <a:latin typeface="Arial" charset="0"/>
              </a:rPr>
              <a:t>Developments and progress with ESS Elliptical Cryomodules at CEA Saclay and IPN Orsay</a:t>
            </a:r>
            <a:endParaRPr lang="fr-FR">
              <a:solidFill>
                <a:srgbClr val="FFFFFF"/>
              </a:solidFill>
              <a:latin typeface="Arial" charset="0"/>
            </a:endParaRPr>
          </a:p>
        </p:txBody>
      </p:sp>
    </p:spTree>
    <p:extLst>
      <p:ext uri="{BB962C8B-B14F-4D97-AF65-F5344CB8AC3E}">
        <p14:creationId xmlns:p14="http://schemas.microsoft.com/office/powerpoint/2010/main" val="299679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7" Type="http://schemas.openxmlformats.org/officeDocument/2006/relationships/image" Target="../media/image5.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7" Type="http://schemas.openxmlformats.org/officeDocument/2006/relationships/image" Target="../media/image5.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14.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image" Target="../media/image5.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7" Type="http://schemas.openxmlformats.org/officeDocument/2006/relationships/image" Target="../media/image5.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7" Type="http://schemas.openxmlformats.org/officeDocument/2006/relationships/image" Target="../media/image5.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7" Type="http://schemas.openxmlformats.org/officeDocument/2006/relationships/image" Target="../media/image5.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7.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6.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90.xml"/><Relationship Id="rId7" Type="http://schemas.openxmlformats.org/officeDocument/2006/relationships/image" Target="../media/image13.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media/image12.png"/><Relationship Id="rId5" Type="http://schemas.openxmlformats.org/officeDocument/2006/relationships/theme" Target="../theme/theme18.xml"/><Relationship Id="rId4"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2.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5.png"/><Relationship Id="rId2" Type="http://schemas.openxmlformats.org/officeDocument/2006/relationships/slideLayout" Target="../slideLayouts/slideLayout23.xml"/><Relationship Id="rId16"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7.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5.png"/><Relationship Id="rId2" Type="http://schemas.openxmlformats.org/officeDocument/2006/relationships/slideLayout" Target="../slideLayouts/slideLayout35.xml"/><Relationship Id="rId16" Type="http://schemas.openxmlformats.org/officeDocument/2006/relationships/image" Target="../media/image1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6"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8.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5.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5.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2" cstate="print"/>
          <a:stretch>
            <a:fillRect/>
          </a:stretch>
        </p:blipFill>
        <p:spPr>
          <a:xfrm>
            <a:off x="797" y="-830"/>
            <a:ext cx="9144000" cy="955548"/>
          </a:xfrm>
          <a:prstGeom prst="rect">
            <a:avLst/>
          </a:prstGeom>
        </p:spPr>
      </p:pic>
      <p:pic>
        <p:nvPicPr>
          <p:cNvPr id="10" name="Bild 9" descr="Macintosh HD:Users:mathiasbrandin:Documents:Bilder:ESS-Logos:Logo2.jpeg"/>
          <p:cNvPicPr/>
          <p:nvPr userDrawn="1"/>
        </p:nvPicPr>
        <p:blipFill rotWithShape="1">
          <a:blip r:embed="rId13"/>
          <a:srcRect r="42412"/>
          <a:stretch/>
        </p:blipFill>
        <p:spPr bwMode="auto">
          <a:xfrm>
            <a:off x="8460434" y="85332"/>
            <a:ext cx="646549" cy="607364"/>
          </a:xfrm>
          <a:prstGeom prst="rect">
            <a:avLst/>
          </a:prstGeom>
          <a:noFill/>
          <a:ln w="9525">
            <a:noFill/>
            <a:miter lim="800000"/>
            <a:headEnd/>
            <a:tailEnd/>
          </a:ln>
        </p:spPr>
      </p:pic>
      <p:pic>
        <p:nvPicPr>
          <p:cNvPr id="9" name="Image 8"/>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3601" y="56786"/>
            <a:ext cx="574541" cy="645439"/>
          </a:xfrm>
          <a:prstGeom prst="rect">
            <a:avLst/>
          </a:prstGeom>
          <a:noFill/>
        </p:spPr>
      </p:pic>
      <p:sp>
        <p:nvSpPr>
          <p:cNvPr id="2" name="Espace réservé du titre 1"/>
          <p:cNvSpPr>
            <a:spLocks noGrp="1"/>
          </p:cNvSpPr>
          <p:nvPr>
            <p:ph type="title"/>
          </p:nvPr>
        </p:nvSpPr>
        <p:spPr>
          <a:xfrm>
            <a:off x="1115618" y="52752"/>
            <a:ext cx="6727983"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808641" y="6301871"/>
            <a:ext cx="5939824" cy="365125"/>
          </a:xfrm>
          <a:prstGeom prst="rect">
            <a:avLst/>
          </a:prstGeom>
        </p:spPr>
        <p:txBody>
          <a:bodyPr vert="horz" lIns="0" tIns="0" rIns="0" bIns="0" rtlCol="0" anchor="ctr"/>
          <a:lstStyle>
            <a:lvl1pPr algn="r">
              <a:defRPr sz="1000">
                <a:solidFill>
                  <a:srgbClr val="666666"/>
                </a:solidFill>
              </a:defRPr>
            </a:lvl1pPr>
          </a:lstStyle>
          <a:p>
            <a:r>
              <a:rPr lang="en-US" smtClean="0"/>
              <a:t>ESS/CEA coordination committee | 23rd november 2018 - Saclay</a:t>
            </a:r>
            <a:endParaRPr lang="fr-FR" dirty="0"/>
          </a:p>
        </p:txBody>
      </p:sp>
      <p:sp>
        <p:nvSpPr>
          <p:cNvPr id="6" name="Espace réservé du numéro de diapositive 5"/>
          <p:cNvSpPr>
            <a:spLocks noGrp="1"/>
          </p:cNvSpPr>
          <p:nvPr>
            <p:ph type="sldNum" sz="quarter" idx="4"/>
          </p:nvPr>
        </p:nvSpPr>
        <p:spPr>
          <a:xfrm>
            <a:off x="576001" y="6305195"/>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 id="2147483650" r:id="rId4"/>
    <p:sldLayoutId id="2147483662" r:id="rId5"/>
    <p:sldLayoutId id="2147483663" r:id="rId6"/>
    <p:sldLayoutId id="2147483664" r:id="rId7"/>
    <p:sldLayoutId id="2147483667" r:id="rId8"/>
    <p:sldLayoutId id="2147483654" r:id="rId9"/>
    <p:sldLayoutId id="2147483668" r:id="rId10"/>
  </p:sldLayoutIdLst>
  <p:hf hdr="0" dt="0"/>
  <p:txStyles>
    <p:titleStyle>
      <a:lvl1pPr algn="l" defTabSz="914377" rtl="0" eaLnBrk="1" latinLnBrk="0" hangingPunct="1">
        <a:spcBef>
          <a:spcPct val="0"/>
        </a:spcBef>
        <a:buNone/>
        <a:defRPr sz="2200" b="1" kern="1200" cap="all" baseline="0">
          <a:solidFill>
            <a:schemeClr val="bg1"/>
          </a:solidFill>
          <a:latin typeface="+mj-lt"/>
          <a:ea typeface="+mj-ea"/>
          <a:cs typeface="+mj-cs"/>
        </a:defRPr>
      </a:lvl1pPr>
    </p:titleStyle>
    <p:bodyStyle>
      <a:lvl1pPr marL="923902" indent="0" algn="l" defTabSz="914377"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54" indent="-360354" algn="l" defTabSz="914377" rtl="0" eaLnBrk="1" latinLnBrk="0" hangingPunct="1">
        <a:lnSpc>
          <a:spcPts val="2000"/>
        </a:lnSpc>
        <a:spcBef>
          <a:spcPts val="0"/>
        </a:spcBef>
        <a:buSzPct val="90000"/>
        <a:buFontTx/>
        <a:buBlip>
          <a:blip r:embed="rId15"/>
        </a:buBlip>
        <a:defRPr sz="1600" kern="1200">
          <a:solidFill>
            <a:srgbClr val="666666"/>
          </a:solidFill>
          <a:latin typeface="+mn-lt"/>
          <a:ea typeface="+mn-ea"/>
          <a:cs typeface="+mn-cs"/>
        </a:defRPr>
      </a:lvl2pPr>
      <a:lvl3pPr marL="361942" indent="0" algn="l" defTabSz="914377"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25" indent="-238119" algn="l" defTabSz="914377"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46" indent="-114297" algn="l" defTabSz="914377"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0954390"/>
      </p:ext>
    </p:extLst>
  </p:cSld>
  <p:clrMap bg1="lt1" tx1="dk1" bg2="lt2" tx2="dk2" accent1="accent1" accent2="accent2" accent3="accent3" accent4="accent4" accent5="accent5" accent6="accent6" hlink="hlink" folHlink="folHlink"/>
  <p:sldLayoutIdLst>
    <p:sldLayoutId id="2147483870" r:id="rId1"/>
    <p:sldLayoutId id="2147483871"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516019"/>
      </p:ext>
    </p:extLst>
  </p:cSld>
  <p:clrMap bg1="lt1" tx1="dk1" bg2="lt2" tx2="dk2" accent1="accent1" accent2="accent2" accent3="accent3" accent4="accent4" accent5="accent5" accent6="accent6" hlink="hlink" folHlink="folHlink"/>
  <p:sldLayoutIdLst>
    <p:sldLayoutId id="2147483873" r:id="rId1"/>
    <p:sldLayoutId id="2147483874"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fontAlgn="base">
              <a:lnSpc>
                <a:spcPct val="80000"/>
              </a:lnSpc>
              <a:spcBef>
                <a:spcPct val="20000"/>
              </a:spcBef>
              <a:spcAft>
                <a:spcPct val="0"/>
              </a:spcAft>
              <a:buFontTx/>
              <a:buChar char="•"/>
              <a:defRPr/>
            </a:pPr>
            <a:fld id="{6424A34A-A9B6-40AE-A3E4-8676718D1476}" type="slidenum">
              <a:rPr lang="fr-FR">
                <a:solidFill>
                  <a:srgbClr val="000000"/>
                </a:solidFill>
              </a:rPr>
              <a:pPr fontAlgn="base">
                <a:lnSpc>
                  <a:spcPct val="80000"/>
                </a:lnSpc>
                <a:spcBef>
                  <a:spcPct val="20000"/>
                </a:spcBef>
                <a:spcAft>
                  <a:spcPct val="0"/>
                </a:spcAft>
                <a:buFontTx/>
                <a:buChar char="•"/>
                <a:defRPr/>
              </a:pPr>
              <a:t>‹N°›</a:t>
            </a:fld>
            <a:endParaRPr lang="fr-FR">
              <a:solidFill>
                <a:srgbClr val="000000"/>
              </a:solidFill>
            </a:endParaRPr>
          </a:p>
        </p:txBody>
      </p:sp>
      <p:pic>
        <p:nvPicPr>
          <p:cNvPr id="7" name="Image 6" descr="bandeau_texte.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045" y="41096"/>
            <a:ext cx="451732"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61802" y="608350"/>
            <a:ext cx="533313"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2003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Lst>
  <p:timing>
    <p:tnLst>
      <p:par>
        <p:cTn id="1" dur="indefinite" restart="never" nodeType="tmRoot"/>
      </p:par>
    </p:tnLst>
  </p:timing>
  <p:hf hdr="0" dt="0"/>
  <p:txStyles>
    <p:titleStyle>
      <a:lvl1pPr algn="l" defTabSz="914400" rtl="0" eaLnBrk="1" fontAlgn="base" latinLnBrk="0" hangingPunct="1">
        <a:spcBef>
          <a:spcPct val="0"/>
        </a:spcBef>
        <a:spcAft>
          <a:spcPct val="0"/>
        </a:spcAft>
        <a:buNone/>
        <a:defRPr lang="fr-FR" sz="22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189462"/>
      </p:ext>
    </p:extLst>
  </p:cSld>
  <p:clrMap bg1="lt1" tx1="dk1" bg2="lt2" tx2="dk2" accent1="accent1" accent2="accent2" accent3="accent3" accent4="accent4" accent5="accent5" accent6="accent6" hlink="hlink" folHlink="folHlink"/>
  <p:sldLayoutIdLst>
    <p:sldLayoutId id="2147483881" r:id="rId1"/>
    <p:sldLayoutId id="2147483882"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7934227"/>
      </p:ext>
    </p:extLst>
  </p:cSld>
  <p:clrMap bg1="lt1" tx1="dk1" bg2="lt2" tx2="dk2" accent1="accent1" accent2="accent2" accent3="accent3" accent4="accent4" accent5="accent5" accent6="accent6" hlink="hlink" folHlink="folHlink"/>
  <p:sldLayoutIdLst>
    <p:sldLayoutId id="2147483884" r:id="rId1"/>
    <p:sldLayoutId id="2147483885"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145705"/>
      </p:ext>
    </p:extLst>
  </p:cSld>
  <p:clrMap bg1="lt1" tx1="dk1" bg2="lt2" tx2="dk2" accent1="accent1" accent2="accent2" accent3="accent3" accent4="accent4" accent5="accent5" accent6="accent6" hlink="hlink" folHlink="folHlink"/>
  <p:sldLayoutIdLst>
    <p:sldLayoutId id="2147483887" r:id="rId1"/>
    <p:sldLayoutId id="2147483888"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2815118"/>
      </p:ext>
    </p:extLst>
  </p:cSld>
  <p:clrMap bg1="lt1" tx1="dk1" bg2="lt2" tx2="dk2" accent1="accent1" accent2="accent2" accent3="accent3" accent4="accent4" accent5="accent5" accent6="accent6" hlink="hlink" folHlink="folHlink"/>
  <p:sldLayoutIdLst>
    <p:sldLayoutId id="2147483890" r:id="rId1"/>
    <p:sldLayoutId id="2147483891"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2" cstate="print"/>
          <a:stretch>
            <a:fillRect/>
          </a:stretch>
        </p:blipFill>
        <p:spPr>
          <a:xfrm>
            <a:off x="797" y="-830"/>
            <a:ext cx="9144000" cy="955548"/>
          </a:xfrm>
          <a:prstGeom prst="rect">
            <a:avLst/>
          </a:prstGeom>
        </p:spPr>
      </p:pic>
      <p:pic>
        <p:nvPicPr>
          <p:cNvPr id="9" name="Image 8"/>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43599" y="56782"/>
            <a:ext cx="574541" cy="645439"/>
          </a:xfrm>
          <a:prstGeom prst="rect">
            <a:avLst/>
          </a:prstGeom>
          <a:noFill/>
        </p:spPr>
      </p:pic>
      <p:sp>
        <p:nvSpPr>
          <p:cNvPr id="2" name="Espace réservé du titre 1"/>
          <p:cNvSpPr>
            <a:spLocks noGrp="1"/>
          </p:cNvSpPr>
          <p:nvPr>
            <p:ph type="title"/>
          </p:nvPr>
        </p:nvSpPr>
        <p:spPr>
          <a:xfrm>
            <a:off x="1115616" y="52752"/>
            <a:ext cx="6727983"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en-US" smtClean="0"/>
              <a:t>ESS/CEA coordination committee | 23rd november 2018 - Saclay</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11" name="Image 10"/>
          <p:cNvPicPr/>
          <p:nvPr userDrawn="1"/>
        </p:nvPicPr>
        <p:blipFill rotWithShape="1">
          <a:blip r:embed="rId14"/>
          <a:srcRect r="44000"/>
          <a:stretch/>
        </p:blipFill>
        <p:spPr bwMode="auto">
          <a:xfrm>
            <a:off x="8479317" y="63256"/>
            <a:ext cx="636905"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428559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Lst>
  <p:timing>
    <p:tnLst>
      <p:par>
        <p:cTn id="1" dur="indefinite" restart="never" nodeType="tmRoot"/>
      </p:par>
    </p:tnLst>
  </p:timing>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5"/>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fontAlgn="base">
              <a:lnSpc>
                <a:spcPct val="80000"/>
              </a:lnSpc>
              <a:spcBef>
                <a:spcPct val="20000"/>
              </a:spcBef>
              <a:spcAft>
                <a:spcPct val="0"/>
              </a:spcAft>
              <a:buFontTx/>
              <a:buChar char="•"/>
              <a:defRPr/>
            </a:pPr>
            <a:fld id="{6424A34A-A9B6-40AE-A3E4-8676718D1476}" type="slidenum">
              <a:rPr lang="fr-FR">
                <a:solidFill>
                  <a:srgbClr val="000000"/>
                </a:solidFill>
              </a:rPr>
              <a:pPr fontAlgn="base">
                <a:lnSpc>
                  <a:spcPct val="80000"/>
                </a:lnSpc>
                <a:spcBef>
                  <a:spcPct val="20000"/>
                </a:spcBef>
                <a:spcAft>
                  <a:spcPct val="0"/>
                </a:spcAft>
                <a:buFontTx/>
                <a:buChar char="•"/>
                <a:defRPr/>
              </a:pPr>
              <a:t>‹N°›</a:t>
            </a:fld>
            <a:endParaRPr lang="fr-FR">
              <a:solidFill>
                <a:srgbClr val="000000"/>
              </a:solidFill>
            </a:endParaRPr>
          </a:p>
        </p:txBody>
      </p:sp>
      <p:pic>
        <p:nvPicPr>
          <p:cNvPr id="7" name="Image 6" descr="bandeau_texte.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2045" y="41096"/>
            <a:ext cx="451732"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61802" y="608350"/>
            <a:ext cx="533313"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31954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Lst>
  <p:timing>
    <p:tnLst>
      <p:par>
        <p:cTn id="1" dur="indefinite" restart="never" nodeType="tmRoot"/>
      </p:par>
    </p:tnLst>
  </p:timing>
  <p:hf hdr="0"/>
  <p:txStyles>
    <p:titleStyle>
      <a:lvl1pPr algn="l" defTabSz="914400" rtl="0" eaLnBrk="1" fontAlgn="base" latinLnBrk="0" hangingPunct="1">
        <a:spcBef>
          <a:spcPct val="0"/>
        </a:spcBef>
        <a:spcAft>
          <a:spcPct val="0"/>
        </a:spcAft>
        <a:buNone/>
        <a:defRPr lang="fr-FR" sz="22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fontAlgn="base">
              <a:lnSpc>
                <a:spcPct val="80000"/>
              </a:lnSpc>
              <a:spcBef>
                <a:spcPct val="20000"/>
              </a:spcBef>
              <a:spcAft>
                <a:spcPct val="0"/>
              </a:spcAft>
              <a:buFontTx/>
              <a:buChar char="•"/>
              <a:defRPr/>
            </a:pPr>
            <a:fld id="{6424A34A-A9B6-40AE-A3E4-8676718D1476}" type="slidenum">
              <a:rPr lang="fr-FR">
                <a:solidFill>
                  <a:srgbClr val="000000"/>
                </a:solidFill>
              </a:rPr>
              <a:pPr fontAlgn="base">
                <a:lnSpc>
                  <a:spcPct val="80000"/>
                </a:lnSpc>
                <a:spcBef>
                  <a:spcPct val="20000"/>
                </a:spcBef>
                <a:spcAft>
                  <a:spcPct val="0"/>
                </a:spcAft>
                <a:buFontTx/>
                <a:buChar char="•"/>
                <a:defRPr/>
              </a:pPr>
              <a:t>‹N°›</a:t>
            </a:fld>
            <a:endParaRPr lang="fr-FR">
              <a:solidFill>
                <a:srgbClr val="000000"/>
              </a:solidFill>
            </a:endParaRPr>
          </a:p>
        </p:txBody>
      </p:sp>
      <p:pic>
        <p:nvPicPr>
          <p:cNvPr id="7" name="Image 6" descr="bandeau_texte.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82045" y="41096"/>
            <a:ext cx="451732"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1802" y="608350"/>
            <a:ext cx="533313"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3713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hdr="0" dt="0"/>
  <p:txStyles>
    <p:titleStyle>
      <a:lvl1pPr algn="l" defTabSz="914400" rtl="0" eaLnBrk="1" fontAlgn="base" latinLnBrk="0" hangingPunct="1">
        <a:spcBef>
          <a:spcPct val="0"/>
        </a:spcBef>
        <a:spcAft>
          <a:spcPct val="0"/>
        </a:spcAft>
        <a:buNone/>
        <a:defRPr lang="fr-FR" sz="22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9347552"/>
      </p:ext>
    </p:extLst>
  </p:cSld>
  <p:clrMap bg1="lt1" tx1="dk1" bg2="lt2" tx2="dk2" accent1="accent1" accent2="accent2" accent3="accent3" accent4="accent4" accent5="accent5" accent6="accent6" hlink="hlink" folHlink="folHlink"/>
  <p:sldLayoutIdLst>
    <p:sldLayoutId id="2147483704" r:id="rId1"/>
    <p:sldLayoutId id="2147483705"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 6" descr="bandeau_texte.pn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82045" y="41096"/>
            <a:ext cx="451732"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61802" y="608350"/>
            <a:ext cx="533313"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userDrawn="1"/>
        </p:nvSpPr>
        <p:spPr>
          <a:xfrm>
            <a:off x="1082045" y="1717964"/>
            <a:ext cx="6122319" cy="2507672"/>
          </a:xfrm>
          <a:prstGeom prst="rect">
            <a:avLst/>
          </a:prstGeom>
          <a:solidFill>
            <a:schemeClr val="bg1"/>
          </a:solidFill>
        </p:spPr>
        <p:txBody>
          <a:bodyPr wrap="square" rtlCol="0">
            <a:spAutoFit/>
          </a:bodyPr>
          <a:lstStyle/>
          <a:p>
            <a:pPr fontAlgn="base">
              <a:lnSpc>
                <a:spcPct val="120000"/>
              </a:lnSpc>
              <a:spcBef>
                <a:spcPct val="20000"/>
              </a:spcBef>
              <a:spcAft>
                <a:spcPct val="0"/>
              </a:spcAft>
            </a:pPr>
            <a:endParaRPr lang="en-US" sz="2000" kern="0" dirty="0" smtClean="0">
              <a:solidFill>
                <a:srgbClr val="000000"/>
              </a:solidFill>
            </a:endParaRPr>
          </a:p>
        </p:txBody>
      </p:sp>
      <p:pic>
        <p:nvPicPr>
          <p:cNvPr id="11" name="Image 10"/>
          <p:cNvPicPr/>
          <p:nvPr userDrawn="1"/>
        </p:nvPicPr>
        <p:blipFill rotWithShape="1">
          <a:blip r:embed="rId17"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
        <p:nvSpPr>
          <p:cNvPr id="13" name="Espace réservé de la date 3"/>
          <p:cNvSpPr>
            <a:spLocks noGrp="1"/>
          </p:cNvSpPr>
          <p:nvPr>
            <p:ph type="dt" sz="half" idx="2"/>
          </p:nvPr>
        </p:nvSpPr>
        <p:spPr>
          <a:xfrm>
            <a:off x="231941" y="6302805"/>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fontAlgn="base">
              <a:lnSpc>
                <a:spcPct val="80000"/>
              </a:lnSpc>
              <a:spcBef>
                <a:spcPct val="20000"/>
              </a:spcBef>
              <a:spcAft>
                <a:spcPct val="0"/>
              </a:spcAft>
            </a:pPr>
            <a:endParaRPr dirty="0">
              <a:latin typeface="Arial" charset="0"/>
            </a:endParaRPr>
          </a:p>
        </p:txBody>
      </p:sp>
      <p:sp>
        <p:nvSpPr>
          <p:cNvPr id="15" name="Espace réservé du numéro de diapositive 10"/>
          <p:cNvSpPr txBox="1">
            <a:spLocks/>
          </p:cNvSpPr>
          <p:nvPr userDrawn="1"/>
        </p:nvSpPr>
        <p:spPr>
          <a:xfrm>
            <a:off x="8157030" y="6347730"/>
            <a:ext cx="882424" cy="190821"/>
          </a:xfrm>
          <a:prstGeom prst="rect">
            <a:avLst/>
          </a:prstGeom>
        </p:spPr>
        <p:txBody>
          <a:bodyPr wrap="square">
            <a:spAutoFit/>
          </a:bodyPr>
          <a:lstStyle>
            <a:defPPr>
              <a:defRPr lang="fr-FR"/>
            </a:defPPr>
            <a:lvl1pPr algn="l" rtl="0" fontAlgn="base">
              <a:lnSpc>
                <a:spcPct val="80000"/>
              </a:lnSpc>
              <a:spcBef>
                <a:spcPct val="20000"/>
              </a:spcBef>
              <a:spcAft>
                <a:spcPct val="0"/>
              </a:spcAft>
              <a:buNone/>
              <a:defRPr sz="8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6" name="Espace réservé du pied de page 4"/>
          <p:cNvSpPr txBox="1">
            <a:spLocks/>
          </p:cNvSpPr>
          <p:nvPr userDrawn="1"/>
        </p:nvSpPr>
        <p:spPr>
          <a:xfrm>
            <a:off x="2954440" y="6302804"/>
            <a:ext cx="4101453"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a:t>4</a:t>
            </a:r>
            <a:r>
              <a:rPr baseline="30000" dirty="0"/>
              <a:t>th</a:t>
            </a:r>
            <a:r>
              <a:rPr dirty="0"/>
              <a:t> April 2017, ESS, CDR1 </a:t>
            </a:r>
            <a:r>
              <a:rPr dirty="0" err="1"/>
              <a:t>Cryomodules</a:t>
            </a:r>
            <a:r>
              <a:rPr dirty="0"/>
              <a:t>, procurement plan</a:t>
            </a:r>
          </a:p>
        </p:txBody>
      </p:sp>
    </p:spTree>
    <p:extLst>
      <p:ext uri="{BB962C8B-B14F-4D97-AF65-F5344CB8AC3E}">
        <p14:creationId xmlns:p14="http://schemas.microsoft.com/office/powerpoint/2010/main" val="28983847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iming>
    <p:tnLst>
      <p:par>
        <p:cTn id="1" dur="indefinite" restart="never" nodeType="tmRoot"/>
      </p:par>
    </p:tnLst>
  </p:timing>
  <p:hf hdr="0" dt="0"/>
  <p:txStyles>
    <p:titleStyle>
      <a:lvl1pPr algn="l" defTabSz="914400" rtl="0" eaLnBrk="1" fontAlgn="base" latinLnBrk="0" hangingPunct="1">
        <a:spcBef>
          <a:spcPct val="0"/>
        </a:spcBef>
        <a:spcAft>
          <a:spcPct val="0"/>
        </a:spcAft>
        <a:buNone/>
        <a:defRPr lang="fr-FR" sz="20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 6" descr="bandeau_texte.pn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82045" y="41096"/>
            <a:ext cx="451732"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61802" y="608350"/>
            <a:ext cx="533313"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userDrawn="1"/>
        </p:nvSpPr>
        <p:spPr>
          <a:xfrm>
            <a:off x="1082045" y="1717964"/>
            <a:ext cx="6122319" cy="2507672"/>
          </a:xfrm>
          <a:prstGeom prst="rect">
            <a:avLst/>
          </a:prstGeom>
          <a:solidFill>
            <a:schemeClr val="bg1"/>
          </a:solidFill>
        </p:spPr>
        <p:txBody>
          <a:bodyPr wrap="square" rtlCol="0">
            <a:spAutoFit/>
          </a:bodyPr>
          <a:lstStyle/>
          <a:p>
            <a:pPr fontAlgn="base">
              <a:lnSpc>
                <a:spcPct val="120000"/>
              </a:lnSpc>
              <a:spcBef>
                <a:spcPct val="20000"/>
              </a:spcBef>
              <a:spcAft>
                <a:spcPct val="0"/>
              </a:spcAft>
            </a:pPr>
            <a:endParaRPr lang="en-US" sz="2000" kern="0" dirty="0" smtClean="0">
              <a:solidFill>
                <a:srgbClr val="000000"/>
              </a:solidFill>
            </a:endParaRPr>
          </a:p>
        </p:txBody>
      </p:sp>
      <p:pic>
        <p:nvPicPr>
          <p:cNvPr id="11" name="Image 10"/>
          <p:cNvPicPr/>
          <p:nvPr userDrawn="1"/>
        </p:nvPicPr>
        <p:blipFill rotWithShape="1">
          <a:blip r:embed="rId17"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
        <p:nvSpPr>
          <p:cNvPr id="13" name="Espace réservé de la date 3"/>
          <p:cNvSpPr>
            <a:spLocks noGrp="1"/>
          </p:cNvSpPr>
          <p:nvPr>
            <p:ph type="dt" sz="half" idx="2"/>
          </p:nvPr>
        </p:nvSpPr>
        <p:spPr>
          <a:xfrm>
            <a:off x="231941" y="6302805"/>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fontAlgn="base">
              <a:lnSpc>
                <a:spcPct val="80000"/>
              </a:lnSpc>
              <a:spcBef>
                <a:spcPct val="20000"/>
              </a:spcBef>
              <a:spcAft>
                <a:spcPct val="0"/>
              </a:spcAft>
            </a:pPr>
            <a:endParaRPr dirty="0">
              <a:latin typeface="Arial" charset="0"/>
            </a:endParaRPr>
          </a:p>
        </p:txBody>
      </p:sp>
      <p:sp>
        <p:nvSpPr>
          <p:cNvPr id="15" name="Espace réservé du numéro de diapositive 10"/>
          <p:cNvSpPr txBox="1">
            <a:spLocks/>
          </p:cNvSpPr>
          <p:nvPr userDrawn="1"/>
        </p:nvSpPr>
        <p:spPr>
          <a:xfrm>
            <a:off x="8157030" y="6347730"/>
            <a:ext cx="882424" cy="190821"/>
          </a:xfrm>
          <a:prstGeom prst="rect">
            <a:avLst/>
          </a:prstGeom>
        </p:spPr>
        <p:txBody>
          <a:bodyPr wrap="square">
            <a:spAutoFit/>
          </a:bodyPr>
          <a:lstStyle>
            <a:defPPr>
              <a:defRPr lang="fr-FR"/>
            </a:defPPr>
            <a:lvl1pPr algn="l" rtl="0" fontAlgn="base">
              <a:lnSpc>
                <a:spcPct val="80000"/>
              </a:lnSpc>
              <a:spcBef>
                <a:spcPct val="20000"/>
              </a:spcBef>
              <a:spcAft>
                <a:spcPct val="0"/>
              </a:spcAft>
              <a:buNone/>
              <a:defRPr sz="8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6" name="Espace réservé du pied de page 4"/>
          <p:cNvSpPr txBox="1">
            <a:spLocks/>
          </p:cNvSpPr>
          <p:nvPr userDrawn="1"/>
        </p:nvSpPr>
        <p:spPr>
          <a:xfrm>
            <a:off x="2954440" y="6302804"/>
            <a:ext cx="4101453"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a:t>4</a:t>
            </a:r>
            <a:r>
              <a:rPr baseline="30000" dirty="0"/>
              <a:t>th</a:t>
            </a:r>
            <a:r>
              <a:rPr dirty="0"/>
              <a:t> April 2017, ESS, CDR1 </a:t>
            </a:r>
            <a:r>
              <a:rPr dirty="0" err="1"/>
              <a:t>Cryomodules</a:t>
            </a:r>
            <a:r>
              <a:rPr dirty="0"/>
              <a:t>, procurement plan</a:t>
            </a:r>
          </a:p>
        </p:txBody>
      </p:sp>
    </p:spTree>
    <p:extLst>
      <p:ext uri="{BB962C8B-B14F-4D97-AF65-F5344CB8AC3E}">
        <p14:creationId xmlns:p14="http://schemas.microsoft.com/office/powerpoint/2010/main" val="5930973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hf hdr="0" dt="0"/>
  <p:txStyles>
    <p:titleStyle>
      <a:lvl1pPr algn="l" defTabSz="914400" rtl="0" eaLnBrk="1" fontAlgn="base" latinLnBrk="0" hangingPunct="1">
        <a:spcBef>
          <a:spcPct val="0"/>
        </a:spcBef>
        <a:spcAft>
          <a:spcPct val="0"/>
        </a:spcAft>
        <a:buNone/>
        <a:defRPr lang="fr-FR" sz="20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 6" descr="bandeau_texte.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82045" y="41096"/>
            <a:ext cx="451732"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61802" y="608350"/>
            <a:ext cx="533313"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userDrawn="1"/>
        </p:nvSpPr>
        <p:spPr>
          <a:xfrm>
            <a:off x="1082045" y="1717964"/>
            <a:ext cx="6122319" cy="2507672"/>
          </a:xfrm>
          <a:prstGeom prst="rect">
            <a:avLst/>
          </a:prstGeom>
          <a:solidFill>
            <a:schemeClr val="bg1"/>
          </a:solidFill>
        </p:spPr>
        <p:txBody>
          <a:bodyPr wrap="square" rtlCol="0">
            <a:spAutoFit/>
          </a:bodyPr>
          <a:lstStyle/>
          <a:p>
            <a:pPr fontAlgn="base">
              <a:lnSpc>
                <a:spcPct val="120000"/>
              </a:lnSpc>
              <a:spcBef>
                <a:spcPct val="20000"/>
              </a:spcBef>
              <a:spcAft>
                <a:spcPct val="0"/>
              </a:spcAft>
            </a:pPr>
            <a:endParaRPr lang="en-US" sz="2000" kern="0" dirty="0" smtClean="0">
              <a:solidFill>
                <a:srgbClr val="000000"/>
              </a:solidFill>
            </a:endParaRPr>
          </a:p>
        </p:txBody>
      </p:sp>
      <p:pic>
        <p:nvPicPr>
          <p:cNvPr id="11" name="Image 10"/>
          <p:cNvPicPr/>
          <p:nvPr userDrawn="1"/>
        </p:nvPicPr>
        <p:blipFill rotWithShape="1">
          <a:blip r:embed="rId16" cstate="screen">
            <a:extLst>
              <a:ext uri="{28A0092B-C50C-407E-A947-70E740481C1C}">
                <a14:useLocalDpi xmlns:a14="http://schemas.microsoft.com/office/drawing/2010/main"/>
              </a:ext>
            </a:extLst>
          </a:blip>
          <a:srcRect/>
          <a:stretch/>
        </p:blipFill>
        <p:spPr bwMode="auto">
          <a:xfrm>
            <a:off x="8308185" y="113498"/>
            <a:ext cx="660074" cy="633924"/>
          </a:xfrm>
          <a:prstGeom prst="rect">
            <a:avLst/>
          </a:prstGeom>
          <a:ln>
            <a:noFill/>
          </a:ln>
          <a:extLst>
            <a:ext uri="{53640926-AAD7-44D8-BBD7-CCE9431645EC}">
              <a14:shadowObscured xmlns:a14="http://schemas.microsoft.com/office/drawing/2010/main"/>
            </a:ext>
          </a:extLst>
        </p:spPr>
      </p:pic>
      <p:sp>
        <p:nvSpPr>
          <p:cNvPr id="13" name="Espace réservé de la date 3"/>
          <p:cNvSpPr>
            <a:spLocks noGrp="1"/>
          </p:cNvSpPr>
          <p:nvPr>
            <p:ph type="dt" sz="half" idx="2"/>
          </p:nvPr>
        </p:nvSpPr>
        <p:spPr>
          <a:xfrm>
            <a:off x="231941" y="6302805"/>
            <a:ext cx="1519262" cy="365125"/>
          </a:xfrm>
          <a:prstGeom prst="rect">
            <a:avLst/>
          </a:prstGeom>
        </p:spPr>
        <p:txBody>
          <a:bodyPr vert="horz" lIns="91440" tIns="45720" rIns="91440" bIns="45720" rtlCol="0" anchor="ctr"/>
          <a:lstStyle>
            <a:lvl1pPr>
              <a:defRPr lang="fr-FR" sz="1000" smtClean="0">
                <a:solidFill>
                  <a:srgbClr val="000000">
                    <a:tint val="75000"/>
                  </a:srgbClr>
                </a:solidFill>
              </a:defRPr>
            </a:lvl1pPr>
          </a:lstStyle>
          <a:p>
            <a:pPr fontAlgn="base">
              <a:lnSpc>
                <a:spcPct val="80000"/>
              </a:lnSpc>
              <a:spcBef>
                <a:spcPct val="20000"/>
              </a:spcBef>
              <a:spcAft>
                <a:spcPct val="0"/>
              </a:spcAft>
            </a:pPr>
            <a:endParaRPr dirty="0">
              <a:latin typeface="Arial" charset="0"/>
            </a:endParaRPr>
          </a:p>
        </p:txBody>
      </p:sp>
      <p:sp>
        <p:nvSpPr>
          <p:cNvPr id="15" name="Espace réservé du numéro de diapositive 10"/>
          <p:cNvSpPr txBox="1">
            <a:spLocks/>
          </p:cNvSpPr>
          <p:nvPr userDrawn="1"/>
        </p:nvSpPr>
        <p:spPr>
          <a:xfrm>
            <a:off x="8157030" y="6347730"/>
            <a:ext cx="882424" cy="190821"/>
          </a:xfrm>
          <a:prstGeom prst="rect">
            <a:avLst/>
          </a:prstGeom>
        </p:spPr>
        <p:txBody>
          <a:bodyPr wrap="square">
            <a:spAutoFit/>
          </a:bodyPr>
          <a:lstStyle>
            <a:defPPr>
              <a:defRPr lang="fr-FR"/>
            </a:defPPr>
            <a:lvl1pPr algn="l" rtl="0" fontAlgn="base">
              <a:lnSpc>
                <a:spcPct val="80000"/>
              </a:lnSpc>
              <a:spcBef>
                <a:spcPct val="20000"/>
              </a:spcBef>
              <a:spcAft>
                <a:spcPct val="0"/>
              </a:spcAft>
              <a:buNone/>
              <a:defRPr sz="8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6" name="Espace réservé du pied de page 4"/>
          <p:cNvSpPr txBox="1">
            <a:spLocks/>
          </p:cNvSpPr>
          <p:nvPr userDrawn="1"/>
        </p:nvSpPr>
        <p:spPr>
          <a:xfrm>
            <a:off x="2954440" y="6302804"/>
            <a:ext cx="4101453" cy="365125"/>
          </a:xfrm>
          <a:prstGeom prst="rect">
            <a:avLst/>
          </a:prstGeom>
        </p:spPr>
        <p:txBody>
          <a:bodyPr vert="horz" lIns="91440" tIns="45720" rIns="91440" bIns="45720" rtlCol="0" anchor="ctr"/>
          <a:lstStyle>
            <a:defPPr>
              <a:defRPr lang="fr-FR"/>
            </a:defPPr>
            <a:lvl1pPr algn="l" rtl="0" fontAlgn="base">
              <a:lnSpc>
                <a:spcPct val="80000"/>
              </a:lnSpc>
              <a:spcBef>
                <a:spcPct val="20000"/>
              </a:spcBef>
              <a:spcAft>
                <a:spcPct val="0"/>
              </a:spcAft>
              <a:buChar char="•"/>
              <a:defRPr lang="en-US" sz="1000" kern="1200" smtClean="0">
                <a:solidFill>
                  <a:srgbClr val="000000">
                    <a:tint val="75000"/>
                  </a:srgbClr>
                </a:solidFill>
                <a:latin typeface="Arial"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Tx/>
              <a:buNone/>
            </a:pPr>
            <a:r>
              <a:rPr dirty="0"/>
              <a:t>4</a:t>
            </a:r>
            <a:r>
              <a:rPr baseline="30000" dirty="0"/>
              <a:t>th</a:t>
            </a:r>
            <a:r>
              <a:rPr dirty="0"/>
              <a:t> April 2017, ESS, CDR1 </a:t>
            </a:r>
            <a:r>
              <a:rPr dirty="0" err="1"/>
              <a:t>Cryomodules</a:t>
            </a:r>
            <a:r>
              <a:rPr dirty="0"/>
              <a:t>, procurement plan</a:t>
            </a:r>
          </a:p>
        </p:txBody>
      </p:sp>
    </p:spTree>
    <p:extLst>
      <p:ext uri="{BB962C8B-B14F-4D97-AF65-F5344CB8AC3E}">
        <p14:creationId xmlns:p14="http://schemas.microsoft.com/office/powerpoint/2010/main" val="232593603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2" r:id="rId11"/>
  </p:sldLayoutIdLst>
  <p:timing>
    <p:tnLst>
      <p:par>
        <p:cTn id="1" dur="indefinite" restart="never" nodeType="tmRoot"/>
      </p:par>
    </p:tnLst>
  </p:timing>
  <p:hf hdr="0" dt="0"/>
  <p:txStyles>
    <p:titleStyle>
      <a:lvl1pPr algn="l" defTabSz="914400" rtl="0" eaLnBrk="1" fontAlgn="base" latinLnBrk="0" hangingPunct="1">
        <a:spcBef>
          <a:spcPct val="0"/>
        </a:spcBef>
        <a:spcAft>
          <a:spcPct val="0"/>
        </a:spcAft>
        <a:buNone/>
        <a:defRPr lang="fr-FR" sz="20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287304"/>
      </p:ext>
    </p:extLst>
  </p:cSld>
  <p:clrMap bg1="lt1" tx1="dk1" bg2="lt2" tx2="dk2" accent1="accent1" accent2="accent2" accent3="accent3" accent4="accent4" accent5="accent5" accent6="accent6" hlink="hlink" folHlink="folHlink"/>
  <p:sldLayoutIdLst>
    <p:sldLayoutId id="2147483810" r:id="rId1"/>
    <p:sldLayoutId id="2147483811"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3269009"/>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00194"/>
            <a:ext cx="2613894" cy="365125"/>
          </a:xfrm>
          <a:prstGeom prst="rect">
            <a:avLst/>
          </a:prstGeom>
        </p:spPr>
        <p:txBody>
          <a:bodyPr/>
          <a:lstStyle>
            <a:lvl1pPr>
              <a:defRPr sz="923" b="0">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endParaRPr lang="fr-FR" dirty="0" smtClean="0">
              <a:solidFill>
                <a:prstClr val="black">
                  <a:lumMod val="50000"/>
                  <a:lumOff val="50000"/>
                </a:prstClr>
              </a:solidFill>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rPr>
              <a:pPr eaLnBrk="0" fontAlgn="base" hangingPunct="0">
                <a:spcBef>
                  <a:spcPct val="0"/>
                </a:spcBef>
                <a:spcAft>
                  <a:spcPct val="0"/>
                </a:spcAft>
                <a:defRPr/>
              </a:pPr>
              <a:t>‹N°›</a:t>
            </a:fld>
            <a:endParaRPr lang="fr-FR" b="1" dirty="0">
              <a:solidFill>
                <a:prstClr val="black">
                  <a:lumMod val="50000"/>
                  <a:lumOff val="50000"/>
                </a:prstClr>
              </a:solidFill>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latin typeface="Calibri" panose="020F0502020204030204" pitchFamily="34" charset="0"/>
              </a:defRPr>
            </a:lvl1pPr>
          </a:lstStyle>
          <a:p>
            <a:pPr eaLnBrk="0" fontAlgn="base" hangingPunct="0">
              <a:spcBef>
                <a:spcPct val="0"/>
              </a:spcBef>
              <a:spcAft>
                <a:spcPct val="0"/>
              </a:spcAft>
              <a:defRPr/>
            </a:pPr>
            <a:r>
              <a:rPr lang="en-US" b="1" smtClean="0">
                <a:solidFill>
                  <a:prstClr val="black">
                    <a:lumMod val="50000"/>
                    <a:lumOff val="50000"/>
                  </a:prstClr>
                </a:solidFill>
              </a:rPr>
              <a:t>ESS/CEA coordination committee | 23rd november 2018 - Saclay</a:t>
            </a:r>
            <a:endParaRPr lang="fr-FR" b="1" dirty="0" smtClean="0">
              <a:solidFill>
                <a:prstClr val="black">
                  <a:lumMod val="50000"/>
                  <a:lumOff val="50000"/>
                </a:prstClr>
              </a:solidFill>
            </a:endParaRPr>
          </a:p>
        </p:txBody>
      </p:sp>
      <p:pic>
        <p:nvPicPr>
          <p:cNvPr id="9" name="Image 10"/>
          <p:cNvPicPr/>
          <p:nvPr userDrawn="1"/>
        </p:nvPicPr>
        <p:blipFill rotWithShape="1">
          <a:blip r:embed="rId5"/>
          <a:srcRect r="44000"/>
          <a:stretch/>
        </p:blipFill>
        <p:spPr bwMode="auto">
          <a:xfrm>
            <a:off x="8475515" y="154242"/>
            <a:ext cx="587912" cy="647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505851"/>
      </p:ext>
    </p:extLst>
  </p:cSld>
  <p:clrMap bg1="lt1" tx1="dk1" bg2="lt2" tx2="dk2" accent1="accent1" accent2="accent2" accent3="accent3" accent4="accent4" accent5="accent5" accent6="accent6" hlink="hlink" folHlink="folHlink"/>
  <p:sldLayoutIdLst>
    <p:sldLayoutId id="2147483840" r:id="rId1"/>
    <p:sldLayoutId id="2147483841" r:id="rId2"/>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mj-lt"/>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mn-lt"/>
          <a:ea typeface="+mn-ea"/>
          <a:cs typeface="+mn-cs"/>
        </a:defRPr>
      </a:lvl1pPr>
      <a:lvl2pPr marL="332651" indent="-332651" algn="l" defTabSz="844083" rtl="0" eaLnBrk="1" latinLnBrk="0" hangingPunct="1">
        <a:lnSpc>
          <a:spcPts val="1846"/>
        </a:lnSpc>
        <a:spcBef>
          <a:spcPts val="0"/>
        </a:spcBef>
        <a:buSzPct val="90000"/>
        <a:buFontTx/>
        <a:buBlip>
          <a:blip r:embed="rId6"/>
        </a:buBlip>
        <a:defRPr sz="1477" kern="1200">
          <a:solidFill>
            <a:srgbClr val="666666"/>
          </a:solidFill>
          <a:latin typeface="+mn-lt"/>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mn-lt"/>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7"/>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mn-lt"/>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5096" y="1855288"/>
            <a:ext cx="5678904" cy="1429696"/>
          </a:xfrm>
        </p:spPr>
        <p:txBody>
          <a:bodyPr/>
          <a:lstStyle/>
          <a:p>
            <a:pPr algn="ctr"/>
            <a:r>
              <a:rPr lang="en-US" b="1" dirty="0"/>
              <a:t>Burst Disc Experiences at CEA Test Stand</a:t>
            </a:r>
            <a:endParaRPr lang="fr-FR" sz="1800" dirty="0"/>
          </a:p>
        </p:txBody>
      </p:sp>
      <p:sp>
        <p:nvSpPr>
          <p:cNvPr id="3" name="ZoneTexte 2"/>
          <p:cNvSpPr txBox="1"/>
          <p:nvPr/>
        </p:nvSpPr>
        <p:spPr>
          <a:xfrm>
            <a:off x="3465096" y="6394292"/>
            <a:ext cx="3807585" cy="276999"/>
          </a:xfrm>
          <a:prstGeom prst="rect">
            <a:avLst/>
          </a:prstGeom>
          <a:noFill/>
        </p:spPr>
        <p:txBody>
          <a:bodyPr wrap="square" rtlCol="0">
            <a:spAutoFit/>
          </a:bodyPr>
          <a:lstStyle/>
          <a:p>
            <a:r>
              <a:rPr lang="fr-FR" sz="1200" dirty="0" smtClean="0"/>
              <a:t>C. </a:t>
            </a:r>
            <a:r>
              <a:rPr lang="fr-FR" sz="1200" dirty="0" err="1" smtClean="0"/>
              <a:t>Mayri</a:t>
            </a:r>
            <a:r>
              <a:rPr lang="fr-FR" sz="1200" dirty="0" smtClean="0"/>
              <a:t> - </a:t>
            </a:r>
            <a:r>
              <a:rPr lang="fr-FR" sz="1200" dirty="0" err="1" smtClean="0"/>
              <a:t>Burst</a:t>
            </a:r>
            <a:r>
              <a:rPr lang="fr-FR" sz="1200" dirty="0" smtClean="0"/>
              <a:t> discs </a:t>
            </a:r>
            <a:r>
              <a:rPr lang="fr-FR" sz="1200" dirty="0" err="1" smtClean="0"/>
              <a:t>review</a:t>
            </a:r>
            <a:r>
              <a:rPr lang="fr-FR" sz="1200" dirty="0" smtClean="0"/>
              <a:t> – 21 May 2019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6818"/>
            <a:ext cx="9144000" cy="1383183"/>
          </a:xfrm>
          <a:prstGeom prst="rect">
            <a:avLst/>
          </a:prstGeom>
        </p:spPr>
      </p:pic>
    </p:spTree>
    <p:extLst>
      <p:ext uri="{BB962C8B-B14F-4D97-AF65-F5344CB8AC3E}">
        <p14:creationId xmlns:p14="http://schemas.microsoft.com/office/powerpoint/2010/main" val="412252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10</a:t>
            </a:fld>
            <a:endParaRPr lang="fr-FR" dirty="0"/>
          </a:p>
        </p:txBody>
      </p:sp>
      <p:sp>
        <p:nvSpPr>
          <p:cNvPr id="6" name="Titre 1"/>
          <p:cNvSpPr>
            <a:spLocks noGrp="1"/>
          </p:cNvSpPr>
          <p:nvPr>
            <p:ph type="title"/>
          </p:nvPr>
        </p:nvSpPr>
        <p:spPr>
          <a:xfrm>
            <a:off x="999858" y="52752"/>
            <a:ext cx="6843743" cy="908720"/>
          </a:xfrm>
        </p:spPr>
        <p:txBody>
          <a:bodyPr/>
          <a:lstStyle/>
          <a:p>
            <a:pPr algn="ctr"/>
            <a:r>
              <a:rPr lang="fr-FR" sz="2000" dirty="0" smtClean="0">
                <a:latin typeface="+mn-lt"/>
              </a:rPr>
              <a:t>CEA test stand conditions are</a:t>
            </a:r>
            <a:br>
              <a:rPr lang="fr-FR" sz="2000" dirty="0" smtClean="0">
                <a:latin typeface="+mn-lt"/>
              </a:rPr>
            </a:br>
            <a:r>
              <a:rPr lang="fr-FR" sz="2000" dirty="0" err="1" smtClean="0">
                <a:latin typeface="+mn-lt"/>
              </a:rPr>
              <a:t>different</a:t>
            </a:r>
            <a:r>
              <a:rPr lang="fr-FR" sz="2000" dirty="0" smtClean="0">
                <a:latin typeface="+mn-lt"/>
              </a:rPr>
              <a:t> </a:t>
            </a:r>
            <a:r>
              <a:rPr lang="fr-FR" sz="2000" dirty="0" err="1" smtClean="0">
                <a:latin typeface="+mn-lt"/>
              </a:rPr>
              <a:t>from</a:t>
            </a:r>
            <a:r>
              <a:rPr lang="fr-FR" sz="2000" dirty="0" smtClean="0">
                <a:latin typeface="+mn-lt"/>
              </a:rPr>
              <a:t> ESS conditions</a:t>
            </a:r>
            <a:endParaRPr lang="fr-FR" sz="2000" dirty="0">
              <a:latin typeface="+mn-lt"/>
            </a:endParaRPr>
          </a:p>
        </p:txBody>
      </p:sp>
      <p:sp>
        <p:nvSpPr>
          <p:cNvPr id="7" name="ZoneTexte 6"/>
          <p:cNvSpPr txBox="1"/>
          <p:nvPr/>
        </p:nvSpPr>
        <p:spPr>
          <a:xfrm>
            <a:off x="93685" y="961472"/>
            <a:ext cx="4725450" cy="1323439"/>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graphicFrame>
        <p:nvGraphicFramePr>
          <p:cNvPr id="9" name="Tableau 8"/>
          <p:cNvGraphicFramePr>
            <a:graphicFrameLocks noGrp="1"/>
          </p:cNvGraphicFramePr>
          <p:nvPr>
            <p:extLst>
              <p:ext uri="{D42A27DB-BD31-4B8C-83A1-F6EECF244321}">
                <p14:modId xmlns:p14="http://schemas.microsoft.com/office/powerpoint/2010/main" val="2496520510"/>
              </p:ext>
            </p:extLst>
          </p:nvPr>
        </p:nvGraphicFramePr>
        <p:xfrm>
          <a:off x="109771" y="1623191"/>
          <a:ext cx="8803180" cy="3235960"/>
        </p:xfrm>
        <a:graphic>
          <a:graphicData uri="http://schemas.openxmlformats.org/drawingml/2006/table">
            <a:tbl>
              <a:tblPr firstRow="1" bandRow="1">
                <a:tableStyleId>{5C22544A-7EE6-4342-B048-85BDC9FD1C3A}</a:tableStyleId>
              </a:tblPr>
              <a:tblGrid>
                <a:gridCol w="4401590">
                  <a:extLst>
                    <a:ext uri="{9D8B030D-6E8A-4147-A177-3AD203B41FA5}">
                      <a16:colId xmlns:a16="http://schemas.microsoft.com/office/drawing/2014/main" val="3165716866"/>
                    </a:ext>
                  </a:extLst>
                </a:gridCol>
                <a:gridCol w="4401590">
                  <a:extLst>
                    <a:ext uri="{9D8B030D-6E8A-4147-A177-3AD203B41FA5}">
                      <a16:colId xmlns:a16="http://schemas.microsoft.com/office/drawing/2014/main" val="3616628670"/>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smtClean="0"/>
                        <a:t>CEA test stand condition</a:t>
                      </a:r>
                    </a:p>
                  </a:txBody>
                  <a:tcPr/>
                </a:tc>
                <a:tc>
                  <a:txBody>
                    <a:bodyPr/>
                    <a:lstStyle/>
                    <a:p>
                      <a:r>
                        <a:rPr lang="en-US" dirty="0" smtClean="0"/>
                        <a:t>ESS conditions</a:t>
                      </a:r>
                      <a:endParaRPr lang="en-US" dirty="0"/>
                    </a:p>
                  </a:txBody>
                  <a:tcPr/>
                </a:tc>
                <a:extLst>
                  <a:ext uri="{0D108BD9-81ED-4DB2-BD59-A6C34878D82A}">
                    <a16:rowId xmlns:a16="http://schemas.microsoft.com/office/drawing/2014/main" val="139711613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Diphasic LHe at 1 bar</a:t>
                      </a:r>
                    </a:p>
                  </a:txBody>
                  <a:tcPr/>
                </a:tc>
                <a:tc>
                  <a:txBody>
                    <a:bodyPr/>
                    <a:lstStyle/>
                    <a:p>
                      <a:r>
                        <a:rPr lang="en-US" dirty="0" smtClean="0"/>
                        <a:t>Supercritical He at 3 </a:t>
                      </a:r>
                      <a:r>
                        <a:rPr lang="en-US" dirty="0" smtClean="0"/>
                        <a:t>bars</a:t>
                      </a:r>
                      <a:endParaRPr lang="en-US" dirty="0"/>
                    </a:p>
                  </a:txBody>
                  <a:tcPr/>
                </a:tc>
                <a:extLst>
                  <a:ext uri="{0D108BD9-81ED-4DB2-BD59-A6C34878D82A}">
                    <a16:rowId xmlns:a16="http://schemas.microsoft.com/office/drawing/2014/main" val="956363646"/>
                  </a:ext>
                </a:extLst>
              </a:tr>
              <a:tr h="370840">
                <a:tc>
                  <a:txBody>
                    <a:bodyPr/>
                    <a:lstStyle/>
                    <a:p>
                      <a:r>
                        <a:rPr lang="en-US" sz="1800" dirty="0" smtClean="0"/>
                        <a:t>No controlled valve CV91</a:t>
                      </a:r>
                      <a:endParaRPr lang="en-US" dirty="0"/>
                    </a:p>
                  </a:txBody>
                  <a:tcPr/>
                </a:tc>
                <a:tc>
                  <a:txBody>
                    <a:bodyPr/>
                    <a:lstStyle/>
                    <a:p>
                      <a:r>
                        <a:rPr lang="en-US" sz="1800" dirty="0" smtClean="0"/>
                        <a:t>One controlled valve CV91 at ~</a:t>
                      </a:r>
                      <a:r>
                        <a:rPr lang="en-US" sz="1800" dirty="0" smtClean="0"/>
                        <a:t>1.5 </a:t>
                      </a:r>
                      <a:r>
                        <a:rPr lang="en-US" sz="1800" dirty="0" smtClean="0"/>
                        <a:t>bara</a:t>
                      </a:r>
                      <a:endParaRPr lang="en-US" dirty="0"/>
                    </a:p>
                  </a:txBody>
                  <a:tcPr/>
                </a:tc>
                <a:extLst>
                  <a:ext uri="{0D108BD9-81ED-4DB2-BD59-A6C34878D82A}">
                    <a16:rowId xmlns:a16="http://schemas.microsoft.com/office/drawing/2014/main" val="80068634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2 safety valves SV90 (</a:t>
                      </a:r>
                      <a:r>
                        <a:rPr lang="en-US" sz="1800" dirty="0" smtClean="0"/>
                        <a:t>0.5 </a:t>
                      </a:r>
                      <a:r>
                        <a:rPr lang="en-US" sz="1800" dirty="0" err="1" smtClean="0"/>
                        <a:t>barg</a:t>
                      </a:r>
                      <a:r>
                        <a:rPr lang="en-US" sz="1800" dirty="0" smtClean="0"/>
                        <a: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1 safety valve SV90 (</a:t>
                      </a:r>
                      <a:r>
                        <a:rPr lang="en-US" sz="1800" dirty="0" smtClean="0"/>
                        <a:t>0.64 </a:t>
                      </a:r>
                      <a:r>
                        <a:rPr lang="en-US" sz="1800" dirty="0" err="1" smtClean="0"/>
                        <a:t>barg</a:t>
                      </a:r>
                      <a:r>
                        <a:rPr lang="en-US" sz="1800" dirty="0" smtClean="0"/>
                        <a:t>)</a:t>
                      </a:r>
                    </a:p>
                  </a:txBody>
                  <a:tcPr/>
                </a:tc>
                <a:extLst>
                  <a:ext uri="{0D108BD9-81ED-4DB2-BD59-A6C34878D82A}">
                    <a16:rowId xmlns:a16="http://schemas.microsoft.com/office/drawing/2014/main" val="1167205004"/>
                  </a:ext>
                </a:extLst>
              </a:tr>
              <a:tr h="370840">
                <a:tc>
                  <a:txBody>
                    <a:bodyPr/>
                    <a:lstStyle/>
                    <a:p>
                      <a:r>
                        <a:rPr lang="en-US" sz="1800" dirty="0" smtClean="0"/>
                        <a:t>No GHe recovery lines on the SV</a:t>
                      </a:r>
                    </a:p>
                    <a:p>
                      <a:r>
                        <a:rPr lang="en-US" sz="1800" dirty="0" smtClean="0"/>
                        <a:t>(P = 1 bara)</a:t>
                      </a:r>
                      <a:endParaRPr lang="en-US" dirty="0"/>
                    </a:p>
                  </a:txBody>
                  <a:tcPr/>
                </a:tc>
                <a:tc>
                  <a:txBody>
                    <a:bodyPr/>
                    <a:lstStyle/>
                    <a:p>
                      <a:r>
                        <a:rPr lang="en-US" sz="1800" dirty="0" smtClean="0"/>
                        <a:t>GHe recovery lines on the SV</a:t>
                      </a:r>
                    </a:p>
                    <a:p>
                      <a:r>
                        <a:rPr lang="en-US" sz="1800" dirty="0" smtClean="0"/>
                        <a:t>(P &lt; </a:t>
                      </a:r>
                      <a:r>
                        <a:rPr lang="en-US" sz="1800" dirty="0" smtClean="0"/>
                        <a:t>1.1 </a:t>
                      </a:r>
                      <a:r>
                        <a:rPr lang="en-US" sz="1800" dirty="0" smtClean="0"/>
                        <a:t>bara)</a:t>
                      </a:r>
                      <a:endParaRPr lang="en-US" dirty="0" smtClean="0"/>
                    </a:p>
                  </a:txBody>
                  <a:tcPr/>
                </a:tc>
                <a:extLst>
                  <a:ext uri="{0D108BD9-81ED-4DB2-BD59-A6C34878D82A}">
                    <a16:rowId xmlns:a16="http://schemas.microsoft.com/office/drawing/2014/main" val="386619631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2 burst discs at P = </a:t>
                      </a:r>
                      <a:r>
                        <a:rPr lang="en-US" sz="1800" dirty="0" smtClean="0"/>
                        <a:t>0.99 </a:t>
                      </a:r>
                      <a:r>
                        <a:rPr lang="en-US" sz="1800" dirty="0" err="1" smtClean="0"/>
                        <a:t>barg</a:t>
                      </a:r>
                      <a:endParaRPr lang="en-US" sz="1800" dirty="0" smtClean="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2 burst discs at P = </a:t>
                      </a:r>
                      <a:r>
                        <a:rPr lang="en-US" sz="1800" dirty="0" smtClean="0"/>
                        <a:t>0.99 </a:t>
                      </a:r>
                      <a:r>
                        <a:rPr lang="en-US" sz="1800" dirty="0" err="1" smtClean="0"/>
                        <a:t>barg</a:t>
                      </a:r>
                      <a:endParaRPr lang="en-US" sz="1800" dirty="0" smtClean="0"/>
                    </a:p>
                  </a:txBody>
                  <a:tcPr/>
                </a:tc>
                <a:extLst>
                  <a:ext uri="{0D108BD9-81ED-4DB2-BD59-A6C34878D82A}">
                    <a16:rowId xmlns:a16="http://schemas.microsoft.com/office/drawing/2014/main" val="3371229317"/>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24297525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Thermal shield cooled with LN2</a:t>
                      </a:r>
                    </a:p>
                  </a:txBody>
                  <a:tcPr/>
                </a:tc>
                <a:tc>
                  <a:txBody>
                    <a:bodyPr/>
                    <a:lstStyle/>
                    <a:p>
                      <a:r>
                        <a:rPr lang="en-US" dirty="0" smtClean="0"/>
                        <a:t>Thermal shield at </a:t>
                      </a:r>
                      <a:r>
                        <a:rPr lang="en-US" dirty="0" smtClean="0"/>
                        <a:t>40 K </a:t>
                      </a:r>
                      <a:r>
                        <a:rPr lang="en-US" dirty="0" smtClean="0"/>
                        <a:t>with </a:t>
                      </a:r>
                      <a:r>
                        <a:rPr lang="en-US" dirty="0" err="1" smtClean="0"/>
                        <a:t>GHe</a:t>
                      </a:r>
                      <a:r>
                        <a:rPr lang="en-US" dirty="0" smtClean="0"/>
                        <a:t> </a:t>
                      </a:r>
                      <a:r>
                        <a:rPr lang="en-US" dirty="0" smtClean="0"/>
                        <a:t>19 bars</a:t>
                      </a:r>
                      <a:endParaRPr lang="en-US" dirty="0"/>
                    </a:p>
                  </a:txBody>
                  <a:tcPr/>
                </a:tc>
                <a:extLst>
                  <a:ext uri="{0D108BD9-81ED-4DB2-BD59-A6C34878D82A}">
                    <a16:rowId xmlns:a16="http://schemas.microsoft.com/office/drawing/2014/main" val="4125704454"/>
                  </a:ext>
                </a:extLst>
              </a:tr>
            </a:tbl>
          </a:graphicData>
        </a:graphic>
      </p:graphicFrame>
    </p:spTree>
    <p:extLst>
      <p:ext uri="{BB962C8B-B14F-4D97-AF65-F5344CB8AC3E}">
        <p14:creationId xmlns:p14="http://schemas.microsoft.com/office/powerpoint/2010/main" val="296778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0923" y="52752"/>
            <a:ext cx="6612678" cy="908720"/>
          </a:xfrm>
        </p:spPr>
        <p:txBody>
          <a:bodyPr/>
          <a:lstStyle/>
          <a:p>
            <a:r>
              <a:rPr lang="fr-FR" sz="2000" dirty="0" smtClean="0">
                <a:latin typeface="+mn-lt"/>
              </a:rPr>
              <a:t>P&amp;ID of the CEA test stand and M-ECCTD</a:t>
            </a:r>
            <a:endParaRPr lang="fr-FR" sz="2000" dirty="0">
              <a:latin typeface="+mn-lt"/>
            </a:endParaRPr>
          </a:p>
        </p:txBody>
      </p:sp>
      <p:sp>
        <p:nvSpPr>
          <p:cNvPr id="3" name="Espace réservé du numéro de diapositive 2"/>
          <p:cNvSpPr>
            <a:spLocks noGrp="1"/>
          </p:cNvSpPr>
          <p:nvPr>
            <p:ph type="sldNum" sz="quarter" idx="11"/>
          </p:nvPr>
        </p:nvSpPr>
        <p:spPr>
          <a:xfrm>
            <a:off x="477389" y="6492875"/>
            <a:ext cx="1118696" cy="365125"/>
          </a:xfrm>
        </p:spPr>
        <p:txBody>
          <a:bodyPr/>
          <a:lstStyle/>
          <a:p>
            <a:r>
              <a:rPr lang="fr-FR" dirty="0" smtClean="0"/>
              <a:t>|  PAGE </a:t>
            </a:r>
            <a:fld id="{AEFB9B6D-867A-40B8-ACB0-35CC9F272C9C}" type="slidenum">
              <a:rPr lang="fr-FR" smtClean="0"/>
              <a:pPr/>
              <a:t>11</a:t>
            </a:fld>
            <a:endParaRPr lang="fr-FR" dirty="0"/>
          </a:p>
        </p:txBody>
      </p:sp>
      <p:sp>
        <p:nvSpPr>
          <p:cNvPr id="59" name="ZoneTexte 58"/>
          <p:cNvSpPr txBox="1"/>
          <p:nvPr/>
        </p:nvSpPr>
        <p:spPr>
          <a:xfrm>
            <a:off x="5161954" y="6503743"/>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pic>
        <p:nvPicPr>
          <p:cNvPr id="60" name="Imag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63" y="961472"/>
            <a:ext cx="8064862" cy="5441563"/>
          </a:xfrm>
          <a:prstGeom prst="rect">
            <a:avLst/>
          </a:prstGeom>
        </p:spPr>
      </p:pic>
    </p:spTree>
    <p:extLst>
      <p:ext uri="{BB962C8B-B14F-4D97-AF65-F5344CB8AC3E}">
        <p14:creationId xmlns:p14="http://schemas.microsoft.com/office/powerpoint/2010/main" val="298404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12</a:t>
            </a:fld>
            <a:endParaRPr lang="fr-FR" dirty="0"/>
          </a:p>
        </p:txBody>
      </p:sp>
      <p:sp>
        <p:nvSpPr>
          <p:cNvPr id="5" name="Titre 4"/>
          <p:cNvSpPr>
            <a:spLocks noGrp="1"/>
          </p:cNvSpPr>
          <p:nvPr>
            <p:ph type="title"/>
          </p:nvPr>
        </p:nvSpPr>
        <p:spPr/>
        <p:txBody>
          <a:bodyPr/>
          <a:lstStyle/>
          <a:p>
            <a:r>
              <a:rPr lang="en-US" dirty="0" smtClean="0"/>
              <a:t>Rupture of the burst discs during the tests of the M-ECCTD prototype in 2018</a:t>
            </a:r>
            <a:endParaRPr lang="en-US"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3999" y="1893938"/>
            <a:ext cx="6110001" cy="4411257"/>
          </a:xfrm>
          <a:prstGeom prst="rect">
            <a:avLst/>
          </a:prstGeom>
        </p:spPr>
      </p:pic>
      <p:sp>
        <p:nvSpPr>
          <p:cNvPr id="7" name="ZoneTexte 6"/>
          <p:cNvSpPr txBox="1"/>
          <p:nvPr/>
        </p:nvSpPr>
        <p:spPr>
          <a:xfrm>
            <a:off x="365764" y="1432273"/>
            <a:ext cx="2594919" cy="923330"/>
          </a:xfrm>
          <a:prstGeom prst="rect">
            <a:avLst/>
          </a:prstGeom>
          <a:noFill/>
        </p:spPr>
        <p:txBody>
          <a:bodyPr wrap="square" rtlCol="0">
            <a:spAutoFit/>
          </a:bodyPr>
          <a:lstStyle/>
          <a:p>
            <a:r>
              <a:rPr lang="en-US" dirty="0" smtClean="0"/>
              <a:t>Detailed description of the cryogenics events in a technical note</a:t>
            </a:r>
            <a:endParaRPr lang="en-US" dirty="0"/>
          </a:p>
        </p:txBody>
      </p:sp>
      <p:sp>
        <p:nvSpPr>
          <p:cNvPr id="9" name="ZoneTexte 8"/>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Tree>
    <p:extLst>
      <p:ext uri="{BB962C8B-B14F-4D97-AF65-F5344CB8AC3E}">
        <p14:creationId xmlns:p14="http://schemas.microsoft.com/office/powerpoint/2010/main" val="98766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13</a:t>
            </a:fld>
            <a:endParaRPr lang="fr-FR" dirty="0"/>
          </a:p>
        </p:txBody>
      </p:sp>
      <p:sp>
        <p:nvSpPr>
          <p:cNvPr id="6" name="ZoneTexte 5"/>
          <p:cNvSpPr txBox="1"/>
          <p:nvPr/>
        </p:nvSpPr>
        <p:spPr>
          <a:xfrm>
            <a:off x="410472" y="1925173"/>
            <a:ext cx="8339081" cy="3416320"/>
          </a:xfrm>
          <a:prstGeom prst="rect">
            <a:avLst/>
          </a:prstGeom>
          <a:noFill/>
        </p:spPr>
        <p:txBody>
          <a:bodyPr wrap="square" rtlCol="0">
            <a:spAutoFit/>
          </a:bodyPr>
          <a:lstStyle/>
          <a:p>
            <a:pPr>
              <a:lnSpc>
                <a:spcPct val="150000"/>
              </a:lnSpc>
            </a:pPr>
            <a:r>
              <a:rPr lang="en-US" b="1" dirty="0" smtClean="0"/>
              <a:t>The following characteristics of the M-ECCTD cryomodule and the characteristics of the CEA test stand are the main origins of the events:</a:t>
            </a:r>
          </a:p>
          <a:p>
            <a:pPr algn="ctr">
              <a:lnSpc>
                <a:spcPct val="150000"/>
              </a:lnSpc>
            </a:pPr>
            <a:endParaRPr lang="en-US" b="1" dirty="0"/>
          </a:p>
          <a:p>
            <a:pPr marL="1257300" lvl="2" indent="-342900">
              <a:lnSpc>
                <a:spcPct val="150000"/>
              </a:lnSpc>
              <a:buFont typeface="+mj-lt"/>
              <a:buAutoNum type="arabicPeriod"/>
            </a:pPr>
            <a:r>
              <a:rPr lang="en-US" b="1" dirty="0" smtClean="0"/>
              <a:t>Problem of design on the LHe gauges chamber</a:t>
            </a:r>
          </a:p>
          <a:p>
            <a:pPr marL="1257300" lvl="2" indent="-342900">
              <a:lnSpc>
                <a:spcPct val="150000"/>
              </a:lnSpc>
              <a:buFont typeface="+mj-lt"/>
              <a:buAutoNum type="arabicPeriod" startAt="2"/>
            </a:pPr>
            <a:r>
              <a:rPr lang="en-US" b="1" dirty="0" smtClean="0"/>
              <a:t>A Hampson type heat exchanger optimized for supercritical He at </a:t>
            </a:r>
            <a:r>
              <a:rPr lang="en-US" b="1" dirty="0" smtClean="0"/>
              <a:t>3 bars </a:t>
            </a:r>
            <a:r>
              <a:rPr lang="en-US" b="1" dirty="0" smtClean="0"/>
              <a:t>used with diphasic LHe at </a:t>
            </a:r>
            <a:r>
              <a:rPr lang="en-US" b="1" dirty="0" smtClean="0"/>
              <a:t>1 bar </a:t>
            </a:r>
            <a:r>
              <a:rPr lang="en-US" b="1" dirty="0" smtClean="0"/>
              <a:t>in CEA test stand</a:t>
            </a:r>
          </a:p>
          <a:p>
            <a:pPr marL="1257300" lvl="2" indent="-342900">
              <a:lnSpc>
                <a:spcPct val="150000"/>
              </a:lnSpc>
              <a:buFont typeface="+mj-lt"/>
              <a:buAutoNum type="arabicPeriod" startAt="3"/>
            </a:pPr>
            <a:r>
              <a:rPr lang="en-US" b="1" dirty="0" smtClean="0"/>
              <a:t>No phase separator between the LHe filling line and the cryomodule</a:t>
            </a:r>
            <a:endParaRPr lang="en-US" b="1" dirty="0"/>
          </a:p>
        </p:txBody>
      </p:sp>
      <p:sp>
        <p:nvSpPr>
          <p:cNvPr id="8" name="Titre 4"/>
          <p:cNvSpPr>
            <a:spLocks noGrp="1"/>
          </p:cNvSpPr>
          <p:nvPr>
            <p:ph type="title"/>
          </p:nvPr>
        </p:nvSpPr>
        <p:spPr>
          <a:xfrm>
            <a:off x="1115618" y="52752"/>
            <a:ext cx="6727983" cy="908720"/>
          </a:xfrm>
        </p:spPr>
        <p:txBody>
          <a:bodyPr/>
          <a:lstStyle/>
          <a:p>
            <a:pPr algn="ctr"/>
            <a:r>
              <a:rPr lang="en-US" dirty="0" smtClean="0"/>
              <a:t>Explanation of the rupture events</a:t>
            </a:r>
            <a:endParaRPr lang="en-US" dirty="0"/>
          </a:p>
        </p:txBody>
      </p:sp>
      <p:sp>
        <p:nvSpPr>
          <p:cNvPr id="10" name="ZoneTexte 9"/>
          <p:cNvSpPr txBox="1"/>
          <p:nvPr/>
        </p:nvSpPr>
        <p:spPr>
          <a:xfrm>
            <a:off x="5130985" y="6608344"/>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Tree>
    <p:extLst>
      <p:ext uri="{BB962C8B-B14F-4D97-AF65-F5344CB8AC3E}">
        <p14:creationId xmlns:p14="http://schemas.microsoft.com/office/powerpoint/2010/main" val="29024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383002" y="6492875"/>
            <a:ext cx="1118696" cy="365125"/>
          </a:xfrm>
        </p:spPr>
        <p:txBody>
          <a:bodyPr/>
          <a:lstStyle/>
          <a:p>
            <a:r>
              <a:rPr lang="fr-FR" dirty="0" smtClean="0"/>
              <a:t>|  PAGE </a:t>
            </a:r>
            <a:fld id="{AEFB9B6D-867A-40B8-ACB0-35CC9F272C9C}" type="slidenum">
              <a:rPr lang="fr-FR" smtClean="0"/>
              <a:pPr/>
              <a:t>14</a:t>
            </a:fld>
            <a:endParaRPr lang="fr-FR" dirty="0"/>
          </a:p>
        </p:txBody>
      </p:sp>
      <p:pic>
        <p:nvPicPr>
          <p:cNvPr id="9" name="Image 8" descr="\\Dapdc5\brenard\Desktop\LT côté jumpeur.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655" y="2115193"/>
            <a:ext cx="3269992" cy="2613681"/>
          </a:xfrm>
          <a:prstGeom prst="rect">
            <a:avLst/>
          </a:prstGeom>
          <a:noFill/>
          <a:ln>
            <a:noFill/>
          </a:ln>
        </p:spPr>
      </p:pic>
      <p:sp>
        <p:nvSpPr>
          <p:cNvPr id="3" name="ZoneTexte 2"/>
          <p:cNvSpPr txBox="1"/>
          <p:nvPr/>
        </p:nvSpPr>
        <p:spPr>
          <a:xfrm>
            <a:off x="326415" y="5302593"/>
            <a:ext cx="8539645" cy="1200329"/>
          </a:xfrm>
          <a:prstGeom prst="rect">
            <a:avLst/>
          </a:prstGeom>
          <a:noFill/>
        </p:spPr>
        <p:txBody>
          <a:bodyPr wrap="square" rtlCol="0">
            <a:spAutoFit/>
          </a:bodyPr>
          <a:lstStyle/>
          <a:p>
            <a:r>
              <a:rPr lang="en-US" dirty="0" smtClean="0"/>
              <a:t>The </a:t>
            </a:r>
            <a:r>
              <a:rPr lang="en-US" dirty="0" smtClean="0"/>
              <a:t>GHe exhaust line of the LHe gauges chamber is connected to the bottom of the diphasic line where the volume is filled with liquid helium.</a:t>
            </a:r>
          </a:p>
          <a:p>
            <a:endParaRPr lang="en-US" dirty="0" smtClean="0"/>
          </a:p>
          <a:p>
            <a:r>
              <a:rPr lang="en-US" dirty="0" smtClean="0"/>
              <a:t>=&gt; The 2 LHe gauges saturate at about 92% and are blind above this </a:t>
            </a:r>
            <a:r>
              <a:rPr lang="en-US" dirty="0" smtClean="0"/>
              <a:t>level.</a:t>
            </a:r>
            <a:r>
              <a:rPr lang="en-US" dirty="0" smtClean="0"/>
              <a:t> </a:t>
            </a:r>
            <a:endParaRPr lang="en-US" dirty="0"/>
          </a:p>
        </p:txBody>
      </p:sp>
      <p:sp>
        <p:nvSpPr>
          <p:cNvPr id="10" name="ZoneTexte 9"/>
          <p:cNvSpPr txBox="1"/>
          <p:nvPr/>
        </p:nvSpPr>
        <p:spPr>
          <a:xfrm>
            <a:off x="0" y="1006949"/>
            <a:ext cx="8620125" cy="369332"/>
          </a:xfrm>
          <a:prstGeom prst="rect">
            <a:avLst/>
          </a:prstGeom>
          <a:noFill/>
        </p:spPr>
        <p:txBody>
          <a:bodyPr wrap="square" rtlCol="0">
            <a:spAutoFit/>
          </a:bodyPr>
          <a:lstStyle/>
          <a:p>
            <a:pPr algn="ctr"/>
            <a:r>
              <a:rPr lang="en-US" b="1" dirty="0" smtClean="0"/>
              <a:t>Problem </a:t>
            </a:r>
            <a:r>
              <a:rPr lang="en-US" b="1" dirty="0"/>
              <a:t>of design on the LHe gauges </a:t>
            </a:r>
            <a:r>
              <a:rPr lang="en-US" b="1" dirty="0" smtClean="0"/>
              <a:t>chamber of the </a:t>
            </a:r>
            <a:r>
              <a:rPr lang="en-US" b="1" dirty="0" smtClean="0"/>
              <a:t>M-ECCTD</a:t>
            </a:r>
            <a:endParaRPr lang="en-US" b="1" dirty="0"/>
          </a:p>
        </p:txBody>
      </p:sp>
      <p:sp>
        <p:nvSpPr>
          <p:cNvPr id="12" name="ZoneTexte 11"/>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pic>
        <p:nvPicPr>
          <p:cNvPr id="13" name="Image 12"/>
          <p:cNvPicPr>
            <a:picLocks noChangeAspect="1"/>
          </p:cNvPicPr>
          <p:nvPr/>
        </p:nvPicPr>
        <p:blipFill rotWithShape="1">
          <a:blip r:embed="rId3" cstate="email">
            <a:extLst>
              <a:ext uri="{28A0092B-C50C-407E-A947-70E740481C1C}">
                <a14:useLocalDpi xmlns:a14="http://schemas.microsoft.com/office/drawing/2010/main"/>
              </a:ext>
            </a:extLst>
          </a:blip>
          <a:srcRect l="4095"/>
          <a:stretch/>
        </p:blipFill>
        <p:spPr>
          <a:xfrm rot="20935947">
            <a:off x="158908" y="2254422"/>
            <a:ext cx="2513451" cy="1669870"/>
          </a:xfrm>
          <a:prstGeom prst="rect">
            <a:avLst/>
          </a:prstGeom>
        </p:spPr>
      </p:pic>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6375" y="2115193"/>
            <a:ext cx="3199694" cy="2999713"/>
          </a:xfrm>
          <a:prstGeom prst="rect">
            <a:avLst/>
          </a:prstGeom>
        </p:spPr>
      </p:pic>
      <p:cxnSp>
        <p:nvCxnSpPr>
          <p:cNvPr id="18" name="Connecteur droit avec flèche 17"/>
          <p:cNvCxnSpPr/>
          <p:nvPr/>
        </p:nvCxnSpPr>
        <p:spPr>
          <a:xfrm>
            <a:off x="1123406" y="3175769"/>
            <a:ext cx="2029097" cy="534083"/>
          </a:xfrm>
          <a:prstGeom prst="straightConnector1">
            <a:avLst/>
          </a:prstGeom>
          <a:ln w="254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1" name="Titre 4"/>
          <p:cNvSpPr>
            <a:spLocks noGrp="1"/>
          </p:cNvSpPr>
          <p:nvPr>
            <p:ph type="title"/>
          </p:nvPr>
        </p:nvSpPr>
        <p:spPr>
          <a:xfrm>
            <a:off x="1115618" y="52752"/>
            <a:ext cx="6727983" cy="908720"/>
          </a:xfrm>
        </p:spPr>
        <p:txBody>
          <a:bodyPr/>
          <a:lstStyle/>
          <a:p>
            <a:pPr algn="ctr"/>
            <a:r>
              <a:rPr lang="en-US" dirty="0" smtClean="0"/>
              <a:t>Explanation of the rupture events</a:t>
            </a:r>
            <a:endParaRPr lang="en-US" dirty="0"/>
          </a:p>
        </p:txBody>
      </p:sp>
    </p:spTree>
    <p:extLst>
      <p:ext uri="{BB962C8B-B14F-4D97-AF65-F5344CB8AC3E}">
        <p14:creationId xmlns:p14="http://schemas.microsoft.com/office/powerpoint/2010/main" val="2741090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15</a:t>
            </a:fld>
            <a:endParaRPr lang="fr-FR" dirty="0"/>
          </a:p>
        </p:txBody>
      </p:sp>
      <p:sp>
        <p:nvSpPr>
          <p:cNvPr id="6" name="Titre 4"/>
          <p:cNvSpPr>
            <a:spLocks noGrp="1"/>
          </p:cNvSpPr>
          <p:nvPr>
            <p:ph type="title"/>
          </p:nvPr>
        </p:nvSpPr>
        <p:spPr>
          <a:xfrm>
            <a:off x="1115618" y="52752"/>
            <a:ext cx="6727983" cy="908720"/>
          </a:xfrm>
        </p:spPr>
        <p:txBody>
          <a:bodyPr/>
          <a:lstStyle/>
          <a:p>
            <a:pPr algn="ctr"/>
            <a:r>
              <a:rPr lang="en-US" dirty="0" smtClean="0"/>
              <a:t>Explanation of the rupture events</a:t>
            </a:r>
            <a:endParaRPr lang="en-US" dirty="0"/>
          </a:p>
        </p:txBody>
      </p:sp>
      <p:sp>
        <p:nvSpPr>
          <p:cNvPr id="7" name="ZoneTexte 6"/>
          <p:cNvSpPr txBox="1"/>
          <p:nvPr/>
        </p:nvSpPr>
        <p:spPr>
          <a:xfrm>
            <a:off x="317561" y="1094177"/>
            <a:ext cx="8324095" cy="5355312"/>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The problem </a:t>
            </a:r>
            <a:r>
              <a:rPr lang="en-US" dirty="0"/>
              <a:t>of design on the LHe gauges </a:t>
            </a:r>
            <a:r>
              <a:rPr lang="en-US" dirty="0" smtClean="0"/>
              <a:t>chamber </a:t>
            </a:r>
            <a:r>
              <a:rPr lang="en-US" dirty="0"/>
              <a:t>led to uncontrolled LHe level above ~92% (lower part of the diphasic pipe</a:t>
            </a:r>
            <a:r>
              <a:rPr lang="en-US" dirty="0" smtClean="0"/>
              <a:t>)</a:t>
            </a:r>
          </a:p>
          <a:p>
            <a:endParaRPr lang="en-US" dirty="0"/>
          </a:p>
          <a:p>
            <a:pPr marL="285750" indent="-285750">
              <a:buFont typeface="Arial" panose="020B0604020202020204" pitchFamily="34" charset="0"/>
              <a:buChar char="•"/>
            </a:pPr>
            <a:r>
              <a:rPr lang="en-US" dirty="0" smtClean="0"/>
              <a:t>The use of Hampson HX with diphasic LHe containing a high level of GHe  caused cryogenic instabilities and difficulties to keep a stable LHe level at 2 K in the diphasic pipe over long periods.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Filling the cavities with LHe at </a:t>
            </a:r>
            <a:r>
              <a:rPr lang="en-US" dirty="0" smtClean="0"/>
              <a:t>2 K </a:t>
            </a:r>
            <a:r>
              <a:rPr lang="en-US" dirty="0" smtClean="0"/>
              <a:t>was possible but it was needed to use the LCV02 cooling valve in addition to LCV01 JT valve.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RF power tests of the cavities required to take some risks relative to the cryogenics pushing the </a:t>
            </a:r>
            <a:r>
              <a:rPr lang="en-US" dirty="0" smtClean="0"/>
              <a:t>2 K </a:t>
            </a:r>
            <a:r>
              <a:rPr lang="en-US" dirty="0" smtClean="0"/>
              <a:t>LHe level higher than 92%.</a:t>
            </a:r>
          </a:p>
          <a:p>
            <a:pPr marL="266700"/>
            <a:r>
              <a:rPr lang="en-US" dirty="0" smtClean="0"/>
              <a:t>Before the disc burst we probably completely filled the diphasic pipe (confirmed by the drop of the TT02 sensor - see description in the technical note). The exhaust of the GHe at the opposite side of the jumper connection can only be done by pushing the LHe to the jumper side warm pipes generating fast vaporization that pushes back the liquid in the opposite side. The pressure increase on both sides was so fast that the SV had not time to open before the discs burst. </a:t>
            </a:r>
          </a:p>
        </p:txBody>
      </p:sp>
      <p:sp>
        <p:nvSpPr>
          <p:cNvPr id="8" name="ZoneTexte 7"/>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Tree>
    <p:extLst>
      <p:ext uri="{BB962C8B-B14F-4D97-AF65-F5344CB8AC3E}">
        <p14:creationId xmlns:p14="http://schemas.microsoft.com/office/powerpoint/2010/main" val="282936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16</a:t>
            </a:fld>
            <a:endParaRPr lang="fr-FR" dirty="0"/>
          </a:p>
        </p:txBody>
      </p:sp>
      <p:pic>
        <p:nvPicPr>
          <p:cNvPr id="9" name="Imag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8957" y="2454164"/>
            <a:ext cx="6494644" cy="3851031"/>
          </a:xfrm>
          <a:prstGeom prst="rect">
            <a:avLst/>
          </a:prstGeom>
        </p:spPr>
      </p:pic>
      <p:sp>
        <p:nvSpPr>
          <p:cNvPr id="10" name="ZoneTexte 9"/>
          <p:cNvSpPr txBox="1"/>
          <p:nvPr/>
        </p:nvSpPr>
        <p:spPr>
          <a:xfrm>
            <a:off x="2029771" y="1076189"/>
            <a:ext cx="4994031" cy="923330"/>
          </a:xfrm>
          <a:prstGeom prst="rect">
            <a:avLst/>
          </a:prstGeom>
          <a:noFill/>
        </p:spPr>
        <p:txBody>
          <a:bodyPr wrap="square" rtlCol="0">
            <a:spAutoFit/>
          </a:bodyPr>
          <a:lstStyle/>
          <a:p>
            <a:r>
              <a:rPr lang="en-US" dirty="0" smtClean="0"/>
              <a:t>New position of the GHe exhaust line of the LHe level gauges above the upper part of the horizontal diphasic line</a:t>
            </a:r>
            <a:endParaRPr lang="en-US" dirty="0"/>
          </a:p>
        </p:txBody>
      </p:sp>
      <p:cxnSp>
        <p:nvCxnSpPr>
          <p:cNvPr id="12" name="Connecteur droit 11"/>
          <p:cNvCxnSpPr/>
          <p:nvPr/>
        </p:nvCxnSpPr>
        <p:spPr>
          <a:xfrm>
            <a:off x="1544945" y="4123592"/>
            <a:ext cx="5295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0" idx="2"/>
          </p:cNvCxnSpPr>
          <p:nvPr/>
        </p:nvCxnSpPr>
        <p:spPr>
          <a:xfrm flipH="1">
            <a:off x="3429000" y="1999519"/>
            <a:ext cx="1097787" cy="1869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
        <p:nvSpPr>
          <p:cNvPr id="11" name="Titre 4"/>
          <p:cNvSpPr txBox="1">
            <a:spLocks/>
          </p:cNvSpPr>
          <p:nvPr/>
        </p:nvSpPr>
        <p:spPr>
          <a:xfrm>
            <a:off x="1106649" y="16887"/>
            <a:ext cx="6727983" cy="908720"/>
          </a:xfrm>
          <a:prstGeom prst="rect">
            <a:avLst/>
          </a:prstGeom>
        </p:spPr>
        <p:txBody>
          <a:bodyPr vert="horz" lIns="0" tIns="0" rIns="0" bIns="0" rtlCol="0" anchor="ctr" anchorCtr="0">
            <a:noAutofit/>
          </a:bodyPr>
          <a:lstStyle>
            <a:lvl1pPr algn="l" defTabSz="914377" rtl="0" eaLnBrk="1" latinLnBrk="0" hangingPunct="1">
              <a:spcBef>
                <a:spcPct val="0"/>
              </a:spcBef>
              <a:buNone/>
              <a:defRPr sz="2200" b="1" kern="1200" cap="all" baseline="0">
                <a:solidFill>
                  <a:schemeClr val="bg1"/>
                </a:solidFill>
                <a:latin typeface="+mj-lt"/>
                <a:ea typeface="+mj-ea"/>
                <a:cs typeface="+mj-cs"/>
              </a:defRPr>
            </a:lvl1pPr>
          </a:lstStyle>
          <a:p>
            <a:pPr algn="ctr"/>
            <a:r>
              <a:rPr lang="en-US" dirty="0" smtClean="0"/>
              <a:t>improvements done for series </a:t>
            </a:r>
            <a:r>
              <a:rPr lang="en-US" dirty="0" err="1" smtClean="0"/>
              <a:t>cryomodules</a:t>
            </a:r>
            <a:endParaRPr lang="en-US" dirty="0"/>
          </a:p>
        </p:txBody>
      </p:sp>
    </p:spTree>
    <p:extLst>
      <p:ext uri="{BB962C8B-B14F-4D97-AF65-F5344CB8AC3E}">
        <p14:creationId xmlns:p14="http://schemas.microsoft.com/office/powerpoint/2010/main" val="106336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17</a:t>
            </a:fld>
            <a:endParaRPr lang="fr-FR" dirty="0"/>
          </a:p>
        </p:txBody>
      </p:sp>
      <p:sp>
        <p:nvSpPr>
          <p:cNvPr id="5" name="Titre 4"/>
          <p:cNvSpPr>
            <a:spLocks noGrp="1"/>
          </p:cNvSpPr>
          <p:nvPr>
            <p:ph type="title"/>
          </p:nvPr>
        </p:nvSpPr>
        <p:spPr/>
        <p:txBody>
          <a:bodyPr/>
          <a:lstStyle/>
          <a:p>
            <a:pPr algn="ctr"/>
            <a:r>
              <a:rPr lang="en-US" dirty="0" smtClean="0"/>
              <a:t>improvements done for series cryomodules</a:t>
            </a:r>
            <a:endParaRPr lang="en-US"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6474" y="1127726"/>
            <a:ext cx="2705155" cy="2448665"/>
          </a:xfrm>
          <a:prstGeom prst="rect">
            <a:avLst/>
          </a:prstGeom>
        </p:spPr>
      </p:pic>
      <p:pic>
        <p:nvPicPr>
          <p:cNvPr id="7" name="Imag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7686" y="1127726"/>
            <a:ext cx="3719278" cy="2448665"/>
          </a:xfrm>
          <a:prstGeom prst="rect">
            <a:avLst/>
          </a:prstGeom>
        </p:spPr>
      </p:pic>
      <p:pic>
        <p:nvPicPr>
          <p:cNvPr id="9" name="Imag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43600" y="4383915"/>
            <a:ext cx="3013364" cy="1791409"/>
          </a:xfrm>
          <a:prstGeom prst="rect">
            <a:avLst/>
          </a:prstGeom>
        </p:spPr>
      </p:pic>
      <p:pic>
        <p:nvPicPr>
          <p:cNvPr id="10" name="Imag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0583" y="4383915"/>
            <a:ext cx="3429000" cy="1434662"/>
          </a:xfrm>
          <a:prstGeom prst="rect">
            <a:avLst/>
          </a:prstGeom>
        </p:spPr>
      </p:pic>
      <p:sp>
        <p:nvSpPr>
          <p:cNvPr id="11" name="ZoneTexte 10"/>
          <p:cNvSpPr txBox="1"/>
          <p:nvPr/>
        </p:nvSpPr>
        <p:spPr>
          <a:xfrm>
            <a:off x="760356" y="3803942"/>
            <a:ext cx="7908859" cy="369332"/>
          </a:xfrm>
          <a:prstGeom prst="rect">
            <a:avLst/>
          </a:prstGeom>
          <a:noFill/>
        </p:spPr>
        <p:txBody>
          <a:bodyPr wrap="square" rtlCol="0">
            <a:spAutoFit/>
          </a:bodyPr>
          <a:lstStyle/>
          <a:p>
            <a:r>
              <a:rPr lang="en-US" dirty="0" smtClean="0"/>
              <a:t>New position of T sensors on the diphasic line that can be used for alarms</a:t>
            </a:r>
            <a:endParaRPr lang="en-US" dirty="0"/>
          </a:p>
        </p:txBody>
      </p:sp>
      <p:cxnSp>
        <p:nvCxnSpPr>
          <p:cNvPr id="13" name="Connecteur droit avec flèche 12"/>
          <p:cNvCxnSpPr/>
          <p:nvPr/>
        </p:nvCxnSpPr>
        <p:spPr>
          <a:xfrm flipH="1" flipV="1">
            <a:off x="1579418" y="2488027"/>
            <a:ext cx="976746" cy="1307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2867891" y="2576945"/>
            <a:ext cx="727364" cy="118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5611091" y="2119745"/>
            <a:ext cx="187036" cy="162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6754091" y="2182091"/>
            <a:ext cx="1371600" cy="1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2208097" y="4234571"/>
            <a:ext cx="1023476" cy="866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722696" y="6305195"/>
            <a:ext cx="4234267" cy="369332"/>
          </a:xfrm>
          <a:prstGeom prst="rect">
            <a:avLst/>
          </a:prstGeom>
          <a:noFill/>
        </p:spPr>
        <p:txBody>
          <a:bodyPr wrap="square" rtlCol="0">
            <a:spAutoFit/>
          </a:bodyPr>
          <a:lstStyle/>
          <a:p>
            <a:r>
              <a:rPr lang="en-US" dirty="0" smtClean="0"/>
              <a:t>TT02 is kept at the same position</a:t>
            </a:r>
            <a:endParaRPr lang="en-US" dirty="0"/>
          </a:p>
        </p:txBody>
      </p:sp>
      <p:cxnSp>
        <p:nvCxnSpPr>
          <p:cNvPr id="24" name="Connecteur droit avec flèche 23"/>
          <p:cNvCxnSpPr/>
          <p:nvPr/>
        </p:nvCxnSpPr>
        <p:spPr>
          <a:xfrm flipV="1">
            <a:off x="7086600" y="5527964"/>
            <a:ext cx="561109" cy="777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Tree>
    <p:extLst>
      <p:ext uri="{BB962C8B-B14F-4D97-AF65-F5344CB8AC3E}">
        <p14:creationId xmlns:p14="http://schemas.microsoft.com/office/powerpoint/2010/main" val="377773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18</a:t>
            </a:fld>
            <a:endParaRPr lang="fr-FR" dirty="0"/>
          </a:p>
        </p:txBody>
      </p:sp>
      <p:sp>
        <p:nvSpPr>
          <p:cNvPr id="6" name="Titre 4"/>
          <p:cNvSpPr>
            <a:spLocks noGrp="1"/>
          </p:cNvSpPr>
          <p:nvPr>
            <p:ph type="title"/>
          </p:nvPr>
        </p:nvSpPr>
        <p:spPr>
          <a:xfrm>
            <a:off x="1115618" y="52752"/>
            <a:ext cx="6727983" cy="908720"/>
          </a:xfrm>
        </p:spPr>
        <p:txBody>
          <a:bodyPr/>
          <a:lstStyle/>
          <a:p>
            <a:pPr algn="ctr"/>
            <a:r>
              <a:rPr lang="en-US" dirty="0" smtClean="0"/>
              <a:t>Conclusions</a:t>
            </a:r>
            <a:endParaRPr lang="en-US" dirty="0"/>
          </a:p>
        </p:txBody>
      </p:sp>
      <p:sp>
        <p:nvSpPr>
          <p:cNvPr id="7" name="ZoneTexte 6"/>
          <p:cNvSpPr txBox="1"/>
          <p:nvPr/>
        </p:nvSpPr>
        <p:spPr>
          <a:xfrm>
            <a:off x="760356" y="1375531"/>
            <a:ext cx="8162291" cy="4524315"/>
          </a:xfrm>
          <a:prstGeom prst="rect">
            <a:avLst/>
          </a:prstGeom>
          <a:noFill/>
          <a:ln>
            <a:noFill/>
          </a:ln>
        </p:spPr>
        <p:txBody>
          <a:bodyPr wrap="square" rtlCol="0">
            <a:spAutoFit/>
          </a:bodyPr>
          <a:lstStyle/>
          <a:p>
            <a:r>
              <a:rPr lang="en-US" dirty="0" smtClean="0"/>
              <a:t>The explanation we have of the rupture event leads to comfort us in the better behavior of the elliptical cryomodules in the ESS conditions</a:t>
            </a:r>
          </a:p>
          <a:p>
            <a:pPr marL="285750" indent="-285750">
              <a:buFont typeface="Arial" panose="020B0604020202020204" pitchFamily="34" charset="0"/>
              <a:buChar char="•"/>
            </a:pPr>
            <a:r>
              <a:rPr lang="en-US" dirty="0"/>
              <a:t>w</a:t>
            </a:r>
            <a:r>
              <a:rPr lang="en-US" dirty="0" smtClean="0"/>
              <a:t>ith supercritical </a:t>
            </a:r>
            <a:r>
              <a:rPr lang="en-US" dirty="0" smtClean="0"/>
              <a:t>He at 3 bars</a:t>
            </a:r>
            <a:endParaRPr lang="en-US" dirty="0" smtClean="0"/>
          </a:p>
          <a:p>
            <a:pPr marL="285750" indent="-285750">
              <a:buFont typeface="Arial" panose="020B0604020202020204" pitchFamily="34" charset="0"/>
              <a:buChar char="•"/>
            </a:pPr>
            <a:r>
              <a:rPr lang="en-US" dirty="0"/>
              <a:t>w</a:t>
            </a:r>
            <a:r>
              <a:rPr lang="en-US" dirty="0" smtClean="0"/>
              <a:t>ith a correct GHe exhaust connection of the LHe level gauges to the diphasic pipe</a:t>
            </a:r>
          </a:p>
          <a:p>
            <a:endParaRPr lang="en-US" dirty="0" smtClean="0"/>
          </a:p>
          <a:p>
            <a:r>
              <a:rPr lang="en-US" dirty="0" smtClean="0"/>
              <a:t>The LHe level should be correctly controlled in the middle of the diphasic pipe.</a:t>
            </a:r>
          </a:p>
          <a:p>
            <a:endParaRPr lang="en-US" dirty="0" smtClean="0"/>
          </a:p>
          <a:p>
            <a:r>
              <a:rPr lang="en-US" dirty="0" smtClean="0"/>
              <a:t>Thermal sensors will be placed on the diphasic pipe in adequate location for using them for alarms and closing LCV01 and LCV02 if necessary for avoiding complete filling </a:t>
            </a:r>
            <a:r>
              <a:rPr lang="en-US" dirty="0" smtClean="0"/>
              <a:t>of this </a:t>
            </a:r>
            <a:r>
              <a:rPr lang="en-US" dirty="0" smtClean="0"/>
              <a:t>pipe.</a:t>
            </a:r>
          </a:p>
          <a:p>
            <a:endParaRPr lang="en-US" dirty="0"/>
          </a:p>
          <a:p>
            <a:r>
              <a:rPr lang="en-US" dirty="0" smtClean="0"/>
              <a:t>In the </a:t>
            </a:r>
            <a:r>
              <a:rPr lang="en-US" smtClean="0"/>
              <a:t>CEA </a:t>
            </a:r>
            <a:r>
              <a:rPr lang="en-US" smtClean="0"/>
              <a:t>test </a:t>
            </a:r>
            <a:r>
              <a:rPr lang="en-US" dirty="0" smtClean="0"/>
              <a:t>stand an additional phase separator is added on the LHe filling line to remove the GHe at the cryomodule connection. That should help to improve the efficiency of the Hampson heat exchanger and suppress the cryogenic instabilities observed.</a:t>
            </a:r>
          </a:p>
        </p:txBody>
      </p:sp>
      <p:sp>
        <p:nvSpPr>
          <p:cNvPr id="8" name="ZoneTexte 7"/>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Tree>
    <p:extLst>
      <p:ext uri="{BB962C8B-B14F-4D97-AF65-F5344CB8AC3E}">
        <p14:creationId xmlns:p14="http://schemas.microsoft.com/office/powerpoint/2010/main" val="171626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 </a:t>
            </a:r>
            <a:endParaRPr lang="en-US" dirty="0"/>
          </a:p>
        </p:txBody>
      </p:sp>
      <p:sp>
        <p:nvSpPr>
          <p:cNvPr id="3" name="Espace réservé du texte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19</a:t>
            </a:fld>
            <a:endParaRPr lang="fr-FR" dirty="0"/>
          </a:p>
        </p:txBody>
      </p:sp>
      <p:sp>
        <p:nvSpPr>
          <p:cNvPr id="5" name="Espace réservé du pied de page 4"/>
          <p:cNvSpPr>
            <a:spLocks noGrp="1"/>
          </p:cNvSpPr>
          <p:nvPr>
            <p:ph type="ftr" sz="quarter" idx="12"/>
          </p:nvPr>
        </p:nvSpPr>
        <p:spPr/>
        <p:txBody>
          <a:bodyPr/>
          <a:lstStyle/>
          <a:p>
            <a:pPr algn="l"/>
            <a:r>
              <a:rPr lang="en-US" smtClean="0"/>
              <a:t>ESS/CEA coordination committee | 23rd november 2018 - Saclay</a:t>
            </a:r>
            <a:endParaRPr lang="fr-FR" dirty="0"/>
          </a:p>
        </p:txBody>
      </p:sp>
    </p:spTree>
    <p:extLst>
      <p:ext uri="{BB962C8B-B14F-4D97-AF65-F5344CB8AC3E}">
        <p14:creationId xmlns:p14="http://schemas.microsoft.com/office/powerpoint/2010/main" val="165431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2</a:t>
            </a:fld>
            <a:endParaRPr lang="fr-FR" dirty="0"/>
          </a:p>
        </p:txBody>
      </p:sp>
      <p:sp>
        <p:nvSpPr>
          <p:cNvPr id="7" name="ZoneTexte 6"/>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
        <p:nvSpPr>
          <p:cNvPr id="8" name="Titre 4"/>
          <p:cNvSpPr>
            <a:spLocks noGrp="1"/>
          </p:cNvSpPr>
          <p:nvPr>
            <p:ph type="title"/>
          </p:nvPr>
        </p:nvSpPr>
        <p:spPr>
          <a:xfrm>
            <a:off x="1115618" y="52752"/>
            <a:ext cx="6727983" cy="908720"/>
          </a:xfrm>
        </p:spPr>
        <p:txBody>
          <a:bodyPr/>
          <a:lstStyle/>
          <a:p>
            <a:pPr algn="ctr"/>
            <a:r>
              <a:rPr lang="en-US" dirty="0" smtClean="0"/>
              <a:t>General layout of the elliptical cryomodules</a:t>
            </a:r>
            <a:endParaRPr lang="en-US" dirty="0"/>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8527" y="1148285"/>
            <a:ext cx="6445767" cy="5217228"/>
          </a:xfrm>
          <a:prstGeom prst="rect">
            <a:avLst/>
          </a:prstGeom>
        </p:spPr>
      </p:pic>
    </p:spTree>
    <p:extLst>
      <p:ext uri="{BB962C8B-B14F-4D97-AF65-F5344CB8AC3E}">
        <p14:creationId xmlns:p14="http://schemas.microsoft.com/office/powerpoint/2010/main" val="426241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3</a:t>
            </a:fld>
            <a:endParaRPr lang="fr-FR"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0356" y="928234"/>
            <a:ext cx="7961601" cy="5410200"/>
          </a:xfrm>
          <a:prstGeom prst="rect">
            <a:avLst/>
          </a:prstGeom>
        </p:spPr>
      </p:pic>
      <p:sp>
        <p:nvSpPr>
          <p:cNvPr id="7" name="ZoneTexte 6"/>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
        <p:nvSpPr>
          <p:cNvPr id="18" name="Titre 4"/>
          <p:cNvSpPr>
            <a:spLocks noGrp="1"/>
          </p:cNvSpPr>
          <p:nvPr>
            <p:ph type="title"/>
          </p:nvPr>
        </p:nvSpPr>
        <p:spPr>
          <a:xfrm>
            <a:off x="1115618" y="52752"/>
            <a:ext cx="6727983" cy="908720"/>
          </a:xfrm>
        </p:spPr>
        <p:txBody>
          <a:bodyPr/>
          <a:lstStyle/>
          <a:p>
            <a:pPr algn="ctr"/>
            <a:r>
              <a:rPr lang="en-US" dirty="0" err="1" smtClean="0"/>
              <a:t>Cryo</a:t>
            </a:r>
            <a:r>
              <a:rPr lang="en-US" dirty="0" smtClean="0"/>
              <a:t> piping of the elliptical cryomodules (ESS configuration)</a:t>
            </a:r>
            <a:endParaRPr lang="en-US" dirty="0"/>
          </a:p>
        </p:txBody>
      </p:sp>
      <p:sp>
        <p:nvSpPr>
          <p:cNvPr id="19" name="ZoneTexte 18"/>
          <p:cNvSpPr txBox="1"/>
          <p:nvPr/>
        </p:nvSpPr>
        <p:spPr>
          <a:xfrm rot="16200000" flipH="1">
            <a:off x="1906773" y="1579396"/>
            <a:ext cx="2335427" cy="369332"/>
          </a:xfrm>
          <a:prstGeom prst="rect">
            <a:avLst/>
          </a:prstGeom>
          <a:noFill/>
        </p:spPr>
        <p:txBody>
          <a:bodyPr wrap="square" rtlCol="0">
            <a:spAutoFit/>
          </a:bodyPr>
          <a:lstStyle/>
          <a:p>
            <a:r>
              <a:rPr lang="en-US" dirty="0" smtClean="0"/>
              <a:t>Heat exchanger</a:t>
            </a:r>
            <a:endParaRPr lang="en-US" dirty="0"/>
          </a:p>
        </p:txBody>
      </p:sp>
      <p:sp>
        <p:nvSpPr>
          <p:cNvPr id="20" name="ZoneTexte 19"/>
          <p:cNvSpPr txBox="1"/>
          <p:nvPr/>
        </p:nvSpPr>
        <p:spPr>
          <a:xfrm>
            <a:off x="4091626" y="1683337"/>
            <a:ext cx="1582040" cy="646331"/>
          </a:xfrm>
          <a:prstGeom prst="rect">
            <a:avLst/>
          </a:prstGeom>
          <a:noFill/>
        </p:spPr>
        <p:txBody>
          <a:bodyPr wrap="square" rtlCol="0">
            <a:spAutoFit/>
          </a:bodyPr>
          <a:lstStyle/>
          <a:p>
            <a:pPr algn="ctr"/>
            <a:r>
              <a:rPr lang="en-US" dirty="0" smtClean="0"/>
              <a:t>LCV02</a:t>
            </a:r>
          </a:p>
          <a:p>
            <a:pPr algn="ctr"/>
            <a:r>
              <a:rPr lang="en-US" dirty="0" smtClean="0"/>
              <a:t>Cooling valve</a:t>
            </a:r>
            <a:endParaRPr lang="en-US" dirty="0"/>
          </a:p>
        </p:txBody>
      </p:sp>
      <p:sp>
        <p:nvSpPr>
          <p:cNvPr id="22" name="ZoneTexte 21"/>
          <p:cNvSpPr txBox="1"/>
          <p:nvPr/>
        </p:nvSpPr>
        <p:spPr>
          <a:xfrm>
            <a:off x="258857" y="1108692"/>
            <a:ext cx="2335427" cy="369332"/>
          </a:xfrm>
          <a:prstGeom prst="rect">
            <a:avLst/>
          </a:prstGeom>
          <a:noFill/>
        </p:spPr>
        <p:txBody>
          <a:bodyPr wrap="square" rtlCol="0">
            <a:spAutoFit/>
          </a:bodyPr>
          <a:lstStyle/>
          <a:p>
            <a:r>
              <a:rPr lang="en-US" dirty="0" smtClean="0"/>
              <a:t>Burst disc</a:t>
            </a:r>
            <a:endParaRPr lang="en-US" dirty="0"/>
          </a:p>
        </p:txBody>
      </p:sp>
      <p:sp>
        <p:nvSpPr>
          <p:cNvPr id="23" name="ZoneTexte 22"/>
          <p:cNvSpPr txBox="1"/>
          <p:nvPr/>
        </p:nvSpPr>
        <p:spPr>
          <a:xfrm>
            <a:off x="5115062" y="2385745"/>
            <a:ext cx="2335427" cy="369332"/>
          </a:xfrm>
          <a:prstGeom prst="rect">
            <a:avLst/>
          </a:prstGeom>
          <a:noFill/>
        </p:spPr>
        <p:txBody>
          <a:bodyPr wrap="square" rtlCol="0">
            <a:spAutoFit/>
          </a:bodyPr>
          <a:lstStyle/>
          <a:p>
            <a:r>
              <a:rPr lang="en-US" dirty="0" smtClean="0"/>
              <a:t>Burst disc</a:t>
            </a:r>
            <a:endParaRPr lang="en-US" dirty="0"/>
          </a:p>
        </p:txBody>
      </p:sp>
      <p:sp>
        <p:nvSpPr>
          <p:cNvPr id="24" name="ZoneTexte 23"/>
          <p:cNvSpPr txBox="1"/>
          <p:nvPr/>
        </p:nvSpPr>
        <p:spPr>
          <a:xfrm>
            <a:off x="5240967" y="944532"/>
            <a:ext cx="1889192" cy="646331"/>
          </a:xfrm>
          <a:prstGeom prst="rect">
            <a:avLst/>
          </a:prstGeom>
          <a:noFill/>
        </p:spPr>
        <p:txBody>
          <a:bodyPr wrap="square" rtlCol="0">
            <a:spAutoFit/>
          </a:bodyPr>
          <a:lstStyle/>
          <a:p>
            <a:pPr algn="ctr"/>
            <a:r>
              <a:rPr lang="en-US" dirty="0" smtClean="0"/>
              <a:t>CV91</a:t>
            </a:r>
          </a:p>
          <a:p>
            <a:pPr algn="ctr"/>
            <a:r>
              <a:rPr lang="en-US" dirty="0" smtClean="0"/>
              <a:t>Controlled </a:t>
            </a:r>
            <a:r>
              <a:rPr lang="en-US" dirty="0" smtClean="0"/>
              <a:t>valve</a:t>
            </a:r>
            <a:endParaRPr lang="en-US" dirty="0"/>
          </a:p>
        </p:txBody>
      </p:sp>
      <p:sp>
        <p:nvSpPr>
          <p:cNvPr id="25" name="ZoneTexte 24"/>
          <p:cNvSpPr txBox="1"/>
          <p:nvPr/>
        </p:nvSpPr>
        <p:spPr>
          <a:xfrm>
            <a:off x="7368782" y="1347840"/>
            <a:ext cx="1553866" cy="646331"/>
          </a:xfrm>
          <a:prstGeom prst="rect">
            <a:avLst/>
          </a:prstGeom>
          <a:noFill/>
        </p:spPr>
        <p:txBody>
          <a:bodyPr wrap="square" rtlCol="0">
            <a:spAutoFit/>
          </a:bodyPr>
          <a:lstStyle/>
          <a:p>
            <a:pPr algn="ctr"/>
            <a:r>
              <a:rPr lang="en-US" dirty="0" smtClean="0"/>
              <a:t>SV90</a:t>
            </a:r>
          </a:p>
          <a:p>
            <a:pPr algn="ctr"/>
            <a:r>
              <a:rPr lang="en-US" dirty="0" smtClean="0"/>
              <a:t>Safety valve</a:t>
            </a:r>
            <a:endParaRPr lang="en-US" dirty="0"/>
          </a:p>
        </p:txBody>
      </p:sp>
      <p:sp>
        <p:nvSpPr>
          <p:cNvPr id="26" name="ZoneTexte 25"/>
          <p:cNvSpPr txBox="1"/>
          <p:nvPr/>
        </p:nvSpPr>
        <p:spPr>
          <a:xfrm>
            <a:off x="7881440" y="2755077"/>
            <a:ext cx="1041207" cy="646331"/>
          </a:xfrm>
          <a:prstGeom prst="rect">
            <a:avLst/>
          </a:prstGeom>
          <a:noFill/>
        </p:spPr>
        <p:txBody>
          <a:bodyPr wrap="square" rtlCol="0">
            <a:spAutoFit/>
          </a:bodyPr>
          <a:lstStyle/>
          <a:p>
            <a:pPr algn="ctr"/>
            <a:r>
              <a:rPr lang="en-US" dirty="0" smtClean="0"/>
              <a:t>LCV01</a:t>
            </a:r>
          </a:p>
          <a:p>
            <a:pPr algn="ctr"/>
            <a:r>
              <a:rPr lang="en-US" dirty="0" smtClean="0"/>
              <a:t>JT valve</a:t>
            </a:r>
            <a:endParaRPr lang="en-US" dirty="0"/>
          </a:p>
        </p:txBody>
      </p:sp>
      <p:cxnSp>
        <p:nvCxnSpPr>
          <p:cNvPr id="28" name="Connecteur droit avec flèche 27"/>
          <p:cNvCxnSpPr/>
          <p:nvPr/>
        </p:nvCxnSpPr>
        <p:spPr>
          <a:xfrm>
            <a:off x="6201068" y="1573922"/>
            <a:ext cx="298586" cy="525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a:off x="6919784" y="1981346"/>
            <a:ext cx="556054" cy="33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6201068" y="2497898"/>
            <a:ext cx="365760" cy="7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20" idx="1"/>
          </p:cNvCxnSpPr>
          <p:nvPr/>
        </p:nvCxnSpPr>
        <p:spPr>
          <a:xfrm flipH="1">
            <a:off x="3607662" y="2006503"/>
            <a:ext cx="483964" cy="232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1426570" y="1204590"/>
            <a:ext cx="649365" cy="8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54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4</a:t>
            </a:fld>
            <a:endParaRPr lang="fr-FR"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9704" y="1572676"/>
            <a:ext cx="6727983" cy="4505081"/>
          </a:xfrm>
          <a:prstGeom prst="rect">
            <a:avLst/>
          </a:prstGeom>
        </p:spPr>
      </p:pic>
      <p:sp>
        <p:nvSpPr>
          <p:cNvPr id="7" name="ZoneTexte 6"/>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
        <p:nvSpPr>
          <p:cNvPr id="8" name="Titre 4"/>
          <p:cNvSpPr>
            <a:spLocks noGrp="1"/>
          </p:cNvSpPr>
          <p:nvPr>
            <p:ph type="title"/>
          </p:nvPr>
        </p:nvSpPr>
        <p:spPr>
          <a:xfrm>
            <a:off x="1115618" y="52752"/>
            <a:ext cx="6727983" cy="908720"/>
          </a:xfrm>
        </p:spPr>
        <p:txBody>
          <a:bodyPr/>
          <a:lstStyle/>
          <a:p>
            <a:pPr algn="ctr"/>
            <a:r>
              <a:rPr lang="en-US" dirty="0" err="1" smtClean="0"/>
              <a:t>Cryo</a:t>
            </a:r>
            <a:r>
              <a:rPr lang="en-US" dirty="0" smtClean="0"/>
              <a:t> piping of the elliptical cryomodules </a:t>
            </a:r>
            <a:r>
              <a:rPr lang="en-US" dirty="0"/>
              <a:t>(ESS </a:t>
            </a:r>
            <a:r>
              <a:rPr lang="en-US" dirty="0" smtClean="0"/>
              <a:t>configuration)</a:t>
            </a:r>
            <a:endParaRPr lang="en-US" dirty="0"/>
          </a:p>
        </p:txBody>
      </p:sp>
      <p:sp>
        <p:nvSpPr>
          <p:cNvPr id="9" name="ZoneTexte 8"/>
          <p:cNvSpPr txBox="1"/>
          <p:nvPr/>
        </p:nvSpPr>
        <p:spPr>
          <a:xfrm>
            <a:off x="6736289" y="4203253"/>
            <a:ext cx="2214624" cy="369332"/>
          </a:xfrm>
          <a:prstGeom prst="rect">
            <a:avLst/>
          </a:prstGeom>
          <a:noFill/>
        </p:spPr>
        <p:txBody>
          <a:bodyPr wrap="square" rtlCol="0">
            <a:spAutoFit/>
          </a:bodyPr>
          <a:lstStyle/>
          <a:p>
            <a:r>
              <a:rPr lang="en-US" dirty="0" smtClean="0"/>
              <a:t>2 LHe level gauges </a:t>
            </a:r>
            <a:endParaRPr lang="en-US" dirty="0"/>
          </a:p>
        </p:txBody>
      </p:sp>
      <p:cxnSp>
        <p:nvCxnSpPr>
          <p:cNvPr id="11" name="Connecteur droit avec flèche 10"/>
          <p:cNvCxnSpPr>
            <a:stCxn id="9" idx="1"/>
          </p:cNvCxnSpPr>
          <p:nvPr/>
        </p:nvCxnSpPr>
        <p:spPr>
          <a:xfrm flipH="1">
            <a:off x="5816009" y="4387919"/>
            <a:ext cx="920280" cy="130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18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5</a:t>
            </a:fld>
            <a:endParaRPr lang="fr-FR" dirty="0"/>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6274" y="1015209"/>
            <a:ext cx="6435732" cy="403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336338" y="3957668"/>
            <a:ext cx="22114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4547762" y="3967537"/>
            <a:ext cx="0"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419652" y="4615609"/>
            <a:ext cx="735914" cy="276999"/>
          </a:xfrm>
          <a:prstGeom prst="rect">
            <a:avLst/>
          </a:prstGeom>
          <a:noFill/>
        </p:spPr>
        <p:txBody>
          <a:bodyPr wrap="square" lIns="0" tIns="0" rIns="0" bIns="0" rtlCol="0">
            <a:spAutoFit/>
          </a:bodyPr>
          <a:lstStyle/>
          <a:p>
            <a:r>
              <a:rPr lang="en-GB" b="1" dirty="0" smtClean="0">
                <a:solidFill>
                  <a:srgbClr val="FF0000"/>
                </a:solidFill>
              </a:rPr>
              <a:t>48 l</a:t>
            </a:r>
            <a:endParaRPr lang="en-GB" b="1" dirty="0">
              <a:solidFill>
                <a:srgbClr val="FF0000"/>
              </a:solidFill>
            </a:endParaRPr>
          </a:p>
        </p:txBody>
      </p:sp>
      <p:sp>
        <p:nvSpPr>
          <p:cNvPr id="10" name="ZoneTexte 9"/>
          <p:cNvSpPr txBox="1"/>
          <p:nvPr/>
        </p:nvSpPr>
        <p:spPr>
          <a:xfrm>
            <a:off x="1161535" y="3811474"/>
            <a:ext cx="1066787" cy="276999"/>
          </a:xfrm>
          <a:prstGeom prst="rect">
            <a:avLst/>
          </a:prstGeom>
          <a:noFill/>
        </p:spPr>
        <p:txBody>
          <a:bodyPr wrap="square" lIns="0" tIns="0" rIns="0" bIns="0" rtlCol="0">
            <a:spAutoFit/>
          </a:bodyPr>
          <a:lstStyle/>
          <a:p>
            <a:r>
              <a:rPr lang="en-GB" b="1" dirty="0" smtClean="0">
                <a:solidFill>
                  <a:srgbClr val="FF0000"/>
                </a:solidFill>
              </a:rPr>
              <a:t>1.04 bar</a:t>
            </a:r>
            <a:endParaRPr lang="en-GB" b="1" dirty="0">
              <a:solidFill>
                <a:srgbClr val="FF0000"/>
              </a:solidFill>
            </a:endParaRPr>
          </a:p>
        </p:txBody>
      </p:sp>
      <p:sp>
        <p:nvSpPr>
          <p:cNvPr id="11" name="Ellipse 10"/>
          <p:cNvSpPr/>
          <p:nvPr/>
        </p:nvSpPr>
        <p:spPr>
          <a:xfrm>
            <a:off x="4419034" y="3859525"/>
            <a:ext cx="216024" cy="216024"/>
          </a:xfrm>
          <a:prstGeom prst="ellipse">
            <a:avLst/>
          </a:prstGeom>
          <a:noFill/>
          <a:ln w="22225"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necteur droit avec flèche 11"/>
          <p:cNvCxnSpPr>
            <a:endCxn id="11" idx="3"/>
          </p:cNvCxnSpPr>
          <p:nvPr/>
        </p:nvCxnSpPr>
        <p:spPr>
          <a:xfrm flipV="1">
            <a:off x="2933218" y="4043913"/>
            <a:ext cx="1517452" cy="1435792"/>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620751" y="5338539"/>
            <a:ext cx="2372706" cy="369332"/>
          </a:xfrm>
          <a:prstGeom prst="rect">
            <a:avLst/>
          </a:prstGeom>
          <a:solidFill>
            <a:srgbClr val="FFFF00"/>
          </a:solidFill>
        </p:spPr>
        <p:txBody>
          <a:bodyPr wrap="square" rtlCol="0">
            <a:spAutoFit/>
          </a:bodyPr>
          <a:lstStyle/>
          <a:p>
            <a:r>
              <a:rPr lang="en-GB" dirty="0" smtClean="0"/>
              <a:t>Limit of the 4.3 article</a:t>
            </a:r>
            <a:endParaRPr lang="en-GB" dirty="0"/>
          </a:p>
        </p:txBody>
      </p:sp>
      <p:cxnSp>
        <p:nvCxnSpPr>
          <p:cNvPr id="14" name="Connecteur droit avec flèche 13"/>
          <p:cNvCxnSpPr>
            <a:endCxn id="9" idx="2"/>
          </p:cNvCxnSpPr>
          <p:nvPr/>
        </p:nvCxnSpPr>
        <p:spPr>
          <a:xfrm flipH="1" flipV="1">
            <a:off x="4787609" y="4892608"/>
            <a:ext cx="305850" cy="781637"/>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093458" y="5335688"/>
            <a:ext cx="3747974" cy="677108"/>
          </a:xfrm>
          <a:prstGeom prst="rect">
            <a:avLst/>
          </a:prstGeom>
          <a:solidFill>
            <a:srgbClr val="99FF99"/>
          </a:solidFill>
        </p:spPr>
        <p:txBody>
          <a:bodyPr wrap="square" rtlCol="0">
            <a:spAutoFit/>
          </a:bodyPr>
          <a:lstStyle/>
          <a:p>
            <a:r>
              <a:rPr lang="en-GB" dirty="0" smtClean="0"/>
              <a:t>Volume of the largest circuit vessel: the cavity helium tank</a:t>
            </a:r>
            <a:endParaRPr lang="en-GB" dirty="0"/>
          </a:p>
        </p:txBody>
      </p:sp>
      <p:sp>
        <p:nvSpPr>
          <p:cNvPr id="17" name="Titre 4"/>
          <p:cNvSpPr>
            <a:spLocks noGrp="1"/>
          </p:cNvSpPr>
          <p:nvPr>
            <p:ph type="title"/>
          </p:nvPr>
        </p:nvSpPr>
        <p:spPr>
          <a:xfrm>
            <a:off x="1507524" y="52752"/>
            <a:ext cx="6336077" cy="908720"/>
          </a:xfrm>
        </p:spPr>
        <p:txBody>
          <a:bodyPr/>
          <a:lstStyle/>
          <a:p>
            <a:pPr algn="ctr"/>
            <a:r>
              <a:rPr lang="en-US" dirty="0" smtClean="0"/>
              <a:t>Design is done to be compliant with the article 4.3 of PED</a:t>
            </a:r>
            <a:endParaRPr lang="en-US" dirty="0"/>
          </a:p>
        </p:txBody>
      </p:sp>
    </p:spTree>
    <p:extLst>
      <p:ext uri="{BB962C8B-B14F-4D97-AF65-F5344CB8AC3E}">
        <p14:creationId xmlns:p14="http://schemas.microsoft.com/office/powerpoint/2010/main" val="205864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6</a:t>
            </a:fld>
            <a:endParaRPr lang="fr-FR" dirty="0"/>
          </a:p>
        </p:txBody>
      </p:sp>
      <p:pic>
        <p:nvPicPr>
          <p:cNvPr id="6" name="Imag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2591" y="1071368"/>
            <a:ext cx="5765941" cy="4876800"/>
          </a:xfrm>
          <a:prstGeom prst="rect">
            <a:avLst/>
          </a:prstGeom>
        </p:spPr>
      </p:pic>
      <p:sp>
        <p:nvSpPr>
          <p:cNvPr id="7" name="ZoneTexte 6"/>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
        <p:nvSpPr>
          <p:cNvPr id="8" name="Titre 4"/>
          <p:cNvSpPr>
            <a:spLocks noGrp="1"/>
          </p:cNvSpPr>
          <p:nvPr>
            <p:ph type="title"/>
          </p:nvPr>
        </p:nvSpPr>
        <p:spPr>
          <a:xfrm>
            <a:off x="1507524" y="52752"/>
            <a:ext cx="6336077" cy="908720"/>
          </a:xfrm>
        </p:spPr>
        <p:txBody>
          <a:bodyPr/>
          <a:lstStyle/>
          <a:p>
            <a:pPr algn="ctr"/>
            <a:r>
              <a:rPr lang="en-US" dirty="0" smtClean="0"/>
              <a:t>Sizing of the safety equipment</a:t>
            </a:r>
            <a:endParaRPr lang="en-US" dirty="0"/>
          </a:p>
        </p:txBody>
      </p:sp>
    </p:spTree>
    <p:extLst>
      <p:ext uri="{BB962C8B-B14F-4D97-AF65-F5344CB8AC3E}">
        <p14:creationId xmlns:p14="http://schemas.microsoft.com/office/powerpoint/2010/main" val="309364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7</a:t>
            </a:fld>
            <a:endParaRPr lang="fr-FR"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419" y="829148"/>
            <a:ext cx="2866768" cy="3519698"/>
          </a:xfrm>
          <a:prstGeom prst="rect">
            <a:avLst/>
          </a:prstGeom>
        </p:spPr>
      </p:pic>
      <p:pic>
        <p:nvPicPr>
          <p:cNvPr id="7" name="Imag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66160" y="829148"/>
            <a:ext cx="5577840" cy="5841172"/>
          </a:xfrm>
          <a:prstGeom prst="rect">
            <a:avLst/>
          </a:prstGeom>
        </p:spPr>
      </p:pic>
      <p:sp>
        <p:nvSpPr>
          <p:cNvPr id="8" name="Rectangle 7"/>
          <p:cNvSpPr/>
          <p:nvPr/>
        </p:nvSpPr>
        <p:spPr>
          <a:xfrm>
            <a:off x="3726983" y="5918816"/>
            <a:ext cx="4777740" cy="77275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19" y="4491789"/>
            <a:ext cx="3339721" cy="2178531"/>
          </a:xfrm>
          <a:prstGeom prst="rect">
            <a:avLst/>
          </a:prstGeom>
          <a:ln>
            <a:solidFill>
              <a:schemeClr val="tx1"/>
            </a:solidFill>
          </a:ln>
        </p:spPr>
      </p:pic>
      <p:sp>
        <p:nvSpPr>
          <p:cNvPr id="10" name="ZoneTexte 9"/>
          <p:cNvSpPr txBox="1"/>
          <p:nvPr/>
        </p:nvSpPr>
        <p:spPr>
          <a:xfrm>
            <a:off x="4385024" y="4996279"/>
            <a:ext cx="3461657" cy="584775"/>
          </a:xfrm>
          <a:prstGeom prst="rect">
            <a:avLst/>
          </a:prstGeom>
          <a:solidFill>
            <a:schemeClr val="bg1"/>
          </a:solidFill>
          <a:ln>
            <a:solidFill>
              <a:schemeClr val="tx1"/>
            </a:solidFill>
          </a:ln>
        </p:spPr>
        <p:txBody>
          <a:bodyPr wrap="square" rtlCol="0">
            <a:spAutoFit/>
          </a:bodyPr>
          <a:lstStyle/>
          <a:p>
            <a:pPr algn="ctr"/>
            <a:r>
              <a:rPr lang="en-US" sz="3200" dirty="0" smtClean="0">
                <a:solidFill>
                  <a:srgbClr val="FF0000"/>
                </a:solidFill>
              </a:rPr>
              <a:t>Ps=1.04 </a:t>
            </a:r>
            <a:r>
              <a:rPr lang="en-US" sz="3200" dirty="0" err="1" smtClean="0">
                <a:solidFill>
                  <a:srgbClr val="FF0000"/>
                </a:solidFill>
              </a:rPr>
              <a:t>barg</a:t>
            </a:r>
            <a:endParaRPr lang="en-US" sz="3200" dirty="0">
              <a:solidFill>
                <a:srgbClr val="FF0000"/>
              </a:solidFill>
            </a:endParaRPr>
          </a:p>
        </p:txBody>
      </p:sp>
      <p:sp>
        <p:nvSpPr>
          <p:cNvPr id="11" name="ZoneTexte 10"/>
          <p:cNvSpPr txBox="1"/>
          <p:nvPr/>
        </p:nvSpPr>
        <p:spPr>
          <a:xfrm>
            <a:off x="5115062" y="6552326"/>
            <a:ext cx="3807585" cy="246221"/>
          </a:xfrm>
          <a:prstGeom prst="rect">
            <a:avLst/>
          </a:prstGeom>
        </p:spPr>
        <p:txBody>
          <a:bodyPr vert="horz" lIns="0" tIns="0" rIns="0" bIns="0" rtlCol="0" anchor="ctr"/>
          <a:lstStyle>
            <a:defPPr>
              <a:defRPr lang="fr-FR"/>
            </a:defPPr>
            <a:lvl1pPr algn="r">
              <a:defRPr sz="1000">
                <a:solidFill>
                  <a:srgbClr val="666666"/>
                </a:solidFill>
              </a:defRPr>
            </a:lvl1pPr>
          </a:lstStyle>
          <a:p>
            <a:r>
              <a:rPr lang="fr-FR" dirty="0" smtClean="0"/>
              <a:t>C. </a:t>
            </a:r>
            <a:r>
              <a:rPr lang="fr-FR" dirty="0" err="1" smtClean="0"/>
              <a:t>Mayri</a:t>
            </a:r>
            <a:r>
              <a:rPr lang="fr-FR" dirty="0" smtClean="0"/>
              <a:t> </a:t>
            </a:r>
            <a:r>
              <a:rPr lang="fr-FR" dirty="0"/>
              <a:t>- </a:t>
            </a:r>
            <a:r>
              <a:rPr lang="fr-FR" dirty="0" err="1"/>
              <a:t>Burst</a:t>
            </a:r>
            <a:r>
              <a:rPr lang="fr-FR" dirty="0"/>
              <a:t> discs </a:t>
            </a:r>
            <a:r>
              <a:rPr lang="fr-FR" dirty="0" err="1"/>
              <a:t>review</a:t>
            </a:r>
            <a:r>
              <a:rPr lang="fr-FR" dirty="0"/>
              <a:t> – 21 May 2019 </a:t>
            </a:r>
          </a:p>
        </p:txBody>
      </p:sp>
      <p:sp>
        <p:nvSpPr>
          <p:cNvPr id="12" name="Titre 1"/>
          <p:cNvSpPr>
            <a:spLocks noGrp="1"/>
          </p:cNvSpPr>
          <p:nvPr>
            <p:ph type="title"/>
          </p:nvPr>
        </p:nvSpPr>
        <p:spPr>
          <a:xfrm>
            <a:off x="1319704" y="-79572"/>
            <a:ext cx="5833064" cy="908720"/>
          </a:xfrm>
        </p:spPr>
        <p:txBody>
          <a:bodyPr/>
          <a:lstStyle/>
          <a:p>
            <a:pPr algn="ctr"/>
            <a:r>
              <a:rPr lang="fr-FR" sz="2000" dirty="0" smtClean="0">
                <a:latin typeface="+mn-lt"/>
              </a:rPr>
              <a:t>TUV </a:t>
            </a:r>
            <a:r>
              <a:rPr lang="fr-FR" sz="2000" dirty="0" err="1" smtClean="0">
                <a:latin typeface="+mn-lt"/>
              </a:rPr>
              <a:t>classified</a:t>
            </a:r>
            <a:r>
              <a:rPr lang="fr-FR" sz="2000" dirty="0" smtClean="0">
                <a:latin typeface="+mn-lt"/>
              </a:rPr>
              <a:t> the cryomodules </a:t>
            </a:r>
            <a:r>
              <a:rPr lang="fr-FR" sz="2000" dirty="0" err="1" smtClean="0">
                <a:latin typeface="+mn-lt"/>
              </a:rPr>
              <a:t>according</a:t>
            </a:r>
            <a:r>
              <a:rPr lang="fr-FR" sz="2000" dirty="0" smtClean="0">
                <a:latin typeface="+mn-lt"/>
              </a:rPr>
              <a:t> PED, article 4.3</a:t>
            </a:r>
            <a:endParaRPr lang="fr-FR" sz="2000" dirty="0">
              <a:latin typeface="+mn-lt"/>
            </a:endParaRPr>
          </a:p>
        </p:txBody>
      </p:sp>
    </p:spTree>
    <p:extLst>
      <p:ext uri="{BB962C8B-B14F-4D97-AF65-F5344CB8AC3E}">
        <p14:creationId xmlns:p14="http://schemas.microsoft.com/office/powerpoint/2010/main" val="29155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8</a:t>
            </a:fld>
            <a:endParaRPr lang="fr-FR" dirty="0"/>
          </a:p>
        </p:txBody>
      </p:sp>
      <p:pic>
        <p:nvPicPr>
          <p:cNvPr id="9" name="Imag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631" y="960655"/>
            <a:ext cx="8791073" cy="5897345"/>
          </a:xfrm>
          <a:prstGeom prst="rect">
            <a:avLst/>
          </a:prstGeom>
        </p:spPr>
      </p:pic>
      <p:sp>
        <p:nvSpPr>
          <p:cNvPr id="10" name="ZoneTexte 9"/>
          <p:cNvSpPr txBox="1"/>
          <p:nvPr/>
        </p:nvSpPr>
        <p:spPr>
          <a:xfrm>
            <a:off x="4982199" y="2136448"/>
            <a:ext cx="1820254" cy="646331"/>
          </a:xfrm>
          <a:prstGeom prst="rect">
            <a:avLst/>
          </a:prstGeom>
          <a:noFill/>
          <a:ln>
            <a:solidFill>
              <a:srgbClr val="FF0000"/>
            </a:solidFill>
          </a:ln>
        </p:spPr>
        <p:txBody>
          <a:bodyPr wrap="square" rtlCol="0">
            <a:spAutoFit/>
          </a:bodyPr>
          <a:lstStyle/>
          <a:p>
            <a:pPr algn="ctr"/>
            <a:r>
              <a:rPr lang="en-US" dirty="0" smtClean="0"/>
              <a:t>SV relief </a:t>
            </a:r>
            <a:r>
              <a:rPr lang="en-US" dirty="0" smtClean="0"/>
              <a:t>line</a:t>
            </a:r>
            <a:endParaRPr lang="en-US" dirty="0" smtClean="0"/>
          </a:p>
          <a:p>
            <a:pPr algn="ctr"/>
            <a:r>
              <a:rPr lang="en-US" dirty="0" smtClean="0"/>
              <a:t>&lt; </a:t>
            </a:r>
            <a:r>
              <a:rPr lang="en-US" dirty="0" smtClean="0"/>
              <a:t>1.1 bara</a:t>
            </a:r>
            <a:endParaRPr lang="en-US" dirty="0"/>
          </a:p>
        </p:txBody>
      </p:sp>
      <p:cxnSp>
        <p:nvCxnSpPr>
          <p:cNvPr id="14" name="Connecteur droit avec flèche 13"/>
          <p:cNvCxnSpPr>
            <a:stCxn id="10" idx="3"/>
          </p:cNvCxnSpPr>
          <p:nvPr/>
        </p:nvCxnSpPr>
        <p:spPr>
          <a:xfrm>
            <a:off x="6802453" y="2459614"/>
            <a:ext cx="888762" cy="1810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re 4"/>
          <p:cNvSpPr>
            <a:spLocks noGrp="1"/>
          </p:cNvSpPr>
          <p:nvPr>
            <p:ph type="title"/>
          </p:nvPr>
        </p:nvSpPr>
        <p:spPr>
          <a:xfrm>
            <a:off x="2183041" y="36406"/>
            <a:ext cx="5508174" cy="908720"/>
          </a:xfrm>
        </p:spPr>
        <p:txBody>
          <a:bodyPr/>
          <a:lstStyle/>
          <a:p>
            <a:pPr algn="ctr"/>
            <a:r>
              <a:rPr lang="en-US" dirty="0" smtClean="0"/>
              <a:t>Recovery lines in ESS </a:t>
            </a:r>
            <a:r>
              <a:rPr lang="en-US" dirty="0" err="1" smtClean="0"/>
              <a:t>tuNnel</a:t>
            </a:r>
            <a:r>
              <a:rPr lang="en-US" dirty="0" smtClean="0"/>
              <a:t> </a:t>
            </a:r>
            <a:r>
              <a:rPr lang="en-US" dirty="0" smtClean="0"/>
              <a:t>and test stand</a:t>
            </a:r>
            <a:endParaRPr lang="en-US" dirty="0"/>
          </a:p>
        </p:txBody>
      </p:sp>
    </p:spTree>
    <p:extLst>
      <p:ext uri="{BB962C8B-B14F-4D97-AF65-F5344CB8AC3E}">
        <p14:creationId xmlns:p14="http://schemas.microsoft.com/office/powerpoint/2010/main" val="226794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9</a:t>
            </a:fld>
            <a:endParaRPr lang="fr-FR" dirty="0"/>
          </a:p>
        </p:txBody>
      </p:sp>
      <p:pic>
        <p:nvPicPr>
          <p:cNvPr id="6" name="Imag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843" y="1292637"/>
            <a:ext cx="4049395" cy="3726815"/>
          </a:xfrm>
          <a:prstGeom prst="rect">
            <a:avLst/>
          </a:prstGeom>
          <a:noFill/>
          <a:ln w="9525">
            <a:noFill/>
            <a:miter lim="800000"/>
            <a:headEnd/>
            <a:tailEnd/>
          </a:ln>
        </p:spPr>
      </p:pic>
      <p:sp>
        <p:nvSpPr>
          <p:cNvPr id="7" name="Rectangle 6"/>
          <p:cNvSpPr/>
          <p:nvPr/>
        </p:nvSpPr>
        <p:spPr>
          <a:xfrm>
            <a:off x="472264" y="5431491"/>
            <a:ext cx="3687360" cy="523220"/>
          </a:xfrm>
          <a:prstGeom prst="rect">
            <a:avLst/>
          </a:prstGeom>
        </p:spPr>
        <p:txBody>
          <a:bodyPr wrap="square">
            <a:spAutoFit/>
          </a:bodyPr>
          <a:lstStyle/>
          <a:p>
            <a:r>
              <a:rPr lang="en-US" sz="1400" dirty="0" smtClean="0"/>
              <a:t>Scale </a:t>
            </a:r>
            <a:r>
              <a:rPr lang="en-US" sz="1400" dirty="0"/>
              <a:t>of pressures of the cavities vessels, the SV relief line is at atmospheric pressure</a:t>
            </a:r>
          </a:p>
        </p:txBody>
      </p:sp>
      <p:pic>
        <p:nvPicPr>
          <p:cNvPr id="8" name="Image 7"/>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8367" y="1262474"/>
            <a:ext cx="4114800" cy="3787140"/>
          </a:xfrm>
          <a:prstGeom prst="rect">
            <a:avLst/>
          </a:prstGeom>
          <a:noFill/>
          <a:ln w="9525">
            <a:noFill/>
            <a:miter lim="800000"/>
            <a:headEnd/>
            <a:tailEnd/>
          </a:ln>
        </p:spPr>
      </p:pic>
      <p:sp>
        <p:nvSpPr>
          <p:cNvPr id="10" name="Rectangle 9"/>
          <p:cNvSpPr/>
          <p:nvPr/>
        </p:nvSpPr>
        <p:spPr>
          <a:xfrm>
            <a:off x="5145206" y="5428814"/>
            <a:ext cx="3604347" cy="523220"/>
          </a:xfrm>
          <a:prstGeom prst="rect">
            <a:avLst/>
          </a:prstGeom>
        </p:spPr>
        <p:txBody>
          <a:bodyPr wrap="square">
            <a:spAutoFit/>
          </a:bodyPr>
          <a:lstStyle/>
          <a:p>
            <a:r>
              <a:rPr lang="en-US" sz="1400" dirty="0"/>
              <a:t>Scale of pressures of the cavities vessels, the SV relief line is at 1.1 bara</a:t>
            </a:r>
          </a:p>
        </p:txBody>
      </p:sp>
      <p:sp>
        <p:nvSpPr>
          <p:cNvPr id="11" name="Titre 1"/>
          <p:cNvSpPr>
            <a:spLocks noGrp="1"/>
          </p:cNvSpPr>
          <p:nvPr>
            <p:ph type="title"/>
          </p:nvPr>
        </p:nvSpPr>
        <p:spPr>
          <a:xfrm>
            <a:off x="999858" y="52752"/>
            <a:ext cx="6843743" cy="908720"/>
          </a:xfrm>
        </p:spPr>
        <p:txBody>
          <a:bodyPr/>
          <a:lstStyle/>
          <a:p>
            <a:pPr algn="ctr"/>
            <a:r>
              <a:rPr lang="fr-FR" sz="2000" dirty="0" smtClean="0">
                <a:latin typeface="+mn-lt"/>
              </a:rPr>
              <a:t>The 2 </a:t>
            </a:r>
            <a:r>
              <a:rPr lang="fr-FR" sz="2000" dirty="0" err="1" smtClean="0">
                <a:latin typeface="+mn-lt"/>
              </a:rPr>
              <a:t>limit</a:t>
            </a:r>
            <a:r>
              <a:rPr lang="fr-FR" sz="2000" dirty="0" smtClean="0">
                <a:latin typeface="+mn-lt"/>
              </a:rPr>
              <a:t> conditions of SV relief line pressure</a:t>
            </a:r>
            <a:br>
              <a:rPr lang="fr-FR" sz="2000" dirty="0" smtClean="0">
                <a:latin typeface="+mn-lt"/>
              </a:rPr>
            </a:br>
            <a:r>
              <a:rPr lang="fr-FR" sz="2000" dirty="0" smtClean="0">
                <a:latin typeface="+mn-lt"/>
              </a:rPr>
              <a:t> in the ESS conditions</a:t>
            </a:r>
            <a:endParaRPr lang="fr-FR" sz="2000" dirty="0">
              <a:latin typeface="+mn-lt"/>
            </a:endParaRPr>
          </a:p>
        </p:txBody>
      </p:sp>
      <p:sp>
        <p:nvSpPr>
          <p:cNvPr id="12" name="Rectangle 11"/>
          <p:cNvSpPr/>
          <p:nvPr/>
        </p:nvSpPr>
        <p:spPr>
          <a:xfrm>
            <a:off x="472264" y="4255806"/>
            <a:ext cx="3871974" cy="763646"/>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264" y="2905570"/>
            <a:ext cx="3871974" cy="938197"/>
          </a:xfrm>
          <a:prstGeom prst="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264" y="1786071"/>
            <a:ext cx="3871974" cy="707460"/>
          </a:xfrm>
          <a:prstGeom prst="rect">
            <a:avLst/>
          </a:prstGeom>
          <a:solidFill>
            <a:schemeClr val="tx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52283" y="4224079"/>
            <a:ext cx="3871974" cy="763646"/>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52283" y="2905569"/>
            <a:ext cx="3871974" cy="906471"/>
          </a:xfrm>
          <a:prstGeom prst="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52283" y="1754344"/>
            <a:ext cx="3871974" cy="707460"/>
          </a:xfrm>
          <a:prstGeom prst="rect">
            <a:avLst/>
          </a:prstGeom>
          <a:solidFill>
            <a:schemeClr val="tx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848367" y="2461804"/>
            <a:ext cx="1099506" cy="443765"/>
          </a:xfrm>
          <a:prstGeom prst="ellipse">
            <a:avLst/>
          </a:prstGeom>
          <a:solidFill>
            <a:schemeClr val="bg2">
              <a:lumMod val="75000"/>
              <a:alpha val="23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294843" y="2461803"/>
            <a:ext cx="1099506" cy="443765"/>
          </a:xfrm>
          <a:prstGeom prst="ellipse">
            <a:avLst/>
          </a:prstGeom>
          <a:solidFill>
            <a:schemeClr val="bg2">
              <a:lumMod val="75000"/>
              <a:alpha val="23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919328"/>
      </p:ext>
    </p:extLst>
  </p:cSld>
  <p:clrMapOvr>
    <a:masterClrMapping/>
  </p:clrMapOvr>
</p:sld>
</file>

<file path=ppt/theme/theme1.xml><?xml version="1.0" encoding="utf-8"?>
<a:theme xmlns:a="http://schemas.openxmlformats.org/drawingml/2006/main" name="Mod_powerpoint_CEA_Irfu (1)">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4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5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0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noAutofit/>
      </a:bodyPr>
      <a:lstStyle>
        <a:defPPr>
          <a:lnSpc>
            <a:spcPct val="120000"/>
          </a:lnSpc>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7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8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6.xml><?xml version="1.0" encoding="utf-8"?>
<a:theme xmlns:a="http://schemas.openxmlformats.org/drawingml/2006/main" name="9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2_Mod_powerpoint_CEA_Irfu (1)">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CEA-ESS.potx" id="{66F66EA1-1380-40E3-974A-6950E28AF417}" vid="{B79CA0E3-8A3E-4DBC-9B03-860948840814}"/>
    </a:ext>
  </a:extLst>
</a:theme>
</file>

<file path=ppt/theme/theme18.xml><?xml version="1.0" encoding="utf-8"?>
<a:theme xmlns:a="http://schemas.openxmlformats.org/drawingml/2006/main" name="11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noAutofit/>
      </a:bodyPr>
      <a:lstStyle>
        <a:defPPr>
          <a:lnSpc>
            <a:spcPct val="120000"/>
          </a:lnSpc>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noAutofit/>
      </a:bodyPr>
      <a:lstStyle>
        <a:defPPr>
          <a:lnSpc>
            <a:spcPct val="120000"/>
          </a:lnSpc>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7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lnSpc>
            <a:spcPct val="120000"/>
          </a:lnSpc>
          <a:buNone/>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lnSpc>
            <a:spcPct val="120000"/>
          </a:lnSpc>
          <a:buNone/>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lnSpc>
            <a:spcPct val="120000"/>
          </a:lnSpc>
          <a:buNone/>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3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Mod_powerpoint_CEA_Irfu (1)</Template>
  <TotalTime>114396</TotalTime>
  <Words>1046</Words>
  <Application>Microsoft Office PowerPoint</Application>
  <PresentationFormat>Affichage à l'écran (4:3)</PresentationFormat>
  <Paragraphs>122</Paragraphs>
  <Slides>19</Slides>
  <Notes>1</Notes>
  <HiddenSlides>0</HiddenSlides>
  <MMClips>0</MMClips>
  <ScaleCrop>false</ScaleCrop>
  <HeadingPairs>
    <vt:vector size="6" baseType="variant">
      <vt:variant>
        <vt:lpstr>Polices utilisées</vt:lpstr>
      </vt:variant>
      <vt:variant>
        <vt:i4>6</vt:i4>
      </vt:variant>
      <vt:variant>
        <vt:lpstr>Thème</vt:lpstr>
      </vt:variant>
      <vt:variant>
        <vt:i4>18</vt:i4>
      </vt:variant>
      <vt:variant>
        <vt:lpstr>Titres des diapositives</vt:lpstr>
      </vt:variant>
      <vt:variant>
        <vt:i4>19</vt:i4>
      </vt:variant>
    </vt:vector>
  </HeadingPairs>
  <TitlesOfParts>
    <vt:vector size="43" baseType="lpstr">
      <vt:lpstr>ＭＳ Ｐゴシック</vt:lpstr>
      <vt:lpstr>Arial</vt:lpstr>
      <vt:lpstr>Calibri</vt:lpstr>
      <vt:lpstr>Comic Sans MS</vt:lpstr>
      <vt:lpstr>Courier New</vt:lpstr>
      <vt:lpstr>Times</vt:lpstr>
      <vt:lpstr>Mod_powerpoint_CEA_Irfu (1)</vt:lpstr>
      <vt:lpstr>6_IPHI_CP</vt:lpstr>
      <vt:lpstr>Masque principal</vt:lpstr>
      <vt:lpstr>7_IPHI_CP</vt:lpstr>
      <vt:lpstr>8_IPHI_CP</vt:lpstr>
      <vt:lpstr>9_IPHI_CP</vt:lpstr>
      <vt:lpstr>1_Masque principal</vt:lpstr>
      <vt:lpstr>2_Masque principal</vt:lpstr>
      <vt:lpstr>3_Masque principal</vt:lpstr>
      <vt:lpstr>4_Masque principal</vt:lpstr>
      <vt:lpstr>5_Masque principal</vt:lpstr>
      <vt:lpstr>10_IPHI_CP</vt:lpstr>
      <vt:lpstr>6_Masque principal</vt:lpstr>
      <vt:lpstr>7_Masque principal</vt:lpstr>
      <vt:lpstr>8_Masque principal</vt:lpstr>
      <vt:lpstr>9_Masque principal</vt:lpstr>
      <vt:lpstr>2_Mod_powerpoint_CEA_Irfu (1)</vt:lpstr>
      <vt:lpstr>11_IPHI_CP</vt:lpstr>
      <vt:lpstr>Burst Disc Experiences at CEA Test Stand</vt:lpstr>
      <vt:lpstr>General layout of the elliptical cryomodules</vt:lpstr>
      <vt:lpstr>Cryo piping of the elliptical cryomodules (ESS configuration)</vt:lpstr>
      <vt:lpstr>Cryo piping of the elliptical cryomodules (ESS configuration)</vt:lpstr>
      <vt:lpstr>Design is done to be compliant with the article 4.3 of PED</vt:lpstr>
      <vt:lpstr>Sizing of the safety equipment</vt:lpstr>
      <vt:lpstr>TUV classified the cryomodules according PED, article 4.3</vt:lpstr>
      <vt:lpstr>Recovery lines in ESS tuNnel and test stand</vt:lpstr>
      <vt:lpstr>The 2 limit conditions of SV relief line pressure  in the ESS conditions</vt:lpstr>
      <vt:lpstr>CEA test stand conditions are different from ESS conditions</vt:lpstr>
      <vt:lpstr>P&amp;ID of the CEA test stand and M-ECCTD</vt:lpstr>
      <vt:lpstr>Rupture of the burst discs during the tests of the M-ECCTD prototype in 2018</vt:lpstr>
      <vt:lpstr>Explanation of the rupture events</vt:lpstr>
      <vt:lpstr>Explanation of the rupture events</vt:lpstr>
      <vt:lpstr>Explanation of the rupture events</vt:lpstr>
      <vt:lpstr>Présentation PowerPoint</vt:lpstr>
      <vt:lpstr>improvements done for series cryomodules</vt:lpstr>
      <vt:lpstr>Conclusions</vt:lpstr>
      <vt:lpstr>Thank you for your attention </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BRUNIQUEL Anais</dc:creator>
  <cp:lastModifiedBy>Mayri Christophe</cp:lastModifiedBy>
  <cp:revision>1157</cp:revision>
  <cp:lastPrinted>2018-11-21T09:26:09Z</cp:lastPrinted>
  <dcterms:created xsi:type="dcterms:W3CDTF">2014-11-05T13:53:23Z</dcterms:created>
  <dcterms:modified xsi:type="dcterms:W3CDTF">2019-05-16T13:45:28Z</dcterms:modified>
</cp:coreProperties>
</file>