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451" r:id="rId3"/>
    <p:sldId id="479" r:id="rId4"/>
    <p:sldId id="452" r:id="rId5"/>
    <p:sldId id="453" r:id="rId6"/>
    <p:sldId id="480" r:id="rId7"/>
    <p:sldId id="481" r:id="rId8"/>
    <p:sldId id="484" r:id="rId9"/>
    <p:sldId id="454" r:id="rId10"/>
    <p:sldId id="455" r:id="rId11"/>
    <p:sldId id="456" r:id="rId12"/>
    <p:sldId id="482" r:id="rId13"/>
    <p:sldId id="457" r:id="rId14"/>
    <p:sldId id="458" r:id="rId15"/>
    <p:sldId id="460" r:id="rId16"/>
    <p:sldId id="463" r:id="rId17"/>
    <p:sldId id="464" r:id="rId18"/>
    <p:sldId id="465" r:id="rId19"/>
    <p:sldId id="449" r:id="rId20"/>
    <p:sldId id="466" r:id="rId21"/>
    <p:sldId id="467" r:id="rId22"/>
    <p:sldId id="468" r:id="rId23"/>
    <p:sldId id="471" r:id="rId24"/>
    <p:sldId id="461" r:id="rId25"/>
    <p:sldId id="462" r:id="rId26"/>
    <p:sldId id="472" r:id="rId27"/>
    <p:sldId id="483" r:id="rId28"/>
    <p:sldId id="273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9933"/>
    <a:srgbClr val="006600"/>
    <a:srgbClr val="0066FF"/>
    <a:srgbClr val="0000FF"/>
    <a:srgbClr val="C3004A"/>
    <a:srgbClr val="993366"/>
    <a:srgbClr val="3D6AA5"/>
    <a:srgbClr val="566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9" autoAdjust="0"/>
    <p:restoredTop sz="92674" autoAdjust="0"/>
  </p:normalViewPr>
  <p:slideViewPr>
    <p:cSldViewPr>
      <p:cViewPr>
        <p:scale>
          <a:sx n="125" d="100"/>
          <a:sy n="125" d="100"/>
        </p:scale>
        <p:origin x="330" y="-492"/>
      </p:cViewPr>
      <p:guideLst>
        <p:guide orient="horz" pos="2069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BE78-6ECD-4532-A755-219FA3D207C8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D55F5-7B08-40E3-99B0-A0BA3FE52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0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54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698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D55F5-7B08-40E3-99B0-A0BA3FE5223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3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0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3404592"/>
            <a:ext cx="8136904" cy="103252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10" name="Image 9" descr="logoipn.png"/>
          <p:cNvPicPr>
            <a:picLocks noChangeAspect="1"/>
          </p:cNvPicPr>
          <p:nvPr userDrawn="1"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237" y="6021368"/>
            <a:ext cx="1000123" cy="575984"/>
          </a:xfrm>
          <a:prstGeom prst="rect">
            <a:avLst/>
          </a:prstGeom>
        </p:spPr>
      </p:pic>
      <p:pic>
        <p:nvPicPr>
          <p:cNvPr id="11" name="Picture 13" descr="http://www.bibs.u-psud.fr/images/logo_PSUD_new.jpg"/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6021368"/>
            <a:ext cx="984704" cy="57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>
          <a:xfrm>
            <a:off x="5436096" y="188640"/>
            <a:ext cx="3528764" cy="359321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7th Open Collaboration Meeting on Superconducting </a:t>
            </a:r>
            <a:r>
              <a:rPr lang="en-US" dirty="0" err="1" smtClean="0"/>
              <a:t>Linacs</a:t>
            </a:r>
            <a:r>
              <a:rPr lang="en-US" dirty="0" smtClean="0"/>
              <a:t> for High Power Proton Beams (SLHiPP-7)</a:t>
            </a:r>
          </a:p>
          <a:p>
            <a:pPr lvl="0"/>
            <a:r>
              <a:rPr lang="en-US" dirty="0" smtClean="0"/>
              <a:t>8-9 June 2017</a:t>
            </a:r>
          </a:p>
        </p:txBody>
      </p:sp>
      <p:pic>
        <p:nvPicPr>
          <p:cNvPr id="13" name="Picture 19" descr="IN2P3Filaire-Q_SignV copie"/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877352"/>
            <a:ext cx="129386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5576" y="388228"/>
            <a:ext cx="1349643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07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 userDrawn="1"/>
        </p:nvGrpSpPr>
        <p:grpSpPr>
          <a:xfrm flipH="1">
            <a:off x="-6032" y="3532"/>
            <a:ext cx="6461125" cy="6858000"/>
            <a:chOff x="2871787" y="152400"/>
            <a:chExt cx="6461125" cy="6858000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 flipH="1">
              <a:off x="6452592" y="152400"/>
              <a:ext cx="2880320" cy="6858000"/>
            </a:xfrm>
            <a:prstGeom prst="rect">
              <a:avLst/>
            </a:prstGeom>
            <a:gradFill rotWithShape="1">
              <a:gsLst>
                <a:gs pos="0">
                  <a:srgbClr val="56628C"/>
                </a:gs>
                <a:gs pos="100000">
                  <a:srgbClr val="C0C0C0">
                    <a:gamma/>
                    <a:tint val="3137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AutoShape 14"/>
            <p:cNvSpPr>
              <a:spLocks noChangeArrowheads="1"/>
            </p:cNvSpPr>
            <p:nvPr userDrawn="1"/>
          </p:nvSpPr>
          <p:spPr bwMode="auto">
            <a:xfrm flipH="1">
              <a:off x="2871787" y="1316038"/>
              <a:ext cx="5181600" cy="2408237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6" name="Rectangle 13"/>
          <p:cNvSpPr>
            <a:spLocks noChangeArrowheads="1"/>
          </p:cNvSpPr>
          <p:nvPr userDrawn="1"/>
        </p:nvSpPr>
        <p:spPr bwMode="auto">
          <a:xfrm flipH="1">
            <a:off x="6300192" y="3532"/>
            <a:ext cx="2880320" cy="6858000"/>
          </a:xfrm>
          <a:prstGeom prst="rect">
            <a:avLst/>
          </a:prstGeom>
          <a:gradFill rotWithShape="1">
            <a:gsLst>
              <a:gs pos="0">
                <a:srgbClr val="56628C"/>
              </a:gs>
              <a:gs pos="100000">
                <a:srgbClr val="C0C0C0">
                  <a:gamma/>
                  <a:tint val="313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AutoShape 14"/>
          <p:cNvSpPr>
            <a:spLocks noChangeArrowheads="1"/>
          </p:cNvSpPr>
          <p:nvPr userDrawn="1"/>
        </p:nvSpPr>
        <p:spPr bwMode="auto">
          <a:xfrm flipH="1">
            <a:off x="2719387" y="1163638"/>
            <a:ext cx="5181600" cy="240823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39552" y="1772817"/>
            <a:ext cx="8136904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8000" bIns="1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rgbClr val="99336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pic>
        <p:nvPicPr>
          <p:cNvPr id="9" name="Picture 19" descr="IN2P3Filaire-Q_SignV copie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972" y="5847440"/>
            <a:ext cx="129386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Résultat de recherche d'images pour &quot;logo european spallation source&quot;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51" y="5847440"/>
            <a:ext cx="1338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6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-2445" y="6467682"/>
            <a:ext cx="9144000" cy="390317"/>
          </a:xfrm>
          <a:prstGeom prst="rect">
            <a:avLst/>
          </a:prstGeom>
          <a:solidFill>
            <a:srgbClr val="56628C"/>
          </a:solidFill>
          <a:ln>
            <a:noFill/>
          </a:ln>
          <a:effectLst>
            <a:glow rad="127000">
              <a:srgbClr val="56628C">
                <a:alpha val="40000"/>
              </a:srgbClr>
            </a:glow>
            <a:reflection stA="4500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971600" y="-27384"/>
            <a:ext cx="81724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211960" y="6650245"/>
            <a:ext cx="4312096" cy="0"/>
          </a:xfrm>
          <a:prstGeom prst="line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numéro de diapositive 5"/>
          <p:cNvSpPr txBox="1">
            <a:spLocks/>
          </p:cNvSpPr>
          <p:nvPr userDrawn="1"/>
        </p:nvSpPr>
        <p:spPr>
          <a:xfrm>
            <a:off x="6974904" y="64676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 lIns="18000" rIns="18000" bIns="18000"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rgbClr val="C3004A"/>
                </a:solidFill>
              </a:defRPr>
            </a:lvl1pPr>
            <a:lvl2pPr marL="630238" indent="-274638">
              <a:spcBef>
                <a:spcPts val="300"/>
              </a:spcBef>
              <a:buFontTx/>
              <a:buBlip>
                <a:blip r:embed="rId3"/>
              </a:buBlip>
              <a:defRPr sz="2000">
                <a:solidFill>
                  <a:srgbClr val="7030A0"/>
                </a:solidFill>
              </a:defRPr>
            </a:lvl2pPr>
            <a:lvl3pPr marL="985838" indent="-182563">
              <a:spcBef>
                <a:spcPts val="0"/>
              </a:spcBef>
              <a:buFont typeface="Wingdings" pitchFamily="2" charset="2"/>
              <a:buChar char="ü"/>
              <a:defRPr sz="1800"/>
            </a:lvl3pPr>
            <a:lvl4pPr marL="1258888" indent="-185738">
              <a:defRPr sz="1600"/>
            </a:lvl4pPr>
          </a:lstStyle>
          <a:p>
            <a:pPr lvl="0"/>
            <a:r>
              <a:rPr lang="en-US" noProof="0" dirty="0" err="1" smtClean="0"/>
              <a:t>Modifiez</a:t>
            </a:r>
            <a:r>
              <a:rPr lang="en-US" noProof="0" dirty="0" smtClean="0"/>
              <a:t>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smtClean="0"/>
              <a:t>re</a:t>
            </a:r>
          </a:p>
          <a:p>
            <a:pPr lvl="3"/>
            <a:endParaRPr lang="en-US" noProof="0" dirty="0" smtClean="0"/>
          </a:p>
        </p:txBody>
      </p:sp>
      <p:pic>
        <p:nvPicPr>
          <p:cNvPr id="15" name="Picture 2" descr="Résultat de recherche d'images pour &quot;logo european spallation source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" y="42310"/>
            <a:ext cx="1130073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333651" y="6467683"/>
            <a:ext cx="3878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P. DUTHIL</a:t>
            </a:r>
            <a:r>
              <a:rPr lang="fr-FR" baseline="0" dirty="0" smtClean="0"/>
              <a:t> –</a:t>
            </a:r>
            <a:r>
              <a:rPr lang="fr-FR" dirty="0" smtClean="0"/>
              <a:t> WP4</a:t>
            </a:r>
            <a:r>
              <a:rPr lang="fr-FR" baseline="0" dirty="0" smtClean="0"/>
              <a:t> –</a:t>
            </a:r>
            <a:r>
              <a:rPr lang="fr-FR" dirty="0" smtClean="0"/>
              <a:t> </a:t>
            </a:r>
            <a:r>
              <a:rPr lang="fr-FR" dirty="0" err="1" smtClean="0"/>
              <a:t>Cryogenic</a:t>
            </a:r>
            <a:r>
              <a:rPr lang="fr-FR" dirty="0" smtClean="0"/>
              <a:t> </a:t>
            </a:r>
            <a:r>
              <a:rPr lang="fr-FR" dirty="0" err="1" smtClean="0"/>
              <a:t>Safety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review</a:t>
            </a:r>
            <a:r>
              <a:rPr lang="fr-FR" baseline="0" dirty="0" smtClean="0"/>
              <a:t> –</a:t>
            </a:r>
            <a:r>
              <a:rPr lang="fr-FR" dirty="0" smtClean="0"/>
              <a:t> May 21</a:t>
            </a:r>
            <a:r>
              <a:rPr lang="fr-FR" baseline="30000" dirty="0" smtClean="0"/>
              <a:t>th</a:t>
            </a:r>
            <a:r>
              <a:rPr lang="fr-FR" dirty="0" smtClean="0"/>
              <a:t> 2019</a:t>
            </a:r>
            <a:r>
              <a:rPr lang="fr-FR" baseline="0" dirty="0" smtClean="0"/>
              <a:t> 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333727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1C86-783F-406A-A508-B7BCF3766634}" type="datetimeFigureOut">
              <a:rPr lang="fr-FR" smtClean="0"/>
              <a:t>21/05/2019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3006-22BA-4B65-9153-CA4D110855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09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-36512" y="1772817"/>
            <a:ext cx="7992888" cy="1152128"/>
          </a:xfrm>
        </p:spPr>
        <p:txBody>
          <a:bodyPr>
            <a:normAutofit/>
          </a:bodyPr>
          <a:lstStyle/>
          <a:p>
            <a:r>
              <a:rPr lang="en-US" dirty="0"/>
              <a:t>Source Spallation </a:t>
            </a:r>
            <a:r>
              <a:rPr lang="en-US" dirty="0" smtClean="0"/>
              <a:t>European (ESS)</a:t>
            </a:r>
            <a:endParaRPr lang="en-GB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23528" y="2780928"/>
            <a:ext cx="8136904" cy="2736304"/>
          </a:xfrm>
        </p:spPr>
        <p:txBody>
          <a:bodyPr>
            <a:normAutofit/>
          </a:bodyPr>
          <a:lstStyle/>
          <a:p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P. DUTHIL (CNRS-IN2P3 IPN </a:t>
            </a:r>
            <a:r>
              <a:rPr lang="en-GB" alt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Orsay</a:t>
            </a:r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Division </a:t>
            </a:r>
            <a:r>
              <a:rPr lang="en-GB" altLang="fr-F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Accélérateurs</a:t>
            </a:r>
            <a:r>
              <a:rPr lang="en-GB" alt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GB" alt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GB" alt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behalf of the IPNO team</a:t>
            </a:r>
            <a:endParaRPr lang="en-GB" alt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860032" y="188640"/>
            <a:ext cx="4104828" cy="5040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May 21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2019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749" y="3645024"/>
            <a:ext cx="2259700" cy="234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2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 Spoke cavity </a:t>
            </a:r>
            <a:r>
              <a:rPr lang="el-GR" dirty="0" smtClean="0"/>
              <a:t>β</a:t>
            </a:r>
            <a:r>
              <a:rPr lang="en-GB" dirty="0" smtClean="0"/>
              <a:t> = 0.5	 8/14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tank}: mechanical </a:t>
            </a:r>
            <a:r>
              <a:rPr lang="en-GB" dirty="0" smtClean="0"/>
              <a:t>considerations</a:t>
            </a:r>
          </a:p>
          <a:p>
            <a:pPr lvl="1"/>
            <a:r>
              <a:rPr lang="en-GB" dirty="0" smtClean="0"/>
              <a:t>Linear static analysis 1:</a:t>
            </a:r>
          </a:p>
          <a:p>
            <a:pPr lvl="2"/>
            <a:r>
              <a:rPr lang="en-GB" dirty="0" smtClean="0"/>
              <a:t>We can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offset</a:t>
            </a:r>
            <a:r>
              <a:rPr lang="en-GB" dirty="0" smtClean="0"/>
              <a:t> this result (linear analysis)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sz="1400" dirty="0"/>
          </a:p>
          <a:p>
            <a:pPr lvl="2"/>
            <a:r>
              <a:rPr lang="en-GB" dirty="0" smtClean="0"/>
              <a:t>We can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scale</a:t>
            </a:r>
            <a:r>
              <a:rPr lang="en-GB" dirty="0" smtClean="0"/>
              <a:t> the result (linear analysis)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2"/>
            <a:r>
              <a:rPr lang="en-GB" dirty="0" smtClean="0"/>
              <a:t>We </a:t>
            </a:r>
            <a:r>
              <a:rPr lang="en-GB" dirty="0" smtClean="0"/>
              <a:t>can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scale and offset</a:t>
            </a:r>
            <a:r>
              <a:rPr lang="en-GB" dirty="0" smtClean="0"/>
              <a:t> the result (linear analysis)</a:t>
            </a:r>
          </a:p>
          <a:p>
            <a:pPr marL="355600" lvl="1" indent="0">
              <a:buNone/>
            </a:pPr>
            <a:endParaRPr lang="en-GB" dirty="0"/>
          </a:p>
          <a:p>
            <a:pPr marL="355600" lvl="1" indent="0">
              <a:buNone/>
            </a:pPr>
            <a:endParaRPr lang="en-GB" dirty="0" smtClean="0"/>
          </a:p>
          <a:p>
            <a:pPr marL="355600" lvl="1" indent="0">
              <a:buNone/>
            </a:pPr>
            <a:endParaRPr lang="en-GB" dirty="0"/>
          </a:p>
          <a:p>
            <a:pPr marL="355600" lvl="1" indent="0">
              <a:buNone/>
            </a:pPr>
            <a:endParaRPr lang="en-GB" dirty="0" smtClean="0"/>
          </a:p>
        </p:txBody>
      </p:sp>
      <p:grpSp>
        <p:nvGrpSpPr>
          <p:cNvPr id="58" name="Groupe 57"/>
          <p:cNvGrpSpPr/>
          <p:nvPr/>
        </p:nvGrpSpPr>
        <p:grpSpPr>
          <a:xfrm>
            <a:off x="35497" y="1600168"/>
            <a:ext cx="1842974" cy="1212551"/>
            <a:chOff x="3386082" y="2066436"/>
            <a:chExt cx="2275022" cy="1531696"/>
          </a:xfrm>
        </p:grpSpPr>
        <p:sp>
          <p:nvSpPr>
            <p:cNvPr id="59" name="Rectangle à coins arrondis 2"/>
            <p:cNvSpPr/>
            <p:nvPr/>
          </p:nvSpPr>
          <p:spPr>
            <a:xfrm>
              <a:off x="3726196" y="2174489"/>
              <a:ext cx="1815959" cy="136286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3598128" y="2416103"/>
              <a:ext cx="2062976" cy="1182029"/>
            </a:xfrm>
            <a:custGeom>
              <a:avLst/>
              <a:gdLst>
                <a:gd name="connsiteX0" fmla="*/ 22303 w 2464420"/>
                <a:gd name="connsiteY0" fmla="*/ 512956 h 1427356"/>
                <a:gd name="connsiteX1" fmla="*/ 535259 w 2464420"/>
                <a:gd name="connsiteY1" fmla="*/ 524107 h 1427356"/>
                <a:gd name="connsiteX2" fmla="*/ 535259 w 2464420"/>
                <a:gd name="connsiteY2" fmla="*/ 434897 h 1427356"/>
                <a:gd name="connsiteX3" fmla="*/ 245327 w 2464420"/>
                <a:gd name="connsiteY3" fmla="*/ 301083 h 1427356"/>
                <a:gd name="connsiteX4" fmla="*/ 267629 w 2464420"/>
                <a:gd name="connsiteY4" fmla="*/ 0 h 1427356"/>
                <a:gd name="connsiteX5" fmla="*/ 2174488 w 2464420"/>
                <a:gd name="connsiteY5" fmla="*/ 0 h 1427356"/>
                <a:gd name="connsiteX6" fmla="*/ 2174488 w 2464420"/>
                <a:gd name="connsiteY6" fmla="*/ 289931 h 1427356"/>
                <a:gd name="connsiteX7" fmla="*/ 1884556 w 2464420"/>
                <a:gd name="connsiteY7" fmla="*/ 423746 h 1427356"/>
                <a:gd name="connsiteX8" fmla="*/ 1884556 w 2464420"/>
                <a:gd name="connsiteY8" fmla="*/ 535258 h 1427356"/>
                <a:gd name="connsiteX9" fmla="*/ 2464420 w 2464420"/>
                <a:gd name="connsiteY9" fmla="*/ 524107 h 1427356"/>
                <a:gd name="connsiteX10" fmla="*/ 2453268 w 2464420"/>
                <a:gd name="connsiteY10" fmla="*/ 646770 h 1427356"/>
                <a:gd name="connsiteX11" fmla="*/ 1873405 w 2464420"/>
                <a:gd name="connsiteY11" fmla="*/ 657922 h 1427356"/>
                <a:gd name="connsiteX12" fmla="*/ 1873405 w 2464420"/>
                <a:gd name="connsiteY12" fmla="*/ 747131 h 1427356"/>
                <a:gd name="connsiteX13" fmla="*/ 2185639 w 2464420"/>
                <a:gd name="connsiteY13" fmla="*/ 869795 h 1427356"/>
                <a:gd name="connsiteX14" fmla="*/ 2174488 w 2464420"/>
                <a:gd name="connsiteY14" fmla="*/ 1182029 h 1427356"/>
                <a:gd name="connsiteX15" fmla="*/ 1639229 w 2464420"/>
                <a:gd name="connsiteY15" fmla="*/ 1182029 h 1427356"/>
                <a:gd name="connsiteX16" fmla="*/ 1639229 w 2464420"/>
                <a:gd name="connsiteY16" fmla="*/ 1427356 h 1427356"/>
                <a:gd name="connsiteX17" fmla="*/ 1393903 w 2464420"/>
                <a:gd name="connsiteY17" fmla="*/ 1416205 h 1427356"/>
                <a:gd name="connsiteX18" fmla="*/ 1405054 w 2464420"/>
                <a:gd name="connsiteY18" fmla="*/ 1182029 h 1427356"/>
                <a:gd name="connsiteX19" fmla="*/ 256478 w 2464420"/>
                <a:gd name="connsiteY19" fmla="*/ 1182029 h 1427356"/>
                <a:gd name="connsiteX20" fmla="*/ 256478 w 2464420"/>
                <a:gd name="connsiteY20" fmla="*/ 869795 h 1427356"/>
                <a:gd name="connsiteX21" fmla="*/ 535259 w 2464420"/>
                <a:gd name="connsiteY21" fmla="*/ 769434 h 1427356"/>
                <a:gd name="connsiteX22" fmla="*/ 535259 w 2464420"/>
                <a:gd name="connsiteY22" fmla="*/ 646770 h 1427356"/>
                <a:gd name="connsiteX23" fmla="*/ 0 w 2464420"/>
                <a:gd name="connsiteY23" fmla="*/ 646770 h 1427356"/>
                <a:gd name="connsiteX24" fmla="*/ 22303 w 2464420"/>
                <a:gd name="connsiteY24" fmla="*/ 512956 h 14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4420" h="1427356">
                  <a:moveTo>
                    <a:pt x="22303" y="512956"/>
                  </a:moveTo>
                  <a:lnTo>
                    <a:pt x="535259" y="524107"/>
                  </a:lnTo>
                  <a:lnTo>
                    <a:pt x="535259" y="434897"/>
                  </a:lnTo>
                  <a:lnTo>
                    <a:pt x="245327" y="301083"/>
                  </a:lnTo>
                  <a:lnTo>
                    <a:pt x="267629" y="0"/>
                  </a:lnTo>
                  <a:lnTo>
                    <a:pt x="2174488" y="0"/>
                  </a:lnTo>
                  <a:lnTo>
                    <a:pt x="2174488" y="289931"/>
                  </a:lnTo>
                  <a:lnTo>
                    <a:pt x="1884556" y="423746"/>
                  </a:lnTo>
                  <a:lnTo>
                    <a:pt x="1884556" y="535258"/>
                  </a:lnTo>
                  <a:lnTo>
                    <a:pt x="2464420" y="524107"/>
                  </a:lnTo>
                  <a:lnTo>
                    <a:pt x="2453268" y="646770"/>
                  </a:lnTo>
                  <a:lnTo>
                    <a:pt x="1873405" y="657922"/>
                  </a:lnTo>
                  <a:lnTo>
                    <a:pt x="1873405" y="747131"/>
                  </a:lnTo>
                  <a:lnTo>
                    <a:pt x="2185639" y="869795"/>
                  </a:lnTo>
                  <a:lnTo>
                    <a:pt x="2174488" y="1182029"/>
                  </a:lnTo>
                  <a:lnTo>
                    <a:pt x="1639229" y="1182029"/>
                  </a:lnTo>
                  <a:lnTo>
                    <a:pt x="1639229" y="1427356"/>
                  </a:lnTo>
                  <a:lnTo>
                    <a:pt x="1393903" y="1416205"/>
                  </a:lnTo>
                  <a:lnTo>
                    <a:pt x="1405054" y="1182029"/>
                  </a:lnTo>
                  <a:lnTo>
                    <a:pt x="256478" y="1182029"/>
                  </a:lnTo>
                  <a:lnTo>
                    <a:pt x="256478" y="869795"/>
                  </a:lnTo>
                  <a:lnTo>
                    <a:pt x="535259" y="769434"/>
                  </a:lnTo>
                  <a:lnTo>
                    <a:pt x="535259" y="646770"/>
                  </a:lnTo>
                  <a:lnTo>
                    <a:pt x="0" y="646770"/>
                  </a:lnTo>
                  <a:lnTo>
                    <a:pt x="22303" y="5129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4424923" y="2677641"/>
              <a:ext cx="3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0</a:t>
              </a:r>
              <a:endParaRPr lang="fr-FR" sz="1600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3386082" y="2091537"/>
              <a:ext cx="3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0</a:t>
              </a:r>
              <a:endParaRPr lang="fr-FR" sz="1600" b="1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4201899" y="2066436"/>
              <a:ext cx="1031324" cy="4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1</a:t>
              </a:r>
              <a:endParaRPr lang="fr-FR" sz="1600" b="1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952034" y="2066928"/>
            <a:ext cx="1903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</a:t>
            </a:r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 err="1" smtClean="0"/>
              <a:t>bara</a:t>
            </a:r>
            <a:r>
              <a:rPr lang="en-GB" dirty="0" smtClean="0"/>
              <a:t> + </a:t>
            </a:r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GB" dirty="0" smtClean="0"/>
              <a:t> </a:t>
            </a:r>
            <a:r>
              <a:rPr lang="en-GB" dirty="0" err="1" smtClean="0"/>
              <a:t>bara</a:t>
            </a:r>
            <a:r>
              <a:rPr lang="en-GB" dirty="0" smtClean="0"/>
              <a:t>= </a:t>
            </a:r>
            <a:endParaRPr lang="fr-FR" dirty="0"/>
          </a:p>
        </p:txBody>
      </p:sp>
      <p:grpSp>
        <p:nvGrpSpPr>
          <p:cNvPr id="65" name="Groupe 64"/>
          <p:cNvGrpSpPr/>
          <p:nvPr/>
        </p:nvGrpSpPr>
        <p:grpSpPr>
          <a:xfrm>
            <a:off x="3560676" y="1600168"/>
            <a:ext cx="1842974" cy="1212551"/>
            <a:chOff x="3386082" y="2066436"/>
            <a:chExt cx="2275022" cy="1531696"/>
          </a:xfrm>
        </p:grpSpPr>
        <p:sp>
          <p:nvSpPr>
            <p:cNvPr id="66" name="Rectangle à coins arrondis 2"/>
            <p:cNvSpPr/>
            <p:nvPr/>
          </p:nvSpPr>
          <p:spPr>
            <a:xfrm>
              <a:off x="3726196" y="2174489"/>
              <a:ext cx="1815959" cy="136286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7" name="Forme libre 66"/>
            <p:cNvSpPr/>
            <p:nvPr/>
          </p:nvSpPr>
          <p:spPr>
            <a:xfrm>
              <a:off x="3598128" y="2416103"/>
              <a:ext cx="2062976" cy="1182029"/>
            </a:xfrm>
            <a:custGeom>
              <a:avLst/>
              <a:gdLst>
                <a:gd name="connsiteX0" fmla="*/ 22303 w 2464420"/>
                <a:gd name="connsiteY0" fmla="*/ 512956 h 1427356"/>
                <a:gd name="connsiteX1" fmla="*/ 535259 w 2464420"/>
                <a:gd name="connsiteY1" fmla="*/ 524107 h 1427356"/>
                <a:gd name="connsiteX2" fmla="*/ 535259 w 2464420"/>
                <a:gd name="connsiteY2" fmla="*/ 434897 h 1427356"/>
                <a:gd name="connsiteX3" fmla="*/ 245327 w 2464420"/>
                <a:gd name="connsiteY3" fmla="*/ 301083 h 1427356"/>
                <a:gd name="connsiteX4" fmla="*/ 267629 w 2464420"/>
                <a:gd name="connsiteY4" fmla="*/ 0 h 1427356"/>
                <a:gd name="connsiteX5" fmla="*/ 2174488 w 2464420"/>
                <a:gd name="connsiteY5" fmla="*/ 0 h 1427356"/>
                <a:gd name="connsiteX6" fmla="*/ 2174488 w 2464420"/>
                <a:gd name="connsiteY6" fmla="*/ 289931 h 1427356"/>
                <a:gd name="connsiteX7" fmla="*/ 1884556 w 2464420"/>
                <a:gd name="connsiteY7" fmla="*/ 423746 h 1427356"/>
                <a:gd name="connsiteX8" fmla="*/ 1884556 w 2464420"/>
                <a:gd name="connsiteY8" fmla="*/ 535258 h 1427356"/>
                <a:gd name="connsiteX9" fmla="*/ 2464420 w 2464420"/>
                <a:gd name="connsiteY9" fmla="*/ 524107 h 1427356"/>
                <a:gd name="connsiteX10" fmla="*/ 2453268 w 2464420"/>
                <a:gd name="connsiteY10" fmla="*/ 646770 h 1427356"/>
                <a:gd name="connsiteX11" fmla="*/ 1873405 w 2464420"/>
                <a:gd name="connsiteY11" fmla="*/ 657922 h 1427356"/>
                <a:gd name="connsiteX12" fmla="*/ 1873405 w 2464420"/>
                <a:gd name="connsiteY12" fmla="*/ 747131 h 1427356"/>
                <a:gd name="connsiteX13" fmla="*/ 2185639 w 2464420"/>
                <a:gd name="connsiteY13" fmla="*/ 869795 h 1427356"/>
                <a:gd name="connsiteX14" fmla="*/ 2174488 w 2464420"/>
                <a:gd name="connsiteY14" fmla="*/ 1182029 h 1427356"/>
                <a:gd name="connsiteX15" fmla="*/ 1639229 w 2464420"/>
                <a:gd name="connsiteY15" fmla="*/ 1182029 h 1427356"/>
                <a:gd name="connsiteX16" fmla="*/ 1639229 w 2464420"/>
                <a:gd name="connsiteY16" fmla="*/ 1427356 h 1427356"/>
                <a:gd name="connsiteX17" fmla="*/ 1393903 w 2464420"/>
                <a:gd name="connsiteY17" fmla="*/ 1416205 h 1427356"/>
                <a:gd name="connsiteX18" fmla="*/ 1405054 w 2464420"/>
                <a:gd name="connsiteY18" fmla="*/ 1182029 h 1427356"/>
                <a:gd name="connsiteX19" fmla="*/ 256478 w 2464420"/>
                <a:gd name="connsiteY19" fmla="*/ 1182029 h 1427356"/>
                <a:gd name="connsiteX20" fmla="*/ 256478 w 2464420"/>
                <a:gd name="connsiteY20" fmla="*/ 869795 h 1427356"/>
                <a:gd name="connsiteX21" fmla="*/ 535259 w 2464420"/>
                <a:gd name="connsiteY21" fmla="*/ 769434 h 1427356"/>
                <a:gd name="connsiteX22" fmla="*/ 535259 w 2464420"/>
                <a:gd name="connsiteY22" fmla="*/ 646770 h 1427356"/>
                <a:gd name="connsiteX23" fmla="*/ 0 w 2464420"/>
                <a:gd name="connsiteY23" fmla="*/ 646770 h 1427356"/>
                <a:gd name="connsiteX24" fmla="*/ 22303 w 2464420"/>
                <a:gd name="connsiteY24" fmla="*/ 512956 h 14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4420" h="1427356">
                  <a:moveTo>
                    <a:pt x="22303" y="512956"/>
                  </a:moveTo>
                  <a:lnTo>
                    <a:pt x="535259" y="524107"/>
                  </a:lnTo>
                  <a:lnTo>
                    <a:pt x="535259" y="434897"/>
                  </a:lnTo>
                  <a:lnTo>
                    <a:pt x="245327" y="301083"/>
                  </a:lnTo>
                  <a:lnTo>
                    <a:pt x="267629" y="0"/>
                  </a:lnTo>
                  <a:lnTo>
                    <a:pt x="2174488" y="0"/>
                  </a:lnTo>
                  <a:lnTo>
                    <a:pt x="2174488" y="289931"/>
                  </a:lnTo>
                  <a:lnTo>
                    <a:pt x="1884556" y="423746"/>
                  </a:lnTo>
                  <a:lnTo>
                    <a:pt x="1884556" y="535258"/>
                  </a:lnTo>
                  <a:lnTo>
                    <a:pt x="2464420" y="524107"/>
                  </a:lnTo>
                  <a:lnTo>
                    <a:pt x="2453268" y="646770"/>
                  </a:lnTo>
                  <a:lnTo>
                    <a:pt x="1873405" y="657922"/>
                  </a:lnTo>
                  <a:lnTo>
                    <a:pt x="1873405" y="747131"/>
                  </a:lnTo>
                  <a:lnTo>
                    <a:pt x="2185639" y="869795"/>
                  </a:lnTo>
                  <a:lnTo>
                    <a:pt x="2174488" y="1182029"/>
                  </a:lnTo>
                  <a:lnTo>
                    <a:pt x="1639229" y="1182029"/>
                  </a:lnTo>
                  <a:lnTo>
                    <a:pt x="1639229" y="1427356"/>
                  </a:lnTo>
                  <a:lnTo>
                    <a:pt x="1393903" y="1416205"/>
                  </a:lnTo>
                  <a:lnTo>
                    <a:pt x="1405054" y="1182029"/>
                  </a:lnTo>
                  <a:lnTo>
                    <a:pt x="256478" y="1182029"/>
                  </a:lnTo>
                  <a:lnTo>
                    <a:pt x="256478" y="869795"/>
                  </a:lnTo>
                  <a:lnTo>
                    <a:pt x="535259" y="769434"/>
                  </a:lnTo>
                  <a:lnTo>
                    <a:pt x="535259" y="646770"/>
                  </a:lnTo>
                  <a:lnTo>
                    <a:pt x="0" y="646770"/>
                  </a:lnTo>
                  <a:lnTo>
                    <a:pt x="22303" y="5129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424923" y="2677641"/>
              <a:ext cx="3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1</a:t>
              </a:r>
              <a:endParaRPr lang="fr-FR" sz="1600" b="1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3386082" y="2091537"/>
              <a:ext cx="3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/>
                <a:t>1</a:t>
              </a:r>
              <a:endParaRPr lang="fr-FR" sz="1600" b="1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4201899" y="2066436"/>
              <a:ext cx="1031324" cy="4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/>
                <a:t>=</a:t>
              </a:r>
              <a:r>
                <a:rPr lang="fr-FR" sz="1600" b="1" dirty="0" smtClean="0"/>
                <a:t>2 </a:t>
              </a:r>
              <a:r>
                <a:rPr lang="fr-FR" sz="1600" b="1" dirty="0"/>
                <a:t>~ PS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5403650" y="2049401"/>
            <a:ext cx="341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6600"/>
                </a:solidFill>
              </a:rPr>
              <a:t>20 ≤ </a:t>
            </a:r>
            <a:r>
              <a:rPr lang="el-GR" dirty="0" smtClean="0">
                <a:solidFill>
                  <a:srgbClr val="006600"/>
                </a:solidFill>
              </a:rPr>
              <a:t>σ</a:t>
            </a:r>
            <a:r>
              <a:rPr lang="fr-FR" baseline="-25000" dirty="0">
                <a:solidFill>
                  <a:srgbClr val="006600"/>
                </a:solidFill>
              </a:rPr>
              <a:t>max</a:t>
            </a:r>
            <a:r>
              <a:rPr lang="fr-FR" dirty="0">
                <a:solidFill>
                  <a:srgbClr val="006600"/>
                </a:solidFill>
              </a:rPr>
              <a:t> ≤ </a:t>
            </a:r>
            <a:r>
              <a:rPr lang="en-GB" dirty="0" smtClean="0">
                <a:solidFill>
                  <a:srgbClr val="006600"/>
                </a:solidFill>
              </a:rPr>
              <a:t>30 MPa</a:t>
            </a:r>
            <a:endParaRPr lang="en-GB" dirty="0" smtClean="0"/>
          </a:p>
          <a:p>
            <a:r>
              <a:rPr lang="en-GB" dirty="0" smtClean="0"/>
              <a:t>(at </a:t>
            </a:r>
            <a:r>
              <a:rPr lang="en-GB" dirty="0" smtClean="0">
                <a:solidFill>
                  <a:srgbClr val="FF0000"/>
                </a:solidFill>
              </a:rPr>
              <a:t>room T°</a:t>
            </a:r>
            <a:r>
              <a:rPr lang="en-GB" dirty="0" smtClean="0"/>
              <a:t>)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89479" y="3175808"/>
            <a:ext cx="4382521" cy="1219277"/>
            <a:chOff x="189479" y="3175808"/>
            <a:chExt cx="4382521" cy="1219277"/>
          </a:xfrm>
        </p:grpSpPr>
        <p:grpSp>
          <p:nvGrpSpPr>
            <p:cNvPr id="38" name="Groupe 37"/>
            <p:cNvGrpSpPr/>
            <p:nvPr/>
          </p:nvGrpSpPr>
          <p:grpSpPr>
            <a:xfrm>
              <a:off x="189479" y="3175808"/>
              <a:ext cx="1718225" cy="1219277"/>
              <a:chOff x="3386082" y="2066436"/>
              <a:chExt cx="2275022" cy="1531696"/>
            </a:xfrm>
          </p:grpSpPr>
          <p:sp>
            <p:nvSpPr>
              <p:cNvPr id="39" name="Rectangle à coins arrondis 2"/>
              <p:cNvSpPr/>
              <p:nvPr/>
            </p:nvSpPr>
            <p:spPr>
              <a:xfrm>
                <a:off x="3726196" y="2174489"/>
                <a:ext cx="1815959" cy="136286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40" name="Forme libre 39"/>
              <p:cNvSpPr/>
              <p:nvPr/>
            </p:nvSpPr>
            <p:spPr>
              <a:xfrm>
                <a:off x="3598128" y="2416103"/>
                <a:ext cx="2062976" cy="1182029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>
                <a:off x="4424923" y="2677641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3386082" y="2091537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201899" y="2066436"/>
                <a:ext cx="765049" cy="4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1</a:t>
                </a:r>
                <a:endParaRPr lang="fr-FR" sz="1600" b="1" dirty="0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855574" y="3654300"/>
              <a:ext cx="13116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x</a:t>
              </a:r>
              <a:r>
                <a:rPr lang="en-GB" sz="1600" dirty="0" smtClean="0"/>
                <a:t> </a:t>
              </a:r>
              <a:r>
                <a:rPr lang="en-GB" sz="16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2.04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bara</a:t>
              </a:r>
              <a:r>
                <a:rPr lang="en-GB" sz="1600" dirty="0" smtClean="0"/>
                <a:t> = </a:t>
              </a:r>
              <a:endParaRPr lang="fr-FR" sz="1600" dirty="0"/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2853775" y="3175808"/>
              <a:ext cx="1718225" cy="1219277"/>
              <a:chOff x="3386082" y="2066436"/>
              <a:chExt cx="2275022" cy="1531696"/>
            </a:xfrm>
          </p:grpSpPr>
          <p:sp>
            <p:nvSpPr>
              <p:cNvPr id="46" name="Rectangle à coins arrondis 2"/>
              <p:cNvSpPr/>
              <p:nvPr/>
            </p:nvSpPr>
            <p:spPr>
              <a:xfrm>
                <a:off x="3726196" y="2174489"/>
                <a:ext cx="1815959" cy="136286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47" name="Forme libre 46"/>
              <p:cNvSpPr/>
              <p:nvPr/>
            </p:nvSpPr>
            <p:spPr>
              <a:xfrm>
                <a:off x="3598128" y="2416103"/>
                <a:ext cx="2062976" cy="1182029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4424923" y="2677641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3386082" y="2091537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4040282" y="2066436"/>
                <a:ext cx="1459208" cy="4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2.04 = PS</a:t>
                </a:r>
                <a:endParaRPr lang="fr-FR" sz="1600" b="1" dirty="0"/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4611875" y="3717032"/>
            <a:ext cx="44246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fr-FR" dirty="0"/>
              <a:t> </a:t>
            </a:r>
            <a:r>
              <a:rPr lang="fr-FR" dirty="0" smtClean="0">
                <a:solidFill>
                  <a:srgbClr val="006600"/>
                </a:solidFill>
              </a:rPr>
              <a:t>40,8 </a:t>
            </a:r>
            <a:r>
              <a:rPr lang="fr-FR" dirty="0">
                <a:solidFill>
                  <a:srgbClr val="006600"/>
                </a:solidFill>
              </a:rPr>
              <a:t>≤ </a:t>
            </a:r>
            <a:r>
              <a:rPr lang="el-GR" dirty="0">
                <a:solidFill>
                  <a:srgbClr val="006600"/>
                </a:solidFill>
              </a:rPr>
              <a:t>σ</a:t>
            </a:r>
            <a:r>
              <a:rPr lang="fr-FR" baseline="-25000" dirty="0">
                <a:solidFill>
                  <a:srgbClr val="006600"/>
                </a:solidFill>
              </a:rPr>
              <a:t>max</a:t>
            </a:r>
            <a:r>
              <a:rPr lang="fr-FR" dirty="0">
                <a:solidFill>
                  <a:srgbClr val="006600"/>
                </a:solidFill>
              </a:rPr>
              <a:t> ≤ </a:t>
            </a:r>
            <a:r>
              <a:rPr lang="en-GB" dirty="0" smtClean="0">
                <a:solidFill>
                  <a:srgbClr val="006600"/>
                </a:solidFill>
              </a:rPr>
              <a:t>61,2 MPa</a:t>
            </a:r>
            <a:r>
              <a:rPr lang="en-GB" dirty="0" smtClean="0"/>
              <a:t> (at </a:t>
            </a:r>
            <a:r>
              <a:rPr lang="en-GB" dirty="0" smtClean="0">
                <a:solidFill>
                  <a:srgbClr val="FF0000"/>
                </a:solidFill>
              </a:rPr>
              <a:t>room T°</a:t>
            </a:r>
            <a:r>
              <a:rPr lang="en-GB" dirty="0" smtClean="0"/>
              <a:t>)</a:t>
            </a:r>
          </a:p>
          <a:p>
            <a:r>
              <a:rPr lang="fr-FR" sz="1700" dirty="0" smtClean="0">
                <a:solidFill>
                  <a:schemeClr val="tx2"/>
                </a:solidFill>
                <a:sym typeface="Symbol"/>
              </a:rPr>
              <a:t>(at cold T°: P </a:t>
            </a:r>
            <a:r>
              <a:rPr lang="fr-FR" sz="1700" dirty="0">
                <a:solidFill>
                  <a:schemeClr val="tx2"/>
                </a:solidFill>
                <a:sym typeface="Symbol"/>
              </a:rPr>
              <a:t>≤ </a:t>
            </a:r>
            <a:r>
              <a:rPr lang="fr-FR" sz="1700" dirty="0" smtClean="0">
                <a:solidFill>
                  <a:schemeClr val="tx2"/>
                </a:solidFill>
                <a:sym typeface="Symbol"/>
              </a:rPr>
              <a:t>4.9 ≤ 7.3 </a:t>
            </a:r>
            <a:r>
              <a:rPr lang="fr-FR" sz="1700" dirty="0" err="1" smtClean="0">
                <a:solidFill>
                  <a:schemeClr val="tx2"/>
                </a:solidFill>
                <a:sym typeface="Symbol"/>
              </a:rPr>
              <a:t>bara</a:t>
            </a:r>
            <a:r>
              <a:rPr lang="fr-FR" sz="1700" dirty="0" smtClean="0">
                <a:solidFill>
                  <a:schemeClr val="tx2"/>
                </a:solidFill>
                <a:sym typeface="Symbol"/>
              </a:rPr>
              <a:t> for </a:t>
            </a:r>
            <a:r>
              <a:rPr lang="el-GR" sz="1600" dirty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fr-FR" sz="1600" baseline="-25000" dirty="0">
                <a:solidFill>
                  <a:schemeClr val="tx2">
                    <a:lumMod val="75000"/>
                  </a:schemeClr>
                </a:solidFill>
              </a:rPr>
              <a:t>max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≤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300 MPa</a:t>
            </a:r>
            <a:r>
              <a:rPr lang="fr-FR" sz="1700" dirty="0" smtClean="0">
                <a:solidFill>
                  <a:schemeClr val="tx2"/>
                </a:solidFill>
                <a:sym typeface="Symbol"/>
              </a:rPr>
              <a:t>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3791" y="4850301"/>
            <a:ext cx="4970291" cy="1242995"/>
            <a:chOff x="23791" y="5061466"/>
            <a:chExt cx="4970291" cy="1242995"/>
          </a:xfrm>
        </p:grpSpPr>
        <p:grpSp>
          <p:nvGrpSpPr>
            <p:cNvPr id="72" name="Groupe 71"/>
            <p:cNvGrpSpPr/>
            <p:nvPr/>
          </p:nvGrpSpPr>
          <p:grpSpPr>
            <a:xfrm>
              <a:off x="23791" y="5085184"/>
              <a:ext cx="1718225" cy="1219277"/>
              <a:chOff x="3386082" y="2066436"/>
              <a:chExt cx="2275022" cy="1531696"/>
            </a:xfrm>
          </p:grpSpPr>
          <p:sp>
            <p:nvSpPr>
              <p:cNvPr id="73" name="Rectangle à coins arrondis 2"/>
              <p:cNvSpPr/>
              <p:nvPr/>
            </p:nvSpPr>
            <p:spPr>
              <a:xfrm>
                <a:off x="3726196" y="2174489"/>
                <a:ext cx="1815959" cy="136286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4" name="Forme libre 73"/>
              <p:cNvSpPr/>
              <p:nvPr/>
            </p:nvSpPr>
            <p:spPr>
              <a:xfrm>
                <a:off x="3598128" y="2416103"/>
                <a:ext cx="2062976" cy="1182029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4424923" y="2677641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76" name="ZoneTexte 75"/>
              <p:cNvSpPr txBox="1"/>
              <p:nvPr/>
            </p:nvSpPr>
            <p:spPr>
              <a:xfrm>
                <a:off x="3386082" y="2091537"/>
                <a:ext cx="3314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0</a:t>
                </a:r>
                <a:endParaRPr lang="fr-FR" sz="1600" b="1" dirty="0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>
                <a:off x="4201899" y="2066436"/>
                <a:ext cx="331427" cy="34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1</a:t>
                </a:r>
                <a:endParaRPr lang="fr-FR" sz="1600" b="1" dirty="0"/>
              </a:p>
            </p:txBody>
          </p:sp>
        </p:grpSp>
        <p:sp>
          <p:nvSpPr>
            <p:cNvPr id="78" name="Rectangle 77"/>
            <p:cNvSpPr/>
            <p:nvPr/>
          </p:nvSpPr>
          <p:spPr>
            <a:xfrm>
              <a:off x="1814023" y="5533859"/>
              <a:ext cx="17893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/>
                <a:t>x</a:t>
              </a:r>
              <a:r>
                <a:rPr lang="en-GB" sz="1600" dirty="0" smtClean="0"/>
                <a:t> </a:t>
              </a:r>
              <a:r>
                <a:rPr lang="en-GB" sz="1600" b="1" u="sng" dirty="0" smtClean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bara</a:t>
              </a:r>
              <a:r>
                <a:rPr lang="en-GB" sz="1600" dirty="0" smtClean="0"/>
                <a:t> + </a:t>
              </a:r>
              <a:r>
                <a:rPr lang="en-GB" sz="1600" b="1" u="sng" dirty="0" smtClean="0"/>
                <a:t>1</a:t>
              </a:r>
              <a:r>
                <a:rPr lang="en-GB" sz="1600" dirty="0" smtClean="0"/>
                <a:t> </a:t>
              </a:r>
              <a:r>
                <a:rPr lang="en-GB" sz="1600" dirty="0" err="1" smtClean="0"/>
                <a:t>bara</a:t>
              </a:r>
              <a:r>
                <a:rPr lang="en-GB" sz="1600" dirty="0" smtClean="0"/>
                <a:t> = </a:t>
              </a:r>
              <a:endParaRPr lang="fr-FR" sz="1600" dirty="0"/>
            </a:p>
          </p:txBody>
        </p:sp>
        <p:grpSp>
          <p:nvGrpSpPr>
            <p:cNvPr id="79" name="Groupe 78"/>
            <p:cNvGrpSpPr/>
            <p:nvPr/>
          </p:nvGrpSpPr>
          <p:grpSpPr>
            <a:xfrm>
              <a:off x="3275857" y="5061466"/>
              <a:ext cx="1718225" cy="1219278"/>
              <a:chOff x="3118160" y="2127101"/>
              <a:chExt cx="2275022" cy="1531698"/>
            </a:xfrm>
          </p:grpSpPr>
          <p:sp>
            <p:nvSpPr>
              <p:cNvPr id="80" name="Rectangle à coins arrondis 2"/>
              <p:cNvSpPr/>
              <p:nvPr/>
            </p:nvSpPr>
            <p:spPr>
              <a:xfrm>
                <a:off x="3458274" y="2235156"/>
                <a:ext cx="1815959" cy="1362858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1" name="Forme libre 80"/>
              <p:cNvSpPr/>
              <p:nvPr/>
            </p:nvSpPr>
            <p:spPr>
              <a:xfrm>
                <a:off x="3330206" y="2476769"/>
                <a:ext cx="2062976" cy="1182030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/>
              </a:p>
            </p:txBody>
          </p:sp>
          <p:sp>
            <p:nvSpPr>
              <p:cNvPr id="82" name="ZoneTexte 81"/>
              <p:cNvSpPr txBox="1"/>
              <p:nvPr/>
            </p:nvSpPr>
            <p:spPr>
              <a:xfrm>
                <a:off x="4157002" y="2738309"/>
                <a:ext cx="331427" cy="4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1</a:t>
                </a:r>
                <a:endParaRPr lang="fr-FR" sz="1600" b="1" dirty="0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>
                <a:off x="3118160" y="2152202"/>
                <a:ext cx="331427" cy="4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1</a:t>
                </a:r>
                <a:endParaRPr lang="fr-FR" sz="1600" b="1" dirty="0"/>
              </a:p>
            </p:txBody>
          </p:sp>
          <p:sp>
            <p:nvSpPr>
              <p:cNvPr id="84" name="ZoneTexte 83"/>
              <p:cNvSpPr txBox="1"/>
              <p:nvPr/>
            </p:nvSpPr>
            <p:spPr>
              <a:xfrm>
                <a:off x="3933977" y="2127101"/>
                <a:ext cx="331427" cy="42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/>
                  <a:t>3</a:t>
                </a:r>
                <a:endParaRPr lang="fr-FR" sz="1600" b="1" dirty="0"/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5027802" y="5723964"/>
            <a:ext cx="377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6600"/>
                </a:solidFill>
              </a:rPr>
              <a:t>40,0 </a:t>
            </a:r>
            <a:r>
              <a:rPr lang="fr-FR" dirty="0">
                <a:solidFill>
                  <a:srgbClr val="006600"/>
                </a:solidFill>
              </a:rPr>
              <a:t>≤ </a:t>
            </a:r>
            <a:r>
              <a:rPr lang="el-GR" dirty="0">
                <a:solidFill>
                  <a:srgbClr val="006600"/>
                </a:solidFill>
              </a:rPr>
              <a:t>σ</a:t>
            </a:r>
            <a:r>
              <a:rPr lang="fr-FR" baseline="-25000" dirty="0">
                <a:solidFill>
                  <a:srgbClr val="006600"/>
                </a:solidFill>
              </a:rPr>
              <a:t>max</a:t>
            </a:r>
            <a:r>
              <a:rPr lang="fr-FR" dirty="0">
                <a:solidFill>
                  <a:srgbClr val="006600"/>
                </a:solidFill>
              </a:rPr>
              <a:t> ≤ </a:t>
            </a:r>
            <a:r>
              <a:rPr lang="en-GB" dirty="0" smtClean="0">
                <a:solidFill>
                  <a:srgbClr val="006600"/>
                </a:solidFill>
              </a:rPr>
              <a:t>60,0 </a:t>
            </a:r>
            <a:r>
              <a:rPr lang="en-GB" dirty="0">
                <a:solidFill>
                  <a:srgbClr val="006600"/>
                </a:solidFill>
              </a:rPr>
              <a:t>MPa</a:t>
            </a:r>
            <a:r>
              <a:rPr lang="en-GB" dirty="0"/>
              <a:t> (at </a:t>
            </a:r>
            <a:r>
              <a:rPr lang="en-GB" dirty="0">
                <a:solidFill>
                  <a:srgbClr val="FF0000"/>
                </a:solidFill>
              </a:rPr>
              <a:t>room T</a:t>
            </a:r>
            <a:r>
              <a:rPr lang="en-GB" dirty="0" smtClean="0">
                <a:solidFill>
                  <a:srgbClr val="FF0000"/>
                </a:solidFill>
              </a:rPr>
              <a:t>°</a:t>
            </a:r>
            <a:r>
              <a:rPr lang="en-GB" dirty="0" smtClean="0"/>
              <a:t>)</a:t>
            </a:r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93955" y="3378908"/>
            <a:ext cx="3258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ym typeface="Symbol" panose="05050102010706020507" pitchFamily="18" charset="2"/>
              </a:rPr>
              <a:t> </a:t>
            </a:r>
            <a:r>
              <a:rPr lang="en-GB" dirty="0" smtClean="0"/>
              <a:t>e.g</a:t>
            </a:r>
            <a:r>
              <a:rPr lang="en-GB" dirty="0"/>
              <a:t>. </a:t>
            </a:r>
            <a:r>
              <a:rPr lang="en-GB" dirty="0" smtClean="0"/>
              <a:t>MAWP at room or cold T°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042552" y="4941168"/>
            <a:ext cx="4245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  </a:t>
            </a:r>
            <a:r>
              <a:rPr lang="en-GB" dirty="0"/>
              <a:t>e.g. 3 bara ~ (PS+1)x1.43 for the pressure test of a cryogenic vessel (EN 13458)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49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9/14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tank}: mechanical considerations</a:t>
            </a:r>
          </a:p>
          <a:p>
            <a:pPr lvl="1"/>
            <a:r>
              <a:rPr lang="en-GB" dirty="0" smtClean="0"/>
              <a:t>Linear buckling analysis 1 of the cavity:</a:t>
            </a:r>
          </a:p>
          <a:p>
            <a:pPr lvl="2"/>
            <a:r>
              <a:rPr lang="en-GB" dirty="0" smtClean="0"/>
              <a:t>Based on deformed shape resulting from static analysis 1 (previous slide)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marL="803275" lvl="2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20403"/>
            <a:ext cx="382933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179512" y="1844824"/>
            <a:ext cx="2275022" cy="1531696"/>
            <a:chOff x="3386082" y="2066436"/>
            <a:chExt cx="2275022" cy="1531696"/>
          </a:xfrm>
        </p:grpSpPr>
        <p:sp>
          <p:nvSpPr>
            <p:cNvPr id="6" name="Rectangle à coins arrondis 2"/>
            <p:cNvSpPr/>
            <p:nvPr/>
          </p:nvSpPr>
          <p:spPr>
            <a:xfrm>
              <a:off x="3726196" y="2174489"/>
              <a:ext cx="1815959" cy="136286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Forme libre 6"/>
            <p:cNvSpPr/>
            <p:nvPr/>
          </p:nvSpPr>
          <p:spPr>
            <a:xfrm>
              <a:off x="3598128" y="2416103"/>
              <a:ext cx="2062976" cy="1182029"/>
            </a:xfrm>
            <a:custGeom>
              <a:avLst/>
              <a:gdLst>
                <a:gd name="connsiteX0" fmla="*/ 22303 w 2464420"/>
                <a:gd name="connsiteY0" fmla="*/ 512956 h 1427356"/>
                <a:gd name="connsiteX1" fmla="*/ 535259 w 2464420"/>
                <a:gd name="connsiteY1" fmla="*/ 524107 h 1427356"/>
                <a:gd name="connsiteX2" fmla="*/ 535259 w 2464420"/>
                <a:gd name="connsiteY2" fmla="*/ 434897 h 1427356"/>
                <a:gd name="connsiteX3" fmla="*/ 245327 w 2464420"/>
                <a:gd name="connsiteY3" fmla="*/ 301083 h 1427356"/>
                <a:gd name="connsiteX4" fmla="*/ 267629 w 2464420"/>
                <a:gd name="connsiteY4" fmla="*/ 0 h 1427356"/>
                <a:gd name="connsiteX5" fmla="*/ 2174488 w 2464420"/>
                <a:gd name="connsiteY5" fmla="*/ 0 h 1427356"/>
                <a:gd name="connsiteX6" fmla="*/ 2174488 w 2464420"/>
                <a:gd name="connsiteY6" fmla="*/ 289931 h 1427356"/>
                <a:gd name="connsiteX7" fmla="*/ 1884556 w 2464420"/>
                <a:gd name="connsiteY7" fmla="*/ 423746 h 1427356"/>
                <a:gd name="connsiteX8" fmla="*/ 1884556 w 2464420"/>
                <a:gd name="connsiteY8" fmla="*/ 535258 h 1427356"/>
                <a:gd name="connsiteX9" fmla="*/ 2464420 w 2464420"/>
                <a:gd name="connsiteY9" fmla="*/ 524107 h 1427356"/>
                <a:gd name="connsiteX10" fmla="*/ 2453268 w 2464420"/>
                <a:gd name="connsiteY10" fmla="*/ 646770 h 1427356"/>
                <a:gd name="connsiteX11" fmla="*/ 1873405 w 2464420"/>
                <a:gd name="connsiteY11" fmla="*/ 657922 h 1427356"/>
                <a:gd name="connsiteX12" fmla="*/ 1873405 w 2464420"/>
                <a:gd name="connsiteY12" fmla="*/ 747131 h 1427356"/>
                <a:gd name="connsiteX13" fmla="*/ 2185639 w 2464420"/>
                <a:gd name="connsiteY13" fmla="*/ 869795 h 1427356"/>
                <a:gd name="connsiteX14" fmla="*/ 2174488 w 2464420"/>
                <a:gd name="connsiteY14" fmla="*/ 1182029 h 1427356"/>
                <a:gd name="connsiteX15" fmla="*/ 1639229 w 2464420"/>
                <a:gd name="connsiteY15" fmla="*/ 1182029 h 1427356"/>
                <a:gd name="connsiteX16" fmla="*/ 1639229 w 2464420"/>
                <a:gd name="connsiteY16" fmla="*/ 1427356 h 1427356"/>
                <a:gd name="connsiteX17" fmla="*/ 1393903 w 2464420"/>
                <a:gd name="connsiteY17" fmla="*/ 1416205 h 1427356"/>
                <a:gd name="connsiteX18" fmla="*/ 1405054 w 2464420"/>
                <a:gd name="connsiteY18" fmla="*/ 1182029 h 1427356"/>
                <a:gd name="connsiteX19" fmla="*/ 256478 w 2464420"/>
                <a:gd name="connsiteY19" fmla="*/ 1182029 h 1427356"/>
                <a:gd name="connsiteX20" fmla="*/ 256478 w 2464420"/>
                <a:gd name="connsiteY20" fmla="*/ 869795 h 1427356"/>
                <a:gd name="connsiteX21" fmla="*/ 535259 w 2464420"/>
                <a:gd name="connsiteY21" fmla="*/ 769434 h 1427356"/>
                <a:gd name="connsiteX22" fmla="*/ 535259 w 2464420"/>
                <a:gd name="connsiteY22" fmla="*/ 646770 h 1427356"/>
                <a:gd name="connsiteX23" fmla="*/ 0 w 2464420"/>
                <a:gd name="connsiteY23" fmla="*/ 646770 h 1427356"/>
                <a:gd name="connsiteX24" fmla="*/ 22303 w 2464420"/>
                <a:gd name="connsiteY24" fmla="*/ 512956 h 14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4420" h="1427356">
                  <a:moveTo>
                    <a:pt x="22303" y="512956"/>
                  </a:moveTo>
                  <a:lnTo>
                    <a:pt x="535259" y="524107"/>
                  </a:lnTo>
                  <a:lnTo>
                    <a:pt x="535259" y="434897"/>
                  </a:lnTo>
                  <a:lnTo>
                    <a:pt x="245327" y="301083"/>
                  </a:lnTo>
                  <a:lnTo>
                    <a:pt x="267629" y="0"/>
                  </a:lnTo>
                  <a:lnTo>
                    <a:pt x="2174488" y="0"/>
                  </a:lnTo>
                  <a:lnTo>
                    <a:pt x="2174488" y="289931"/>
                  </a:lnTo>
                  <a:lnTo>
                    <a:pt x="1884556" y="423746"/>
                  </a:lnTo>
                  <a:lnTo>
                    <a:pt x="1884556" y="535258"/>
                  </a:lnTo>
                  <a:lnTo>
                    <a:pt x="2464420" y="524107"/>
                  </a:lnTo>
                  <a:lnTo>
                    <a:pt x="2453268" y="646770"/>
                  </a:lnTo>
                  <a:lnTo>
                    <a:pt x="1873405" y="657922"/>
                  </a:lnTo>
                  <a:lnTo>
                    <a:pt x="1873405" y="747131"/>
                  </a:lnTo>
                  <a:lnTo>
                    <a:pt x="2185639" y="869795"/>
                  </a:lnTo>
                  <a:lnTo>
                    <a:pt x="2174488" y="1182029"/>
                  </a:lnTo>
                  <a:lnTo>
                    <a:pt x="1639229" y="1182029"/>
                  </a:lnTo>
                  <a:lnTo>
                    <a:pt x="1639229" y="1427356"/>
                  </a:lnTo>
                  <a:lnTo>
                    <a:pt x="1393903" y="1416205"/>
                  </a:lnTo>
                  <a:lnTo>
                    <a:pt x="1405054" y="1182029"/>
                  </a:lnTo>
                  <a:lnTo>
                    <a:pt x="256478" y="1182029"/>
                  </a:lnTo>
                  <a:lnTo>
                    <a:pt x="256478" y="869795"/>
                  </a:lnTo>
                  <a:lnTo>
                    <a:pt x="535259" y="769434"/>
                  </a:lnTo>
                  <a:lnTo>
                    <a:pt x="535259" y="646770"/>
                  </a:lnTo>
                  <a:lnTo>
                    <a:pt x="0" y="646770"/>
                  </a:lnTo>
                  <a:lnTo>
                    <a:pt x="22303" y="5129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424923" y="2677641"/>
              <a:ext cx="331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0</a:t>
              </a:r>
              <a:endParaRPr lang="fr-FR" sz="24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386082" y="2091537"/>
              <a:ext cx="331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0</a:t>
              </a: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01899" y="2066436"/>
              <a:ext cx="331427" cy="34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9832" y="4869160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GB" dirty="0" smtClean="0"/>
              <a:t>for the cavity: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crit</a:t>
            </a:r>
            <a:r>
              <a:rPr lang="en-GB" dirty="0" smtClean="0"/>
              <a:t> = 30.4 bara</a:t>
            </a:r>
            <a:r>
              <a:rPr lang="fr-FR" dirty="0"/>
              <a:t> </a:t>
            </a:r>
            <a:r>
              <a:rPr lang="fr-FR" sz="1600" dirty="0" smtClean="0"/>
              <a:t>(no </a:t>
            </a:r>
            <a:r>
              <a:rPr lang="fr-FR" sz="1600" dirty="0" err="1" smtClean="0"/>
              <a:t>safety</a:t>
            </a:r>
            <a:r>
              <a:rPr lang="fr-FR" sz="1600" dirty="0" smtClean="0"/>
              <a:t> factor)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welds</a:t>
            </a:r>
            <a:r>
              <a:rPr lang="fr-FR" dirty="0" smtClean="0"/>
              <a:t> have </a:t>
            </a:r>
            <a:r>
              <a:rPr lang="fr-FR" dirty="0" err="1" smtClean="0"/>
              <a:t>nearly</a:t>
            </a:r>
            <a:r>
              <a:rPr lang="fr-FR" dirty="0" smtClean="0"/>
              <a:t> no influence) </a:t>
            </a:r>
          </a:p>
          <a:p>
            <a:endParaRPr lang="fr-FR" sz="1600" dirty="0"/>
          </a:p>
          <a:p>
            <a:endParaRPr lang="en-GB" sz="16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135504" y="2138686"/>
            <a:ext cx="636788" cy="1624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423046" y="4430354"/>
            <a:ext cx="1843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(P. DUCHESNE)</a:t>
            </a:r>
            <a:endParaRPr lang="fr-FR" sz="1600" i="1" u="sng" dirty="0"/>
          </a:p>
        </p:txBody>
      </p:sp>
    </p:spTree>
    <p:extLst>
      <p:ext uri="{BB962C8B-B14F-4D97-AF65-F5344CB8AC3E}">
        <p14:creationId xmlns:p14="http://schemas.microsoft.com/office/powerpoint/2010/main" val="25560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10/14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tank}: mechanical considerations</a:t>
            </a:r>
          </a:p>
          <a:p>
            <a:pPr lvl="1"/>
            <a:r>
              <a:rPr lang="en-GB" dirty="0" smtClean="0"/>
              <a:t>Linear static analysis 2:</a:t>
            </a:r>
          </a:p>
          <a:p>
            <a:pPr lvl="2"/>
            <a:r>
              <a:rPr lang="en-GB" dirty="0"/>
              <a:t>vacuum in the cavity</a:t>
            </a:r>
          </a:p>
          <a:p>
            <a:pPr lvl="2"/>
            <a:r>
              <a:rPr lang="en-GB" dirty="0"/>
              <a:t>pressure in </a:t>
            </a:r>
            <a:r>
              <a:rPr lang="en-GB" dirty="0" err="1"/>
              <a:t>LHe</a:t>
            </a:r>
            <a:r>
              <a:rPr lang="en-GB" dirty="0"/>
              <a:t> tank</a:t>
            </a:r>
          </a:p>
          <a:p>
            <a:pPr lvl="2"/>
            <a:r>
              <a:rPr lang="en-GB" dirty="0" smtClean="0"/>
              <a:t>pressure </a:t>
            </a:r>
            <a:r>
              <a:rPr lang="en-GB" dirty="0"/>
              <a:t>in the vacuum vessel of the SPK CM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91957" y="1407589"/>
            <a:ext cx="87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1bara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41" y="629521"/>
            <a:ext cx="1748858" cy="156476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2091494" y="6072878"/>
            <a:ext cx="430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 typeface="Symbol" pitchFamily="18" charset="2"/>
              <a:buChar char="Þ"/>
            </a:pPr>
            <a:r>
              <a:rPr lang="en-GB" dirty="0" smtClean="0"/>
              <a:t> for </a:t>
            </a:r>
            <a:r>
              <a:rPr lang="en-GB" dirty="0"/>
              <a:t>the rest of the cavity: stress </a:t>
            </a:r>
            <a:r>
              <a:rPr lang="en-GB" dirty="0">
                <a:sym typeface="Symbol"/>
              </a:rPr>
              <a:t> </a:t>
            </a:r>
            <a:r>
              <a:rPr lang="en-GB" dirty="0" smtClean="0">
                <a:sym typeface="Symbol"/>
              </a:rPr>
              <a:t>22</a:t>
            </a:r>
            <a:r>
              <a:rPr lang="en-GB" dirty="0" smtClean="0">
                <a:sym typeface="Symbol"/>
              </a:rPr>
              <a:t> </a:t>
            </a:r>
            <a:r>
              <a:rPr lang="en-GB" dirty="0" smtClean="0">
                <a:sym typeface="Symbol"/>
              </a:rPr>
              <a:t>MPa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7" name="Groupe 6"/>
          <p:cNvGrpSpPr/>
          <p:nvPr/>
        </p:nvGrpSpPr>
        <p:grpSpPr>
          <a:xfrm>
            <a:off x="-34423" y="2185331"/>
            <a:ext cx="4748940" cy="3907965"/>
            <a:chOff x="-34423" y="2185331"/>
            <a:chExt cx="4748940" cy="3907965"/>
          </a:xfrm>
        </p:grpSpPr>
        <p:sp>
          <p:nvSpPr>
            <p:cNvPr id="33" name="ZoneTexte 32"/>
            <p:cNvSpPr txBox="1"/>
            <p:nvPr/>
          </p:nvSpPr>
          <p:spPr>
            <a:xfrm>
              <a:off x="323528" y="2185331"/>
              <a:ext cx="395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i="1" dirty="0" smtClean="0"/>
                <a:t>100% of the </a:t>
              </a:r>
              <a:r>
                <a:rPr lang="fr-FR" b="1" i="1" dirty="0" err="1" smtClean="0"/>
                <a:t>circumference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is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welded</a:t>
              </a:r>
              <a:endParaRPr lang="fr-FR" b="1" i="1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7716" y="5169966"/>
              <a:ext cx="4273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Font typeface="Symbol" pitchFamily="18" charset="2"/>
                <a:buChar char="Þ"/>
              </a:pPr>
              <a:r>
                <a:rPr lang="en-GB" dirty="0"/>
                <a:t> max stress at the welded junction of a reinforcement ring/cavity junction (shape discontinuity)</a:t>
              </a:r>
              <a:r>
                <a:rPr lang="el-GR" dirty="0" smtClean="0"/>
                <a:t>σ</a:t>
              </a:r>
              <a:r>
                <a:rPr lang="fr-FR" baseline="-25000" dirty="0"/>
                <a:t>max</a:t>
              </a:r>
              <a:r>
                <a:rPr lang="fr-FR" dirty="0"/>
                <a:t> = </a:t>
              </a:r>
              <a:r>
                <a:rPr lang="en-GB" dirty="0" smtClean="0"/>
                <a:t>42 </a:t>
              </a:r>
              <a:r>
                <a:rPr lang="en-GB" dirty="0" err="1" smtClean="0"/>
                <a:t>Mpa</a:t>
              </a:r>
              <a:endParaRPr lang="en-GB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4423" y="4021961"/>
              <a:ext cx="3034995" cy="130071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5576" y="2407007"/>
              <a:ext cx="3529890" cy="2042337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2870870" y="4690669"/>
              <a:ext cx="1843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(P. DUCHESNE)</a:t>
              </a:r>
              <a:endParaRPr lang="fr-FR" sz="1600" i="1" u="sng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406671" y="2203524"/>
            <a:ext cx="4576382" cy="3878043"/>
            <a:chOff x="4406671" y="2203524"/>
            <a:chExt cx="4576382" cy="3878043"/>
          </a:xfrm>
        </p:grpSpPr>
        <p:sp>
          <p:nvSpPr>
            <p:cNvPr id="30" name="Rectangle 29"/>
            <p:cNvSpPr/>
            <p:nvPr/>
          </p:nvSpPr>
          <p:spPr>
            <a:xfrm>
              <a:off x="4584814" y="5158237"/>
              <a:ext cx="42576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Font typeface="Symbol" pitchFamily="18" charset="2"/>
                <a:buChar char="Þ"/>
              </a:pPr>
              <a:r>
                <a:rPr lang="en-GB" dirty="0"/>
                <a:t> </a:t>
              </a:r>
              <a:r>
                <a:rPr lang="en-GB" dirty="0" smtClean="0"/>
                <a:t>max </a:t>
              </a:r>
              <a:r>
                <a:rPr lang="en-GB" dirty="0"/>
                <a:t>stress at </a:t>
              </a:r>
              <a:r>
                <a:rPr lang="en-GB" dirty="0" smtClean="0"/>
                <a:t>the welded junction of a reinforcement ring/cavity junction (shape discontinuity):  </a:t>
              </a:r>
              <a:r>
                <a:rPr lang="el-GR" dirty="0"/>
                <a:t>σ</a:t>
              </a:r>
              <a:r>
                <a:rPr lang="fr-FR" baseline="-25000" dirty="0"/>
                <a:t>max</a:t>
              </a:r>
              <a:r>
                <a:rPr lang="fr-FR" dirty="0"/>
                <a:t> = </a:t>
              </a:r>
              <a:r>
                <a:rPr lang="en-GB" dirty="0" smtClean="0"/>
                <a:t>63 MPa</a:t>
              </a:r>
              <a:endParaRPr lang="en-GB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433775" y="2203524"/>
              <a:ext cx="395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i="1" dirty="0" smtClean="0"/>
                <a:t>50% </a:t>
              </a:r>
              <a:r>
                <a:rPr lang="fr-FR" b="1" i="1" dirty="0"/>
                <a:t>of the </a:t>
              </a:r>
              <a:r>
                <a:rPr lang="fr-FR" b="1" i="1" dirty="0" err="1"/>
                <a:t>circumference</a:t>
              </a:r>
              <a:r>
                <a:rPr lang="fr-FR" b="1" i="1" dirty="0"/>
                <a:t> </a:t>
              </a:r>
              <a:r>
                <a:rPr lang="fr-FR" b="1" i="1" dirty="0" err="1"/>
                <a:t>is</a:t>
              </a:r>
              <a:r>
                <a:rPr lang="fr-FR" b="1" i="1" dirty="0"/>
                <a:t> </a:t>
              </a:r>
              <a:r>
                <a:rPr lang="fr-FR" b="1" i="1" dirty="0" err="1"/>
                <a:t>welded</a:t>
              </a:r>
              <a:endParaRPr lang="fr-FR" b="1" i="1" dirty="0"/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23325" y="2435029"/>
              <a:ext cx="3377477" cy="1975275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1772" y="3499472"/>
              <a:ext cx="2001281" cy="1689348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671" y="3039082"/>
              <a:ext cx="2981202" cy="1719221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4584814" y="4690669"/>
              <a:ext cx="1843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(P. DUCHESNE)</a:t>
              </a:r>
              <a:endParaRPr lang="fr-FR" sz="1600" i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5037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11/14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tank}: mechanical considerations</a:t>
            </a:r>
          </a:p>
          <a:p>
            <a:pPr lvl="1"/>
            <a:r>
              <a:rPr lang="en-GB" dirty="0" smtClean="0"/>
              <a:t>Linear static analysis 2:</a:t>
            </a:r>
          </a:p>
          <a:p>
            <a:pPr lvl="2"/>
            <a:r>
              <a:rPr lang="en-GB" dirty="0"/>
              <a:t>vacuum in the cavity</a:t>
            </a:r>
          </a:p>
          <a:p>
            <a:pPr lvl="2"/>
            <a:r>
              <a:rPr lang="en-GB" dirty="0"/>
              <a:t>pressure in </a:t>
            </a:r>
            <a:r>
              <a:rPr lang="en-GB" dirty="0" err="1"/>
              <a:t>LHe</a:t>
            </a:r>
            <a:r>
              <a:rPr lang="en-GB" dirty="0"/>
              <a:t> tank</a:t>
            </a:r>
          </a:p>
          <a:p>
            <a:pPr lvl="2"/>
            <a:r>
              <a:rPr lang="en-GB" dirty="0" smtClean="0"/>
              <a:t>pressure </a:t>
            </a:r>
            <a:r>
              <a:rPr lang="en-GB" dirty="0"/>
              <a:t>in the vacuum vessel of the SPK </a:t>
            </a:r>
            <a:r>
              <a:rPr lang="en-GB" dirty="0" smtClean="0"/>
              <a:t>CM</a:t>
            </a:r>
          </a:p>
          <a:p>
            <a:pPr lvl="2"/>
            <a:endParaRPr lang="en-GB" dirty="0"/>
          </a:p>
          <a:p>
            <a:pPr marL="803275" lvl="2" indent="0">
              <a:buNone/>
            </a:pPr>
            <a:r>
              <a:rPr lang="en-GB" dirty="0">
                <a:sym typeface="Symbol" panose="05050102010706020507" pitchFamily="18" charset="2"/>
              </a:rPr>
              <a:t>  </a:t>
            </a:r>
            <a:r>
              <a:rPr lang="en-GB" dirty="0"/>
              <a:t>e.g. </a:t>
            </a:r>
            <a:r>
              <a:rPr lang="en-GB" dirty="0" smtClean="0"/>
              <a:t>leak test of the </a:t>
            </a:r>
            <a:r>
              <a:rPr lang="en-GB" dirty="0" err="1" smtClean="0"/>
              <a:t>LHe</a:t>
            </a:r>
            <a:r>
              <a:rPr lang="en-GB" dirty="0" smtClean="0"/>
              <a:t> tank</a:t>
            </a:r>
            <a:endParaRPr lang="en-GB" dirty="0"/>
          </a:p>
          <a:p>
            <a:pPr lvl="1"/>
            <a:endParaRPr lang="en-GB" dirty="0" smtClean="0"/>
          </a:p>
          <a:p>
            <a:pPr lvl="2"/>
            <a:r>
              <a:rPr lang="en-GB" dirty="0" smtClean="0"/>
              <a:t>If we </a:t>
            </a:r>
            <a:r>
              <a:rPr lang="en-GB" b="1" u="sng" dirty="0">
                <a:solidFill>
                  <a:srgbClr val="C00000"/>
                </a:solidFill>
              </a:rPr>
              <a:t>scale</a:t>
            </a:r>
            <a:r>
              <a:rPr lang="en-GB" dirty="0"/>
              <a:t> </a:t>
            </a:r>
            <a:r>
              <a:rPr lang="en-GB" dirty="0" smtClean="0"/>
              <a:t>this </a:t>
            </a:r>
            <a:r>
              <a:rPr lang="en-GB" dirty="0"/>
              <a:t>result (linear analysis)</a:t>
            </a:r>
          </a:p>
          <a:p>
            <a:pPr lvl="2"/>
            <a:endParaRPr lang="en-GB" dirty="0" smtClean="0"/>
          </a:p>
          <a:p>
            <a:pPr lvl="1"/>
            <a:endParaRPr lang="en-GB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-13295" y="3733808"/>
            <a:ext cx="5637504" cy="1566964"/>
            <a:chOff x="-13295" y="3733808"/>
            <a:chExt cx="5637504" cy="1566964"/>
          </a:xfrm>
        </p:grpSpPr>
        <p:sp>
          <p:nvSpPr>
            <p:cNvPr id="37" name="Rectangle 36"/>
            <p:cNvSpPr/>
            <p:nvPr/>
          </p:nvSpPr>
          <p:spPr>
            <a:xfrm>
              <a:off x="2229334" y="4373892"/>
              <a:ext cx="13212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x</a:t>
              </a:r>
              <a:r>
                <a:rPr lang="en-GB" dirty="0" smtClean="0"/>
                <a:t> </a:t>
              </a:r>
              <a:r>
                <a:rPr lang="en-GB" b="1" u="sng" dirty="0" smtClean="0">
                  <a:solidFill>
                    <a:srgbClr val="C00000"/>
                  </a:solidFill>
                </a:rPr>
                <a:t>1,5</a:t>
              </a:r>
              <a:r>
                <a:rPr lang="en-GB" dirty="0" smtClean="0"/>
                <a:t> </a:t>
              </a:r>
              <a:r>
                <a:rPr lang="en-GB" dirty="0" err="1" smtClean="0"/>
                <a:t>bara</a:t>
              </a:r>
              <a:r>
                <a:rPr lang="en-GB" dirty="0" smtClean="0"/>
                <a:t> = </a:t>
              </a:r>
              <a:endParaRPr lang="fr-FR" dirty="0"/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-13295" y="3769076"/>
              <a:ext cx="2275022" cy="1531696"/>
              <a:chOff x="3386082" y="2066436"/>
              <a:chExt cx="2275022" cy="1531696"/>
            </a:xfrm>
          </p:grpSpPr>
          <p:sp>
            <p:nvSpPr>
              <p:cNvPr id="55" name="Rectangle à coins arrondis 2"/>
              <p:cNvSpPr/>
              <p:nvPr/>
            </p:nvSpPr>
            <p:spPr>
              <a:xfrm>
                <a:off x="3726196" y="2174489"/>
                <a:ext cx="1815959" cy="136286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Forme libre 55"/>
              <p:cNvSpPr/>
              <p:nvPr/>
            </p:nvSpPr>
            <p:spPr>
              <a:xfrm>
                <a:off x="3598128" y="2416103"/>
                <a:ext cx="2062976" cy="1182029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424923" y="2677641"/>
                <a:ext cx="331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0</a:t>
                </a:r>
                <a:endParaRPr lang="fr-FR" sz="2400" b="1" dirty="0"/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3386082" y="2091537"/>
                <a:ext cx="331427" cy="34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1</a:t>
                </a:r>
                <a:endParaRPr lang="fr-FR" sz="2400" b="1" dirty="0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4201899" y="2066436"/>
                <a:ext cx="331427" cy="34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1</a:t>
                </a:r>
                <a:endParaRPr lang="fr-FR" sz="2400" b="1" dirty="0"/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132540" y="3733808"/>
              <a:ext cx="2491669" cy="1531696"/>
              <a:chOff x="3169435" y="2066436"/>
              <a:chExt cx="2491669" cy="1531696"/>
            </a:xfrm>
          </p:grpSpPr>
          <p:sp>
            <p:nvSpPr>
              <p:cNvPr id="61" name="Rectangle à coins arrondis 2"/>
              <p:cNvSpPr/>
              <p:nvPr/>
            </p:nvSpPr>
            <p:spPr>
              <a:xfrm>
                <a:off x="3726196" y="2174489"/>
                <a:ext cx="1815959" cy="1362860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Forme libre 61"/>
              <p:cNvSpPr/>
              <p:nvPr/>
            </p:nvSpPr>
            <p:spPr>
              <a:xfrm>
                <a:off x="3598128" y="2416103"/>
                <a:ext cx="2062976" cy="1182029"/>
              </a:xfrm>
              <a:custGeom>
                <a:avLst/>
                <a:gdLst>
                  <a:gd name="connsiteX0" fmla="*/ 22303 w 2464420"/>
                  <a:gd name="connsiteY0" fmla="*/ 512956 h 1427356"/>
                  <a:gd name="connsiteX1" fmla="*/ 535259 w 2464420"/>
                  <a:gd name="connsiteY1" fmla="*/ 524107 h 1427356"/>
                  <a:gd name="connsiteX2" fmla="*/ 535259 w 2464420"/>
                  <a:gd name="connsiteY2" fmla="*/ 434897 h 1427356"/>
                  <a:gd name="connsiteX3" fmla="*/ 245327 w 2464420"/>
                  <a:gd name="connsiteY3" fmla="*/ 301083 h 1427356"/>
                  <a:gd name="connsiteX4" fmla="*/ 267629 w 2464420"/>
                  <a:gd name="connsiteY4" fmla="*/ 0 h 1427356"/>
                  <a:gd name="connsiteX5" fmla="*/ 2174488 w 2464420"/>
                  <a:gd name="connsiteY5" fmla="*/ 0 h 1427356"/>
                  <a:gd name="connsiteX6" fmla="*/ 2174488 w 2464420"/>
                  <a:gd name="connsiteY6" fmla="*/ 289931 h 1427356"/>
                  <a:gd name="connsiteX7" fmla="*/ 1884556 w 2464420"/>
                  <a:gd name="connsiteY7" fmla="*/ 423746 h 1427356"/>
                  <a:gd name="connsiteX8" fmla="*/ 1884556 w 2464420"/>
                  <a:gd name="connsiteY8" fmla="*/ 535258 h 1427356"/>
                  <a:gd name="connsiteX9" fmla="*/ 2464420 w 2464420"/>
                  <a:gd name="connsiteY9" fmla="*/ 524107 h 1427356"/>
                  <a:gd name="connsiteX10" fmla="*/ 2453268 w 2464420"/>
                  <a:gd name="connsiteY10" fmla="*/ 646770 h 1427356"/>
                  <a:gd name="connsiteX11" fmla="*/ 1873405 w 2464420"/>
                  <a:gd name="connsiteY11" fmla="*/ 657922 h 1427356"/>
                  <a:gd name="connsiteX12" fmla="*/ 1873405 w 2464420"/>
                  <a:gd name="connsiteY12" fmla="*/ 747131 h 1427356"/>
                  <a:gd name="connsiteX13" fmla="*/ 2185639 w 2464420"/>
                  <a:gd name="connsiteY13" fmla="*/ 869795 h 1427356"/>
                  <a:gd name="connsiteX14" fmla="*/ 2174488 w 2464420"/>
                  <a:gd name="connsiteY14" fmla="*/ 1182029 h 1427356"/>
                  <a:gd name="connsiteX15" fmla="*/ 1639229 w 2464420"/>
                  <a:gd name="connsiteY15" fmla="*/ 1182029 h 1427356"/>
                  <a:gd name="connsiteX16" fmla="*/ 1639229 w 2464420"/>
                  <a:gd name="connsiteY16" fmla="*/ 1427356 h 1427356"/>
                  <a:gd name="connsiteX17" fmla="*/ 1393903 w 2464420"/>
                  <a:gd name="connsiteY17" fmla="*/ 1416205 h 1427356"/>
                  <a:gd name="connsiteX18" fmla="*/ 1405054 w 2464420"/>
                  <a:gd name="connsiteY18" fmla="*/ 1182029 h 1427356"/>
                  <a:gd name="connsiteX19" fmla="*/ 256478 w 2464420"/>
                  <a:gd name="connsiteY19" fmla="*/ 1182029 h 1427356"/>
                  <a:gd name="connsiteX20" fmla="*/ 256478 w 2464420"/>
                  <a:gd name="connsiteY20" fmla="*/ 869795 h 1427356"/>
                  <a:gd name="connsiteX21" fmla="*/ 535259 w 2464420"/>
                  <a:gd name="connsiteY21" fmla="*/ 769434 h 1427356"/>
                  <a:gd name="connsiteX22" fmla="*/ 535259 w 2464420"/>
                  <a:gd name="connsiteY22" fmla="*/ 646770 h 1427356"/>
                  <a:gd name="connsiteX23" fmla="*/ 0 w 2464420"/>
                  <a:gd name="connsiteY23" fmla="*/ 646770 h 1427356"/>
                  <a:gd name="connsiteX24" fmla="*/ 22303 w 2464420"/>
                  <a:gd name="connsiteY24" fmla="*/ 512956 h 142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64420" h="1427356">
                    <a:moveTo>
                      <a:pt x="22303" y="512956"/>
                    </a:moveTo>
                    <a:lnTo>
                      <a:pt x="535259" y="524107"/>
                    </a:lnTo>
                    <a:lnTo>
                      <a:pt x="535259" y="434897"/>
                    </a:lnTo>
                    <a:lnTo>
                      <a:pt x="245327" y="301083"/>
                    </a:lnTo>
                    <a:lnTo>
                      <a:pt x="267629" y="0"/>
                    </a:lnTo>
                    <a:lnTo>
                      <a:pt x="2174488" y="0"/>
                    </a:lnTo>
                    <a:lnTo>
                      <a:pt x="2174488" y="289931"/>
                    </a:lnTo>
                    <a:lnTo>
                      <a:pt x="1884556" y="423746"/>
                    </a:lnTo>
                    <a:lnTo>
                      <a:pt x="1884556" y="535258"/>
                    </a:lnTo>
                    <a:lnTo>
                      <a:pt x="2464420" y="524107"/>
                    </a:lnTo>
                    <a:lnTo>
                      <a:pt x="2453268" y="646770"/>
                    </a:lnTo>
                    <a:lnTo>
                      <a:pt x="1873405" y="657922"/>
                    </a:lnTo>
                    <a:lnTo>
                      <a:pt x="1873405" y="747131"/>
                    </a:lnTo>
                    <a:lnTo>
                      <a:pt x="2185639" y="869795"/>
                    </a:lnTo>
                    <a:lnTo>
                      <a:pt x="2174488" y="1182029"/>
                    </a:lnTo>
                    <a:lnTo>
                      <a:pt x="1639229" y="1182029"/>
                    </a:lnTo>
                    <a:lnTo>
                      <a:pt x="1639229" y="1427356"/>
                    </a:lnTo>
                    <a:lnTo>
                      <a:pt x="1393903" y="1416205"/>
                    </a:lnTo>
                    <a:lnTo>
                      <a:pt x="1405054" y="1182029"/>
                    </a:lnTo>
                    <a:lnTo>
                      <a:pt x="256478" y="1182029"/>
                    </a:lnTo>
                    <a:lnTo>
                      <a:pt x="256478" y="869795"/>
                    </a:lnTo>
                    <a:lnTo>
                      <a:pt x="535259" y="769434"/>
                    </a:lnTo>
                    <a:lnTo>
                      <a:pt x="535259" y="646770"/>
                    </a:lnTo>
                    <a:lnTo>
                      <a:pt x="0" y="646770"/>
                    </a:lnTo>
                    <a:lnTo>
                      <a:pt x="22303" y="512956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4424923" y="2677641"/>
                <a:ext cx="3314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0</a:t>
                </a:r>
                <a:endParaRPr lang="fr-FR" sz="2400" b="1" dirty="0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3169435" y="2091537"/>
                <a:ext cx="706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1.5</a:t>
                </a:r>
                <a:endParaRPr lang="fr-FR" sz="2400" b="1" dirty="0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3947529" y="2066436"/>
                <a:ext cx="5857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/>
                  <a:t>1.5</a:t>
                </a:r>
                <a:endParaRPr lang="fr-FR" sz="2400" b="1" dirty="0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5476853" y="3838361"/>
            <a:ext cx="376267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dirty="0">
                <a:sym typeface="Symbol" panose="05050102010706020507" pitchFamily="18" charset="2"/>
              </a:rPr>
              <a:t>  </a:t>
            </a:r>
            <a:r>
              <a:rPr lang="en-GB" dirty="0"/>
              <a:t>e.g. </a:t>
            </a:r>
            <a:r>
              <a:rPr lang="en-GB" dirty="0" smtClean="0"/>
              <a:t>Discharge of helium in the vacuum vessel (=leak) at cool-down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745264" y="4373892"/>
            <a:ext cx="3095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6600"/>
                </a:solidFill>
                <a:sym typeface="Symbol" panose="05050102010706020507" pitchFamily="18" charset="2"/>
              </a:rPr>
              <a:t> </a:t>
            </a:r>
            <a:r>
              <a:rPr lang="fr-FR" dirty="0" smtClean="0">
                <a:solidFill>
                  <a:srgbClr val="006600"/>
                </a:solidFill>
              </a:rPr>
              <a:t>63MPa </a:t>
            </a:r>
            <a:r>
              <a:rPr lang="el-GR" dirty="0" smtClean="0">
                <a:solidFill>
                  <a:srgbClr val="006600"/>
                </a:solidFill>
              </a:rPr>
              <a:t>≤</a:t>
            </a:r>
            <a:r>
              <a:rPr lang="fr-FR" dirty="0" smtClean="0">
                <a:solidFill>
                  <a:srgbClr val="006600"/>
                </a:solidFill>
              </a:rPr>
              <a:t> </a:t>
            </a:r>
            <a:r>
              <a:rPr lang="el-GR" dirty="0" smtClean="0">
                <a:solidFill>
                  <a:srgbClr val="006600"/>
                </a:solidFill>
              </a:rPr>
              <a:t>σ</a:t>
            </a:r>
            <a:r>
              <a:rPr lang="fr-FR" baseline="-25000" dirty="0">
                <a:solidFill>
                  <a:srgbClr val="006600"/>
                </a:solidFill>
              </a:rPr>
              <a:t>max</a:t>
            </a:r>
            <a:r>
              <a:rPr lang="fr-FR" dirty="0">
                <a:solidFill>
                  <a:srgbClr val="0066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≤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94.5 MPa </a:t>
            </a:r>
            <a:r>
              <a:rPr lang="en-GB" dirty="0" smtClean="0"/>
              <a:t>at geometric discontinuity</a:t>
            </a:r>
          </a:p>
          <a:p>
            <a:r>
              <a:rPr lang="en-GB" dirty="0"/>
              <a:t>b</a:t>
            </a:r>
            <a:r>
              <a:rPr lang="en-GB" dirty="0" smtClean="0"/>
              <a:t>ut </a:t>
            </a:r>
            <a:r>
              <a:rPr lang="el-GR" dirty="0" smtClean="0">
                <a:solidFill>
                  <a:srgbClr val="006600"/>
                </a:solidFill>
              </a:rPr>
              <a:t>σ</a:t>
            </a:r>
            <a:r>
              <a:rPr lang="fr-FR" dirty="0" smtClean="0">
                <a:solidFill>
                  <a:srgbClr val="006600"/>
                </a:solidFill>
              </a:rPr>
              <a:t> </a:t>
            </a:r>
            <a:r>
              <a:rPr lang="fr-FR" dirty="0" smtClean="0">
                <a:solidFill>
                  <a:srgbClr val="006600"/>
                </a:solidFill>
              </a:rPr>
              <a:t>≤</a:t>
            </a:r>
            <a:r>
              <a:rPr lang="fr-FR" dirty="0" smtClean="0">
                <a:solidFill>
                  <a:srgbClr val="006600"/>
                </a:solidFill>
              </a:rPr>
              <a:t> </a:t>
            </a:r>
            <a:r>
              <a:rPr lang="en-GB" dirty="0" smtClean="0">
                <a:solidFill>
                  <a:srgbClr val="006600"/>
                </a:solidFill>
              </a:rPr>
              <a:t>22 </a:t>
            </a:r>
            <a:r>
              <a:rPr lang="en-GB" dirty="0" err="1">
                <a:solidFill>
                  <a:srgbClr val="006600"/>
                </a:solidFill>
              </a:rPr>
              <a:t>Mpa</a:t>
            </a:r>
            <a:r>
              <a:rPr lang="en-GB" dirty="0"/>
              <a:t> </a:t>
            </a:r>
            <a:r>
              <a:rPr lang="en-GB" dirty="0" smtClean="0"/>
              <a:t>for the rest of the cavity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7791957" y="1407589"/>
            <a:ext cx="872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1bara</a:t>
            </a:r>
            <a:endParaRPr lang="fr-FR" dirty="0"/>
          </a:p>
        </p:txBody>
      </p:sp>
      <p:pic>
        <p:nvPicPr>
          <p:cNvPr id="83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41" y="629521"/>
            <a:ext cx="1748858" cy="15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4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12/14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tank}: mechanical considerations</a:t>
            </a:r>
          </a:p>
          <a:p>
            <a:pPr lvl="1"/>
            <a:r>
              <a:rPr lang="en-GB" dirty="0" smtClean="0"/>
              <a:t>Linear buckling analysis 2 of the cavity:</a:t>
            </a:r>
          </a:p>
          <a:p>
            <a:pPr lvl="2"/>
            <a:r>
              <a:rPr lang="en-GB" dirty="0" smtClean="0"/>
              <a:t>Based on deformed shape resulting from static analysis 2 (previous slides)</a:t>
            </a:r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pPr marL="35560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marL="803275" lvl="2" indent="0">
              <a:buNone/>
            </a:pPr>
            <a:endParaRPr lang="en-GB" dirty="0" smtClean="0"/>
          </a:p>
          <a:p>
            <a:pPr lvl="1"/>
            <a:endParaRPr lang="en-GB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79512" y="1844824"/>
            <a:ext cx="2275022" cy="1531696"/>
            <a:chOff x="3386082" y="2066436"/>
            <a:chExt cx="2275022" cy="1531696"/>
          </a:xfrm>
        </p:grpSpPr>
        <p:sp>
          <p:nvSpPr>
            <p:cNvPr id="5" name="Rectangle à coins arrondis 2"/>
            <p:cNvSpPr/>
            <p:nvPr/>
          </p:nvSpPr>
          <p:spPr>
            <a:xfrm>
              <a:off x="3726196" y="2174489"/>
              <a:ext cx="1815959" cy="136286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Forme libre 5"/>
            <p:cNvSpPr/>
            <p:nvPr/>
          </p:nvSpPr>
          <p:spPr>
            <a:xfrm>
              <a:off x="3598128" y="2416103"/>
              <a:ext cx="2062976" cy="1182029"/>
            </a:xfrm>
            <a:custGeom>
              <a:avLst/>
              <a:gdLst>
                <a:gd name="connsiteX0" fmla="*/ 22303 w 2464420"/>
                <a:gd name="connsiteY0" fmla="*/ 512956 h 1427356"/>
                <a:gd name="connsiteX1" fmla="*/ 535259 w 2464420"/>
                <a:gd name="connsiteY1" fmla="*/ 524107 h 1427356"/>
                <a:gd name="connsiteX2" fmla="*/ 535259 w 2464420"/>
                <a:gd name="connsiteY2" fmla="*/ 434897 h 1427356"/>
                <a:gd name="connsiteX3" fmla="*/ 245327 w 2464420"/>
                <a:gd name="connsiteY3" fmla="*/ 301083 h 1427356"/>
                <a:gd name="connsiteX4" fmla="*/ 267629 w 2464420"/>
                <a:gd name="connsiteY4" fmla="*/ 0 h 1427356"/>
                <a:gd name="connsiteX5" fmla="*/ 2174488 w 2464420"/>
                <a:gd name="connsiteY5" fmla="*/ 0 h 1427356"/>
                <a:gd name="connsiteX6" fmla="*/ 2174488 w 2464420"/>
                <a:gd name="connsiteY6" fmla="*/ 289931 h 1427356"/>
                <a:gd name="connsiteX7" fmla="*/ 1884556 w 2464420"/>
                <a:gd name="connsiteY7" fmla="*/ 423746 h 1427356"/>
                <a:gd name="connsiteX8" fmla="*/ 1884556 w 2464420"/>
                <a:gd name="connsiteY8" fmla="*/ 535258 h 1427356"/>
                <a:gd name="connsiteX9" fmla="*/ 2464420 w 2464420"/>
                <a:gd name="connsiteY9" fmla="*/ 524107 h 1427356"/>
                <a:gd name="connsiteX10" fmla="*/ 2453268 w 2464420"/>
                <a:gd name="connsiteY10" fmla="*/ 646770 h 1427356"/>
                <a:gd name="connsiteX11" fmla="*/ 1873405 w 2464420"/>
                <a:gd name="connsiteY11" fmla="*/ 657922 h 1427356"/>
                <a:gd name="connsiteX12" fmla="*/ 1873405 w 2464420"/>
                <a:gd name="connsiteY12" fmla="*/ 747131 h 1427356"/>
                <a:gd name="connsiteX13" fmla="*/ 2185639 w 2464420"/>
                <a:gd name="connsiteY13" fmla="*/ 869795 h 1427356"/>
                <a:gd name="connsiteX14" fmla="*/ 2174488 w 2464420"/>
                <a:gd name="connsiteY14" fmla="*/ 1182029 h 1427356"/>
                <a:gd name="connsiteX15" fmla="*/ 1639229 w 2464420"/>
                <a:gd name="connsiteY15" fmla="*/ 1182029 h 1427356"/>
                <a:gd name="connsiteX16" fmla="*/ 1639229 w 2464420"/>
                <a:gd name="connsiteY16" fmla="*/ 1427356 h 1427356"/>
                <a:gd name="connsiteX17" fmla="*/ 1393903 w 2464420"/>
                <a:gd name="connsiteY17" fmla="*/ 1416205 h 1427356"/>
                <a:gd name="connsiteX18" fmla="*/ 1405054 w 2464420"/>
                <a:gd name="connsiteY18" fmla="*/ 1182029 h 1427356"/>
                <a:gd name="connsiteX19" fmla="*/ 256478 w 2464420"/>
                <a:gd name="connsiteY19" fmla="*/ 1182029 h 1427356"/>
                <a:gd name="connsiteX20" fmla="*/ 256478 w 2464420"/>
                <a:gd name="connsiteY20" fmla="*/ 869795 h 1427356"/>
                <a:gd name="connsiteX21" fmla="*/ 535259 w 2464420"/>
                <a:gd name="connsiteY21" fmla="*/ 769434 h 1427356"/>
                <a:gd name="connsiteX22" fmla="*/ 535259 w 2464420"/>
                <a:gd name="connsiteY22" fmla="*/ 646770 h 1427356"/>
                <a:gd name="connsiteX23" fmla="*/ 0 w 2464420"/>
                <a:gd name="connsiteY23" fmla="*/ 646770 h 1427356"/>
                <a:gd name="connsiteX24" fmla="*/ 22303 w 2464420"/>
                <a:gd name="connsiteY24" fmla="*/ 512956 h 1427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64420" h="1427356">
                  <a:moveTo>
                    <a:pt x="22303" y="512956"/>
                  </a:moveTo>
                  <a:lnTo>
                    <a:pt x="535259" y="524107"/>
                  </a:lnTo>
                  <a:lnTo>
                    <a:pt x="535259" y="434897"/>
                  </a:lnTo>
                  <a:lnTo>
                    <a:pt x="245327" y="301083"/>
                  </a:lnTo>
                  <a:lnTo>
                    <a:pt x="267629" y="0"/>
                  </a:lnTo>
                  <a:lnTo>
                    <a:pt x="2174488" y="0"/>
                  </a:lnTo>
                  <a:lnTo>
                    <a:pt x="2174488" y="289931"/>
                  </a:lnTo>
                  <a:lnTo>
                    <a:pt x="1884556" y="423746"/>
                  </a:lnTo>
                  <a:lnTo>
                    <a:pt x="1884556" y="535258"/>
                  </a:lnTo>
                  <a:lnTo>
                    <a:pt x="2464420" y="524107"/>
                  </a:lnTo>
                  <a:lnTo>
                    <a:pt x="2453268" y="646770"/>
                  </a:lnTo>
                  <a:lnTo>
                    <a:pt x="1873405" y="657922"/>
                  </a:lnTo>
                  <a:lnTo>
                    <a:pt x="1873405" y="747131"/>
                  </a:lnTo>
                  <a:lnTo>
                    <a:pt x="2185639" y="869795"/>
                  </a:lnTo>
                  <a:lnTo>
                    <a:pt x="2174488" y="1182029"/>
                  </a:lnTo>
                  <a:lnTo>
                    <a:pt x="1639229" y="1182029"/>
                  </a:lnTo>
                  <a:lnTo>
                    <a:pt x="1639229" y="1427356"/>
                  </a:lnTo>
                  <a:lnTo>
                    <a:pt x="1393903" y="1416205"/>
                  </a:lnTo>
                  <a:lnTo>
                    <a:pt x="1405054" y="1182029"/>
                  </a:lnTo>
                  <a:lnTo>
                    <a:pt x="256478" y="1182029"/>
                  </a:lnTo>
                  <a:lnTo>
                    <a:pt x="256478" y="869795"/>
                  </a:lnTo>
                  <a:lnTo>
                    <a:pt x="535259" y="769434"/>
                  </a:lnTo>
                  <a:lnTo>
                    <a:pt x="535259" y="646770"/>
                  </a:lnTo>
                  <a:lnTo>
                    <a:pt x="0" y="646770"/>
                  </a:lnTo>
                  <a:lnTo>
                    <a:pt x="22303" y="51295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424923" y="2677641"/>
              <a:ext cx="331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0</a:t>
              </a:r>
              <a:endParaRPr lang="fr-FR" sz="2400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386082" y="2091537"/>
              <a:ext cx="331427" cy="34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01899" y="2066436"/>
              <a:ext cx="331427" cy="34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1</a:t>
              </a:r>
              <a:endParaRPr lang="fr-FR" sz="24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024336" y="1772817"/>
            <a:ext cx="3096344" cy="2234725"/>
            <a:chOff x="2915816" y="1772816"/>
            <a:chExt cx="4248472" cy="31952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1772816"/>
              <a:ext cx="4248472" cy="319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987824" y="2140476"/>
              <a:ext cx="720080" cy="1440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40360" y="4007542"/>
            <a:ext cx="51480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/>
              <a:buChar char="Þ"/>
            </a:pPr>
            <a:r>
              <a:rPr lang="en-GB" dirty="0" smtClean="0"/>
              <a:t>for the cavity: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crit</a:t>
            </a:r>
            <a:r>
              <a:rPr lang="en-GB" dirty="0" smtClean="0"/>
              <a:t> = 30.0 bara</a:t>
            </a:r>
            <a:r>
              <a:rPr lang="fr-FR" dirty="0"/>
              <a:t> </a:t>
            </a:r>
            <a:r>
              <a:rPr lang="fr-FR" sz="1600" dirty="0" smtClean="0"/>
              <a:t>(no </a:t>
            </a:r>
            <a:r>
              <a:rPr lang="fr-FR" sz="1600" dirty="0" err="1" smtClean="0"/>
              <a:t>safety</a:t>
            </a:r>
            <a:r>
              <a:rPr lang="fr-FR" sz="1600" dirty="0" smtClean="0"/>
              <a:t> factor)</a:t>
            </a:r>
          </a:p>
          <a:p>
            <a:endParaRPr lang="fr-FR" sz="1600" dirty="0"/>
          </a:p>
          <a:p>
            <a:endParaRPr lang="en-GB" sz="1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612044" y="2502195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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120680" y="3638157"/>
            <a:ext cx="1843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(P. DUCHESNE)</a:t>
            </a:r>
            <a:endParaRPr lang="fr-FR" sz="1600" i="1" u="sng" dirty="0"/>
          </a:p>
        </p:txBody>
      </p:sp>
    </p:spTree>
    <p:extLst>
      <p:ext uri="{BB962C8B-B14F-4D97-AF65-F5344CB8AC3E}">
        <p14:creationId xmlns:p14="http://schemas.microsoft.com/office/powerpoint/2010/main" val="37912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14/14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496" y="692696"/>
            <a:ext cx="9108504" cy="577498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 sum-up:</a:t>
            </a:r>
          </a:p>
          <a:p>
            <a:pPr lvl="1"/>
            <a:r>
              <a:rPr lang="en-GB" dirty="0" smtClean="0"/>
              <a:t>Maximum allowable pressure PS</a:t>
            </a:r>
            <a:r>
              <a:rPr lang="en-GB" dirty="0" smtClean="0">
                <a:sym typeface="Symbol"/>
              </a:rPr>
              <a:t> = 2.04 </a:t>
            </a:r>
            <a:r>
              <a:rPr lang="en-GB" dirty="0" err="1" smtClean="0">
                <a:sym typeface="Symbol"/>
              </a:rPr>
              <a:t>bara</a:t>
            </a:r>
            <a:endParaRPr lang="en-GB" dirty="0" smtClean="0">
              <a:sym typeface="Symbol"/>
            </a:endParaRPr>
          </a:p>
          <a:p>
            <a:pPr lvl="2"/>
            <a:r>
              <a:rPr lang="en-GB" dirty="0" smtClean="0">
                <a:sym typeface="Symbol"/>
              </a:rPr>
              <a:t>to comply with article 4.3 of the PED</a:t>
            </a:r>
          </a:p>
          <a:p>
            <a:pPr lvl="1"/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Mechanical behaviour </a:t>
            </a:r>
            <a:r>
              <a:rPr lang="en-GB" dirty="0" err="1" smtClean="0">
                <a:sym typeface="Symbol"/>
              </a:rPr>
              <a:t>wrt</a:t>
            </a:r>
            <a:r>
              <a:rPr lang="en-GB" dirty="0" smtClean="0">
                <a:sym typeface="Symbol"/>
              </a:rPr>
              <a:t> to PS (MAWP): </a:t>
            </a:r>
            <a:endParaRPr lang="en-GB" dirty="0">
              <a:sym typeface="Symbol"/>
            </a:endParaRPr>
          </a:p>
          <a:p>
            <a:pPr lvl="2"/>
            <a:r>
              <a:rPr lang="en-GB" dirty="0" smtClean="0">
                <a:sym typeface="Symbol"/>
              </a:rPr>
              <a:t>some margin at room T° before plastic deformation of a cavity (max stress at a shape discontinuity)</a:t>
            </a:r>
            <a:endParaRPr lang="en-GB" dirty="0">
              <a:sym typeface="Symbol"/>
            </a:endParaRPr>
          </a:p>
          <a:p>
            <a:pPr lvl="2"/>
            <a:r>
              <a:rPr lang="en-GB" dirty="0" smtClean="0">
                <a:sym typeface="Symbol"/>
              </a:rPr>
              <a:t>much more margin at cold T° before plastic deformation</a:t>
            </a:r>
          </a:p>
          <a:p>
            <a:pPr lvl="2"/>
            <a:r>
              <a:rPr lang="en-GB" dirty="0" smtClean="0">
                <a:sym typeface="Symbol"/>
              </a:rPr>
              <a:t>sufficient margin </a:t>
            </a:r>
            <a:r>
              <a:rPr lang="en-GB" dirty="0" err="1" smtClean="0">
                <a:sym typeface="Symbol"/>
              </a:rPr>
              <a:t>wrt</a:t>
            </a:r>
            <a:r>
              <a:rPr lang="en-GB" dirty="0" smtClean="0">
                <a:sym typeface="Symbol"/>
              </a:rPr>
              <a:t> buckling</a:t>
            </a:r>
          </a:p>
          <a:p>
            <a:pPr marL="539750" lvl="3" indent="0">
              <a:buNone/>
            </a:pPr>
            <a:endParaRPr lang="en-GB" dirty="0" smtClean="0">
              <a:sym typeface="Symbol"/>
            </a:endParaRPr>
          </a:p>
          <a:p>
            <a:pPr marL="355600" lvl="1" indent="269875"/>
            <a:r>
              <a:rPr lang="en-GB" dirty="0" smtClean="0">
                <a:sym typeface="Symbol"/>
              </a:rPr>
              <a:t>Operating constrains:</a:t>
            </a:r>
          </a:p>
          <a:p>
            <a:pPr marL="711200" lvl="2" indent="269875"/>
            <a:r>
              <a:rPr lang="en-GB" dirty="0">
                <a:sym typeface="Symbol"/>
              </a:rPr>
              <a:t>opening pressure of the safety device(s</a:t>
            </a:r>
            <a:r>
              <a:rPr lang="en-GB" dirty="0" smtClean="0">
                <a:sym typeface="Symbol"/>
              </a:rPr>
              <a:t>) below PS ~ 1 </a:t>
            </a:r>
            <a:r>
              <a:rPr lang="en-GB" dirty="0" err="1" smtClean="0">
                <a:sym typeface="Symbol"/>
              </a:rPr>
              <a:t>barg</a:t>
            </a:r>
            <a:endParaRPr lang="en-GB" dirty="0" smtClean="0">
              <a:sym typeface="Symbol"/>
            </a:endParaRPr>
          </a:p>
          <a:p>
            <a:pPr marL="711200" lvl="2" indent="269875"/>
            <a:r>
              <a:rPr lang="en-GB" dirty="0" smtClean="0">
                <a:sym typeface="Symbol"/>
              </a:rPr>
              <a:t>pressure </a:t>
            </a:r>
            <a:r>
              <a:rPr lang="en-GB" dirty="0">
                <a:sym typeface="Symbol"/>
              </a:rPr>
              <a:t>required by the cryogenic plant is 1.43 </a:t>
            </a:r>
            <a:r>
              <a:rPr lang="en-GB" dirty="0" smtClean="0">
                <a:sym typeface="Symbol"/>
              </a:rPr>
              <a:t>bara,</a:t>
            </a:r>
          </a:p>
          <a:p>
            <a:pPr marL="711200" lvl="2" indent="0">
              <a:buNone/>
            </a:pPr>
            <a:r>
              <a:rPr lang="en-GB" dirty="0" smtClean="0">
                <a:sym typeface="Symbol"/>
              </a:rPr>
              <a:t> the </a:t>
            </a:r>
            <a:r>
              <a:rPr lang="en-GB" dirty="0">
                <a:sym typeface="Symbol"/>
              </a:rPr>
              <a:t>pressure margin between the operating pressure and safety </a:t>
            </a:r>
            <a:r>
              <a:rPr lang="en-GB" dirty="0" smtClean="0">
                <a:sym typeface="Symbol"/>
              </a:rPr>
              <a:t>device(s) pressure set is low.</a:t>
            </a:r>
          </a:p>
          <a:p>
            <a:pPr marL="711200" lvl="2" indent="269875"/>
            <a:endParaRPr lang="en-GB" dirty="0" smtClean="0">
              <a:sym typeface="Symbol"/>
            </a:endParaRPr>
          </a:p>
          <a:p>
            <a:pPr marL="355600" lvl="1" indent="269875"/>
            <a:r>
              <a:rPr lang="en-GB" dirty="0" smtClean="0"/>
              <a:t>Cavity safety strategy (ESS):</a:t>
            </a:r>
          </a:p>
          <a:p>
            <a:pPr marL="711200" lvl="2" indent="269875"/>
            <a:r>
              <a:rPr lang="en-GB" dirty="0" smtClean="0">
                <a:sym typeface="Symbol"/>
              </a:rPr>
              <a:t>Level 1: Burst disk(s) </a:t>
            </a:r>
            <a:r>
              <a:rPr lang="en-GB" dirty="0">
                <a:sym typeface="Symbol"/>
              </a:rPr>
              <a:t>designed for accidental </a:t>
            </a:r>
            <a:r>
              <a:rPr lang="en-GB" dirty="0" smtClean="0">
                <a:sym typeface="Symbol"/>
              </a:rPr>
              <a:t>scenarios = safety device</a:t>
            </a:r>
          </a:p>
          <a:p>
            <a:pPr marL="711200" lvl="2" indent="269875"/>
            <a:r>
              <a:rPr lang="en-GB" dirty="0" smtClean="0">
                <a:sym typeface="Symbol"/>
              </a:rPr>
              <a:t>Level 2: Safety </a:t>
            </a:r>
            <a:r>
              <a:rPr lang="en-GB" dirty="0">
                <a:sym typeface="Symbol"/>
              </a:rPr>
              <a:t>valve </a:t>
            </a:r>
            <a:r>
              <a:rPr lang="en-GB" dirty="0" smtClean="0">
                <a:sym typeface="Symbol"/>
              </a:rPr>
              <a:t>designed </a:t>
            </a:r>
            <a:r>
              <a:rPr lang="en-GB" dirty="0">
                <a:sym typeface="Symbol"/>
              </a:rPr>
              <a:t>for abnormal </a:t>
            </a:r>
            <a:r>
              <a:rPr lang="en-GB" dirty="0" smtClean="0">
                <a:sym typeface="Symbol"/>
              </a:rPr>
              <a:t>operations </a:t>
            </a:r>
            <a:r>
              <a:rPr lang="en-GB" dirty="0">
                <a:sym typeface="Symbol"/>
              </a:rPr>
              <a:t>and to avoid the bursting </a:t>
            </a:r>
            <a:r>
              <a:rPr lang="en-GB" dirty="0" smtClean="0">
                <a:sym typeface="Symbol"/>
              </a:rPr>
              <a:t>of the disk(s)</a:t>
            </a:r>
          </a:p>
          <a:p>
            <a:pPr marL="711200" lvl="2" indent="269875"/>
            <a:r>
              <a:rPr lang="en-GB" dirty="0" smtClean="0"/>
              <a:t>Level 3: Control </a:t>
            </a:r>
            <a:r>
              <a:rPr lang="en-GB" dirty="0"/>
              <a:t>valve (CV90) </a:t>
            </a:r>
            <a:r>
              <a:rPr lang="en-GB" dirty="0" smtClean="0"/>
              <a:t>is designed </a:t>
            </a:r>
            <a:r>
              <a:rPr lang="en-GB" dirty="0"/>
              <a:t>to limit the pressure at a </a:t>
            </a:r>
            <a:r>
              <a:rPr lang="en-GB" dirty="0" smtClean="0"/>
              <a:t>level lower than </a:t>
            </a:r>
            <a:r>
              <a:rPr lang="en-GB" dirty="0"/>
              <a:t>the opening pressure of </a:t>
            </a:r>
            <a:r>
              <a:rPr lang="en-GB" dirty="0" smtClean="0"/>
              <a:t>the safety valve and is </a:t>
            </a:r>
            <a:r>
              <a:rPr lang="en-GB" b="1" u="sng" dirty="0" smtClean="0"/>
              <a:t>regulated at an absolute pressure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1639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49232" y="2359040"/>
            <a:ext cx="7712706" cy="654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49232" y="3023351"/>
            <a:ext cx="7712706" cy="1548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49232" y="1733580"/>
            <a:ext cx="7712706" cy="654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1/12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20688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Pressure scale 1</a:t>
            </a:r>
          </a:p>
        </p:txBody>
      </p:sp>
      <p:cxnSp>
        <p:nvCxnSpPr>
          <p:cNvPr id="137" name="Connecteur droit avec flèche 136"/>
          <p:cNvCxnSpPr/>
          <p:nvPr/>
        </p:nvCxnSpPr>
        <p:spPr>
          <a:xfrm flipV="1">
            <a:off x="2709751" y="939206"/>
            <a:ext cx="0" cy="550957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2859965" y="4364656"/>
            <a:ext cx="5384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0</a:t>
            </a:r>
            <a:r>
              <a:rPr lang="en-US" sz="1600" dirty="0" smtClean="0"/>
              <a:t>.55: minimum pressure to allow the closing of the relief valve </a:t>
            </a:r>
            <a:r>
              <a:rPr lang="en-US" sz="1400" dirty="0" smtClean="0"/>
              <a:t>(0.9 x 0.61 </a:t>
            </a:r>
            <a:r>
              <a:rPr lang="en-US" sz="1400" dirty="0" smtClean="0">
                <a:sym typeface="Symbol"/>
              </a:rPr>
              <a:t> 0</a:t>
            </a:r>
            <a:r>
              <a:rPr lang="en-US" sz="1400" dirty="0" smtClean="0"/>
              <a:t>.55 bar)</a:t>
            </a:r>
            <a:endParaRPr lang="en-US" sz="1400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826403" y="3643607"/>
            <a:ext cx="4935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0.64 </a:t>
            </a:r>
            <a:r>
              <a:rPr lang="en-US" sz="1600" dirty="0" smtClean="0">
                <a:sym typeface="Symbol"/>
              </a:rPr>
              <a:t> 5%</a:t>
            </a:r>
            <a:r>
              <a:rPr lang="en-US" sz="1600" dirty="0" smtClean="0"/>
              <a:t>: set pressure of the safety valve (</a:t>
            </a:r>
            <a:r>
              <a:rPr lang="en-US" sz="1600" dirty="0" err="1" smtClean="0"/>
              <a:t>Pset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 5%)</a:t>
            </a:r>
            <a:endParaRPr lang="en-US" sz="1600" dirty="0"/>
          </a:p>
        </p:txBody>
      </p:sp>
      <p:sp>
        <p:nvSpPr>
          <p:cNvPr id="140" name="ZoneTexte 139"/>
          <p:cNvSpPr txBox="1"/>
          <p:nvPr/>
        </p:nvSpPr>
        <p:spPr>
          <a:xfrm>
            <a:off x="49232" y="2428398"/>
            <a:ext cx="1611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Pressure margin</a:t>
            </a:r>
          </a:p>
          <a:p>
            <a:pPr algn="r"/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 0</a:t>
            </a:r>
            <a:r>
              <a:rPr lang="en-US" sz="1600" dirty="0" smtClean="0">
                <a:solidFill>
                  <a:srgbClr val="FF0000"/>
                </a:solidFill>
              </a:rPr>
              <a:t>.2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2826403" y="2871508"/>
            <a:ext cx="5071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0.74: max. pressure for a 100% opening of the relief valve</a:t>
            </a:r>
          </a:p>
          <a:p>
            <a:r>
              <a:rPr lang="en-US" sz="1400" dirty="0" smtClean="0"/>
              <a:t>(1,05 </a:t>
            </a:r>
            <a:r>
              <a:rPr lang="en-US" sz="1400" dirty="0"/>
              <a:t>x </a:t>
            </a:r>
            <a:r>
              <a:rPr lang="en-US" sz="1400" dirty="0" smtClean="0"/>
              <a:t>0.67 </a:t>
            </a:r>
            <a:r>
              <a:rPr lang="en-US" sz="1400" dirty="0">
                <a:sym typeface="Symbol"/>
              </a:rPr>
              <a:t> </a:t>
            </a:r>
            <a:r>
              <a:rPr lang="en-US" sz="1400" dirty="0" smtClean="0">
                <a:sym typeface="Symbol"/>
              </a:rPr>
              <a:t>0</a:t>
            </a:r>
            <a:r>
              <a:rPr lang="en-US" sz="1400" dirty="0" smtClean="0"/>
              <a:t>.74 </a:t>
            </a:r>
            <a:r>
              <a:rPr lang="en-US" sz="1400" dirty="0"/>
              <a:t>bar)</a:t>
            </a:r>
          </a:p>
          <a:p>
            <a:endParaRPr lang="en-US" sz="1600" dirty="0" smtClean="0">
              <a:sym typeface="Symbol"/>
            </a:endParaRPr>
          </a:p>
        </p:txBody>
      </p:sp>
      <p:sp>
        <p:nvSpPr>
          <p:cNvPr id="142" name="ZoneTexte 141"/>
          <p:cNvSpPr txBox="1"/>
          <p:nvPr/>
        </p:nvSpPr>
        <p:spPr>
          <a:xfrm>
            <a:off x="3200379" y="3958090"/>
            <a:ext cx="2110572" cy="27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Symbol"/>
              </a:rPr>
              <a:t> 0</a:t>
            </a:r>
            <a:r>
              <a:rPr lang="en-US" sz="1400" dirty="0" smtClean="0"/>
              <a:t>.61 </a:t>
            </a:r>
            <a:r>
              <a:rPr lang="en-US" sz="1400" dirty="0">
                <a:sym typeface="Symbol"/>
              </a:rPr>
              <a:t>(0.95 x </a:t>
            </a:r>
            <a:r>
              <a:rPr lang="en-US" sz="1400" dirty="0" err="1">
                <a:sym typeface="Symbol"/>
              </a:rPr>
              <a:t>Pset</a:t>
            </a:r>
            <a:r>
              <a:rPr lang="en-US" sz="1400" dirty="0">
                <a:sym typeface="Symbol"/>
              </a:rPr>
              <a:t>)</a:t>
            </a:r>
            <a:endParaRPr lang="en-US" sz="1400" dirty="0"/>
          </a:p>
        </p:txBody>
      </p:sp>
      <p:sp>
        <p:nvSpPr>
          <p:cNvPr id="143" name="ZoneTexte 142"/>
          <p:cNvSpPr txBox="1"/>
          <p:nvPr/>
        </p:nvSpPr>
        <p:spPr>
          <a:xfrm>
            <a:off x="3186331" y="3318267"/>
            <a:ext cx="1974406" cy="27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ym typeface="Symbol"/>
              </a:rPr>
              <a:t> </a:t>
            </a:r>
            <a:r>
              <a:rPr lang="en-US" sz="1400" dirty="0" smtClean="0">
                <a:sym typeface="Symbol"/>
              </a:rPr>
              <a:t>0.67 (1.05 x </a:t>
            </a:r>
            <a:r>
              <a:rPr lang="en-US" sz="1400" dirty="0" err="1" smtClean="0">
                <a:sym typeface="Symbol"/>
              </a:rPr>
              <a:t>Pset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/>
          </a:p>
        </p:txBody>
      </p:sp>
      <p:sp>
        <p:nvSpPr>
          <p:cNvPr id="144" name="ZoneTexte 143"/>
          <p:cNvSpPr txBox="1"/>
          <p:nvPr/>
        </p:nvSpPr>
        <p:spPr>
          <a:xfrm>
            <a:off x="2845917" y="847273"/>
            <a:ext cx="1633991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Gauge pressure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barg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-95752" y="1764105"/>
            <a:ext cx="165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Bursting range of the burst disks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638035" y="1558998"/>
            <a:ext cx="1974406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2.04</a:t>
            </a:r>
            <a:endParaRPr lang="en-US" sz="16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2826403" y="6163530"/>
            <a:ext cx="2314821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operation at 2 K</a:t>
            </a:r>
            <a:endParaRPr lang="en-US" sz="16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638036" y="828001"/>
            <a:ext cx="193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Absolute pressure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bara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cxnSp>
        <p:nvCxnSpPr>
          <p:cNvPr id="149" name="Connecteur droit 148"/>
          <p:cNvCxnSpPr/>
          <p:nvPr/>
        </p:nvCxnSpPr>
        <p:spPr>
          <a:xfrm>
            <a:off x="2573585" y="1733581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2826403" y="1574974"/>
            <a:ext cx="1653505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PS = MAWP = 1.04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1" name="Accolade ouvrante 150"/>
          <p:cNvSpPr/>
          <p:nvPr/>
        </p:nvSpPr>
        <p:spPr>
          <a:xfrm>
            <a:off x="1756589" y="1765748"/>
            <a:ext cx="204249" cy="581326"/>
          </a:xfrm>
          <a:prstGeom prst="leftBrace">
            <a:avLst>
              <a:gd name="adj1" fmla="val 2479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Connecteur droit 151"/>
          <p:cNvCxnSpPr/>
          <p:nvPr/>
        </p:nvCxnSpPr>
        <p:spPr>
          <a:xfrm>
            <a:off x="2582056" y="2048498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>
            <a:off x="2573585" y="237949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2826403" y="1900469"/>
            <a:ext cx="3362805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0.99 </a:t>
            </a:r>
            <a:r>
              <a:rPr lang="en-US" sz="1600" smtClean="0">
                <a:sym typeface="Symbol"/>
              </a:rPr>
              <a:t> 0,05</a:t>
            </a:r>
            <a:r>
              <a:rPr lang="en-US" sz="1600" dirty="0" smtClean="0"/>
              <a:t>: bursting pressure</a:t>
            </a:r>
            <a:endParaRPr lang="en-US" sz="1600" dirty="0"/>
          </a:p>
        </p:txBody>
      </p:sp>
      <p:sp>
        <p:nvSpPr>
          <p:cNvPr id="155" name="ZoneTexte 154"/>
          <p:cNvSpPr txBox="1"/>
          <p:nvPr/>
        </p:nvSpPr>
        <p:spPr>
          <a:xfrm>
            <a:off x="2826403" y="2241860"/>
            <a:ext cx="885079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0.94</a:t>
            </a:r>
            <a:endParaRPr lang="en-US" sz="1600" dirty="0"/>
          </a:p>
        </p:txBody>
      </p:sp>
      <p:cxnSp>
        <p:nvCxnSpPr>
          <p:cNvPr id="156" name="Connecteur droit 155"/>
          <p:cNvCxnSpPr/>
          <p:nvPr/>
        </p:nvCxnSpPr>
        <p:spPr>
          <a:xfrm>
            <a:off x="2573585" y="3025417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2573585" y="3477560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2573585" y="4559538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>
            <a:off x="2573585" y="412347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2573585" y="380051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ccolade ouvrante 160"/>
          <p:cNvSpPr/>
          <p:nvPr/>
        </p:nvSpPr>
        <p:spPr>
          <a:xfrm>
            <a:off x="1688506" y="2452159"/>
            <a:ext cx="275396" cy="524548"/>
          </a:xfrm>
          <a:prstGeom prst="leftBrace">
            <a:avLst>
              <a:gd name="adj1" fmla="val 2949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Accolade ouvrante 161"/>
          <p:cNvSpPr/>
          <p:nvPr/>
        </p:nvSpPr>
        <p:spPr>
          <a:xfrm>
            <a:off x="1688506" y="3147587"/>
            <a:ext cx="272332" cy="1335306"/>
          </a:xfrm>
          <a:prstGeom prst="leftBrace">
            <a:avLst>
              <a:gd name="adj1" fmla="val 37789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184618" y="3522879"/>
            <a:ext cx="1565908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rgbClr val="00B050"/>
                </a:solidFill>
              </a:rPr>
              <a:t>Opening area of the relief valves</a:t>
            </a:r>
            <a:endParaRPr lang="en-US" sz="1600">
              <a:solidFill>
                <a:srgbClr val="00B050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287503" y="5459070"/>
            <a:ext cx="1361659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Operating pressure area</a:t>
            </a:r>
            <a:endParaRPr lang="en-US" sz="1600" dirty="0"/>
          </a:p>
        </p:txBody>
      </p:sp>
      <p:sp>
        <p:nvSpPr>
          <p:cNvPr id="165" name="Accolade ouvrante 164"/>
          <p:cNvSpPr/>
          <p:nvPr/>
        </p:nvSpPr>
        <p:spPr>
          <a:xfrm>
            <a:off x="1633246" y="5350723"/>
            <a:ext cx="226228" cy="904285"/>
          </a:xfrm>
          <a:prstGeom prst="leftBrace">
            <a:avLst>
              <a:gd name="adj1" fmla="val 423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890699" y="6154233"/>
            <a:ext cx="721742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30·10</a:t>
            </a:r>
            <a:r>
              <a:rPr lang="en-US" sz="1600" baseline="30000" dirty="0" smtClean="0">
                <a:sym typeface="Symbol"/>
              </a:rPr>
              <a:t>-3</a:t>
            </a:r>
            <a:endParaRPr lang="en-US" sz="1600" baseline="30000" dirty="0"/>
          </a:p>
        </p:txBody>
      </p:sp>
      <p:cxnSp>
        <p:nvCxnSpPr>
          <p:cNvPr id="167" name="Connecteur droit 166"/>
          <p:cNvCxnSpPr/>
          <p:nvPr/>
        </p:nvCxnSpPr>
        <p:spPr>
          <a:xfrm>
            <a:off x="2573585" y="630644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916996" y="4402350"/>
            <a:ext cx="1695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1.55</a:t>
            </a:r>
            <a:endParaRPr lang="en-US" sz="1600" dirty="0"/>
          </a:p>
        </p:txBody>
      </p:sp>
      <p:sp>
        <p:nvSpPr>
          <p:cNvPr id="169" name="Rectangle 168"/>
          <p:cNvSpPr/>
          <p:nvPr/>
        </p:nvSpPr>
        <p:spPr>
          <a:xfrm>
            <a:off x="2063894" y="2891552"/>
            <a:ext cx="548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1.74</a:t>
            </a:r>
            <a:endParaRPr lang="en-US" sz="1600" dirty="0"/>
          </a:p>
        </p:txBody>
      </p:sp>
      <p:sp>
        <p:nvSpPr>
          <p:cNvPr id="170" name="Rectangle 169"/>
          <p:cNvSpPr/>
          <p:nvPr/>
        </p:nvSpPr>
        <p:spPr>
          <a:xfrm>
            <a:off x="1749987" y="2240178"/>
            <a:ext cx="862454" cy="30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1.94</a:t>
            </a:r>
            <a:endParaRPr lang="en-US" sz="1600" dirty="0"/>
          </a:p>
        </p:txBody>
      </p:sp>
      <p:cxnSp>
        <p:nvCxnSpPr>
          <p:cNvPr id="171" name="Connecteur droit 170"/>
          <p:cNvCxnSpPr/>
          <p:nvPr/>
        </p:nvCxnSpPr>
        <p:spPr>
          <a:xfrm>
            <a:off x="2573585" y="5008491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/>
          <p:cNvSpPr txBox="1"/>
          <p:nvPr/>
        </p:nvSpPr>
        <p:spPr>
          <a:xfrm>
            <a:off x="2857719" y="4853506"/>
            <a:ext cx="6239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~0.5: PLC control valve (regulated via absolute pressure measurement)</a:t>
            </a:r>
            <a:endParaRPr lang="en-US" sz="1600" dirty="0">
              <a:sym typeface="Symbol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192309" y="4860795"/>
            <a:ext cx="420131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1.5</a:t>
            </a:r>
            <a:endParaRPr lang="en-US" sz="1600" dirty="0"/>
          </a:p>
        </p:txBody>
      </p:sp>
      <p:cxnSp>
        <p:nvCxnSpPr>
          <p:cNvPr id="174" name="Connecteur droit 173"/>
          <p:cNvCxnSpPr/>
          <p:nvPr/>
        </p:nvCxnSpPr>
        <p:spPr>
          <a:xfrm>
            <a:off x="2585387" y="5336218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2826403" y="5176221"/>
            <a:ext cx="5071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Minimum operation pressure of the </a:t>
            </a:r>
            <a:r>
              <a:rPr lang="en-US" sz="1600" dirty="0" err="1" smtClean="0">
                <a:sym typeface="Symbol"/>
              </a:rPr>
              <a:t>cryoplant</a:t>
            </a:r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(max. operation of the cryomodule)</a:t>
            </a:r>
            <a:endParaRPr lang="en-US" sz="1600" dirty="0">
              <a:sym typeface="Symbol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093793" y="5170090"/>
            <a:ext cx="518648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1.43</a:t>
            </a:r>
            <a:endParaRPr lang="en-US" sz="1600" dirty="0"/>
          </a:p>
        </p:txBody>
      </p:sp>
      <p:sp>
        <p:nvSpPr>
          <p:cNvPr id="134" name="ZoneTexte 133"/>
          <p:cNvSpPr txBox="1"/>
          <p:nvPr/>
        </p:nvSpPr>
        <p:spPr>
          <a:xfrm>
            <a:off x="633171" y="1318689"/>
            <a:ext cx="1974406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2.14</a:t>
            </a:r>
            <a:endParaRPr lang="en-US" sz="1600" dirty="0"/>
          </a:p>
        </p:txBody>
      </p:sp>
      <p:cxnSp>
        <p:nvCxnSpPr>
          <p:cNvPr id="135" name="Connecteur droit 134"/>
          <p:cNvCxnSpPr/>
          <p:nvPr/>
        </p:nvCxnSpPr>
        <p:spPr>
          <a:xfrm>
            <a:off x="2568721" y="1493272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2821539" y="1334665"/>
            <a:ext cx="3367668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1,1 </a:t>
            </a:r>
            <a:r>
              <a:rPr lang="en-US" sz="1600" dirty="0" smtClean="0"/>
              <a:t>x PS = Max. pressure = 1.04</a:t>
            </a:r>
            <a:endParaRPr lang="en-US" sz="1600" dirty="0"/>
          </a:p>
        </p:txBody>
      </p:sp>
      <p:sp>
        <p:nvSpPr>
          <p:cNvPr id="180" name="Rectangle 179"/>
          <p:cNvSpPr/>
          <p:nvPr/>
        </p:nvSpPr>
        <p:spPr>
          <a:xfrm>
            <a:off x="7824050" y="3370829"/>
            <a:ext cx="1284454" cy="775015"/>
          </a:xfrm>
          <a:prstGeom prst="rect">
            <a:avLst/>
          </a:prstGeom>
          <a:solidFill>
            <a:srgbClr val="339933"/>
          </a:solidFill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Relief pressure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(SF relief line)</a:t>
            </a:r>
          </a:p>
          <a:p>
            <a:pPr algn="ctr"/>
            <a:r>
              <a:rPr lang="en-US" sz="1600" b="1" u="sng" dirty="0" smtClean="0">
                <a:solidFill>
                  <a:schemeClr val="bg1"/>
                </a:solidFill>
              </a:rPr>
              <a:t>= 1 </a:t>
            </a:r>
            <a:r>
              <a:rPr lang="en-US" sz="1600" b="1" u="sng" dirty="0" err="1" smtClean="0">
                <a:solidFill>
                  <a:schemeClr val="bg1"/>
                </a:solidFill>
              </a:rPr>
              <a:t>atm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812360" y="1809926"/>
            <a:ext cx="1284454" cy="528794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Relief pressure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= 1 </a:t>
            </a:r>
            <a:r>
              <a:rPr lang="en-US" sz="1600" dirty="0" err="1" smtClean="0">
                <a:solidFill>
                  <a:schemeClr val="bg1"/>
                </a:solidFill>
              </a:rPr>
              <a:t>atm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715937" y="5183070"/>
            <a:ext cx="246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Is there some margin </a:t>
            </a:r>
            <a:r>
              <a:rPr lang="en-US" sz="1600" dirty="0" smtClean="0">
                <a:solidFill>
                  <a:srgbClr val="FF0000"/>
                </a:solidFill>
              </a:rPr>
              <a:t>here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/>
          <p:cNvSpPr/>
          <p:nvPr/>
        </p:nvSpPr>
        <p:spPr>
          <a:xfrm>
            <a:off x="49232" y="2359040"/>
            <a:ext cx="7712706" cy="654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Rectangle 177"/>
          <p:cNvSpPr/>
          <p:nvPr/>
        </p:nvSpPr>
        <p:spPr>
          <a:xfrm>
            <a:off x="49232" y="2705317"/>
            <a:ext cx="7712706" cy="15482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Rectangle 176"/>
          <p:cNvSpPr/>
          <p:nvPr/>
        </p:nvSpPr>
        <p:spPr>
          <a:xfrm>
            <a:off x="49232" y="1733580"/>
            <a:ext cx="7712706" cy="6541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2/12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20688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Pressure scale 2</a:t>
            </a:r>
          </a:p>
        </p:txBody>
      </p:sp>
      <p:cxnSp>
        <p:nvCxnSpPr>
          <p:cNvPr id="137" name="Connecteur droit avec flèche 136"/>
          <p:cNvCxnSpPr/>
          <p:nvPr/>
        </p:nvCxnSpPr>
        <p:spPr>
          <a:xfrm flipV="1">
            <a:off x="2709751" y="939206"/>
            <a:ext cx="0" cy="5509578"/>
          </a:xfrm>
          <a:prstGeom prst="straightConnector1">
            <a:avLst/>
          </a:prstGeom>
          <a:ln w="25400">
            <a:solidFill>
              <a:schemeClr val="tx1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ZoneTexte 137"/>
          <p:cNvSpPr txBox="1"/>
          <p:nvPr/>
        </p:nvSpPr>
        <p:spPr>
          <a:xfrm>
            <a:off x="2859965" y="4046622"/>
            <a:ext cx="5384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0</a:t>
            </a:r>
            <a:r>
              <a:rPr lang="en-US" sz="1600" dirty="0" smtClean="0"/>
              <a:t>.65: minimum pressure to allow the closing of the relief valve</a:t>
            </a:r>
            <a:endParaRPr lang="en-US" sz="1400" dirty="0"/>
          </a:p>
        </p:txBody>
      </p:sp>
      <p:sp>
        <p:nvSpPr>
          <p:cNvPr id="139" name="ZoneTexte 138"/>
          <p:cNvSpPr txBox="1"/>
          <p:nvPr/>
        </p:nvSpPr>
        <p:spPr>
          <a:xfrm>
            <a:off x="2826403" y="3337003"/>
            <a:ext cx="4935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0.74 </a:t>
            </a:r>
            <a:r>
              <a:rPr lang="en-US" sz="1600" dirty="0" smtClean="0">
                <a:sym typeface="Symbol"/>
              </a:rPr>
              <a:t> 5%</a:t>
            </a:r>
            <a:r>
              <a:rPr lang="en-US" sz="1600" dirty="0" smtClean="0"/>
              <a:t>: set pressure of the safety valve (</a:t>
            </a:r>
            <a:r>
              <a:rPr lang="en-US" sz="1600" dirty="0" err="1" smtClean="0"/>
              <a:t>Pset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 5%)</a:t>
            </a:r>
            <a:endParaRPr lang="en-US" sz="1600" dirty="0"/>
          </a:p>
        </p:txBody>
      </p:sp>
      <p:sp>
        <p:nvSpPr>
          <p:cNvPr id="140" name="ZoneTexte 139"/>
          <p:cNvSpPr txBox="1"/>
          <p:nvPr/>
        </p:nvSpPr>
        <p:spPr>
          <a:xfrm>
            <a:off x="-44132" y="2357278"/>
            <a:ext cx="2059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Pressure margin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 0</a:t>
            </a:r>
            <a:r>
              <a:rPr lang="en-US" sz="1600" dirty="0" smtClean="0">
                <a:solidFill>
                  <a:srgbClr val="FF0000"/>
                </a:solidFill>
              </a:rPr>
              <a:t>.1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2826403" y="2564904"/>
            <a:ext cx="5071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0.84: max. pressure for a 100% opening of the relief valve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2845917" y="847273"/>
            <a:ext cx="244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Gauge pressure =P - </a:t>
            </a:r>
            <a:r>
              <a:rPr lang="en-US" sz="1600" b="1" dirty="0" err="1" smtClean="0"/>
              <a:t>P</a:t>
            </a:r>
            <a:r>
              <a:rPr lang="en-US" sz="1600" b="1" baseline="-25000" dirty="0" err="1" smtClean="0"/>
              <a:t>atm</a:t>
            </a:r>
            <a:endParaRPr lang="en-US" sz="1600" b="1" baseline="-25000" dirty="0" smtClean="0"/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barg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sp>
        <p:nvSpPr>
          <p:cNvPr id="145" name="ZoneTexte 144"/>
          <p:cNvSpPr txBox="1"/>
          <p:nvPr/>
        </p:nvSpPr>
        <p:spPr>
          <a:xfrm>
            <a:off x="-95752" y="1764105"/>
            <a:ext cx="1657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Bursting range of the burst disks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638035" y="1558998"/>
            <a:ext cx="1974406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2.04</a:t>
            </a:r>
            <a:endParaRPr lang="en-US" sz="1600" dirty="0"/>
          </a:p>
        </p:txBody>
      </p:sp>
      <p:sp>
        <p:nvSpPr>
          <p:cNvPr id="147" name="ZoneTexte 146"/>
          <p:cNvSpPr txBox="1"/>
          <p:nvPr/>
        </p:nvSpPr>
        <p:spPr>
          <a:xfrm>
            <a:off x="2826403" y="6163530"/>
            <a:ext cx="2314821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Pressure operation at 2 K</a:t>
            </a:r>
            <a:endParaRPr lang="en-US" sz="1600" dirty="0"/>
          </a:p>
        </p:txBody>
      </p:sp>
      <p:sp>
        <p:nvSpPr>
          <p:cNvPr id="148" name="ZoneTexte 147"/>
          <p:cNvSpPr txBox="1"/>
          <p:nvPr/>
        </p:nvSpPr>
        <p:spPr>
          <a:xfrm>
            <a:off x="638036" y="828001"/>
            <a:ext cx="1935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Absolute pressure</a:t>
            </a:r>
          </a:p>
          <a:p>
            <a:pPr algn="ctr"/>
            <a:r>
              <a:rPr lang="en-US" sz="1600" b="1" dirty="0" smtClean="0"/>
              <a:t>(</a:t>
            </a:r>
            <a:r>
              <a:rPr lang="en-US" sz="1600" b="1" dirty="0" err="1" smtClean="0"/>
              <a:t>bara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  <p:cxnSp>
        <p:nvCxnSpPr>
          <p:cNvPr id="149" name="Connecteur droit 148"/>
          <p:cNvCxnSpPr/>
          <p:nvPr/>
        </p:nvCxnSpPr>
        <p:spPr>
          <a:xfrm>
            <a:off x="2573585" y="1733581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2826403" y="1574974"/>
            <a:ext cx="1653505" cy="282573"/>
          </a:xfrm>
          <a:prstGeom prst="rect">
            <a:avLst/>
          </a:prstGeom>
          <a:solidFill>
            <a:schemeClr val="bg1"/>
          </a:solidFill>
        </p:spPr>
        <p:txBody>
          <a:bodyPr wrap="square" lIns="18000" tIns="18000" rIns="18000" bIns="1800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PS = MAWP = 1.04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1" name="Accolade ouvrante 150"/>
          <p:cNvSpPr/>
          <p:nvPr/>
        </p:nvSpPr>
        <p:spPr>
          <a:xfrm>
            <a:off x="1903779" y="1765748"/>
            <a:ext cx="204249" cy="581326"/>
          </a:xfrm>
          <a:prstGeom prst="leftBrace">
            <a:avLst>
              <a:gd name="adj1" fmla="val 24794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Connecteur droit 151"/>
          <p:cNvCxnSpPr/>
          <p:nvPr/>
        </p:nvCxnSpPr>
        <p:spPr>
          <a:xfrm>
            <a:off x="2582056" y="2048498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/>
          <p:cNvCxnSpPr/>
          <p:nvPr/>
        </p:nvCxnSpPr>
        <p:spPr>
          <a:xfrm>
            <a:off x="2573585" y="237949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ZoneTexte 153"/>
          <p:cNvSpPr txBox="1"/>
          <p:nvPr/>
        </p:nvSpPr>
        <p:spPr>
          <a:xfrm>
            <a:off x="2826403" y="1900469"/>
            <a:ext cx="3362805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0.99 </a:t>
            </a:r>
            <a:r>
              <a:rPr lang="en-US" sz="1600" smtClean="0">
                <a:sym typeface="Symbol"/>
              </a:rPr>
              <a:t> 0,05</a:t>
            </a:r>
            <a:r>
              <a:rPr lang="en-US" sz="1600" dirty="0" smtClean="0"/>
              <a:t>: bursting pressure</a:t>
            </a:r>
            <a:endParaRPr lang="en-US" sz="1600" dirty="0"/>
          </a:p>
        </p:txBody>
      </p:sp>
      <p:sp>
        <p:nvSpPr>
          <p:cNvPr id="155" name="ZoneTexte 154"/>
          <p:cNvSpPr txBox="1"/>
          <p:nvPr/>
        </p:nvSpPr>
        <p:spPr>
          <a:xfrm>
            <a:off x="2826403" y="2241860"/>
            <a:ext cx="885079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0.94</a:t>
            </a:r>
            <a:endParaRPr lang="en-US" sz="1600" dirty="0"/>
          </a:p>
        </p:txBody>
      </p:sp>
      <p:cxnSp>
        <p:nvCxnSpPr>
          <p:cNvPr id="156" name="Connecteur droit 155"/>
          <p:cNvCxnSpPr/>
          <p:nvPr/>
        </p:nvCxnSpPr>
        <p:spPr>
          <a:xfrm>
            <a:off x="2573585" y="2718813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>
            <a:off x="2573585" y="3170956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157"/>
          <p:cNvCxnSpPr/>
          <p:nvPr/>
        </p:nvCxnSpPr>
        <p:spPr>
          <a:xfrm>
            <a:off x="2573585" y="4252934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cteur droit 158"/>
          <p:cNvCxnSpPr/>
          <p:nvPr/>
        </p:nvCxnSpPr>
        <p:spPr>
          <a:xfrm>
            <a:off x="2573585" y="3816875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necteur droit 159"/>
          <p:cNvCxnSpPr/>
          <p:nvPr/>
        </p:nvCxnSpPr>
        <p:spPr>
          <a:xfrm>
            <a:off x="2573585" y="3493915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Accolade ouvrante 160"/>
          <p:cNvSpPr/>
          <p:nvPr/>
        </p:nvSpPr>
        <p:spPr>
          <a:xfrm>
            <a:off x="1938184" y="2411519"/>
            <a:ext cx="170207" cy="302066"/>
          </a:xfrm>
          <a:prstGeom prst="leftBrace">
            <a:avLst>
              <a:gd name="adj1" fmla="val 27421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Accolade ouvrante 161"/>
          <p:cNvSpPr/>
          <p:nvPr/>
        </p:nvSpPr>
        <p:spPr>
          <a:xfrm>
            <a:off x="1835696" y="2840983"/>
            <a:ext cx="272332" cy="1335306"/>
          </a:xfrm>
          <a:prstGeom prst="leftBrace">
            <a:avLst>
              <a:gd name="adj1" fmla="val 37789"/>
              <a:gd name="adj2" fmla="val 50000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63" name="ZoneTexte 162"/>
          <p:cNvSpPr txBox="1"/>
          <p:nvPr/>
        </p:nvSpPr>
        <p:spPr>
          <a:xfrm>
            <a:off x="184618" y="3194685"/>
            <a:ext cx="1565908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B050"/>
                </a:solidFill>
              </a:rPr>
              <a:t>Opening area of the relief valves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287503" y="5459070"/>
            <a:ext cx="1361659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Operating pressure area</a:t>
            </a:r>
            <a:endParaRPr lang="en-US" sz="1600" dirty="0"/>
          </a:p>
        </p:txBody>
      </p:sp>
      <p:sp>
        <p:nvSpPr>
          <p:cNvPr id="165" name="Accolade ouvrante 164"/>
          <p:cNvSpPr/>
          <p:nvPr/>
        </p:nvSpPr>
        <p:spPr>
          <a:xfrm>
            <a:off x="1633246" y="5350723"/>
            <a:ext cx="226228" cy="904285"/>
          </a:xfrm>
          <a:prstGeom prst="leftBrace">
            <a:avLst>
              <a:gd name="adj1" fmla="val 423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1890699" y="6154233"/>
            <a:ext cx="721742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30·10</a:t>
            </a:r>
            <a:r>
              <a:rPr lang="en-US" sz="1600" baseline="30000" dirty="0" smtClean="0">
                <a:sym typeface="Symbol"/>
              </a:rPr>
              <a:t>-3</a:t>
            </a:r>
            <a:endParaRPr lang="en-US" sz="1600" baseline="30000" dirty="0"/>
          </a:p>
        </p:txBody>
      </p:sp>
      <p:cxnSp>
        <p:nvCxnSpPr>
          <p:cNvPr id="167" name="Connecteur droit 166"/>
          <p:cNvCxnSpPr/>
          <p:nvPr/>
        </p:nvCxnSpPr>
        <p:spPr>
          <a:xfrm>
            <a:off x="2573585" y="6306449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916996" y="4084316"/>
            <a:ext cx="1695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1.65</a:t>
            </a:r>
            <a:endParaRPr lang="en-US" sz="1600" dirty="0"/>
          </a:p>
        </p:txBody>
      </p:sp>
      <p:sp>
        <p:nvSpPr>
          <p:cNvPr id="169" name="Rectangle 168"/>
          <p:cNvSpPr/>
          <p:nvPr/>
        </p:nvSpPr>
        <p:spPr>
          <a:xfrm>
            <a:off x="2063893" y="2584948"/>
            <a:ext cx="5485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1.84</a:t>
            </a:r>
            <a:endParaRPr lang="en-US" sz="1600" dirty="0"/>
          </a:p>
        </p:txBody>
      </p:sp>
      <p:sp>
        <p:nvSpPr>
          <p:cNvPr id="170" name="Rectangle 169"/>
          <p:cNvSpPr/>
          <p:nvPr/>
        </p:nvSpPr>
        <p:spPr>
          <a:xfrm>
            <a:off x="1749987" y="2240178"/>
            <a:ext cx="862454" cy="30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1.94</a:t>
            </a:r>
            <a:endParaRPr lang="en-US" sz="1600" dirty="0"/>
          </a:p>
        </p:txBody>
      </p:sp>
      <p:cxnSp>
        <p:nvCxnSpPr>
          <p:cNvPr id="171" name="Connecteur droit 170"/>
          <p:cNvCxnSpPr/>
          <p:nvPr/>
        </p:nvCxnSpPr>
        <p:spPr>
          <a:xfrm>
            <a:off x="2573585" y="5008491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ZoneTexte 171"/>
          <p:cNvSpPr txBox="1"/>
          <p:nvPr/>
        </p:nvSpPr>
        <p:spPr>
          <a:xfrm>
            <a:off x="2826403" y="4866926"/>
            <a:ext cx="627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ym typeface="Symbol"/>
              </a:rPr>
              <a:t>~0.5: PLC control valve (regulated </a:t>
            </a:r>
            <a:r>
              <a:rPr lang="en-US" sz="1600" dirty="0" smtClean="0">
                <a:sym typeface="Symbol"/>
              </a:rPr>
              <a:t>via </a:t>
            </a:r>
            <a:r>
              <a:rPr lang="en-US" sz="1600" dirty="0">
                <a:sym typeface="Symbol"/>
              </a:rPr>
              <a:t>absolute </a:t>
            </a:r>
            <a:r>
              <a:rPr lang="en-US" sz="1600" dirty="0" smtClean="0">
                <a:sym typeface="Symbol"/>
              </a:rPr>
              <a:t>pressure measurement)</a:t>
            </a:r>
            <a:endParaRPr lang="en-US" sz="1600" dirty="0">
              <a:sym typeface="Symbol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2192309" y="4860795"/>
            <a:ext cx="420131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1.5</a:t>
            </a:r>
            <a:endParaRPr lang="en-US" sz="1600" dirty="0"/>
          </a:p>
        </p:txBody>
      </p:sp>
      <p:cxnSp>
        <p:nvCxnSpPr>
          <p:cNvPr id="174" name="Connecteur droit 173"/>
          <p:cNvCxnSpPr/>
          <p:nvPr/>
        </p:nvCxnSpPr>
        <p:spPr>
          <a:xfrm>
            <a:off x="2585387" y="5336218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ZoneTexte 174"/>
          <p:cNvSpPr txBox="1"/>
          <p:nvPr/>
        </p:nvSpPr>
        <p:spPr>
          <a:xfrm>
            <a:off x="2826403" y="5176221"/>
            <a:ext cx="4243977" cy="52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ym typeface="Symbol"/>
              </a:rPr>
              <a:t>Minimum operation pressure of the </a:t>
            </a:r>
            <a:r>
              <a:rPr lang="en-US" sz="1600" dirty="0" err="1" smtClean="0">
                <a:sym typeface="Symbol"/>
              </a:rPr>
              <a:t>cryoplant</a:t>
            </a:r>
            <a:endParaRPr lang="en-US" sz="1600" dirty="0" smtClean="0">
              <a:sym typeface="Symbol"/>
            </a:endParaRPr>
          </a:p>
          <a:p>
            <a:r>
              <a:rPr lang="en-US" sz="1600" dirty="0" smtClean="0">
                <a:sym typeface="Symbol"/>
              </a:rPr>
              <a:t>(max. operation of the cryomodule)</a:t>
            </a:r>
            <a:endParaRPr lang="en-US" sz="1600" dirty="0">
              <a:sym typeface="Symbol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2093793" y="5170090"/>
            <a:ext cx="518648" cy="3036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ym typeface="Symbol"/>
              </a:rPr>
              <a:t>1.43</a:t>
            </a:r>
            <a:endParaRPr lang="en-US" sz="1600" dirty="0"/>
          </a:p>
        </p:txBody>
      </p:sp>
      <p:sp>
        <p:nvSpPr>
          <p:cNvPr id="134" name="ZoneTexte 133"/>
          <p:cNvSpPr txBox="1"/>
          <p:nvPr/>
        </p:nvSpPr>
        <p:spPr>
          <a:xfrm>
            <a:off x="633171" y="1318689"/>
            <a:ext cx="1974406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2.14</a:t>
            </a:r>
            <a:endParaRPr lang="en-US" sz="1600" dirty="0"/>
          </a:p>
        </p:txBody>
      </p:sp>
      <p:cxnSp>
        <p:nvCxnSpPr>
          <p:cNvPr id="135" name="Connecteur droit 134"/>
          <p:cNvCxnSpPr/>
          <p:nvPr/>
        </p:nvCxnSpPr>
        <p:spPr>
          <a:xfrm>
            <a:off x="2568721" y="1493272"/>
            <a:ext cx="2723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2821539" y="1334665"/>
            <a:ext cx="3367668" cy="30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1,1 </a:t>
            </a:r>
            <a:r>
              <a:rPr lang="en-US" sz="1600" dirty="0" smtClean="0"/>
              <a:t>x PS = Max. pressure = 1.04</a:t>
            </a:r>
            <a:endParaRPr lang="en-US" sz="1600" dirty="0"/>
          </a:p>
        </p:txBody>
      </p:sp>
      <p:sp>
        <p:nvSpPr>
          <p:cNvPr id="180" name="Rectangle 179"/>
          <p:cNvSpPr/>
          <p:nvPr/>
        </p:nvSpPr>
        <p:spPr>
          <a:xfrm>
            <a:off x="7824050" y="3064225"/>
            <a:ext cx="1284454" cy="775015"/>
          </a:xfrm>
          <a:prstGeom prst="rect">
            <a:avLst/>
          </a:prstGeom>
          <a:solidFill>
            <a:srgbClr val="339933"/>
          </a:solidFill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Relief pressure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(SF relief line)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= </a:t>
            </a:r>
            <a:r>
              <a:rPr lang="en-US" sz="1600" b="1" u="sng" dirty="0" smtClean="0">
                <a:solidFill>
                  <a:schemeClr val="bg1"/>
                </a:solidFill>
              </a:rPr>
              <a:t>1.1 </a:t>
            </a:r>
            <a:r>
              <a:rPr lang="en-US" sz="1600" b="1" u="sng" dirty="0" err="1" smtClean="0">
                <a:solidFill>
                  <a:schemeClr val="bg1"/>
                </a:solidFill>
              </a:rPr>
              <a:t>bara</a:t>
            </a:r>
            <a:endParaRPr lang="fr-FR" sz="1600" b="1" u="sng" dirty="0">
              <a:solidFill>
                <a:schemeClr val="bg1"/>
              </a:solidFill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7812360" y="1809926"/>
            <a:ext cx="1284454" cy="528794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Relief pressure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= 1 </a:t>
            </a:r>
            <a:r>
              <a:rPr lang="en-US" sz="1600" dirty="0" err="1" smtClean="0">
                <a:solidFill>
                  <a:schemeClr val="bg1"/>
                </a:solidFill>
              </a:rPr>
              <a:t>atm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715937" y="5183070"/>
            <a:ext cx="246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Is there some margin </a:t>
            </a:r>
            <a:r>
              <a:rPr lang="en-US" sz="1600" dirty="0" smtClean="0">
                <a:solidFill>
                  <a:srgbClr val="FF0000"/>
                </a:solidFill>
              </a:rPr>
              <a:t>here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?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Burst disk sizing </a:t>
            </a:r>
          </a:p>
          <a:p>
            <a:pPr lvl="1"/>
            <a:r>
              <a:rPr lang="en-GB" dirty="0" smtClean="0"/>
              <a:t>Considered worst scenario: loss of beam vacuum </a:t>
            </a:r>
          </a:p>
          <a:p>
            <a:pPr lvl="2">
              <a:buFont typeface="Symbol"/>
              <a:buChar char="Þ"/>
            </a:pPr>
            <a:r>
              <a:rPr lang="en-GB" dirty="0" smtClean="0">
                <a:sym typeface="Symbol"/>
              </a:rPr>
              <a:t> air leak through the power coupler window (I.D .= 100 mm)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 air fully condensates onto the non insulated walls of the cavities</a:t>
            </a:r>
          </a:p>
          <a:p>
            <a:pPr lvl="2">
              <a:buFont typeface="Symbol"/>
              <a:buChar char="Þ"/>
            </a:pPr>
            <a:r>
              <a:rPr lang="en-GB" dirty="0" smtClean="0"/>
              <a:t> considered heat power density : 38 kW/m² [Lehmann, 1978 + CERN]</a:t>
            </a:r>
            <a:r>
              <a:rPr lang="en-GB" sz="1200" dirty="0" smtClean="0"/>
              <a:t> </a:t>
            </a:r>
          </a:p>
          <a:p>
            <a:pPr marL="803275" lvl="2" indent="0">
              <a:buNone/>
            </a:pPr>
            <a:r>
              <a:rPr lang="en-GB" sz="1200" dirty="0"/>
              <a:t>	</a:t>
            </a:r>
            <a:r>
              <a:rPr lang="en-GB" sz="1400" dirty="0" smtClean="0"/>
              <a:t>(not widely accepted ; but very conservative !)</a:t>
            </a:r>
          </a:p>
          <a:p>
            <a:pPr lvl="2">
              <a:buFont typeface="Symbol"/>
              <a:buChar char="Þ"/>
            </a:pPr>
            <a:r>
              <a:rPr lang="en-GB" dirty="0"/>
              <a:t> </a:t>
            </a:r>
            <a:r>
              <a:rPr lang="en-GB" dirty="0" smtClean="0"/>
              <a:t>for 2 cavities (~2 m² each): 152 kW vaporizing saturated He II</a:t>
            </a:r>
          </a:p>
          <a:p>
            <a:pPr lvl="1"/>
            <a:r>
              <a:rPr lang="en-US" dirty="0" smtClean="0"/>
              <a:t>Helium properties: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Disk sizing (ISO 21013,</a:t>
            </a:r>
            <a:r>
              <a:rPr lang="en-US" dirty="0" smtClean="0">
                <a:latin typeface="+mj-lt"/>
              </a:rPr>
              <a:t> </a:t>
            </a:r>
            <a:r>
              <a:rPr lang="en-GB" i="1" dirty="0">
                <a:latin typeface="+mj-lt"/>
                <a:ea typeface="Calibri"/>
                <a:cs typeface="Times New Roman"/>
              </a:rPr>
              <a:t>EN </a:t>
            </a:r>
            <a:r>
              <a:rPr lang="en-GB" i="1" dirty="0" smtClean="0">
                <a:latin typeface="+mj-lt"/>
                <a:ea typeface="Calibri"/>
                <a:cs typeface="Times New Roman"/>
              </a:rPr>
              <a:t>13648-3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Mass flow rate: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 Subsonic flow considered as</a:t>
            </a:r>
            <a:endParaRPr lang="en-US" dirty="0"/>
          </a:p>
          <a:p>
            <a:pPr lvl="2"/>
            <a:endParaRPr lang="en-US" sz="1200" dirty="0" smtClean="0"/>
          </a:p>
          <a:p>
            <a:pPr lvl="2"/>
            <a:r>
              <a:rPr lang="en-US" dirty="0" smtClean="0"/>
              <a:t> Min. relief cross section: </a:t>
            </a:r>
          </a:p>
          <a:p>
            <a:pPr lvl="1"/>
            <a:endParaRPr lang="en-US" dirty="0" smtClean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/>
          </p:nvPr>
        </p:nvGraphicFramePr>
        <p:xfrm>
          <a:off x="159188" y="5435064"/>
          <a:ext cx="8877308" cy="970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3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240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21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961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024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6102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Po (bar)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Pa (bar)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ρ</a:t>
                      </a:r>
                      <a:r>
                        <a:rPr lang="fr-FR" sz="1400" b="1" u="none" strike="noStrike" baseline="-25000" dirty="0">
                          <a:effectLst/>
                        </a:rPr>
                        <a:t>L</a:t>
                      </a:r>
                      <a:r>
                        <a:rPr lang="fr-FR" sz="1400" b="1" u="none" strike="noStrike" dirty="0">
                          <a:effectLst/>
                        </a:rPr>
                        <a:t> (kg/m3)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ρ</a:t>
                      </a:r>
                      <a:r>
                        <a:rPr lang="fr-FR" sz="1400" b="1" u="none" strike="noStrike" baseline="-25000" dirty="0">
                          <a:effectLst/>
                        </a:rPr>
                        <a:t>V</a:t>
                      </a:r>
                      <a:r>
                        <a:rPr lang="fr-FR" sz="1400" b="1" u="none" strike="noStrike" dirty="0">
                          <a:effectLst/>
                        </a:rPr>
                        <a:t> (kg/m3)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Surf. </a:t>
                      </a:r>
                      <a:r>
                        <a:rPr lang="fr-FR" sz="1400" b="1" u="none" strike="noStrike" dirty="0" err="1">
                          <a:effectLst/>
                        </a:rPr>
                        <a:t>Cav</a:t>
                      </a:r>
                      <a:r>
                        <a:rPr lang="fr-FR" sz="1400" b="1" u="none" strike="noStrike" dirty="0">
                          <a:effectLst/>
                        </a:rPr>
                        <a:t> (m²)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Heat</a:t>
                      </a:r>
                      <a:r>
                        <a:rPr lang="fr-FR" sz="1400" b="1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 err="1" smtClean="0">
                          <a:effectLst/>
                        </a:rPr>
                        <a:t>density</a:t>
                      </a:r>
                      <a:r>
                        <a:rPr lang="fr-FR" sz="1400" b="1" u="none" strike="noStrike" dirty="0" smtClean="0">
                          <a:effectLst/>
                        </a:rPr>
                        <a:t> </a:t>
                      </a:r>
                      <a:r>
                        <a:rPr lang="fr-FR" sz="1400" b="1" u="none" strike="noStrike" dirty="0">
                          <a:effectLst/>
                        </a:rPr>
                        <a:t>(W/cm²)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Heat</a:t>
                      </a:r>
                      <a:r>
                        <a:rPr lang="fr-FR" sz="1400" b="1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 err="1">
                          <a:effectLst/>
                        </a:rPr>
                        <a:t>load</a:t>
                      </a:r>
                      <a:r>
                        <a:rPr lang="fr-FR" sz="1400" b="1" u="none" strike="noStrike" dirty="0">
                          <a:effectLst/>
                        </a:rPr>
                        <a:t> (kW)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Mass flow (kg/s)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k hélium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Crit</a:t>
                      </a:r>
                      <a:r>
                        <a:rPr lang="fr-FR" sz="1400" b="1" u="none" strike="noStrike" dirty="0">
                          <a:effectLst/>
                        </a:rPr>
                        <a:t>. Pressure ratio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Pa/P0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Ψ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α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A (mm2)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err="1">
                          <a:effectLst/>
                        </a:rPr>
                        <a:t>D</a:t>
                      </a:r>
                      <a:r>
                        <a:rPr lang="fr-FR" sz="1400" b="1" u="none" strike="noStrike" baseline="-25000" dirty="0" err="1">
                          <a:effectLst/>
                        </a:rPr>
                        <a:t>min</a:t>
                      </a:r>
                      <a:r>
                        <a:rPr lang="fr-FR" sz="1400" b="1" u="none" strike="noStrike" dirty="0">
                          <a:effectLst/>
                        </a:rPr>
                        <a:t> (mm)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8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2,04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97,55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42,42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3,8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smtClean="0">
                          <a:effectLst/>
                        </a:rPr>
                        <a:t>8,0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1,67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0,487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0,490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0,51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smtClean="0">
                          <a:effectLst/>
                        </a:rPr>
                        <a:t>0,73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5830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smtClean="0">
                          <a:effectLst/>
                        </a:rPr>
                        <a:t>86,16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08" marR="4808" marT="48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3/12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411760" y="3933056"/>
              <a:ext cx="1450551" cy="5448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05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44891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  <a:tabLst>
                              <a:tab pos="54038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̇"/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12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fr-FR" sz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acc>
                                      <m:accPr>
                                        <m:chr m:val="̇"/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</m:den>
                                </m:f>
                                <m:f>
                                  <m:fPr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𝑉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fr-FR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fr-FR" sz="1200" baseline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158768"/>
                  </p:ext>
                </p:extLst>
              </p:nvPr>
            </p:nvGraphicFramePr>
            <p:xfrm>
              <a:off x="2411760" y="3933056"/>
              <a:ext cx="1450551" cy="5448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50551"/>
                  </a:tblGrid>
                  <a:tr h="544891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2"/>
                          <a:stretch>
                            <a:fillRect l="-42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779912" y="4363701"/>
              <a:ext cx="4104005" cy="762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74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6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p>
                                  <m:sSupPr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fr-FR" sz="1100" baseline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sym typeface="Symbol"/>
                                  </a:rPr>
                                  <m:t></m:t>
                                </m:r>
                                <m:r>
                                  <a:rPr lang="en-US" sz="1200" baseline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</m:num>
                                      <m:den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1200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e>
                                </m:rad>
                                <m:rad>
                                  <m:radPr>
                                    <m:degHide m:val="on"/>
                                    <m:ctrlPr>
                                      <a:rPr lang="fr-FR" sz="1200" i="1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sz="12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fr-FR" sz="1200" i="1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fr-FR" sz="1200" i="1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  <m:r>
                                      <a:rPr lang="en-US" sz="1200" baseline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fr-FR" sz="1200" i="1" baseline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fr-FR" sz="1200" i="1" baseline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fr-FR" sz="1200" i="1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𝑎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fr-FR" sz="1200" i="1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200" baseline="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fr-FR" sz="1200" i="1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+1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baseline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</m:rad>
                              </m:oMath>
                            </m:oMathPara>
                          </a14:m>
                          <a:endParaRPr lang="fr-FR" sz="1100" baseline="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au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7153051"/>
                  </p:ext>
                </p:extLst>
              </p:nvPr>
            </p:nvGraphicFramePr>
            <p:xfrm>
              <a:off x="3779912" y="4363701"/>
              <a:ext cx="4104005" cy="7623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7490"/>
                    <a:gridCol w="2596515"/>
                  </a:tblGrid>
                  <a:tr h="762318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800" r="-1728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7981" t="-800" r="-2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0" t="2" r="39789" b="-16371"/>
          <a:stretch/>
        </p:blipFill>
        <p:spPr bwMode="auto">
          <a:xfrm>
            <a:off x="3635896" y="5013176"/>
            <a:ext cx="1153391" cy="4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480752" y="6103456"/>
            <a:ext cx="524376" cy="288032"/>
          </a:xfrm>
          <a:prstGeom prst="rect">
            <a:avLst/>
          </a:prstGeom>
          <a:noFill/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53216" y="4869160"/>
            <a:ext cx="125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339933"/>
                </a:solidFill>
              </a:rPr>
              <a:t>Min. </a:t>
            </a:r>
            <a:r>
              <a:rPr lang="en-US" dirty="0" smtClean="0">
                <a:solidFill>
                  <a:srgbClr val="339933"/>
                </a:solidFill>
              </a:rPr>
              <a:t>burst disk I.D.</a:t>
            </a:r>
            <a:endParaRPr lang="fr-FR" dirty="0">
              <a:solidFill>
                <a:srgbClr val="339933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2411760" y="2996952"/>
          <a:ext cx="3239099" cy="79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9823">
                <a:tc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P 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bara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T (K)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  <a:sym typeface="Symbol"/>
                        </a:rPr>
                        <a:t>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(kg/m3)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h (J/kg)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fr-FR" sz="1400" baseline="-250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(J/kg)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32">
                <a:tc>
                  <a:txBody>
                    <a:bodyPr/>
                    <a:lstStyle/>
                    <a:p>
                      <a:pPr marL="36000" indent="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2.04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indent="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5.052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42.42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0">
                        <a:spcAft>
                          <a:spcPts val="0"/>
                        </a:spcAft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27380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indent="0" algn="ctr" defTabSz="0">
                        <a:spcAft>
                          <a:spcPts val="0"/>
                        </a:spcAft>
                        <a:tabLst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</a:rPr>
                        <a:t>10750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32">
                <a:tc>
                  <a:txBody>
                    <a:bodyPr/>
                    <a:lstStyle/>
                    <a:p>
                      <a:pPr marL="36000" indent="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2.04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5.052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97.55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ctr" defTabSz="0"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16630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8000" marR="18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fr-F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63888" y="4005064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/>
            <a:r>
              <a:rPr lang="en-GB" dirty="0" smtClean="0"/>
              <a:t>(vaporization of </a:t>
            </a:r>
            <a:r>
              <a:rPr lang="en-GB" dirty="0"/>
              <a:t>saturated He </a:t>
            </a:r>
            <a:r>
              <a:rPr lang="en-GB" dirty="0" smtClean="0"/>
              <a:t>II)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52120" y="2958043"/>
            <a:ext cx="3491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Symbol"/>
              <a:buChar char="Þ"/>
            </a:pPr>
            <a:r>
              <a:rPr lang="en-GB" sz="1600" dirty="0" smtClean="0">
                <a:sym typeface="Symbol"/>
              </a:rPr>
              <a:t>at max discharge pressure</a:t>
            </a:r>
          </a:p>
          <a:p>
            <a:pPr marL="182563" indent="-182563">
              <a:buFont typeface="Symbol"/>
              <a:buChar char="Þ"/>
            </a:pPr>
            <a:r>
              <a:rPr lang="en-GB" sz="1600" dirty="0" smtClean="0">
                <a:sym typeface="Symbol"/>
              </a:rPr>
              <a:t>to minimize </a:t>
            </a:r>
            <a:r>
              <a:rPr lang="en-GB" sz="1600" dirty="0" err="1" smtClean="0">
                <a:sym typeface="Symbol"/>
              </a:rPr>
              <a:t>L</a:t>
            </a:r>
            <a:r>
              <a:rPr lang="en-GB" sz="1600" baseline="-25000" dirty="0" err="1" smtClean="0">
                <a:sym typeface="Symbol"/>
              </a:rPr>
              <a:t>v</a:t>
            </a:r>
            <a:endParaRPr lang="en-GB" sz="1600" baseline="-25000" dirty="0" smtClean="0">
              <a:sym typeface="Symbol"/>
            </a:endParaRPr>
          </a:p>
          <a:p>
            <a:pPr marL="182563" indent="-182563">
              <a:buFont typeface="Symbol"/>
              <a:buChar char="Þ"/>
            </a:pPr>
            <a:r>
              <a:rPr lang="en-GB" sz="1600" b="1" dirty="0"/>
              <a:t>t</a:t>
            </a:r>
            <a:r>
              <a:rPr lang="en-GB" sz="1600" b="1" dirty="0" smtClean="0"/>
              <a:t>o maximizes</a:t>
            </a:r>
            <a:r>
              <a:rPr lang="en-GB" sz="1600" dirty="0" smtClean="0"/>
              <a:t> (vapour) mass flow rate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1043609" y="3056473"/>
            <a:ext cx="1656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GB" sz="1400" dirty="0"/>
              <a:t>Burst </a:t>
            </a:r>
            <a:r>
              <a:rPr lang="en-GB" sz="1400" dirty="0" smtClean="0"/>
              <a:t>pressure:</a:t>
            </a:r>
          </a:p>
          <a:p>
            <a:pPr marL="0" lvl="2"/>
            <a:r>
              <a:rPr lang="en-GB" sz="1400" dirty="0" smtClean="0"/>
              <a:t>1.94 </a:t>
            </a:r>
            <a:r>
              <a:rPr lang="en-GB" sz="1400" dirty="0"/>
              <a:t>to 2.04 </a:t>
            </a:r>
            <a:r>
              <a:rPr lang="en-GB" sz="1400" dirty="0" err="1"/>
              <a:t>bara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82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96" y="1819129"/>
            <a:ext cx="4554463" cy="33553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" y="2059759"/>
            <a:ext cx="4152910" cy="31146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4/12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Burst disk(s) location(s)</a:t>
            </a:r>
          </a:p>
          <a:p>
            <a:pPr lvl="1"/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59632" y="5266951"/>
            <a:ext cx="1700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Prototype SPK CM</a:t>
            </a:r>
            <a:endParaRPr lang="fr-FR" sz="1600" u="sng" dirty="0"/>
          </a:p>
        </p:txBody>
      </p:sp>
      <p:sp>
        <p:nvSpPr>
          <p:cNvPr id="15" name="Rectangle 14"/>
          <p:cNvSpPr/>
          <p:nvPr/>
        </p:nvSpPr>
        <p:spPr>
          <a:xfrm>
            <a:off x="5843739" y="5266951"/>
            <a:ext cx="136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Series SPK CM</a:t>
            </a:r>
            <a:endParaRPr lang="fr-FR" sz="1600" u="sng" dirty="0"/>
          </a:p>
        </p:txBody>
      </p:sp>
      <p:sp>
        <p:nvSpPr>
          <p:cNvPr id="16" name="AutoShape 392"/>
          <p:cNvSpPr>
            <a:spLocks/>
          </p:cNvSpPr>
          <p:nvPr/>
        </p:nvSpPr>
        <p:spPr bwMode="auto">
          <a:xfrm flipH="1">
            <a:off x="899592" y="1240841"/>
            <a:ext cx="1597101" cy="396154"/>
          </a:xfrm>
          <a:prstGeom prst="callout2">
            <a:avLst>
              <a:gd name="adj1" fmla="val 37592"/>
              <a:gd name="adj2" fmla="val -2598"/>
              <a:gd name="adj3" fmla="val 37137"/>
              <a:gd name="adj4" fmla="val -12924"/>
              <a:gd name="adj5" fmla="val 230051"/>
              <a:gd name="adj6" fmla="val -3101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r>
              <a:rPr lang="en-US" sz="1200" dirty="0">
                <a:ea typeface="Times New Roman"/>
              </a:rPr>
              <a:t>1x Burst </a:t>
            </a:r>
            <a:r>
              <a:rPr lang="en-US" sz="1200" dirty="0" smtClean="0">
                <a:ea typeface="Times New Roman"/>
              </a:rPr>
              <a:t>disk</a:t>
            </a:r>
            <a:r>
              <a:rPr lang="fr-FR" sz="1200" dirty="0" smtClean="0">
                <a:latin typeface="Times New Roman"/>
                <a:ea typeface="Times New Roman"/>
              </a:rPr>
              <a:t> </a:t>
            </a:r>
            <a:r>
              <a:rPr lang="fr-FR" sz="1200" dirty="0" smtClean="0">
                <a:latin typeface="Times New Roman"/>
                <a:ea typeface="Times New Roman"/>
                <a:sym typeface="Symbol" panose="05050102010706020507" pitchFamily="18" charset="2"/>
              </a:rPr>
              <a:t></a:t>
            </a:r>
            <a:r>
              <a:rPr lang="en-US" sz="1200" dirty="0">
                <a:ea typeface="Times New Roman"/>
                <a:sym typeface="Symbol" panose="05050102010706020507" pitchFamily="18" charset="2"/>
              </a:rPr>
              <a:t>9</a:t>
            </a:r>
            <a:r>
              <a:rPr lang="en-US" sz="1200" dirty="0" smtClean="0">
                <a:ea typeface="Times New Roman"/>
              </a:rPr>
              <a:t>0 </a:t>
            </a:r>
            <a:r>
              <a:rPr lang="en-US" sz="1200" dirty="0">
                <a:ea typeface="Times New Roman"/>
              </a:rPr>
              <a:t>mm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AutoShape 392"/>
          <p:cNvSpPr>
            <a:spLocks/>
          </p:cNvSpPr>
          <p:nvPr/>
        </p:nvSpPr>
        <p:spPr bwMode="auto">
          <a:xfrm>
            <a:off x="5843739" y="1286707"/>
            <a:ext cx="1597101" cy="396154"/>
          </a:xfrm>
          <a:prstGeom prst="callout2">
            <a:avLst>
              <a:gd name="adj1" fmla="val 37592"/>
              <a:gd name="adj2" fmla="val -2598"/>
              <a:gd name="adj3" fmla="val 38049"/>
              <a:gd name="adj4" fmla="val -8792"/>
              <a:gd name="adj5" fmla="val 234439"/>
              <a:gd name="adj6" fmla="val -12758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r>
              <a:rPr lang="en-US" sz="1200" dirty="0" smtClean="0">
                <a:ea typeface="Times New Roman"/>
              </a:rPr>
              <a:t>2x </a:t>
            </a:r>
            <a:r>
              <a:rPr lang="en-US" sz="1200" dirty="0">
                <a:ea typeface="Times New Roman"/>
              </a:rPr>
              <a:t>Burst </a:t>
            </a:r>
            <a:r>
              <a:rPr lang="en-US" sz="1200" dirty="0" smtClean="0">
                <a:ea typeface="Times New Roman"/>
              </a:rPr>
              <a:t>disks</a:t>
            </a:r>
            <a:r>
              <a:rPr lang="fr-FR" sz="1200" dirty="0" smtClean="0">
                <a:latin typeface="Times New Roman"/>
                <a:ea typeface="Times New Roman"/>
              </a:rPr>
              <a:t> </a:t>
            </a:r>
            <a:r>
              <a:rPr lang="fr-FR" sz="1200" dirty="0" smtClean="0">
                <a:latin typeface="Times New Roman"/>
                <a:ea typeface="Times New Roman"/>
                <a:sym typeface="Symbol" panose="05050102010706020507" pitchFamily="18" charset="2"/>
              </a:rPr>
              <a:t></a:t>
            </a:r>
            <a:r>
              <a:rPr lang="en-US" sz="1200" dirty="0" smtClean="0">
                <a:effectLst/>
                <a:latin typeface="Calibri"/>
                <a:ea typeface="Times New Roman"/>
              </a:rPr>
              <a:t>100 mm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7387780" y="1438918"/>
            <a:ext cx="217131" cy="477914"/>
            <a:chOff x="7196161" y="1366910"/>
            <a:chExt cx="217131" cy="477914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7196161" y="1366910"/>
              <a:ext cx="1535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349676" y="1366910"/>
              <a:ext cx="63616" cy="477914"/>
            </a:xfrm>
            <a:prstGeom prst="line">
              <a:avLst/>
            </a:prstGeom>
            <a:ln>
              <a:solidFill>
                <a:schemeClr val="tx1"/>
              </a:solidFill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187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SRF Spoke </a:t>
            </a:r>
            <a:r>
              <a:rPr lang="en-GB" dirty="0"/>
              <a:t>cavity </a:t>
            </a:r>
            <a:r>
              <a:rPr lang="el-GR" dirty="0" smtClean="0"/>
              <a:t>β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0.5	 1/14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Cavity and liquid helium tank: construction</a:t>
            </a:r>
          </a:p>
          <a:p>
            <a:pPr lvl="1"/>
            <a:endParaRPr lang="en-GB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157911" y="5561137"/>
            <a:ext cx="324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LHe</a:t>
            </a:r>
            <a:r>
              <a:rPr lang="fr-FR" dirty="0" smtClean="0"/>
              <a:t> volume in the tank: 43 L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12530"/>
          <a:stretch/>
        </p:blipFill>
        <p:spPr>
          <a:xfrm>
            <a:off x="-20605" y="1690120"/>
            <a:ext cx="4142097" cy="284899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4086506" y="2033444"/>
            <a:ext cx="1421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Tank:</a:t>
            </a:r>
          </a:p>
          <a:p>
            <a:r>
              <a:rPr lang="en-US" sz="1400" dirty="0" smtClean="0">
                <a:solidFill>
                  <a:srgbClr val="006600"/>
                </a:solidFill>
              </a:rPr>
              <a:t>Titanium 4 mm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187700" y="2866157"/>
            <a:ext cx="1456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Dish end:</a:t>
            </a:r>
          </a:p>
          <a:p>
            <a:r>
              <a:rPr lang="en-US" sz="1400" dirty="0" smtClean="0">
                <a:solidFill>
                  <a:srgbClr val="006600"/>
                </a:solidFill>
              </a:rPr>
              <a:t>Titanium 3 mm</a:t>
            </a:r>
            <a:endParaRPr lang="en-US" sz="1400" dirty="0">
              <a:solidFill>
                <a:srgbClr val="0066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9598" y="1201514"/>
            <a:ext cx="14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Cavity: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Niobium 4 mm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97938" y="4429579"/>
            <a:ext cx="1751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Reinforcement disk:</a:t>
            </a:r>
          </a:p>
          <a:p>
            <a:pPr algn="r"/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Niobium 4 mm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782866" y="3975430"/>
            <a:ext cx="1673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Reinforcement ring: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Niobium 4 mm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36494" y="3457469"/>
            <a:ext cx="1439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Disk:</a:t>
            </a:r>
          </a:p>
          <a:p>
            <a:r>
              <a:rPr lang="en-US" sz="1400" dirty="0" smtClean="0">
                <a:solidFill>
                  <a:srgbClr val="006600"/>
                </a:solidFill>
              </a:rPr>
              <a:t>Titanium 4 mm</a:t>
            </a:r>
            <a:endParaRPr lang="en-US" sz="1400" dirty="0">
              <a:solidFill>
                <a:srgbClr val="00660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955289" y="1724734"/>
            <a:ext cx="102753" cy="570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909881" y="3116093"/>
            <a:ext cx="872338" cy="8973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1891946" y="3767147"/>
            <a:ext cx="53834" cy="6594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801471" y="4422989"/>
            <a:ext cx="163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6600"/>
                </a:solidFill>
              </a:rPr>
              <a:t>Coupler port :</a:t>
            </a:r>
          </a:p>
          <a:p>
            <a:r>
              <a:rPr lang="en-US" sz="1400" dirty="0" smtClean="0">
                <a:solidFill>
                  <a:srgbClr val="006600"/>
                </a:solidFill>
              </a:rPr>
              <a:t>Titanium 3 mm</a:t>
            </a:r>
            <a:endParaRPr lang="en-US" sz="1400" dirty="0">
              <a:solidFill>
                <a:srgbClr val="006600"/>
              </a:solidFill>
            </a:endParaRPr>
          </a:p>
        </p:txBody>
      </p:sp>
      <p:cxnSp>
        <p:nvCxnSpPr>
          <p:cNvPr id="42" name="Connecteur droit avec flèche 41"/>
          <p:cNvCxnSpPr>
            <a:stCxn id="32" idx="1"/>
          </p:cNvCxnSpPr>
          <p:nvPr/>
        </p:nvCxnSpPr>
        <p:spPr>
          <a:xfrm flipH="1">
            <a:off x="3742084" y="2295054"/>
            <a:ext cx="344422" cy="102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33" idx="1"/>
          </p:cNvCxnSpPr>
          <p:nvPr/>
        </p:nvCxnSpPr>
        <p:spPr>
          <a:xfrm rot="10800000">
            <a:off x="3881682" y="3101463"/>
            <a:ext cx="306019" cy="26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7" idx="1"/>
          </p:cNvCxnSpPr>
          <p:nvPr/>
        </p:nvCxnSpPr>
        <p:spPr>
          <a:xfrm rot="10800000">
            <a:off x="3654910" y="2750333"/>
            <a:ext cx="481584" cy="968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3575129" y="3721662"/>
            <a:ext cx="262124" cy="4274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 flipV="1">
            <a:off x="3589757" y="3992322"/>
            <a:ext cx="247496" cy="156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H="1" flipV="1">
            <a:off x="2915816" y="4275034"/>
            <a:ext cx="153880" cy="223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18102" y="930206"/>
            <a:ext cx="1843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u="sng" dirty="0" smtClean="0"/>
              <a:t>(</a:t>
            </a:r>
            <a:r>
              <a:rPr lang="fr-FR" sz="1600" i="1" u="sng" dirty="0" err="1" smtClean="0"/>
              <a:t>from</a:t>
            </a:r>
            <a:r>
              <a:rPr lang="fr-FR" sz="1600" i="1" u="sng" dirty="0" smtClean="0"/>
              <a:t> P. DUCHESNE)</a:t>
            </a:r>
            <a:endParaRPr lang="fr-FR" sz="1600" i="1" u="sng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701924" y="2752243"/>
            <a:ext cx="1656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Cold tuning system side</a:t>
            </a:r>
            <a:endParaRPr lang="fr-FR" sz="1200" dirty="0"/>
          </a:p>
        </p:txBody>
      </p:sp>
      <p:grpSp>
        <p:nvGrpSpPr>
          <p:cNvPr id="8" name="Groupe 7"/>
          <p:cNvGrpSpPr/>
          <p:nvPr/>
        </p:nvGrpSpPr>
        <p:grpSpPr>
          <a:xfrm>
            <a:off x="4435199" y="3940301"/>
            <a:ext cx="4221919" cy="2669765"/>
            <a:chOff x="4435199" y="3940301"/>
            <a:chExt cx="4221919" cy="2669765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71" t="54048" r="32760" b="19423"/>
            <a:stretch/>
          </p:blipFill>
          <p:spPr>
            <a:xfrm>
              <a:off x="6432314" y="3940301"/>
              <a:ext cx="2224804" cy="2669765"/>
            </a:xfrm>
            <a:prstGeom prst="rect">
              <a:avLst/>
            </a:prstGeom>
          </p:spPr>
        </p:pic>
        <p:cxnSp>
          <p:nvCxnSpPr>
            <p:cNvPr id="56" name="Connecteur droit avec flèche 55"/>
            <p:cNvCxnSpPr/>
            <p:nvPr/>
          </p:nvCxnSpPr>
          <p:spPr>
            <a:xfrm flipV="1">
              <a:off x="6076497" y="4797152"/>
              <a:ext cx="1303815" cy="11623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4435199" y="5589221"/>
              <a:ext cx="16734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Reinforcement ring:</a:t>
              </a:r>
            </a:p>
            <a:p>
              <a:pPr algn="r"/>
              <a:r>
                <a:rPr lang="en-US" sz="1400" dirty="0" smtClean="0">
                  <a:solidFill>
                    <a:schemeClr val="accent2">
                      <a:lumMod val="75000"/>
                    </a:schemeClr>
                  </a:solidFill>
                </a:rPr>
                <a:t>Niobium 4 mm</a:t>
              </a:r>
              <a:endParaRPr lang="en-US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 flipV="1">
              <a:off x="6095114" y="5633064"/>
              <a:ext cx="1355112" cy="3246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46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5</a:t>
            </a:r>
            <a:r>
              <a:rPr lang="en-GB" dirty="0" smtClean="0"/>
              <a:t>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Burst disk technology </a:t>
            </a:r>
          </a:p>
          <a:p>
            <a:pPr lvl="1"/>
            <a:r>
              <a:rPr lang="en-GB" dirty="0" smtClean="0"/>
              <a:t>Prototype SPK CM 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Series SPK CMs</a:t>
            </a:r>
            <a:endParaRPr lang="en-GB" dirty="0"/>
          </a:p>
          <a:p>
            <a:pPr marL="803275" lvl="2" indent="0">
              <a:buNone/>
            </a:pPr>
            <a:r>
              <a:rPr lang="en-GB" dirty="0" smtClean="0">
                <a:sym typeface="Symbol" panose="05050102010706020507" pitchFamily="18" charset="2"/>
              </a:rPr>
              <a:t> </a:t>
            </a:r>
            <a:r>
              <a:rPr lang="en-GB" dirty="0">
                <a:sym typeface="Symbol" panose="05050102010706020507" pitchFamily="18" charset="2"/>
              </a:rPr>
              <a:t>New design by </a:t>
            </a:r>
            <a:r>
              <a:rPr lang="en-GB" dirty="0" err="1" smtClean="0">
                <a:sym typeface="Symbol" panose="05050102010706020507" pitchFamily="18" charset="2"/>
              </a:rPr>
              <a:t>Witzenmann</a:t>
            </a:r>
            <a:r>
              <a:rPr lang="en-GB" dirty="0" smtClean="0">
                <a:sym typeface="Symbol" panose="05050102010706020507" pitchFamily="18" charset="2"/>
              </a:rPr>
              <a:t>: </a:t>
            </a:r>
            <a:r>
              <a:rPr lang="en-GB" dirty="0">
                <a:sym typeface="Symbol"/>
              </a:rPr>
              <a:t>circular knife to obtain a </a:t>
            </a:r>
            <a:r>
              <a:rPr lang="en-GB" dirty="0" smtClean="0">
                <a:sym typeface="Symbol"/>
              </a:rPr>
              <a:t>better cutting of the disk and a larger </a:t>
            </a:r>
            <a:r>
              <a:rPr lang="en-GB" dirty="0">
                <a:sym typeface="Symbol"/>
              </a:rPr>
              <a:t>flow area 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840788" y="1412776"/>
            <a:ext cx="5971572" cy="3960440"/>
            <a:chOff x="395536" y="980728"/>
            <a:chExt cx="8669064" cy="545395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032560"/>
              <a:ext cx="7504784" cy="5402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 rot="16200000">
              <a:off x="6449922" y="2600919"/>
              <a:ext cx="77136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6600"/>
                  </a:solidFill>
                </a:rPr>
                <a:t>Ø90mm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4090197" y="2536024"/>
              <a:ext cx="8114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smtClean="0">
                  <a:solidFill>
                    <a:srgbClr val="006600"/>
                  </a:solidFill>
                </a:rPr>
                <a:t>Ø97mm 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4342029" y="2564904"/>
              <a:ext cx="0" cy="36004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948264" y="2576511"/>
              <a:ext cx="0" cy="360040"/>
            </a:xfrm>
            <a:prstGeom prst="line">
              <a:avLst/>
            </a:prstGeom>
            <a:ln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372920" y="1914858"/>
              <a:ext cx="1691680" cy="738664"/>
            </a:xfrm>
            <a:prstGeom prst="rect">
              <a:avLst/>
            </a:prstGeom>
            <a:solidFill>
              <a:schemeClr val="accent1">
                <a:tint val="2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rgbClr val="006600"/>
                  </a:solidFill>
                </a:rPr>
                <a:t>Dimensions </a:t>
              </a:r>
              <a:r>
                <a:rPr lang="fr-FR" sz="1400" dirty="0" err="1" smtClean="0">
                  <a:solidFill>
                    <a:srgbClr val="006600"/>
                  </a:solidFill>
                </a:rPr>
                <a:t>updated</a:t>
              </a:r>
              <a:r>
                <a:rPr lang="fr-FR" sz="1400" dirty="0" smtClean="0">
                  <a:solidFill>
                    <a:srgbClr val="006600"/>
                  </a:solidFill>
                </a:rPr>
                <a:t> by </a:t>
              </a:r>
              <a:r>
                <a:rPr lang="fr-FR" sz="1400" dirty="0" err="1" smtClean="0">
                  <a:solidFill>
                    <a:srgbClr val="006600"/>
                  </a:solidFill>
                </a:rPr>
                <a:t>Witzenmann</a:t>
              </a:r>
              <a:r>
                <a:rPr lang="fr-FR" sz="1400" dirty="0" smtClean="0">
                  <a:solidFill>
                    <a:srgbClr val="006600"/>
                  </a:solidFill>
                </a:rPr>
                <a:t> on 2016/04/07</a:t>
              </a:r>
              <a:endParaRPr lang="fr-FR" sz="1400" dirty="0">
                <a:solidFill>
                  <a:srgbClr val="006600"/>
                </a:solidFill>
              </a:endParaRPr>
            </a:p>
          </p:txBody>
        </p:sp>
        <p:sp>
          <p:nvSpPr>
            <p:cNvPr id="15" name="Légende sans bordure 2 14"/>
            <p:cNvSpPr/>
            <p:nvPr/>
          </p:nvSpPr>
          <p:spPr>
            <a:xfrm flipH="1">
              <a:off x="2267744" y="980728"/>
              <a:ext cx="2526078" cy="612648"/>
            </a:xfrm>
            <a:prstGeom prst="callout2">
              <a:avLst>
                <a:gd name="adj1" fmla="val 51743"/>
                <a:gd name="adj2" fmla="val 50"/>
                <a:gd name="adj3" fmla="val 50172"/>
                <a:gd name="adj4" fmla="val -8285"/>
                <a:gd name="adj5" fmla="val 132924"/>
                <a:gd name="adj6" fmla="val -15422"/>
              </a:avLst>
            </a:pr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r"/>
              <a:r>
                <a:rPr lang="fr-FR" sz="1600" dirty="0" smtClean="0">
                  <a:solidFill>
                    <a:schemeClr val="tx1"/>
                  </a:solidFill>
                </a:rPr>
                <a:t>Prototype: CF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flange</a:t>
              </a:r>
              <a:r>
                <a:rPr lang="fr-FR" sz="1600" dirty="0" smtClean="0">
                  <a:solidFill>
                    <a:schemeClr val="tx1"/>
                  </a:solidFill>
                </a:rPr>
                <a:t> </a:t>
              </a:r>
            </a:p>
            <a:p>
              <a:pPr algn="r"/>
              <a:r>
                <a:rPr lang="fr-FR" sz="1600" dirty="0" err="1" smtClean="0">
                  <a:solidFill>
                    <a:schemeClr val="tx1"/>
                  </a:solidFill>
                </a:rPr>
                <a:t>Series</a:t>
              </a:r>
              <a:r>
                <a:rPr lang="fr-FR" sz="1600" dirty="0" smtClean="0">
                  <a:solidFill>
                    <a:schemeClr val="tx1"/>
                  </a:solidFill>
                </a:rPr>
                <a:t>: </a:t>
              </a:r>
              <a:r>
                <a:rPr lang="fr-FR" sz="1600" dirty="0" err="1" smtClean="0">
                  <a:solidFill>
                    <a:schemeClr val="tx1"/>
                  </a:solidFill>
                </a:rPr>
                <a:t>welded</a:t>
              </a:r>
              <a:r>
                <a:rPr lang="fr-FR" sz="1600" dirty="0" smtClean="0">
                  <a:solidFill>
                    <a:schemeClr val="tx1"/>
                  </a:solidFill>
                </a:rPr>
                <a:t> interface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4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6</a:t>
            </a:r>
            <a:r>
              <a:rPr lang="en-GB" dirty="0" smtClean="0"/>
              <a:t>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Burst disk: pressure drop in the exhaust line</a:t>
            </a:r>
          </a:p>
          <a:p>
            <a:pPr lvl="1"/>
            <a:r>
              <a:rPr lang="en-GB" dirty="0" smtClean="0"/>
              <a:t>Helium properties:</a:t>
            </a:r>
          </a:p>
          <a:p>
            <a:pPr marL="722313" lvl="2"/>
            <a:r>
              <a:rPr lang="en-GB" dirty="0" smtClean="0"/>
              <a:t>Burst pressure: 1.94 to 2.04 bara</a:t>
            </a:r>
          </a:p>
          <a:p>
            <a:pPr marL="722313" lvl="2"/>
            <a:endParaRPr lang="en-GB" dirty="0" smtClean="0"/>
          </a:p>
          <a:p>
            <a:pPr marL="722313" lvl="2"/>
            <a:r>
              <a:rPr lang="en-GB" dirty="0" smtClean="0"/>
              <a:t>Mass flow rate is evaluated at max. discharge pressure: 2.04 </a:t>
            </a:r>
            <a:r>
              <a:rPr lang="en-GB" dirty="0" err="1" smtClean="0"/>
              <a:t>bara</a:t>
            </a:r>
            <a:r>
              <a:rPr lang="en-GB" dirty="0" smtClean="0"/>
              <a:t> (cf. burst disk sizing)</a:t>
            </a:r>
          </a:p>
          <a:p>
            <a:pPr marL="539750" lvl="2" indent="0">
              <a:buNone/>
            </a:pPr>
            <a:r>
              <a:rPr lang="en-GB" dirty="0"/>
              <a:t>	</a:t>
            </a:r>
            <a:r>
              <a:rPr lang="en-GB" dirty="0" smtClean="0">
                <a:sym typeface="Symbol"/>
              </a:rPr>
              <a:t>  ~4 kg/s per cavity (~8 kg/s total) </a:t>
            </a:r>
          </a:p>
          <a:p>
            <a:pPr marL="539750" lvl="2" indent="0">
              <a:buNone/>
            </a:pPr>
            <a:endParaRPr lang="en-GB" dirty="0" smtClean="0">
              <a:sym typeface="Symbol"/>
            </a:endParaRPr>
          </a:p>
          <a:p>
            <a:pPr marL="722313" lvl="2"/>
            <a:r>
              <a:rPr lang="en-GB" dirty="0" smtClean="0"/>
              <a:t>Pressure drops are evaluated by considering a discharge pressure of 1.94 at the inlet of the burst disk </a:t>
            </a:r>
            <a:r>
              <a:rPr lang="en-GB" dirty="0" smtClean="0">
                <a:sym typeface="Symbol"/>
              </a:rPr>
              <a:t> </a:t>
            </a:r>
            <a:r>
              <a:rPr lang="en-GB" dirty="0">
                <a:sym typeface="Symbol"/>
              </a:rPr>
              <a:t>to maximize the pressure </a:t>
            </a:r>
            <a:r>
              <a:rPr lang="en-GB" dirty="0" smtClean="0">
                <a:sym typeface="Symbol"/>
              </a:rPr>
              <a:t>drops (lowering the density)</a:t>
            </a:r>
          </a:p>
          <a:p>
            <a:pPr marL="722313" lvl="2"/>
            <a:endParaRPr lang="en-GB" dirty="0" smtClean="0">
              <a:sym typeface="Symbol"/>
            </a:endParaRPr>
          </a:p>
          <a:p>
            <a:pPr marL="722313" lvl="2"/>
            <a:r>
              <a:rPr lang="en-GB" dirty="0" smtClean="0"/>
              <a:t>He saturated vapour is considered (not liquid nor diphasic flow) </a:t>
            </a:r>
            <a:r>
              <a:rPr lang="en-GB" dirty="0" smtClean="0">
                <a:sym typeface="Symbol"/>
              </a:rPr>
              <a:t> to maximize the pressure drops</a:t>
            </a:r>
          </a:p>
          <a:p>
            <a:pPr marL="722313" lvl="2"/>
            <a:endParaRPr lang="en-GB" dirty="0" smtClean="0">
              <a:sym typeface="Symbol"/>
            </a:endParaRPr>
          </a:p>
          <a:p>
            <a:pPr marL="722313" lvl="2"/>
            <a:r>
              <a:rPr lang="en-GB" dirty="0" smtClean="0"/>
              <a:t>He properties (density and viscosity) are pressure dependant</a:t>
            </a:r>
          </a:p>
          <a:p>
            <a:pPr marL="722313" lvl="2"/>
            <a:endParaRPr lang="en-GB" dirty="0" smtClean="0"/>
          </a:p>
          <a:p>
            <a:pPr marL="722313" lvl="2"/>
            <a:r>
              <a:rPr lang="en-GB" dirty="0" smtClean="0"/>
              <a:t> Estimated total volume of </a:t>
            </a:r>
            <a:r>
              <a:rPr lang="en-GB" dirty="0" err="1" smtClean="0"/>
              <a:t>LHe</a:t>
            </a:r>
            <a:r>
              <a:rPr lang="en-GB" dirty="0" smtClean="0"/>
              <a:t> in the circuit: ~ 120 L  </a:t>
            </a:r>
          </a:p>
        </p:txBody>
      </p:sp>
    </p:spTree>
    <p:extLst>
      <p:ext uri="{BB962C8B-B14F-4D97-AF65-F5344CB8AC3E}">
        <p14:creationId xmlns:p14="http://schemas.microsoft.com/office/powerpoint/2010/main" val="430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764704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Burst disk: pressure drop in the exhaust line</a:t>
            </a:r>
          </a:p>
          <a:p>
            <a:pPr marL="366713" lvl="1"/>
            <a:r>
              <a:rPr lang="en-GB" i="1" dirty="0" smtClean="0">
                <a:ea typeface="Calibri"/>
                <a:cs typeface="Times New Roman"/>
              </a:rPr>
              <a:t>EN 13648-3</a:t>
            </a:r>
          </a:p>
          <a:p>
            <a:pPr marL="722313" lvl="2"/>
            <a:r>
              <a:rPr lang="el-GR" sz="1700" dirty="0" smtClean="0">
                <a:latin typeface="Calibri"/>
                <a:cs typeface="Times New Roman"/>
              </a:rPr>
              <a:t>Δ</a:t>
            </a:r>
            <a:r>
              <a:rPr lang="fr-FR" sz="1700" dirty="0" smtClean="0">
                <a:latin typeface="Calibri"/>
                <a:cs typeface="Times New Roman"/>
              </a:rPr>
              <a:t>P in the </a:t>
            </a:r>
            <a:r>
              <a:rPr lang="fr-FR" sz="1700" dirty="0" err="1" smtClean="0">
                <a:latin typeface="Calibri"/>
                <a:cs typeface="Times New Roman"/>
              </a:rPr>
              <a:t>exhaust</a:t>
            </a:r>
            <a:r>
              <a:rPr lang="fr-FR" sz="1700" dirty="0" smtClean="0">
                <a:latin typeface="Calibri"/>
                <a:cs typeface="Times New Roman"/>
              </a:rPr>
              <a:t> line </a:t>
            </a:r>
            <a:r>
              <a:rPr lang="fr-FR" sz="1700" dirty="0" err="1" smtClean="0">
                <a:latin typeface="Calibri"/>
                <a:cs typeface="Times New Roman"/>
              </a:rPr>
              <a:t>shall</a:t>
            </a:r>
            <a:r>
              <a:rPr lang="fr-FR" sz="1700" dirty="0" smtClean="0">
                <a:latin typeface="Calibri"/>
                <a:cs typeface="Times New Roman"/>
              </a:rPr>
              <a:t> </a:t>
            </a:r>
            <a:r>
              <a:rPr lang="fr-FR" sz="1700" dirty="0" err="1" smtClean="0">
                <a:latin typeface="Calibri"/>
                <a:cs typeface="Times New Roman"/>
              </a:rPr>
              <a:t>be</a:t>
            </a:r>
            <a:r>
              <a:rPr lang="fr-FR" sz="1700" dirty="0" smtClean="0">
                <a:latin typeface="Calibri"/>
                <a:cs typeface="Times New Roman"/>
              </a:rPr>
              <a:t> 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 3% x </a:t>
            </a:r>
            <a:r>
              <a:rPr lang="fr-FR" sz="1700" dirty="0" err="1" smtClean="0">
                <a:cs typeface="Times New Roman"/>
                <a:sym typeface="Symbol"/>
              </a:rPr>
              <a:t>burst</a:t>
            </a:r>
            <a:r>
              <a:rPr lang="fr-FR" sz="1700" dirty="0" smtClean="0">
                <a:cs typeface="Times New Roman"/>
                <a:sym typeface="Symbol"/>
              </a:rPr>
              <a:t> pressure </a:t>
            </a:r>
            <a:r>
              <a:rPr lang="fr-FR" sz="1700" dirty="0">
                <a:cs typeface="Times New Roman"/>
                <a:sym typeface="Symbol"/>
              </a:rPr>
              <a:t> </a:t>
            </a:r>
            <a:r>
              <a:rPr lang="el-GR" sz="1700" dirty="0" smtClean="0">
                <a:latin typeface="Calibri"/>
                <a:cs typeface="Times New Roman"/>
                <a:sym typeface="Symbol"/>
              </a:rPr>
              <a:t>Δ</a:t>
            </a:r>
            <a:r>
              <a:rPr lang="fr-FR" sz="1700" dirty="0" err="1" smtClean="0">
                <a:cs typeface="Times New Roman"/>
                <a:sym typeface="Symbol"/>
              </a:rPr>
              <a:t>p</a:t>
            </a:r>
            <a:r>
              <a:rPr lang="fr-FR" sz="1700" baseline="-25000" dirty="0" err="1" smtClean="0">
                <a:cs typeface="Times New Roman"/>
                <a:sym typeface="Symbol"/>
              </a:rPr>
              <a:t>max</a:t>
            </a:r>
            <a:r>
              <a:rPr lang="fr-FR" sz="1700" baseline="-25000" dirty="0" smtClean="0">
                <a:cs typeface="Times New Roman"/>
                <a:sym typeface="Symbol"/>
              </a:rPr>
              <a:t> </a:t>
            </a:r>
            <a:r>
              <a:rPr lang="fr-FR" sz="1700" dirty="0" smtClean="0">
                <a:cs typeface="Times New Roman"/>
                <a:sym typeface="Symbol"/>
              </a:rPr>
              <a:t> 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30 mbar !</a:t>
            </a:r>
          </a:p>
          <a:p>
            <a:pPr marL="539750" lvl="2" indent="0">
              <a:buNone/>
            </a:pPr>
            <a:r>
              <a:rPr lang="fr-FR" sz="1700" dirty="0">
                <a:latin typeface="Calibri"/>
                <a:cs typeface="Times New Roman"/>
                <a:sym typeface="Symbol"/>
              </a:rPr>
              <a:t>	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Exhaust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 line = 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from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 the 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outer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 jacket of the 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cryogenic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 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reservoir</a:t>
            </a:r>
            <a:r>
              <a:rPr lang="fr-FR" sz="1700" dirty="0" smtClean="0">
                <a:latin typeface="Calibri"/>
                <a:cs typeface="Times New Roman"/>
                <a:sym typeface="Symbol"/>
              </a:rPr>
              <a:t> to the </a:t>
            </a:r>
            <a:r>
              <a:rPr lang="fr-FR" sz="1700" dirty="0" err="1" smtClean="0">
                <a:latin typeface="Calibri"/>
                <a:cs typeface="Times New Roman"/>
                <a:sym typeface="Symbol"/>
              </a:rPr>
              <a:t>outlet</a:t>
            </a:r>
            <a:endParaRPr lang="fr-FR" sz="1700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>
              <a:latin typeface="Calibri"/>
              <a:cs typeface="Times New Roman"/>
              <a:sym typeface="Symbol"/>
            </a:endParaRPr>
          </a:p>
          <a:p>
            <a:pPr marL="539750" lvl="2" indent="0">
              <a:buNone/>
            </a:pPr>
            <a:endParaRPr lang="fr-FR" dirty="0" smtClean="0">
              <a:latin typeface="Calibri"/>
              <a:cs typeface="Times New Roman"/>
              <a:sym typeface="Symbol"/>
            </a:endParaRPr>
          </a:p>
          <a:p>
            <a:pPr marL="722313" lvl="2"/>
            <a:r>
              <a:rPr lang="fr-FR" dirty="0" err="1" smtClean="0">
                <a:latin typeface="Calibri"/>
                <a:cs typeface="Times New Roman"/>
                <a:sym typeface="Symbol"/>
              </a:rPr>
              <a:t>Allowed</a:t>
            </a:r>
            <a:r>
              <a:rPr lang="fr-FR" dirty="0" smtClean="0">
                <a:latin typeface="Calibri"/>
                <a:cs typeface="Times New Roman"/>
                <a:sym typeface="Symbol"/>
              </a:rPr>
              <a:t> </a:t>
            </a:r>
            <a:r>
              <a:rPr lang="fr-FR" dirty="0" err="1" smtClean="0">
                <a:latin typeface="Calibri"/>
                <a:cs typeface="Times New Roman"/>
                <a:sym typeface="Symbol"/>
              </a:rPr>
              <a:t>overpressure</a:t>
            </a:r>
            <a:r>
              <a:rPr lang="fr-FR" dirty="0" smtClean="0">
                <a:latin typeface="Calibri"/>
                <a:cs typeface="Times New Roman"/>
                <a:sym typeface="Symbol"/>
              </a:rPr>
              <a:t> </a:t>
            </a:r>
            <a:r>
              <a:rPr lang="fr-FR" dirty="0" err="1" smtClean="0">
                <a:latin typeface="Calibri"/>
                <a:cs typeface="Times New Roman"/>
                <a:sym typeface="Symbol"/>
              </a:rPr>
              <a:t>during</a:t>
            </a:r>
            <a:r>
              <a:rPr lang="fr-FR" dirty="0" smtClean="0">
                <a:latin typeface="Calibri"/>
                <a:cs typeface="Times New Roman"/>
                <a:sym typeface="Symbol"/>
              </a:rPr>
              <a:t> accident: 110 % x Ps  </a:t>
            </a:r>
            <a:r>
              <a:rPr lang="fr-FR" dirty="0" err="1" smtClean="0">
                <a:latin typeface="Calibri"/>
                <a:cs typeface="Times New Roman"/>
                <a:sym typeface="Symbol"/>
              </a:rPr>
              <a:t>p</a:t>
            </a:r>
            <a:r>
              <a:rPr lang="fr-FR" baseline="-25000" dirty="0" err="1" smtClean="0">
                <a:latin typeface="Calibri"/>
                <a:cs typeface="Times New Roman"/>
                <a:sym typeface="Symbol"/>
              </a:rPr>
              <a:t>max</a:t>
            </a:r>
            <a:r>
              <a:rPr lang="fr-FR" dirty="0" smtClean="0">
                <a:latin typeface="Calibri"/>
                <a:cs typeface="Times New Roman"/>
                <a:sym typeface="Symbol"/>
              </a:rPr>
              <a:t> = 2144 </a:t>
            </a:r>
            <a:r>
              <a:rPr lang="fr-FR" dirty="0" err="1" smtClean="0">
                <a:latin typeface="Calibri"/>
                <a:cs typeface="Times New Roman"/>
                <a:sym typeface="Symbol"/>
              </a:rPr>
              <a:t>mbara</a:t>
            </a:r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7</a:t>
            </a:r>
            <a:r>
              <a:rPr lang="en-GB" dirty="0" smtClean="0"/>
              <a:t>/12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948964" y="2318758"/>
            <a:ext cx="45318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Singular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pressure drop due to the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fluid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entering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the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exhaust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line not to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take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into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account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? </a:t>
            </a:r>
          </a:p>
          <a:p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Not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clear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in EN13648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nor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in ISO 21013</a:t>
            </a:r>
          </a:p>
          <a:p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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We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consider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</a:t>
            </a:r>
            <a:r>
              <a:rPr lang="fr-FR" sz="1600" dirty="0" err="1" smtClean="0">
                <a:solidFill>
                  <a:schemeClr val="accent1"/>
                </a:solidFill>
                <a:cs typeface="Times New Roman"/>
                <a:sym typeface="Symbol"/>
              </a:rPr>
              <a:t>those</a:t>
            </a:r>
            <a:r>
              <a:rPr lang="fr-FR" sz="1600" dirty="0" smtClean="0">
                <a:solidFill>
                  <a:schemeClr val="accent1"/>
                </a:solidFill>
                <a:cs typeface="Times New Roman"/>
                <a:sym typeface="Symbol"/>
              </a:rPr>
              <a:t> pressure drops (~90mbar)</a:t>
            </a:r>
            <a:endParaRPr lang="fr-FR" sz="1600" dirty="0">
              <a:solidFill>
                <a:schemeClr val="accent1"/>
              </a:solidFill>
            </a:endParaRPr>
          </a:p>
        </p:txBody>
      </p:sp>
      <p:grpSp>
        <p:nvGrpSpPr>
          <p:cNvPr id="81" name="Groupe 80"/>
          <p:cNvGrpSpPr/>
          <p:nvPr/>
        </p:nvGrpSpPr>
        <p:grpSpPr>
          <a:xfrm>
            <a:off x="843003" y="1969095"/>
            <a:ext cx="2936959" cy="1768548"/>
            <a:chOff x="226486" y="1992111"/>
            <a:chExt cx="3776507" cy="2282602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00" b="12530"/>
            <a:stretch/>
          </p:blipFill>
          <p:spPr>
            <a:xfrm>
              <a:off x="226486" y="2267700"/>
              <a:ext cx="2917961" cy="2007013"/>
            </a:xfrm>
            <a:prstGeom prst="rect">
              <a:avLst/>
            </a:prstGeom>
          </p:spPr>
        </p:pic>
        <p:cxnSp>
          <p:nvCxnSpPr>
            <p:cNvPr id="6" name="Connecteur droit 5"/>
            <p:cNvCxnSpPr/>
            <p:nvPr/>
          </p:nvCxnSpPr>
          <p:spPr>
            <a:xfrm>
              <a:off x="1295062" y="2483825"/>
              <a:ext cx="86409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lèche à angle droit 6"/>
            <p:cNvSpPr/>
            <p:nvPr/>
          </p:nvSpPr>
          <p:spPr>
            <a:xfrm flipH="1">
              <a:off x="1428254" y="2353871"/>
              <a:ext cx="263426" cy="179074"/>
            </a:xfrm>
            <a:prstGeom prst="bentUpArrow">
              <a:avLst>
                <a:gd name="adj1" fmla="val 25000"/>
                <a:gd name="adj2" fmla="val 25000"/>
                <a:gd name="adj3" fmla="val 44871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algn="ctr"/>
              <a:endParaRPr lang="fr-FR" sz="1400" dirty="0"/>
            </a:p>
          </p:txBody>
        </p:sp>
        <p:sp>
          <p:nvSpPr>
            <p:cNvPr id="10" name="Flèche à angle droit 9"/>
            <p:cNvSpPr/>
            <p:nvPr/>
          </p:nvSpPr>
          <p:spPr>
            <a:xfrm>
              <a:off x="1151270" y="2355926"/>
              <a:ext cx="263426" cy="179074"/>
            </a:xfrm>
            <a:prstGeom prst="bentUpArrow">
              <a:avLst>
                <a:gd name="adj1" fmla="val 25000"/>
                <a:gd name="adj2" fmla="val 25000"/>
                <a:gd name="adj3" fmla="val 44871"/>
              </a:avLst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algn="ctr"/>
              <a:endParaRPr lang="fr-FR" sz="1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42606" y="2114439"/>
              <a:ext cx="2060387" cy="3457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 err="1" smtClean="0">
                  <a:cs typeface="Times New Roman"/>
                  <a:sym typeface="Symbol"/>
                </a:rPr>
                <a:t>LHe</a:t>
              </a:r>
              <a:r>
                <a:rPr lang="fr-FR" sz="1400" dirty="0" smtClean="0">
                  <a:cs typeface="Times New Roman"/>
                  <a:sym typeface="Symbol"/>
                </a:rPr>
                <a:t> tank </a:t>
              </a:r>
              <a:r>
                <a:rPr lang="fr-FR" sz="1400" dirty="0" err="1" smtClean="0">
                  <a:cs typeface="Times New Roman"/>
                  <a:sym typeface="Symbol"/>
                </a:rPr>
                <a:t>outer</a:t>
              </a:r>
              <a:r>
                <a:rPr lang="fr-FR" sz="1400" dirty="0" smtClean="0">
                  <a:cs typeface="Times New Roman"/>
                  <a:sym typeface="Symbol"/>
                </a:rPr>
                <a:t> jacket</a:t>
              </a:r>
              <a:endParaRPr lang="fr-FR" sz="14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69619" y="1992111"/>
              <a:ext cx="1701502" cy="397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ym typeface="Symbol" panose="05050102010706020507" pitchFamily="18" charset="2"/>
                </a:rPr>
                <a:t></a:t>
              </a:r>
              <a:r>
                <a:rPr lang="en-US" sz="1400" baseline="-25000" dirty="0" err="1" smtClean="0">
                  <a:sym typeface="Symbol" panose="05050102010706020507" pitchFamily="18" charset="2"/>
                </a:rPr>
                <a:t>int</a:t>
              </a:r>
              <a:r>
                <a:rPr lang="en-US" sz="1400" dirty="0" smtClean="0">
                  <a:sym typeface="Symbol" panose="05050102010706020507" pitchFamily="18" charset="2"/>
                </a:rPr>
                <a:t> = </a:t>
              </a:r>
              <a:r>
                <a:rPr lang="en-US" sz="1400" dirty="0" smtClean="0"/>
                <a:t>63 mm</a:t>
              </a:r>
              <a:endParaRPr lang="en-US" sz="1400" dirty="0"/>
            </a:p>
          </p:txBody>
        </p:sp>
      </p:grpSp>
      <p:sp>
        <p:nvSpPr>
          <p:cNvPr id="83" name="Rectangle 82"/>
          <p:cNvSpPr/>
          <p:nvPr/>
        </p:nvSpPr>
        <p:spPr>
          <a:xfrm>
            <a:off x="843003" y="5701425"/>
            <a:ext cx="64513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00CC00"/>
                </a:solidFill>
                <a:cs typeface="Times New Roman"/>
              </a:rPr>
              <a:t>p</a:t>
            </a:r>
            <a:r>
              <a:rPr lang="fr-FR" sz="1400" baseline="-25000" dirty="0" err="1">
                <a:solidFill>
                  <a:srgbClr val="00CC00"/>
                </a:solidFill>
                <a:cs typeface="Times New Roman"/>
              </a:rPr>
              <a:t>max</a:t>
            </a:r>
            <a:r>
              <a:rPr lang="fr-FR" sz="1400" dirty="0">
                <a:solidFill>
                  <a:srgbClr val="00CC00"/>
                </a:solidFill>
                <a:cs typeface="Times New Roman"/>
              </a:rPr>
              <a:t> = </a:t>
            </a:r>
            <a:r>
              <a:rPr lang="fr-FR" sz="1400" dirty="0" smtClean="0">
                <a:solidFill>
                  <a:srgbClr val="00CC00"/>
                </a:solidFill>
                <a:cs typeface="Times New Roman"/>
              </a:rPr>
              <a:t>2085 </a:t>
            </a:r>
            <a:r>
              <a:rPr lang="fr-FR" sz="1400" dirty="0" err="1">
                <a:solidFill>
                  <a:srgbClr val="00CC00"/>
                </a:solidFill>
                <a:cs typeface="Times New Roman"/>
              </a:rPr>
              <a:t>mbara</a:t>
            </a:r>
            <a:r>
              <a:rPr lang="fr-FR" sz="1400" dirty="0">
                <a:solidFill>
                  <a:srgbClr val="00CC00"/>
                </a:solidFill>
                <a:cs typeface="Times New Roman"/>
              </a:rPr>
              <a:t> </a:t>
            </a:r>
            <a:r>
              <a:rPr lang="fr-FR" sz="1400" dirty="0" smtClean="0">
                <a:solidFill>
                  <a:srgbClr val="00CC00"/>
                </a:solidFill>
                <a:cs typeface="Times New Roman"/>
              </a:rPr>
              <a:t>&lt; </a:t>
            </a:r>
            <a:r>
              <a:rPr lang="fr-FR" sz="1400" dirty="0">
                <a:solidFill>
                  <a:srgbClr val="00CC00"/>
                </a:solidFill>
                <a:cs typeface="Times New Roman"/>
              </a:rPr>
              <a:t>2144 </a:t>
            </a:r>
            <a:r>
              <a:rPr lang="fr-FR" sz="1400" dirty="0" err="1" smtClean="0">
                <a:solidFill>
                  <a:srgbClr val="00CC00"/>
                </a:solidFill>
                <a:cs typeface="Times New Roman"/>
              </a:rPr>
              <a:t>mbara</a:t>
            </a:r>
            <a:r>
              <a:rPr lang="fr-FR" sz="1400" dirty="0">
                <a:cs typeface="Times New Roman"/>
              </a:rPr>
              <a:t> </a:t>
            </a:r>
            <a:r>
              <a:rPr lang="fr-FR" sz="1400" dirty="0" smtClean="0">
                <a:solidFill>
                  <a:srgbClr val="00CC00"/>
                </a:solidFill>
                <a:cs typeface="Times New Roman"/>
                <a:sym typeface="Symbol"/>
              </a:rPr>
              <a:t> In agreement </a:t>
            </a:r>
            <a:r>
              <a:rPr lang="fr-FR" sz="1400" dirty="0" err="1">
                <a:solidFill>
                  <a:srgbClr val="00CC00"/>
                </a:solidFill>
                <a:cs typeface="Times New Roman"/>
                <a:sym typeface="Symbol"/>
              </a:rPr>
              <a:t>with</a:t>
            </a:r>
            <a:r>
              <a:rPr lang="fr-FR" sz="1400" dirty="0">
                <a:solidFill>
                  <a:srgbClr val="00CC00"/>
                </a:solidFill>
                <a:cs typeface="Times New Roman"/>
                <a:sym typeface="Symbol"/>
              </a:rPr>
              <a:t> EN13648</a:t>
            </a:r>
          </a:p>
          <a:p>
            <a:r>
              <a:rPr lang="fr-FR" sz="1400" dirty="0" smtClean="0">
                <a:cs typeface="Times New Roman"/>
              </a:rPr>
              <a:t>(NB: if </a:t>
            </a:r>
            <a:r>
              <a:rPr lang="fr-FR" sz="1400" dirty="0" err="1" smtClean="0">
                <a:cs typeface="Times New Roman"/>
              </a:rPr>
              <a:t>discharge</a:t>
            </a:r>
            <a:r>
              <a:rPr lang="fr-FR" sz="1400" dirty="0" smtClean="0">
                <a:cs typeface="Times New Roman"/>
              </a:rPr>
              <a:t> pressure = 2.04 </a:t>
            </a:r>
            <a:r>
              <a:rPr lang="fr-FR" sz="1400" dirty="0" err="1" smtClean="0">
                <a:cs typeface="Times New Roman"/>
              </a:rPr>
              <a:t>bara,</a:t>
            </a:r>
            <a:r>
              <a:rPr lang="fr-FR" sz="1400" dirty="0" err="1" smtClean="0">
                <a:solidFill>
                  <a:srgbClr val="FF0000"/>
                </a:solidFill>
                <a:cs typeface="Times New Roman"/>
              </a:rPr>
              <a:t>p</a:t>
            </a:r>
            <a:r>
              <a:rPr lang="fr-FR" sz="1400" baseline="-25000" dirty="0" err="1" smtClean="0">
                <a:solidFill>
                  <a:srgbClr val="FF0000"/>
                </a:solidFill>
                <a:cs typeface="Times New Roman"/>
              </a:rPr>
              <a:t>max</a:t>
            </a:r>
            <a:r>
              <a:rPr lang="fr-FR" sz="1400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fr-FR" sz="1400" dirty="0">
                <a:solidFill>
                  <a:srgbClr val="FF0000"/>
                </a:solidFill>
                <a:cs typeface="Times New Roman"/>
              </a:rPr>
              <a:t>= </a:t>
            </a:r>
            <a:r>
              <a:rPr lang="fr-FR" sz="1400" dirty="0" smtClean="0">
                <a:solidFill>
                  <a:srgbClr val="FF0000"/>
                </a:solidFill>
                <a:cs typeface="Times New Roman"/>
              </a:rPr>
              <a:t>2168 </a:t>
            </a:r>
            <a:r>
              <a:rPr lang="fr-FR" sz="1400" dirty="0" err="1">
                <a:solidFill>
                  <a:srgbClr val="FF0000"/>
                </a:solidFill>
                <a:cs typeface="Times New Roman"/>
              </a:rPr>
              <a:t>mbara</a:t>
            </a:r>
            <a:r>
              <a:rPr lang="fr-FR" sz="1400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fr-FR" sz="1400" dirty="0" smtClean="0">
                <a:solidFill>
                  <a:srgbClr val="FF0000"/>
                </a:solidFill>
                <a:cs typeface="Times New Roman"/>
              </a:rPr>
              <a:t>&gt; </a:t>
            </a:r>
            <a:r>
              <a:rPr lang="fr-FR" sz="1400" dirty="0">
                <a:solidFill>
                  <a:srgbClr val="FF0000"/>
                </a:solidFill>
                <a:cs typeface="Times New Roman"/>
              </a:rPr>
              <a:t>2144 </a:t>
            </a:r>
            <a:r>
              <a:rPr lang="fr-FR" sz="1400" dirty="0" err="1" smtClean="0">
                <a:solidFill>
                  <a:srgbClr val="FF0000"/>
                </a:solidFill>
                <a:cs typeface="Times New Roman"/>
              </a:rPr>
              <a:t>mbara</a:t>
            </a:r>
            <a:endParaRPr lang="fr-FR" sz="1400" dirty="0">
              <a:solidFill>
                <a:srgbClr val="FF0000"/>
              </a:solidFill>
              <a:cs typeface="Times New Roman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1524" y="3602642"/>
            <a:ext cx="8480361" cy="1589493"/>
            <a:chOff x="101524" y="3602642"/>
            <a:chExt cx="8480361" cy="1589493"/>
          </a:xfrm>
        </p:grpSpPr>
        <p:sp>
          <p:nvSpPr>
            <p:cNvPr id="8" name="Rectangle 7"/>
            <p:cNvSpPr/>
            <p:nvPr/>
          </p:nvSpPr>
          <p:spPr>
            <a:xfrm>
              <a:off x="4860032" y="3602642"/>
              <a:ext cx="3721853" cy="1292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Symbol" pitchFamily="18" charset="2"/>
                <a:buChar char="Þ"/>
              </a:pPr>
              <a:r>
                <a:rPr lang="fr-FR" sz="1600" dirty="0" err="1" smtClean="0">
                  <a:cs typeface="Times New Roman"/>
                  <a:sym typeface="Symbol"/>
                </a:rPr>
                <a:t>We</a:t>
              </a:r>
              <a:r>
                <a:rPr lang="fr-FR" sz="1600" dirty="0" smtClean="0">
                  <a:cs typeface="Times New Roman"/>
                  <a:sym typeface="Symbol"/>
                </a:rPr>
                <a:t> </a:t>
              </a:r>
              <a:r>
                <a:rPr lang="fr-FR" sz="1600" dirty="0" err="1" smtClean="0">
                  <a:cs typeface="Times New Roman"/>
                  <a:sym typeface="Symbol"/>
                </a:rPr>
                <a:t>consider</a:t>
              </a:r>
              <a:r>
                <a:rPr lang="fr-FR" sz="1600" dirty="0" smtClean="0">
                  <a:cs typeface="Times New Roman"/>
                  <a:sym typeface="Symbol"/>
                </a:rPr>
                <a:t> all:</a:t>
              </a:r>
            </a:p>
            <a:p>
              <a:r>
                <a:rPr lang="fr-FR" sz="1600" dirty="0" smtClean="0">
                  <a:cs typeface="Times New Roman"/>
                  <a:sym typeface="Symbol"/>
                </a:rPr>
                <a:t>- </a:t>
              </a:r>
              <a:r>
                <a:rPr lang="fr-FR" sz="1600" dirty="0" err="1" smtClean="0">
                  <a:cs typeface="Times New Roman"/>
                  <a:sym typeface="Symbol"/>
                </a:rPr>
                <a:t>regular</a:t>
              </a:r>
              <a:r>
                <a:rPr lang="fr-FR" sz="1600" dirty="0" smtClean="0">
                  <a:cs typeface="Times New Roman"/>
                  <a:sym typeface="Symbol"/>
                </a:rPr>
                <a:t> pressure drops (friction)</a:t>
              </a:r>
            </a:p>
            <a:p>
              <a:r>
                <a:rPr lang="fr-FR" sz="1600" dirty="0" smtClean="0"/>
                <a:t>- </a:t>
              </a:r>
              <a:r>
                <a:rPr lang="fr-FR" sz="1600" dirty="0" err="1" smtClean="0">
                  <a:solidFill>
                    <a:srgbClr val="FF0000"/>
                  </a:solidFill>
                </a:rPr>
                <a:t>Singular</a:t>
              </a:r>
              <a:r>
                <a:rPr lang="fr-FR" sz="1600" dirty="0" smtClean="0"/>
                <a:t> pressure drops in:</a:t>
              </a:r>
            </a:p>
            <a:p>
              <a:r>
                <a:rPr lang="fr-FR" sz="1500" dirty="0"/>
                <a:t> </a:t>
              </a:r>
              <a:r>
                <a:rPr lang="fr-FR" sz="1500" dirty="0" smtClean="0"/>
                <a:t>    . </a:t>
              </a:r>
              <a:r>
                <a:rPr lang="fr-FR" sz="1500" dirty="0" err="1" smtClean="0"/>
                <a:t>cavities</a:t>
              </a:r>
              <a:r>
                <a:rPr lang="fr-FR" sz="1500" dirty="0" smtClean="0"/>
                <a:t> </a:t>
              </a:r>
              <a:r>
                <a:rPr lang="fr-FR" sz="1500" dirty="0" err="1" smtClean="0"/>
                <a:t>outlets</a:t>
              </a:r>
              <a:r>
                <a:rPr lang="fr-FR" sz="1500" dirty="0" smtClean="0"/>
                <a:t> (</a:t>
              </a:r>
              <a:r>
                <a:rPr lang="fr-FR" sz="1500" dirty="0" err="1" smtClean="0"/>
                <a:t>intrances</a:t>
              </a:r>
              <a:r>
                <a:rPr lang="fr-FR" sz="1500" dirty="0" smtClean="0"/>
                <a:t> of </a:t>
              </a:r>
              <a:r>
                <a:rPr lang="fr-FR" sz="1500" dirty="0" err="1" smtClean="0"/>
                <a:t>exhaust</a:t>
              </a:r>
              <a:r>
                <a:rPr lang="fr-FR" sz="1500" dirty="0" smtClean="0"/>
                <a:t> line)</a:t>
              </a:r>
            </a:p>
            <a:p>
              <a:r>
                <a:rPr lang="fr-FR" sz="1500" dirty="0"/>
                <a:t> </a:t>
              </a:r>
              <a:r>
                <a:rPr lang="fr-FR" sz="1500" dirty="0" smtClean="0"/>
                <a:t>    . tee </a:t>
              </a:r>
              <a:r>
                <a:rPr lang="fr-FR" sz="1500" dirty="0" err="1" smtClean="0"/>
                <a:t>junctions</a:t>
              </a:r>
              <a:r>
                <a:rPr lang="fr-FR" sz="1500" dirty="0" smtClean="0"/>
                <a:t> and </a:t>
              </a:r>
              <a:r>
                <a:rPr lang="fr-FR" sz="1500" dirty="0" err="1" smtClean="0"/>
                <a:t>cones</a:t>
              </a:r>
              <a:endParaRPr lang="fr-FR" sz="1600" dirty="0"/>
            </a:p>
          </p:txBody>
        </p:sp>
        <p:grpSp>
          <p:nvGrpSpPr>
            <p:cNvPr id="80" name="Groupe 79"/>
            <p:cNvGrpSpPr>
              <a:grpSpLocks noChangeAspect="1"/>
            </p:cNvGrpSpPr>
            <p:nvPr/>
          </p:nvGrpSpPr>
          <p:grpSpPr>
            <a:xfrm>
              <a:off x="101524" y="3670721"/>
              <a:ext cx="2000805" cy="1521414"/>
              <a:chOff x="395536" y="3521104"/>
              <a:chExt cx="3287980" cy="2500184"/>
            </a:xfrm>
          </p:grpSpPr>
          <p:grpSp>
            <p:nvGrpSpPr>
              <p:cNvPr id="69" name="Groupe 68"/>
              <p:cNvGrpSpPr/>
              <p:nvPr/>
            </p:nvGrpSpPr>
            <p:grpSpPr>
              <a:xfrm>
                <a:off x="3032274" y="3522582"/>
                <a:ext cx="271849" cy="1221212"/>
                <a:chOff x="3671064" y="3362016"/>
                <a:chExt cx="271849" cy="1221212"/>
              </a:xfrm>
            </p:grpSpPr>
            <p:sp>
              <p:nvSpPr>
                <p:cNvPr id="23" name="Rectangle 22"/>
                <p:cNvSpPr/>
                <p:nvPr/>
              </p:nvSpPr>
              <p:spPr>
                <a:xfrm rot="5400000">
                  <a:off x="3601428" y="4298587"/>
                  <a:ext cx="417341" cy="151942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24" name="Organigramme : Opération manuelle 23"/>
                <p:cNvSpPr/>
                <p:nvPr/>
              </p:nvSpPr>
              <p:spPr>
                <a:xfrm>
                  <a:off x="3671649" y="3933095"/>
                  <a:ext cx="271264" cy="232792"/>
                </a:xfrm>
                <a:prstGeom prst="flowChartManualOperation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30" name="Flèche droite 29"/>
                <p:cNvSpPr/>
                <p:nvPr/>
              </p:nvSpPr>
              <p:spPr>
                <a:xfrm rot="16200000">
                  <a:off x="3722801" y="4427999"/>
                  <a:ext cx="174594" cy="50647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31" name="Flèche droite 30"/>
                <p:cNvSpPr/>
                <p:nvPr/>
              </p:nvSpPr>
              <p:spPr>
                <a:xfrm rot="16200000">
                  <a:off x="3719984" y="4006703"/>
                  <a:ext cx="174594" cy="50647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 rot="5400000">
                  <a:off x="3597460" y="3584495"/>
                  <a:ext cx="417341" cy="27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61" name="Ellipse 60"/>
                <p:cNvSpPr>
                  <a:spLocks noChangeAspect="1"/>
                </p:cNvSpPr>
                <p:nvPr/>
              </p:nvSpPr>
              <p:spPr>
                <a:xfrm>
                  <a:off x="3672232" y="3757224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25" name="Arc 24"/>
                <p:cNvSpPr/>
                <p:nvPr/>
              </p:nvSpPr>
              <p:spPr>
                <a:xfrm>
                  <a:off x="3674024" y="3639829"/>
                  <a:ext cx="259200" cy="93128"/>
                </a:xfrm>
                <a:prstGeom prst="arc">
                  <a:avLst>
                    <a:gd name="adj1" fmla="val 10735145"/>
                    <a:gd name="adj2" fmla="val 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Ellipse 66"/>
                <p:cNvSpPr>
                  <a:spLocks noChangeAspect="1"/>
                </p:cNvSpPr>
                <p:nvPr/>
              </p:nvSpPr>
              <p:spPr>
                <a:xfrm>
                  <a:off x="3671064" y="4054912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68" name="Ellipse 67"/>
                <p:cNvSpPr>
                  <a:spLocks noChangeAspect="1"/>
                </p:cNvSpPr>
                <p:nvPr/>
              </p:nvSpPr>
              <p:spPr>
                <a:xfrm>
                  <a:off x="3671064" y="3362016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</p:grpSp>
          <p:grpSp>
            <p:nvGrpSpPr>
              <p:cNvPr id="70" name="Groupe 69"/>
              <p:cNvGrpSpPr/>
              <p:nvPr/>
            </p:nvGrpSpPr>
            <p:grpSpPr>
              <a:xfrm>
                <a:off x="738832" y="3521104"/>
                <a:ext cx="271849" cy="1221212"/>
                <a:chOff x="3671064" y="3362016"/>
                <a:chExt cx="271849" cy="122121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 rot="5400000">
                  <a:off x="3601428" y="4298587"/>
                  <a:ext cx="417341" cy="151942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2" name="Organigramme : Opération manuelle 71"/>
                <p:cNvSpPr/>
                <p:nvPr/>
              </p:nvSpPr>
              <p:spPr>
                <a:xfrm>
                  <a:off x="3671649" y="3933095"/>
                  <a:ext cx="271264" cy="232792"/>
                </a:xfrm>
                <a:prstGeom prst="flowChartManualOperation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3" name="Flèche droite 72"/>
                <p:cNvSpPr/>
                <p:nvPr/>
              </p:nvSpPr>
              <p:spPr>
                <a:xfrm rot="16200000">
                  <a:off x="3722801" y="4427999"/>
                  <a:ext cx="174594" cy="50647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4" name="Flèche droite 73"/>
                <p:cNvSpPr/>
                <p:nvPr/>
              </p:nvSpPr>
              <p:spPr>
                <a:xfrm rot="16200000">
                  <a:off x="3719984" y="4006703"/>
                  <a:ext cx="174594" cy="50647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 rot="5400000">
                  <a:off x="3597460" y="3584495"/>
                  <a:ext cx="417341" cy="27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 scaled="0"/>
                </a:gradFill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6" name="Ellipse 75"/>
                <p:cNvSpPr>
                  <a:spLocks noChangeAspect="1"/>
                </p:cNvSpPr>
                <p:nvPr/>
              </p:nvSpPr>
              <p:spPr>
                <a:xfrm>
                  <a:off x="3672232" y="3757224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7" name="Arc 76"/>
                <p:cNvSpPr/>
                <p:nvPr/>
              </p:nvSpPr>
              <p:spPr>
                <a:xfrm>
                  <a:off x="3674024" y="3639829"/>
                  <a:ext cx="259200" cy="93128"/>
                </a:xfrm>
                <a:prstGeom prst="arc">
                  <a:avLst>
                    <a:gd name="adj1" fmla="val 10735145"/>
                    <a:gd name="adj2" fmla="val 0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Ellipse 77"/>
                <p:cNvSpPr>
                  <a:spLocks noChangeAspect="1"/>
                </p:cNvSpPr>
                <p:nvPr/>
              </p:nvSpPr>
              <p:spPr>
                <a:xfrm>
                  <a:off x="3671064" y="4054912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79" name="Ellipse 78"/>
                <p:cNvSpPr>
                  <a:spLocks noChangeAspect="1"/>
                </p:cNvSpPr>
                <p:nvPr/>
              </p:nvSpPr>
              <p:spPr>
                <a:xfrm>
                  <a:off x="3671064" y="3362016"/>
                  <a:ext cx="270000" cy="2700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</p:grp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95"/>
              <a:stretch/>
            </p:blipFill>
            <p:spPr bwMode="auto">
              <a:xfrm>
                <a:off x="395536" y="5115229"/>
                <a:ext cx="1542684" cy="9060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495"/>
              <a:stretch/>
            </p:blipFill>
            <p:spPr bwMode="auto">
              <a:xfrm>
                <a:off x="2140832" y="5115229"/>
                <a:ext cx="1542684" cy="9060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806120" y="4740419"/>
                <a:ext cx="2441160" cy="13967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5400000">
                <a:off x="749506" y="4935738"/>
                <a:ext cx="232792" cy="11956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5400000">
                <a:off x="3052962" y="4935738"/>
                <a:ext cx="232792" cy="119564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0000">
                    <a:schemeClr val="bg1">
                      <a:lumMod val="8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0"/>
              </a:gradFill>
              <a:ln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37" name="Flèche à angle droit 36"/>
              <p:cNvSpPr/>
              <p:nvPr/>
            </p:nvSpPr>
            <p:spPr>
              <a:xfrm flipH="1">
                <a:off x="854984" y="5120450"/>
                <a:ext cx="106535" cy="69838"/>
              </a:xfrm>
              <a:prstGeom prst="bentUpArrow">
                <a:avLst>
                  <a:gd name="adj1" fmla="val 25000"/>
                  <a:gd name="adj2" fmla="val 25000"/>
                  <a:gd name="adj3" fmla="val 44871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38" name="Flèche droite 37"/>
              <p:cNvSpPr/>
              <p:nvPr/>
            </p:nvSpPr>
            <p:spPr>
              <a:xfrm rot="16200000">
                <a:off x="811249" y="4980051"/>
                <a:ext cx="116396" cy="50647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40" name="Flèche droite 39"/>
              <p:cNvSpPr/>
              <p:nvPr/>
            </p:nvSpPr>
            <p:spPr>
              <a:xfrm rot="16200000">
                <a:off x="3107626" y="4985416"/>
                <a:ext cx="116396" cy="50647"/>
              </a:xfrm>
              <a:prstGeom prst="rightArrow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43" name="Flèche à angle droit 42"/>
              <p:cNvSpPr/>
              <p:nvPr/>
            </p:nvSpPr>
            <p:spPr>
              <a:xfrm flipH="1">
                <a:off x="3143921" y="5163232"/>
                <a:ext cx="106535" cy="69838"/>
              </a:xfrm>
              <a:prstGeom prst="bentUpArrow">
                <a:avLst>
                  <a:gd name="adj1" fmla="val 25000"/>
                  <a:gd name="adj2" fmla="val 25000"/>
                  <a:gd name="adj3" fmla="val 44871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5" name="Ellipse 4"/>
              <p:cNvSpPr>
                <a:spLocks noChangeAspect="1"/>
              </p:cNvSpPr>
              <p:nvPr/>
            </p:nvSpPr>
            <p:spPr>
              <a:xfrm>
                <a:off x="745096" y="4672186"/>
                <a:ext cx="270000" cy="270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024906" y="4655041"/>
                <a:ext cx="270000" cy="270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745238" y="5022192"/>
                <a:ext cx="270000" cy="270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  <p:sp>
            <p:nvSpPr>
              <p:cNvPr id="59" name="Ellipse 58"/>
              <p:cNvSpPr>
                <a:spLocks noChangeAspect="1"/>
              </p:cNvSpPr>
              <p:nvPr/>
            </p:nvSpPr>
            <p:spPr>
              <a:xfrm>
                <a:off x="3032274" y="5022192"/>
                <a:ext cx="270000" cy="2700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marL="0" algn="ctr"/>
                <a:endParaRPr lang="fr-FR" dirty="0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4932040" y="4862711"/>
              <a:ext cx="313184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dirty="0" smtClean="0">
                  <a:solidFill>
                    <a:srgbClr val="FF0000"/>
                  </a:solidFill>
                  <a:cs typeface="Times New Roman"/>
                  <a:sym typeface="Symbol" panose="05050102010706020507" pitchFamily="18" charset="2"/>
                </a:rPr>
                <a:t></a:t>
              </a:r>
              <a:r>
                <a:rPr lang="fr-FR" sz="1400" dirty="0" smtClean="0">
                  <a:solidFill>
                    <a:srgbClr val="FF0000"/>
                  </a:solidFill>
                  <a:cs typeface="Times New Roman"/>
                  <a:sym typeface="Symbol" panose="05050102010706020507" pitchFamily="18" charset="2"/>
                </a:rPr>
                <a:t> </a:t>
              </a:r>
              <a:r>
                <a:rPr lang="el-GR" sz="1400" dirty="0" smtClean="0">
                  <a:solidFill>
                    <a:srgbClr val="FF0000"/>
                  </a:solidFill>
                  <a:cs typeface="Times New Roman"/>
                </a:rPr>
                <a:t>Δ</a:t>
              </a:r>
              <a:r>
                <a:rPr lang="fr-FR" sz="1400" dirty="0" err="1">
                  <a:solidFill>
                    <a:srgbClr val="FF0000"/>
                  </a:solidFill>
                  <a:cs typeface="Times New Roman"/>
                </a:rPr>
                <a:t>p</a:t>
              </a:r>
              <a:r>
                <a:rPr lang="fr-FR" sz="1400" baseline="-25000" dirty="0" err="1" smtClean="0">
                  <a:solidFill>
                    <a:srgbClr val="FF0000"/>
                  </a:solidFill>
                  <a:cs typeface="Times New Roman"/>
                </a:rPr>
                <a:t>max</a:t>
              </a:r>
              <a:r>
                <a:rPr lang="fr-FR" sz="1400" dirty="0" smtClean="0">
                  <a:solidFill>
                    <a:srgbClr val="FF0000"/>
                  </a:solidFill>
                  <a:cs typeface="Times New Roman"/>
                </a:rPr>
                <a:t> ~ 160 mbar &gt; 30 </a:t>
              </a:r>
              <a:r>
                <a:rPr lang="fr-FR" sz="1400" dirty="0" err="1" smtClean="0">
                  <a:solidFill>
                    <a:srgbClr val="FF0000"/>
                  </a:solidFill>
                  <a:cs typeface="Times New Roman"/>
                </a:rPr>
                <a:t>mbara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067252" y="3695611"/>
              <a:ext cx="2001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Equivalent network</a:t>
              </a:r>
              <a:endParaRPr lang="fr-FR" dirty="0"/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3371354" y="4004191"/>
              <a:ext cx="552993" cy="1114658"/>
              <a:chOff x="4312486" y="1834300"/>
              <a:chExt cx="552993" cy="1114658"/>
            </a:xfrm>
          </p:grpSpPr>
          <p:cxnSp>
            <p:nvCxnSpPr>
              <p:cNvPr id="87" name="Connecteur droit 86"/>
              <p:cNvCxnSpPr>
                <a:cxnSpLocks noChangeAspect="1"/>
              </p:cNvCxnSpPr>
              <p:nvPr/>
            </p:nvCxnSpPr>
            <p:spPr>
              <a:xfrm rot="5400000" flipH="1">
                <a:off x="4351073" y="199436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cxnSpLocks noChangeAspect="1"/>
              </p:cNvCxnSpPr>
              <p:nvPr/>
            </p:nvCxnSpPr>
            <p:spPr>
              <a:xfrm rot="5400000">
                <a:off x="4351073" y="197680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1073" y="195896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>
                <a:cxnSpLocks noChangeAspect="1"/>
              </p:cNvCxnSpPr>
              <p:nvPr/>
            </p:nvCxnSpPr>
            <p:spPr>
              <a:xfrm rot="5400000">
                <a:off x="4351073" y="1941400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/>
              <p:cNvCxnSpPr>
                <a:cxnSpLocks noChangeAspect="1"/>
              </p:cNvCxnSpPr>
              <p:nvPr/>
            </p:nvCxnSpPr>
            <p:spPr>
              <a:xfrm rot="5400000">
                <a:off x="4368187" y="2022878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 flipV="1">
                <a:off x="4360747" y="2035890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>
                <a:cxnSpLocks noChangeAspect="1"/>
              </p:cNvCxnSpPr>
              <p:nvPr/>
            </p:nvCxnSpPr>
            <p:spPr>
              <a:xfrm rot="5400000" flipH="1">
                <a:off x="4355595" y="2240197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>
                <a:cxnSpLocks noChangeAspect="1"/>
              </p:cNvCxnSpPr>
              <p:nvPr/>
            </p:nvCxnSpPr>
            <p:spPr>
              <a:xfrm rot="5400000">
                <a:off x="4355595" y="2222634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5595" y="2204794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>
                <a:cxnSpLocks noChangeAspect="1"/>
              </p:cNvCxnSpPr>
              <p:nvPr/>
            </p:nvCxnSpPr>
            <p:spPr>
              <a:xfrm rot="5400000">
                <a:off x="4355595" y="218723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>
                <a:cxnSpLocks noChangeAspect="1"/>
              </p:cNvCxnSpPr>
              <p:nvPr/>
            </p:nvCxnSpPr>
            <p:spPr>
              <a:xfrm rot="5400000" flipH="1">
                <a:off x="4355595" y="2169391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251"/>
              <p:cNvCxnSpPr>
                <a:cxnSpLocks noChangeAspect="1"/>
              </p:cNvCxnSpPr>
              <p:nvPr/>
            </p:nvCxnSpPr>
            <p:spPr>
              <a:xfrm rot="5400000">
                <a:off x="4355595" y="2151829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>
                <a:cxnSpLocks noChangeAspect="1"/>
              </p:cNvCxnSpPr>
              <p:nvPr/>
            </p:nvCxnSpPr>
            <p:spPr>
              <a:xfrm rot="5400000" flipH="1">
                <a:off x="4355595" y="2133989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>
                <a:cxnSpLocks noChangeAspect="1"/>
              </p:cNvCxnSpPr>
              <p:nvPr/>
            </p:nvCxnSpPr>
            <p:spPr>
              <a:xfrm rot="5400000">
                <a:off x="4348504" y="2138218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>
                <a:cxnSpLocks noChangeAspect="1"/>
              </p:cNvCxnSpPr>
              <p:nvPr/>
            </p:nvCxnSpPr>
            <p:spPr>
              <a:xfrm rot="5400000">
                <a:off x="4372709" y="2268710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flipV="1">
                <a:off x="4362813" y="2079333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flipV="1">
                <a:off x="4365268" y="2281722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Ellipse 103"/>
              <p:cNvSpPr>
                <a:spLocks noChangeAspect="1"/>
              </p:cNvSpPr>
              <p:nvPr/>
            </p:nvSpPr>
            <p:spPr>
              <a:xfrm>
                <a:off x="4344688" y="2331635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5" name="Connecteur droit 104"/>
              <p:cNvCxnSpPr>
                <a:cxnSpLocks noChangeAspect="1"/>
              </p:cNvCxnSpPr>
              <p:nvPr/>
            </p:nvCxnSpPr>
            <p:spPr>
              <a:xfrm rot="5400000" flipH="1">
                <a:off x="4357386" y="2509390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>
                <a:cxnSpLocks noChangeAspect="1"/>
              </p:cNvCxnSpPr>
              <p:nvPr/>
            </p:nvCxnSpPr>
            <p:spPr>
              <a:xfrm rot="5400000">
                <a:off x="4357386" y="2491828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7386" y="2473987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>
                <a:cxnSpLocks noChangeAspect="1"/>
              </p:cNvCxnSpPr>
              <p:nvPr/>
            </p:nvCxnSpPr>
            <p:spPr>
              <a:xfrm rot="5400000">
                <a:off x="4357386" y="245642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>
                <a:cxnSpLocks noChangeAspect="1"/>
              </p:cNvCxnSpPr>
              <p:nvPr/>
            </p:nvCxnSpPr>
            <p:spPr>
              <a:xfrm rot="5400000" flipH="1">
                <a:off x="4357386" y="243858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251"/>
              <p:cNvCxnSpPr>
                <a:cxnSpLocks noChangeAspect="1"/>
              </p:cNvCxnSpPr>
              <p:nvPr/>
            </p:nvCxnSpPr>
            <p:spPr>
              <a:xfrm rot="5400000">
                <a:off x="4357386" y="242102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>
                <a:cxnSpLocks noChangeAspect="1"/>
              </p:cNvCxnSpPr>
              <p:nvPr/>
            </p:nvCxnSpPr>
            <p:spPr>
              <a:xfrm rot="5400000" flipH="1">
                <a:off x="4357386" y="240318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>
                <a:cxnSpLocks noChangeAspect="1"/>
              </p:cNvCxnSpPr>
              <p:nvPr/>
            </p:nvCxnSpPr>
            <p:spPr>
              <a:xfrm rot="5400000">
                <a:off x="4350296" y="2407412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>
                <a:cxnSpLocks noChangeAspect="1"/>
              </p:cNvCxnSpPr>
              <p:nvPr/>
            </p:nvCxnSpPr>
            <p:spPr>
              <a:xfrm rot="5400000">
                <a:off x="4374500" y="2537903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V="1">
                <a:off x="4364604" y="2348526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V="1">
                <a:off x="4367059" y="2550916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Ellipse 115"/>
              <p:cNvSpPr>
                <a:spLocks noChangeAspect="1"/>
              </p:cNvSpPr>
              <p:nvPr/>
            </p:nvSpPr>
            <p:spPr>
              <a:xfrm>
                <a:off x="4344688" y="2064459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7" name="Connecteur droit 116"/>
              <p:cNvCxnSpPr/>
              <p:nvPr/>
            </p:nvCxnSpPr>
            <p:spPr>
              <a:xfrm flipV="1">
                <a:off x="4366350" y="2615451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Ellipse 117"/>
              <p:cNvSpPr>
                <a:spLocks noChangeAspect="1"/>
              </p:cNvSpPr>
              <p:nvPr/>
            </p:nvSpPr>
            <p:spPr>
              <a:xfrm>
                <a:off x="4352285" y="2678687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9" name="Ellipse 118"/>
              <p:cNvSpPr>
                <a:spLocks noChangeAspect="1"/>
              </p:cNvSpPr>
              <p:nvPr/>
            </p:nvSpPr>
            <p:spPr>
              <a:xfrm>
                <a:off x="4346248" y="1834300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20" name="Groupe 119"/>
              <p:cNvGrpSpPr>
                <a:grpSpLocks noChangeAspect="1"/>
              </p:cNvGrpSpPr>
              <p:nvPr/>
            </p:nvGrpSpPr>
            <p:grpSpPr>
              <a:xfrm>
                <a:off x="4312486" y="2706765"/>
                <a:ext cx="114797" cy="185926"/>
                <a:chOff x="4719856" y="3573016"/>
                <a:chExt cx="377078" cy="576064"/>
              </a:xfrm>
            </p:grpSpPr>
            <p:sp>
              <p:nvSpPr>
                <p:cNvPr id="125" name="Ellipse 124"/>
                <p:cNvSpPr>
                  <a:spLocks noChangeAspect="1"/>
                </p:cNvSpPr>
                <p:nvPr/>
              </p:nvSpPr>
              <p:spPr>
                <a:xfrm>
                  <a:off x="4719856" y="3573016"/>
                  <a:ext cx="377078" cy="377078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126" name="Ellipse 125"/>
                <p:cNvSpPr>
                  <a:spLocks noChangeAspect="1"/>
                </p:cNvSpPr>
                <p:nvPr/>
              </p:nvSpPr>
              <p:spPr>
                <a:xfrm>
                  <a:off x="4719856" y="3772002"/>
                  <a:ext cx="377078" cy="377078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cxnSp>
              <p:nvCxnSpPr>
                <p:cNvPr id="127" name="Connecteur droit avec flèche 126"/>
                <p:cNvCxnSpPr/>
                <p:nvPr/>
              </p:nvCxnSpPr>
              <p:spPr>
                <a:xfrm flipV="1">
                  <a:off x="4908395" y="3717032"/>
                  <a:ext cx="0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Rectangle 120"/>
              <p:cNvSpPr/>
              <p:nvPr/>
            </p:nvSpPr>
            <p:spPr>
              <a:xfrm>
                <a:off x="4381367" y="2689767"/>
                <a:ext cx="484112" cy="259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sym typeface="Symbol"/>
                  </a:rPr>
                  <a:t>4 kg/s</a:t>
                </a:r>
                <a:endParaRPr lang="fr-FR" sz="1600" dirty="0"/>
              </a:p>
            </p:txBody>
          </p:sp>
          <p:cxnSp>
            <p:nvCxnSpPr>
              <p:cNvPr id="122" name="Connecteur droit 121"/>
              <p:cNvCxnSpPr/>
              <p:nvPr/>
            </p:nvCxnSpPr>
            <p:spPr>
              <a:xfrm flipV="1">
                <a:off x="4361017" y="1864791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>
                <a:cxnSpLocks noChangeAspect="1"/>
              </p:cNvCxnSpPr>
              <p:nvPr/>
            </p:nvCxnSpPr>
            <p:spPr>
              <a:xfrm rot="5400000" flipH="1">
                <a:off x="4347747" y="1921038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>
                <a:cxnSpLocks noChangeAspect="1"/>
              </p:cNvCxnSpPr>
              <p:nvPr/>
            </p:nvCxnSpPr>
            <p:spPr>
              <a:xfrm rot="5400000">
                <a:off x="4340656" y="1925267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e 127"/>
            <p:cNvGrpSpPr/>
            <p:nvPr/>
          </p:nvGrpSpPr>
          <p:grpSpPr>
            <a:xfrm>
              <a:off x="2559285" y="3989726"/>
              <a:ext cx="552993" cy="1114658"/>
              <a:chOff x="4312486" y="1834300"/>
              <a:chExt cx="552993" cy="1114658"/>
            </a:xfrm>
          </p:grpSpPr>
          <p:cxnSp>
            <p:nvCxnSpPr>
              <p:cNvPr id="129" name="Connecteur droit 128"/>
              <p:cNvCxnSpPr>
                <a:cxnSpLocks noChangeAspect="1"/>
              </p:cNvCxnSpPr>
              <p:nvPr/>
            </p:nvCxnSpPr>
            <p:spPr>
              <a:xfrm rot="5400000" flipH="1">
                <a:off x="4351073" y="199436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>
                <a:cxnSpLocks noChangeAspect="1"/>
              </p:cNvCxnSpPr>
              <p:nvPr/>
            </p:nvCxnSpPr>
            <p:spPr>
              <a:xfrm rot="5400000">
                <a:off x="4351073" y="197680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1073" y="195896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131"/>
              <p:cNvCxnSpPr>
                <a:cxnSpLocks noChangeAspect="1"/>
              </p:cNvCxnSpPr>
              <p:nvPr/>
            </p:nvCxnSpPr>
            <p:spPr>
              <a:xfrm rot="5400000">
                <a:off x="4351073" y="1941400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>
                <a:cxnSpLocks noChangeAspect="1"/>
              </p:cNvCxnSpPr>
              <p:nvPr/>
            </p:nvCxnSpPr>
            <p:spPr>
              <a:xfrm rot="5400000">
                <a:off x="4368187" y="2022878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/>
              <p:cNvCxnSpPr/>
              <p:nvPr/>
            </p:nvCxnSpPr>
            <p:spPr>
              <a:xfrm flipV="1">
                <a:off x="4360747" y="2035890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>
                <a:cxnSpLocks noChangeAspect="1"/>
              </p:cNvCxnSpPr>
              <p:nvPr/>
            </p:nvCxnSpPr>
            <p:spPr>
              <a:xfrm rot="5400000" flipH="1">
                <a:off x="4355595" y="2240197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>
                <a:cxnSpLocks noChangeAspect="1"/>
              </p:cNvCxnSpPr>
              <p:nvPr/>
            </p:nvCxnSpPr>
            <p:spPr>
              <a:xfrm rot="5400000">
                <a:off x="4355595" y="2222634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5595" y="2204794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>
                <a:cxnSpLocks noChangeAspect="1"/>
              </p:cNvCxnSpPr>
              <p:nvPr/>
            </p:nvCxnSpPr>
            <p:spPr>
              <a:xfrm rot="5400000">
                <a:off x="4355595" y="218723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>
                <a:cxnSpLocks noChangeAspect="1"/>
              </p:cNvCxnSpPr>
              <p:nvPr/>
            </p:nvCxnSpPr>
            <p:spPr>
              <a:xfrm rot="5400000" flipH="1">
                <a:off x="4355595" y="2169391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251"/>
              <p:cNvCxnSpPr>
                <a:cxnSpLocks noChangeAspect="1"/>
              </p:cNvCxnSpPr>
              <p:nvPr/>
            </p:nvCxnSpPr>
            <p:spPr>
              <a:xfrm rot="5400000">
                <a:off x="4355595" y="2151829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>
                <a:cxnSpLocks noChangeAspect="1"/>
              </p:cNvCxnSpPr>
              <p:nvPr/>
            </p:nvCxnSpPr>
            <p:spPr>
              <a:xfrm rot="5400000" flipH="1">
                <a:off x="4355595" y="2133989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>
                <a:cxnSpLocks noChangeAspect="1"/>
              </p:cNvCxnSpPr>
              <p:nvPr/>
            </p:nvCxnSpPr>
            <p:spPr>
              <a:xfrm rot="5400000">
                <a:off x="4348504" y="2138218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>
                <a:cxnSpLocks noChangeAspect="1"/>
              </p:cNvCxnSpPr>
              <p:nvPr/>
            </p:nvCxnSpPr>
            <p:spPr>
              <a:xfrm rot="5400000">
                <a:off x="4372709" y="2268710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V="1">
                <a:off x="4362813" y="2079333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Connecteur droit 144"/>
              <p:cNvCxnSpPr/>
              <p:nvPr/>
            </p:nvCxnSpPr>
            <p:spPr>
              <a:xfrm flipV="1">
                <a:off x="4365268" y="2281722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Ellipse 145"/>
              <p:cNvSpPr>
                <a:spLocks noChangeAspect="1"/>
              </p:cNvSpPr>
              <p:nvPr/>
            </p:nvSpPr>
            <p:spPr>
              <a:xfrm>
                <a:off x="4344688" y="2331635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47" name="Connecteur droit 146"/>
              <p:cNvCxnSpPr>
                <a:cxnSpLocks noChangeAspect="1"/>
              </p:cNvCxnSpPr>
              <p:nvPr/>
            </p:nvCxnSpPr>
            <p:spPr>
              <a:xfrm rot="5400000" flipH="1">
                <a:off x="4357386" y="2509390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/>
              <p:cNvCxnSpPr>
                <a:cxnSpLocks noChangeAspect="1"/>
              </p:cNvCxnSpPr>
              <p:nvPr/>
            </p:nvCxnSpPr>
            <p:spPr>
              <a:xfrm rot="5400000">
                <a:off x="4357386" y="2491828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4357386" y="2473987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Connecteur droit 149"/>
              <p:cNvCxnSpPr>
                <a:cxnSpLocks noChangeAspect="1"/>
              </p:cNvCxnSpPr>
              <p:nvPr/>
            </p:nvCxnSpPr>
            <p:spPr>
              <a:xfrm rot="5400000">
                <a:off x="4357386" y="245642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>
                <a:cxnSpLocks noChangeAspect="1"/>
              </p:cNvCxnSpPr>
              <p:nvPr/>
            </p:nvCxnSpPr>
            <p:spPr>
              <a:xfrm rot="5400000" flipH="1">
                <a:off x="4357386" y="2438585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onnecteur droit 251"/>
              <p:cNvCxnSpPr>
                <a:cxnSpLocks noChangeAspect="1"/>
              </p:cNvCxnSpPr>
              <p:nvPr/>
            </p:nvCxnSpPr>
            <p:spPr>
              <a:xfrm rot="5400000">
                <a:off x="4357386" y="242102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>
                <a:cxnSpLocks noChangeAspect="1"/>
              </p:cNvCxnSpPr>
              <p:nvPr/>
            </p:nvCxnSpPr>
            <p:spPr>
              <a:xfrm rot="5400000" flipH="1">
                <a:off x="4357386" y="2403182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>
                <a:cxnSpLocks noChangeAspect="1"/>
              </p:cNvCxnSpPr>
              <p:nvPr/>
            </p:nvCxnSpPr>
            <p:spPr>
              <a:xfrm rot="5400000">
                <a:off x="4350296" y="2407412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>
                <a:cxnSpLocks noChangeAspect="1"/>
              </p:cNvCxnSpPr>
              <p:nvPr/>
            </p:nvCxnSpPr>
            <p:spPr>
              <a:xfrm rot="5400000">
                <a:off x="4374500" y="2537903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Connecteur droit 155"/>
              <p:cNvCxnSpPr/>
              <p:nvPr/>
            </p:nvCxnSpPr>
            <p:spPr>
              <a:xfrm flipV="1">
                <a:off x="4364604" y="2348526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 flipV="1">
                <a:off x="4367059" y="2550916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Ellipse 157"/>
              <p:cNvSpPr>
                <a:spLocks noChangeAspect="1"/>
              </p:cNvSpPr>
              <p:nvPr/>
            </p:nvSpPr>
            <p:spPr>
              <a:xfrm>
                <a:off x="4344688" y="2064459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59" name="Connecteur droit 158"/>
              <p:cNvCxnSpPr/>
              <p:nvPr/>
            </p:nvCxnSpPr>
            <p:spPr>
              <a:xfrm flipV="1">
                <a:off x="4366350" y="2615451"/>
                <a:ext cx="0" cy="645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Ellipse 159"/>
              <p:cNvSpPr>
                <a:spLocks noChangeAspect="1"/>
              </p:cNvSpPr>
              <p:nvPr/>
            </p:nvSpPr>
            <p:spPr>
              <a:xfrm>
                <a:off x="4352285" y="2678687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1" name="Ellipse 160"/>
              <p:cNvSpPr>
                <a:spLocks noChangeAspect="1"/>
              </p:cNvSpPr>
              <p:nvPr/>
            </p:nvSpPr>
            <p:spPr>
              <a:xfrm>
                <a:off x="4346248" y="1834300"/>
                <a:ext cx="36248" cy="292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2" name="Groupe 161"/>
              <p:cNvGrpSpPr>
                <a:grpSpLocks noChangeAspect="1"/>
              </p:cNvGrpSpPr>
              <p:nvPr/>
            </p:nvGrpSpPr>
            <p:grpSpPr>
              <a:xfrm>
                <a:off x="4312486" y="2706765"/>
                <a:ext cx="114797" cy="185926"/>
                <a:chOff x="4719856" y="3573016"/>
                <a:chExt cx="377078" cy="576064"/>
              </a:xfrm>
            </p:grpSpPr>
            <p:sp>
              <p:nvSpPr>
                <p:cNvPr id="167" name="Ellipse 166"/>
                <p:cNvSpPr>
                  <a:spLocks noChangeAspect="1"/>
                </p:cNvSpPr>
                <p:nvPr/>
              </p:nvSpPr>
              <p:spPr>
                <a:xfrm>
                  <a:off x="4719856" y="3573016"/>
                  <a:ext cx="377078" cy="377078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sp>
              <p:nvSpPr>
                <p:cNvPr id="168" name="Ellipse 167"/>
                <p:cNvSpPr>
                  <a:spLocks noChangeAspect="1"/>
                </p:cNvSpPr>
                <p:nvPr/>
              </p:nvSpPr>
              <p:spPr>
                <a:xfrm>
                  <a:off x="4719856" y="3772002"/>
                  <a:ext cx="377078" cy="377078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marL="0" algn="ctr"/>
                  <a:endParaRPr lang="fr-FR" dirty="0"/>
                </a:p>
              </p:txBody>
            </p:sp>
            <p:cxnSp>
              <p:nvCxnSpPr>
                <p:cNvPr id="169" name="Connecteur droit avec flèche 168"/>
                <p:cNvCxnSpPr/>
                <p:nvPr/>
              </p:nvCxnSpPr>
              <p:spPr>
                <a:xfrm flipV="1">
                  <a:off x="4908395" y="3717032"/>
                  <a:ext cx="0" cy="36004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Rectangle 162"/>
              <p:cNvSpPr/>
              <p:nvPr/>
            </p:nvSpPr>
            <p:spPr>
              <a:xfrm>
                <a:off x="4381367" y="2689767"/>
                <a:ext cx="484112" cy="259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>
                    <a:sym typeface="Symbol"/>
                  </a:rPr>
                  <a:t>4 kg/s</a:t>
                </a:r>
                <a:endParaRPr lang="fr-FR" sz="1600" dirty="0"/>
              </a:p>
            </p:txBody>
          </p:sp>
          <p:cxnSp>
            <p:nvCxnSpPr>
              <p:cNvPr id="164" name="Connecteur droit 163"/>
              <p:cNvCxnSpPr/>
              <p:nvPr/>
            </p:nvCxnSpPr>
            <p:spPr>
              <a:xfrm flipV="1">
                <a:off x="4361017" y="1864791"/>
                <a:ext cx="0" cy="663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>
                <a:cxnSpLocks noChangeAspect="1"/>
              </p:cNvCxnSpPr>
              <p:nvPr/>
            </p:nvCxnSpPr>
            <p:spPr>
              <a:xfrm rot="5400000" flipH="1">
                <a:off x="4347747" y="1921038"/>
                <a:ext cx="17840" cy="5649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necteur droit 165"/>
              <p:cNvCxnSpPr>
                <a:cxnSpLocks noChangeAspect="1"/>
              </p:cNvCxnSpPr>
              <p:nvPr/>
            </p:nvCxnSpPr>
            <p:spPr>
              <a:xfrm rot="5400000">
                <a:off x="4340656" y="1925267"/>
                <a:ext cx="6868" cy="2174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92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692696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Burst disk: pressure drop in the exhaust line</a:t>
            </a:r>
          </a:p>
          <a:p>
            <a:endParaRPr lang="en-GB" dirty="0"/>
          </a:p>
          <a:p>
            <a:pPr lvl="2"/>
            <a:r>
              <a:rPr lang="fr-FR" dirty="0">
                <a:cs typeface="Times New Roman"/>
              </a:rPr>
              <a:t>It </a:t>
            </a:r>
            <a:r>
              <a:rPr lang="fr-FR" dirty="0" err="1">
                <a:cs typeface="Times New Roman"/>
              </a:rPr>
              <a:t>is</a:t>
            </a:r>
            <a:r>
              <a:rPr lang="fr-FR" dirty="0">
                <a:cs typeface="Times New Roman"/>
              </a:rPr>
              <a:t> not possible to respect </a:t>
            </a:r>
            <a:r>
              <a:rPr lang="el-GR" dirty="0">
                <a:cs typeface="Times New Roman"/>
                <a:sym typeface="Symbol"/>
              </a:rPr>
              <a:t>Δ</a:t>
            </a:r>
            <a:r>
              <a:rPr lang="fr-FR" dirty="0" err="1">
                <a:cs typeface="Times New Roman"/>
                <a:sym typeface="Symbol"/>
              </a:rPr>
              <a:t>p</a:t>
            </a:r>
            <a:r>
              <a:rPr lang="fr-FR" baseline="-25000" dirty="0" err="1">
                <a:cs typeface="Times New Roman"/>
                <a:sym typeface="Symbol"/>
              </a:rPr>
              <a:t>max</a:t>
            </a:r>
            <a:r>
              <a:rPr lang="fr-FR" dirty="0">
                <a:cs typeface="Times New Roman"/>
                <a:sym typeface="Symbol"/>
              </a:rPr>
              <a:t>  30 mbar in the </a:t>
            </a:r>
            <a:r>
              <a:rPr lang="fr-FR" dirty="0" err="1">
                <a:cs typeface="Times New Roman"/>
                <a:sym typeface="Symbol"/>
              </a:rPr>
              <a:t>burst</a:t>
            </a:r>
            <a:r>
              <a:rPr lang="fr-FR" dirty="0">
                <a:cs typeface="Times New Roman"/>
                <a:sym typeface="Symbol"/>
              </a:rPr>
              <a:t> </a:t>
            </a:r>
            <a:r>
              <a:rPr lang="fr-FR" dirty="0" err="1">
                <a:cs typeface="Times New Roman"/>
                <a:sym typeface="Symbol"/>
              </a:rPr>
              <a:t>disk</a:t>
            </a:r>
            <a:r>
              <a:rPr lang="fr-FR" dirty="0">
                <a:cs typeface="Times New Roman"/>
                <a:sym typeface="Symbol"/>
              </a:rPr>
              <a:t> </a:t>
            </a:r>
            <a:r>
              <a:rPr lang="fr-FR" dirty="0" err="1">
                <a:cs typeface="Times New Roman"/>
                <a:sym typeface="Symbol"/>
              </a:rPr>
              <a:t>exhaust</a:t>
            </a:r>
            <a:r>
              <a:rPr lang="fr-FR" dirty="0">
                <a:cs typeface="Times New Roman"/>
                <a:sym typeface="Symbol"/>
              </a:rPr>
              <a:t> line </a:t>
            </a:r>
            <a:r>
              <a:rPr lang="fr-FR" dirty="0" err="1">
                <a:cs typeface="Times New Roman"/>
                <a:sym typeface="Symbol"/>
              </a:rPr>
              <a:t>with</a:t>
            </a:r>
            <a:r>
              <a:rPr lang="fr-FR" dirty="0">
                <a:cs typeface="Times New Roman"/>
                <a:sym typeface="Symbol"/>
              </a:rPr>
              <a:t> </a:t>
            </a:r>
            <a:r>
              <a:rPr lang="fr-FR" dirty="0" err="1">
                <a:cs typeface="Times New Roman"/>
                <a:sym typeface="Symbol"/>
              </a:rPr>
              <a:t>such</a:t>
            </a:r>
            <a:r>
              <a:rPr lang="fr-FR" dirty="0">
                <a:cs typeface="Times New Roman"/>
                <a:sym typeface="Symbol"/>
              </a:rPr>
              <a:t> Ps </a:t>
            </a:r>
            <a:r>
              <a:rPr lang="fr-FR" dirty="0" err="1">
                <a:cs typeface="Times New Roman"/>
                <a:sym typeface="Symbol"/>
              </a:rPr>
              <a:t>considering</a:t>
            </a:r>
            <a:r>
              <a:rPr lang="fr-FR" dirty="0">
                <a:cs typeface="Times New Roman"/>
                <a:sym typeface="Symbol"/>
              </a:rPr>
              <a:t> pressure drops at the entrance of the </a:t>
            </a:r>
            <a:r>
              <a:rPr lang="fr-FR" dirty="0" err="1">
                <a:cs typeface="Times New Roman"/>
                <a:sym typeface="Symbol"/>
              </a:rPr>
              <a:t>cavity</a:t>
            </a:r>
            <a:r>
              <a:rPr lang="fr-FR" dirty="0">
                <a:cs typeface="Times New Roman"/>
                <a:sym typeface="Symbol"/>
              </a:rPr>
              <a:t>.</a:t>
            </a:r>
          </a:p>
          <a:p>
            <a:pPr lvl="2"/>
            <a:r>
              <a:rPr lang="fr-FR" dirty="0" err="1" smtClean="0">
                <a:cs typeface="Times New Roman"/>
              </a:rPr>
              <a:t>However</a:t>
            </a:r>
            <a:r>
              <a:rPr lang="fr-FR" dirty="0">
                <a:cs typeface="Times New Roman"/>
              </a:rPr>
              <a:t>:</a:t>
            </a:r>
          </a:p>
          <a:p>
            <a:pPr marL="1201738" lvl="3" indent="-285750">
              <a:buFontTx/>
              <a:buChar char="-"/>
            </a:pPr>
            <a:r>
              <a:rPr lang="fr-FR" dirty="0" err="1">
                <a:cs typeface="Times New Roman"/>
              </a:rPr>
              <a:t>we</a:t>
            </a:r>
            <a:r>
              <a:rPr lang="fr-FR" dirty="0">
                <a:cs typeface="Times New Roman"/>
              </a:rPr>
              <a:t> are </a:t>
            </a:r>
            <a:r>
              <a:rPr lang="fr-FR" dirty="0" err="1">
                <a:cs typeface="Times New Roman"/>
              </a:rPr>
              <a:t>talking</a:t>
            </a:r>
            <a:r>
              <a:rPr lang="fr-FR" dirty="0">
                <a:cs typeface="Times New Roman"/>
              </a:rPr>
              <a:t> about </a:t>
            </a:r>
            <a:r>
              <a:rPr lang="fr-FR" dirty="0" err="1">
                <a:cs typeface="Times New Roman"/>
              </a:rPr>
              <a:t>tens</a:t>
            </a:r>
            <a:r>
              <a:rPr lang="fr-FR" dirty="0">
                <a:cs typeface="Times New Roman"/>
              </a:rPr>
              <a:t> of mbar</a:t>
            </a:r>
          </a:p>
          <a:p>
            <a:pPr marL="1201738" lvl="3" indent="-285750">
              <a:buFontTx/>
              <a:buChar char="-"/>
            </a:pPr>
            <a:r>
              <a:rPr lang="fr-FR" dirty="0" err="1">
                <a:cs typeface="Times New Roman"/>
              </a:rPr>
              <a:t>we</a:t>
            </a:r>
            <a:r>
              <a:rPr lang="fr-FR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don’t</a:t>
            </a:r>
            <a:r>
              <a:rPr lang="fr-FR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foresee</a:t>
            </a:r>
            <a:r>
              <a:rPr lang="fr-FR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any</a:t>
            </a:r>
            <a:r>
              <a:rPr lang="fr-FR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mechanical</a:t>
            </a:r>
            <a:r>
              <a:rPr lang="fr-FR" dirty="0">
                <a:cs typeface="Times New Roman"/>
              </a:rPr>
              <a:t> </a:t>
            </a:r>
            <a:r>
              <a:rPr lang="fr-FR" dirty="0" err="1">
                <a:cs typeface="Times New Roman"/>
              </a:rPr>
              <a:t>risk</a:t>
            </a:r>
            <a:r>
              <a:rPr lang="fr-FR" dirty="0">
                <a:cs typeface="Times New Roman"/>
              </a:rPr>
              <a:t> for the Spoke </a:t>
            </a:r>
            <a:r>
              <a:rPr lang="fr-FR" dirty="0" err="1" smtClean="0">
                <a:cs typeface="Times New Roman"/>
              </a:rPr>
              <a:t>cavities</a:t>
            </a:r>
            <a:r>
              <a:rPr lang="fr-FR" dirty="0" smtClean="0">
                <a:cs typeface="Times New Roman"/>
              </a:rPr>
              <a:t> (and not for people).</a:t>
            </a:r>
            <a:endParaRPr lang="fr-FR" dirty="0">
              <a:cs typeface="Times New Roman"/>
            </a:endParaRPr>
          </a:p>
          <a:p>
            <a:pPr marL="285750" indent="-285750">
              <a:buFontTx/>
              <a:buChar char="-"/>
            </a:pPr>
            <a:endParaRPr lang="fr-FR" dirty="0">
              <a:cs typeface="Times New Roman"/>
            </a:endParaRPr>
          </a:p>
          <a:p>
            <a:pPr marL="285750" indent="-285750">
              <a:buFontTx/>
              <a:buChar char="-"/>
            </a:pPr>
            <a:endParaRPr lang="fr-FR" dirty="0">
              <a:cs typeface="Times New Roman"/>
            </a:endParaRPr>
          </a:p>
          <a:p>
            <a:pPr lvl="2"/>
            <a:endParaRPr lang="en-GB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8</a:t>
            </a:r>
            <a:r>
              <a:rPr lang="en-GB" dirty="0" smtClean="0"/>
              <a:t>/12</a:t>
            </a:r>
            <a:endParaRPr lang="fr-FR" dirty="0"/>
          </a:p>
        </p:txBody>
      </p:sp>
      <p:sp>
        <p:nvSpPr>
          <p:cNvPr id="320" name="Rectangle 319"/>
          <p:cNvSpPr/>
          <p:nvPr/>
        </p:nvSpPr>
        <p:spPr>
          <a:xfrm>
            <a:off x="4466843" y="3753907"/>
            <a:ext cx="2103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2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394"/>
            <a:ext cx="7544133" cy="52983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Cold helium circuits: safety devices </a:t>
            </a:r>
            <a:r>
              <a:rPr lang="en-GB" dirty="0" smtClean="0"/>
              <a:t>9/12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07504" y="692696"/>
            <a:ext cx="8964488" cy="5774986"/>
          </a:xfrm>
        </p:spPr>
        <p:txBody>
          <a:bodyPr>
            <a:normAutofit/>
          </a:bodyPr>
          <a:lstStyle/>
          <a:p>
            <a:r>
              <a:rPr lang="en-GB" dirty="0" smtClean="0"/>
              <a:t>PID of the cold helium circuits 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613139" y="2117580"/>
            <a:ext cx="889197" cy="1510371"/>
            <a:chOff x="3592763" y="1945707"/>
            <a:chExt cx="889197" cy="1510371"/>
          </a:xfrm>
        </p:grpSpPr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3592763" y="1945707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7" name="Ellipse 6"/>
            <p:cNvSpPr>
              <a:spLocks noChangeAspect="1"/>
            </p:cNvSpPr>
            <p:nvPr/>
          </p:nvSpPr>
          <p:spPr>
            <a:xfrm>
              <a:off x="4211960" y="1945707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8" name="Ellipse 7"/>
            <p:cNvSpPr>
              <a:spLocks noChangeAspect="1"/>
            </p:cNvSpPr>
            <p:nvPr/>
          </p:nvSpPr>
          <p:spPr>
            <a:xfrm>
              <a:off x="4067335" y="3181445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3610495" y="3186078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1" name="Ellipse 10"/>
            <p:cNvSpPr>
              <a:spLocks noChangeAspect="1"/>
            </p:cNvSpPr>
            <p:nvPr/>
          </p:nvSpPr>
          <p:spPr>
            <a:xfrm>
              <a:off x="4048085" y="2458688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</p:grpSp>
      <p:sp>
        <p:nvSpPr>
          <p:cNvPr id="12" name="Ellipse 11"/>
          <p:cNvSpPr>
            <a:spLocks noChangeAspect="1"/>
          </p:cNvSpPr>
          <p:nvPr/>
        </p:nvSpPr>
        <p:spPr>
          <a:xfrm>
            <a:off x="5049725" y="3356992"/>
            <a:ext cx="720080" cy="270000"/>
          </a:xfrm>
          <a:prstGeom prst="ellipse">
            <a:avLst/>
          </a:prstGeom>
          <a:solidFill>
            <a:srgbClr val="FFFF00">
              <a:alpha val="40000"/>
            </a:srgbClr>
          </a:solidFill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13" name="Ellipse 12"/>
          <p:cNvSpPr>
            <a:spLocks noChangeAspect="1"/>
          </p:cNvSpPr>
          <p:nvPr/>
        </p:nvSpPr>
        <p:spPr>
          <a:xfrm>
            <a:off x="5131358" y="2473037"/>
            <a:ext cx="265878" cy="270000"/>
          </a:xfrm>
          <a:prstGeom prst="ellipse">
            <a:avLst/>
          </a:prstGeom>
          <a:solidFill>
            <a:srgbClr val="FFFF00">
              <a:alpha val="40000"/>
            </a:srgbClr>
          </a:solidFill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14" name="Ellipse 13"/>
          <p:cNvSpPr>
            <a:spLocks noChangeAspect="1"/>
          </p:cNvSpPr>
          <p:nvPr/>
        </p:nvSpPr>
        <p:spPr>
          <a:xfrm>
            <a:off x="7762506" y="2318872"/>
            <a:ext cx="265878" cy="270000"/>
          </a:xfrm>
          <a:prstGeom prst="ellipse">
            <a:avLst/>
          </a:prstGeom>
          <a:solidFill>
            <a:srgbClr val="FFFF00">
              <a:alpha val="40000"/>
            </a:srgbClr>
          </a:solidFill>
          <a:ln w="190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966190" y="2290311"/>
            <a:ext cx="11455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Safety device</a:t>
            </a:r>
            <a:endParaRPr lang="fr-FR" sz="1400" dirty="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758384" y="2732911"/>
            <a:ext cx="270000" cy="270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7956376" y="2689175"/>
            <a:ext cx="1155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Cryogenic control valve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395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16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10</a:t>
            </a:r>
            <a:r>
              <a:rPr lang="en-GB" dirty="0" smtClean="0"/>
              <a:t>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Cryogenic Valves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538971"/>
              </p:ext>
            </p:extLst>
          </p:nvPr>
        </p:nvGraphicFramePr>
        <p:xfrm>
          <a:off x="467544" y="2132856"/>
          <a:ext cx="7402428" cy="2218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Valve </a:t>
                      </a:r>
                      <a:r>
                        <a:rPr lang="fr-FR" sz="1600" dirty="0" err="1">
                          <a:effectLst/>
                          <a:latin typeface="+mj-lt"/>
                        </a:rPr>
                        <a:t>name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CV01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CV02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CV03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CV04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CV06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Fonction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+mj-lt"/>
                        </a:rPr>
                        <a:t>HeII</a:t>
                      </a:r>
                      <a:r>
                        <a:rPr lang="en-US" sz="1600" dirty="0">
                          <a:effectLst/>
                          <a:latin typeface="+mj-lt"/>
                        </a:rPr>
                        <a:t> production; </a:t>
                      </a:r>
                      <a:endParaRPr lang="fr-FR" sz="1600" dirty="0"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2 K mode cavities tanks fill in 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Cool-down – 4 K mode cavities tanks fill in 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Helium supply shut-off valve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+mj-lt"/>
                        </a:rPr>
                        <a:t>VLP shut-off valve</a:t>
                      </a:r>
                      <a:endParaRPr lang="fr-FR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Helium recovery from VLP shut-off valve</a:t>
                      </a:r>
                      <a:endParaRPr lang="fr-FR" sz="16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+mj-lt"/>
                        </a:rPr>
                        <a:t>DN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</a:rPr>
                        <a:t>8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</a:rPr>
                        <a:t>8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</a:rPr>
                        <a:t>32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</a:rPr>
                        <a:t>10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 smtClean="0">
                          <a:effectLst/>
                          <a:latin typeface="+mj-lt"/>
                        </a:rPr>
                        <a:t>Kv</a:t>
                      </a:r>
                      <a:r>
                        <a:rPr lang="fr-FR" sz="1600" dirty="0" smtClean="0">
                          <a:effectLst/>
                          <a:latin typeface="+mj-lt"/>
                        </a:rPr>
                        <a:t> max (m</a:t>
                      </a:r>
                      <a:r>
                        <a:rPr lang="fr-FR" sz="1600" baseline="30000" dirty="0" smtClean="0">
                          <a:effectLst/>
                          <a:latin typeface="+mj-lt"/>
                        </a:rPr>
                        <a:t>3</a:t>
                      </a:r>
                      <a:r>
                        <a:rPr lang="fr-FR" sz="1600" dirty="0" smtClean="0">
                          <a:effectLst/>
                          <a:latin typeface="+mj-lt"/>
                        </a:rPr>
                        <a:t>/h)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0.1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1.014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1.82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21.7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2.8</a:t>
                      </a:r>
                      <a:endParaRPr lang="fr-FR" sz="16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28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11/12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Burst disk Safety valves protection</a:t>
            </a:r>
          </a:p>
          <a:p>
            <a:pPr lvl="1"/>
            <a:r>
              <a:rPr lang="en-GB" dirty="0" smtClean="0"/>
              <a:t>Considered worst scenario:  </a:t>
            </a:r>
            <a:endParaRPr lang="en-GB" dirty="0"/>
          </a:p>
          <a:p>
            <a:pPr lvl="2"/>
            <a:r>
              <a:rPr lang="en-GB" dirty="0" smtClean="0">
                <a:sym typeface="Symbol"/>
              </a:rPr>
              <a:t> HP He supply: 3 </a:t>
            </a:r>
            <a:r>
              <a:rPr lang="en-GB" dirty="0" err="1" smtClean="0">
                <a:sym typeface="Symbol"/>
              </a:rPr>
              <a:t>bara</a:t>
            </a:r>
            <a:r>
              <a:rPr lang="en-GB" dirty="0" smtClean="0">
                <a:sym typeface="Symbol"/>
              </a:rPr>
              <a:t>,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5 K</a:t>
            </a:r>
            <a:r>
              <a:rPr lang="en-GB" dirty="0" smtClean="0">
                <a:solidFill>
                  <a:schemeClr val="tx2"/>
                </a:solidFill>
                <a:sym typeface="Symbol"/>
              </a:rPr>
              <a:t> </a:t>
            </a:r>
          </a:p>
          <a:p>
            <a:pPr lvl="2"/>
            <a:r>
              <a:rPr lang="en-GB" dirty="0" smtClean="0">
                <a:sym typeface="Symbol"/>
              </a:rPr>
              <a:t> Valves CV01, CV02</a:t>
            </a:r>
            <a:r>
              <a:rPr lang="en-GB" dirty="0">
                <a:sym typeface="Symbol"/>
              </a:rPr>
              <a:t> </a:t>
            </a:r>
            <a:r>
              <a:rPr lang="en-GB" dirty="0" smtClean="0">
                <a:sym typeface="Symbol"/>
              </a:rPr>
              <a:t>and CV03 fully opened (at </a:t>
            </a:r>
            <a:r>
              <a:rPr lang="en-GB" u="sng" dirty="0" err="1" smtClean="0">
                <a:sym typeface="Symbol"/>
              </a:rPr>
              <a:t>kv</a:t>
            </a:r>
            <a:r>
              <a:rPr lang="en-GB" u="sng" dirty="0" smtClean="0">
                <a:sym typeface="Symbol"/>
              </a:rPr>
              <a:t> max</a:t>
            </a:r>
            <a:r>
              <a:rPr lang="en-GB" dirty="0" smtClean="0">
                <a:sym typeface="Symbol"/>
              </a:rPr>
              <a:t>)  </a:t>
            </a:r>
          </a:p>
          <a:p>
            <a:pPr lvl="2"/>
            <a:r>
              <a:rPr lang="en-GB" dirty="0" smtClean="0">
                <a:sym typeface="Symbol"/>
              </a:rPr>
              <a:t> Cool-down phase (He return line is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warm</a:t>
            </a:r>
            <a:r>
              <a:rPr lang="en-GB" dirty="0" smtClean="0">
                <a:sym typeface="Symbol"/>
              </a:rPr>
              <a:t>)</a:t>
            </a:r>
          </a:p>
          <a:p>
            <a:pPr lvl="2"/>
            <a:r>
              <a:rPr lang="en-GB" dirty="0" smtClean="0">
                <a:sym typeface="Symbol"/>
              </a:rPr>
              <a:t> VLP valve CV04 closed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556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062" name="Accolade fermante 2061"/>
          <p:cNvSpPr/>
          <p:nvPr/>
        </p:nvSpPr>
        <p:spPr>
          <a:xfrm>
            <a:off x="6156176" y="1381408"/>
            <a:ext cx="214507" cy="50865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63" name="Rectangle 2062"/>
          <p:cNvSpPr/>
          <p:nvPr/>
        </p:nvSpPr>
        <p:spPr>
          <a:xfrm>
            <a:off x="6394365" y="1451068"/>
            <a:ext cx="2103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ym typeface="Symbol"/>
              </a:rPr>
              <a:t>m</a:t>
            </a:r>
            <a:r>
              <a:rPr lang="en-GB" dirty="0" smtClean="0">
                <a:sym typeface="Symbol"/>
              </a:rPr>
              <a:t>ax. mass flow rate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5632827" y="1849420"/>
            <a:ext cx="3540801" cy="4603916"/>
            <a:chOff x="5632827" y="1849420"/>
            <a:chExt cx="3540801" cy="4603916"/>
          </a:xfrm>
        </p:grpSpPr>
        <p:cxnSp>
          <p:nvCxnSpPr>
            <p:cNvPr id="76" name="Connecteur droit 75"/>
            <p:cNvCxnSpPr/>
            <p:nvPr/>
          </p:nvCxnSpPr>
          <p:spPr>
            <a:xfrm>
              <a:off x="6722386" y="3261030"/>
              <a:ext cx="112388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e 102"/>
            <p:cNvGrpSpPr/>
            <p:nvPr/>
          </p:nvGrpSpPr>
          <p:grpSpPr>
            <a:xfrm>
              <a:off x="7169414" y="2035707"/>
              <a:ext cx="140275" cy="1224136"/>
              <a:chOff x="2987823" y="2403187"/>
              <a:chExt cx="140275" cy="1224136"/>
            </a:xfrm>
          </p:grpSpPr>
          <p:cxnSp>
            <p:nvCxnSpPr>
              <p:cNvPr id="104" name="Connecteur droit 103"/>
              <p:cNvCxnSpPr>
                <a:cxnSpLocks noChangeAspect="1"/>
              </p:cNvCxnSpPr>
              <p:nvPr/>
            </p:nvCxnSpPr>
            <p:spPr>
              <a:xfrm rot="5400000" flipH="1">
                <a:off x="3030510" y="3119127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>
                <a:cxnSpLocks noChangeAspect="1"/>
              </p:cNvCxnSpPr>
              <p:nvPr/>
            </p:nvCxnSpPr>
            <p:spPr>
              <a:xfrm rot="5400000">
                <a:off x="3030510" y="3065082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3030510" y="3010180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>
                <a:cxnSpLocks noChangeAspect="1"/>
              </p:cNvCxnSpPr>
              <p:nvPr/>
            </p:nvCxnSpPr>
            <p:spPr>
              <a:xfrm rot="5400000">
                <a:off x="3030510" y="2956135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necteur droit 107"/>
              <p:cNvCxnSpPr>
                <a:cxnSpLocks noChangeAspect="1"/>
              </p:cNvCxnSpPr>
              <p:nvPr/>
            </p:nvCxnSpPr>
            <p:spPr>
              <a:xfrm rot="5400000" flipH="1">
                <a:off x="3030510" y="2901233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251"/>
              <p:cNvCxnSpPr>
                <a:cxnSpLocks noChangeAspect="1"/>
              </p:cNvCxnSpPr>
              <p:nvPr/>
            </p:nvCxnSpPr>
            <p:spPr>
              <a:xfrm rot="5400000">
                <a:off x="3030510" y="2847188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>
                <a:cxnSpLocks noChangeAspect="1"/>
              </p:cNvCxnSpPr>
              <p:nvPr/>
            </p:nvCxnSpPr>
            <p:spPr>
              <a:xfrm rot="5400000" flipH="1">
                <a:off x="3030510" y="2792286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>
                <a:cxnSpLocks noChangeAspect="1"/>
              </p:cNvCxnSpPr>
              <p:nvPr/>
            </p:nvCxnSpPr>
            <p:spPr>
              <a:xfrm rot="5400000">
                <a:off x="3016168" y="2794975"/>
                <a:ext cx="21135" cy="54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>
                <a:cxnSpLocks noChangeAspect="1"/>
              </p:cNvCxnSpPr>
              <p:nvPr/>
            </p:nvCxnSpPr>
            <p:spPr>
              <a:xfrm rot="5400000">
                <a:off x="3076265" y="3196544"/>
                <a:ext cx="21135" cy="54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V="1">
                <a:off x="3053736" y="2403187"/>
                <a:ext cx="0" cy="40822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 flipV="1">
                <a:off x="3059832" y="3230122"/>
                <a:ext cx="0" cy="39720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e 78"/>
            <p:cNvGrpSpPr/>
            <p:nvPr/>
          </p:nvGrpSpPr>
          <p:grpSpPr>
            <a:xfrm>
              <a:off x="7774798" y="3243934"/>
              <a:ext cx="140275" cy="1224136"/>
              <a:chOff x="2987823" y="2403187"/>
              <a:chExt cx="140275" cy="1224136"/>
            </a:xfrm>
          </p:grpSpPr>
          <p:cxnSp>
            <p:nvCxnSpPr>
              <p:cNvPr id="80" name="Connecteur droit 79"/>
              <p:cNvCxnSpPr>
                <a:cxnSpLocks noChangeAspect="1"/>
              </p:cNvCxnSpPr>
              <p:nvPr/>
            </p:nvCxnSpPr>
            <p:spPr>
              <a:xfrm rot="5400000" flipH="1">
                <a:off x="3030510" y="3119127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>
                <a:cxnSpLocks noChangeAspect="1"/>
              </p:cNvCxnSpPr>
              <p:nvPr/>
            </p:nvCxnSpPr>
            <p:spPr>
              <a:xfrm rot="5400000">
                <a:off x="3030510" y="3065082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3030510" y="3010180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>
                <a:cxnSpLocks noChangeAspect="1"/>
              </p:cNvCxnSpPr>
              <p:nvPr/>
            </p:nvCxnSpPr>
            <p:spPr>
              <a:xfrm rot="5400000">
                <a:off x="3030510" y="2956135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>
                <a:cxnSpLocks noChangeAspect="1"/>
              </p:cNvCxnSpPr>
              <p:nvPr/>
            </p:nvCxnSpPr>
            <p:spPr>
              <a:xfrm rot="5400000" flipH="1">
                <a:off x="3030510" y="2901233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251"/>
              <p:cNvCxnSpPr>
                <a:cxnSpLocks noChangeAspect="1"/>
              </p:cNvCxnSpPr>
              <p:nvPr/>
            </p:nvCxnSpPr>
            <p:spPr>
              <a:xfrm rot="5400000">
                <a:off x="3030510" y="2847188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>
                <a:cxnSpLocks noChangeAspect="1"/>
              </p:cNvCxnSpPr>
              <p:nvPr/>
            </p:nvCxnSpPr>
            <p:spPr>
              <a:xfrm rot="5400000" flipH="1">
                <a:off x="3030510" y="2792286"/>
                <a:ext cx="54902" cy="14027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>
                <a:cxnSpLocks noChangeAspect="1"/>
              </p:cNvCxnSpPr>
              <p:nvPr/>
            </p:nvCxnSpPr>
            <p:spPr>
              <a:xfrm rot="5400000">
                <a:off x="3016168" y="2794975"/>
                <a:ext cx="21135" cy="54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>
                <a:cxnSpLocks noChangeAspect="1"/>
              </p:cNvCxnSpPr>
              <p:nvPr/>
            </p:nvCxnSpPr>
            <p:spPr>
              <a:xfrm rot="5400000">
                <a:off x="3076265" y="3196544"/>
                <a:ext cx="21135" cy="54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 flipV="1">
                <a:off x="3053736" y="2403187"/>
                <a:ext cx="0" cy="40822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3059832" y="3230122"/>
                <a:ext cx="0" cy="39720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e 12"/>
            <p:cNvGrpSpPr/>
            <p:nvPr/>
          </p:nvGrpSpPr>
          <p:grpSpPr>
            <a:xfrm>
              <a:off x="6650916" y="3234409"/>
              <a:ext cx="140275" cy="1224136"/>
              <a:chOff x="2987823" y="2403187"/>
              <a:chExt cx="140275" cy="1224136"/>
            </a:xfrm>
          </p:grpSpPr>
          <p:cxnSp>
            <p:nvCxnSpPr>
              <p:cNvPr id="52" name="Connecteur droit 51"/>
              <p:cNvCxnSpPr>
                <a:cxnSpLocks noChangeAspect="1"/>
              </p:cNvCxnSpPr>
              <p:nvPr/>
            </p:nvCxnSpPr>
            <p:spPr>
              <a:xfrm rot="5400000" flipH="1">
                <a:off x="3030510" y="3119127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>
                <a:cxnSpLocks noChangeAspect="1"/>
              </p:cNvCxnSpPr>
              <p:nvPr/>
            </p:nvCxnSpPr>
            <p:spPr>
              <a:xfrm rot="5400000">
                <a:off x="3030510" y="3065082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3030510" y="3010180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>
                <a:cxnSpLocks noChangeAspect="1"/>
              </p:cNvCxnSpPr>
              <p:nvPr/>
            </p:nvCxnSpPr>
            <p:spPr>
              <a:xfrm rot="5400000">
                <a:off x="3030510" y="2956135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>
                <a:cxnSpLocks noChangeAspect="1"/>
              </p:cNvCxnSpPr>
              <p:nvPr/>
            </p:nvCxnSpPr>
            <p:spPr>
              <a:xfrm rot="5400000" flipH="1">
                <a:off x="3030510" y="2901233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251"/>
              <p:cNvCxnSpPr>
                <a:cxnSpLocks noChangeAspect="1"/>
              </p:cNvCxnSpPr>
              <p:nvPr/>
            </p:nvCxnSpPr>
            <p:spPr>
              <a:xfrm rot="5400000">
                <a:off x="3030510" y="2847188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>
                <a:cxnSpLocks noChangeAspect="1"/>
              </p:cNvCxnSpPr>
              <p:nvPr/>
            </p:nvCxnSpPr>
            <p:spPr>
              <a:xfrm rot="5400000" flipH="1">
                <a:off x="3030510" y="2792286"/>
                <a:ext cx="54902" cy="140275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>
                <a:cxnSpLocks noChangeAspect="1"/>
              </p:cNvCxnSpPr>
              <p:nvPr/>
            </p:nvCxnSpPr>
            <p:spPr>
              <a:xfrm rot="5400000">
                <a:off x="3016168" y="2794975"/>
                <a:ext cx="21135" cy="54000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>
                <a:cxnSpLocks noChangeAspect="1"/>
              </p:cNvCxnSpPr>
              <p:nvPr/>
            </p:nvCxnSpPr>
            <p:spPr>
              <a:xfrm rot="5400000">
                <a:off x="3076265" y="3196544"/>
                <a:ext cx="21135" cy="54000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V="1">
                <a:off x="3053736" y="2403187"/>
                <a:ext cx="0" cy="408221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flipV="1">
                <a:off x="3059832" y="3230122"/>
                <a:ext cx="0" cy="397201"/>
              </a:xfrm>
              <a:prstGeom prst="line">
                <a:avLst/>
              </a:prstGeom>
              <a:ln w="25400">
                <a:solidFill>
                  <a:srgbClr val="3399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Connecteur droit 17"/>
            <p:cNvCxnSpPr/>
            <p:nvPr/>
          </p:nvCxnSpPr>
          <p:spPr>
            <a:xfrm>
              <a:off x="6722925" y="4446368"/>
              <a:ext cx="1150882" cy="0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Ellipse 5"/>
            <p:cNvSpPr>
              <a:spLocks noChangeAspect="1"/>
            </p:cNvSpPr>
            <p:nvPr/>
          </p:nvSpPr>
          <p:spPr>
            <a:xfrm>
              <a:off x="7210667" y="3217468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>
              <a:spLocks noChangeAspect="1"/>
            </p:cNvSpPr>
            <p:nvPr/>
          </p:nvSpPr>
          <p:spPr>
            <a:xfrm>
              <a:off x="7194555" y="1945707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12160" y="2161731"/>
              <a:ext cx="1018160" cy="959681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CV03</a:t>
              </a:r>
            </a:p>
            <a:p>
              <a:pPr algn="r"/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(shut-off)</a:t>
              </a:r>
            </a:p>
            <a:p>
              <a:pPr algn="r"/>
              <a:r>
                <a:rPr lang="en-GB" sz="1400" dirty="0" err="1" smtClean="0">
                  <a:solidFill>
                    <a:srgbClr val="FF0000"/>
                  </a:solidFill>
                  <a:sym typeface="Symbol"/>
                </a:rPr>
                <a:t>Kv</a:t>
              </a:r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=1.82 m</a:t>
              </a:r>
              <a:r>
                <a:rPr lang="en-GB" sz="1400" baseline="30000" dirty="0" smtClean="0">
                  <a:solidFill>
                    <a:srgbClr val="FF0000"/>
                  </a:solidFill>
                  <a:sym typeface="Symbol"/>
                </a:rPr>
                <a:t>3</a:t>
              </a:r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/h</a:t>
              </a:r>
            </a:p>
            <a:p>
              <a:pPr algn="r"/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106.8 g/s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724128" y="3385867"/>
              <a:ext cx="926788" cy="959681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dirty="0" smtClean="0">
                  <a:solidFill>
                    <a:srgbClr val="339933"/>
                  </a:solidFill>
                  <a:sym typeface="Symbol"/>
                </a:rPr>
                <a:t>CV01</a:t>
              </a:r>
            </a:p>
            <a:p>
              <a:pPr algn="r"/>
              <a:r>
                <a:rPr lang="en-GB" sz="1400" dirty="0" smtClean="0">
                  <a:solidFill>
                    <a:srgbClr val="339933"/>
                  </a:solidFill>
                  <a:sym typeface="Symbol"/>
                </a:rPr>
                <a:t>(JT)</a:t>
              </a:r>
            </a:p>
            <a:p>
              <a:pPr algn="r"/>
              <a:r>
                <a:rPr lang="en-GB" sz="1400" dirty="0" err="1" smtClean="0">
                  <a:solidFill>
                    <a:srgbClr val="339933"/>
                  </a:solidFill>
                  <a:sym typeface="Symbol"/>
                </a:rPr>
                <a:t>Kv</a:t>
              </a:r>
              <a:r>
                <a:rPr lang="en-GB" sz="1400" dirty="0" smtClean="0">
                  <a:solidFill>
                    <a:srgbClr val="339933"/>
                  </a:solidFill>
                  <a:sym typeface="Symbol"/>
                </a:rPr>
                <a:t>=0,1 m</a:t>
              </a:r>
              <a:r>
                <a:rPr lang="en-GB" sz="1400" baseline="30000" dirty="0" smtClean="0">
                  <a:solidFill>
                    <a:srgbClr val="339933"/>
                  </a:solidFill>
                  <a:sym typeface="Symbol"/>
                </a:rPr>
                <a:t>3</a:t>
              </a:r>
              <a:r>
                <a:rPr lang="en-GB" sz="1400" dirty="0" smtClean="0">
                  <a:solidFill>
                    <a:srgbClr val="339933"/>
                  </a:solidFill>
                  <a:sym typeface="Symbol"/>
                </a:rPr>
                <a:t>/h</a:t>
              </a:r>
            </a:p>
            <a:p>
              <a:pPr algn="r"/>
              <a:r>
                <a:rPr lang="en-GB" sz="1400" dirty="0" smtClean="0">
                  <a:solidFill>
                    <a:srgbClr val="339933"/>
                  </a:solidFill>
                  <a:sym typeface="Symbol"/>
                </a:rPr>
                <a:t>9.6 g/s</a:t>
              </a:r>
              <a:endParaRPr lang="fr-FR" sz="1400" dirty="0">
                <a:solidFill>
                  <a:srgbClr val="339933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56376" y="3346833"/>
              <a:ext cx="1217252" cy="959681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  <a:sym typeface="Symbol"/>
                </a:rPr>
                <a:t>CV02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(SRF cool-down)</a:t>
              </a:r>
            </a:p>
            <a:p>
              <a:r>
                <a:rPr lang="en-GB" sz="1400" dirty="0" err="1" smtClean="0">
                  <a:solidFill>
                    <a:srgbClr val="FF0000"/>
                  </a:solidFill>
                  <a:sym typeface="Symbol"/>
                </a:rPr>
                <a:t>Kv</a:t>
              </a:r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=1,014 m</a:t>
              </a:r>
              <a:r>
                <a:rPr lang="en-GB" sz="1400" baseline="30000" dirty="0" smtClean="0">
                  <a:solidFill>
                    <a:srgbClr val="FF0000"/>
                  </a:solidFill>
                  <a:sym typeface="Symbol"/>
                </a:rPr>
                <a:t>3</a:t>
              </a:r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/h</a:t>
              </a:r>
            </a:p>
            <a:p>
              <a:r>
                <a:rPr lang="en-GB" sz="1400" dirty="0" smtClean="0">
                  <a:solidFill>
                    <a:srgbClr val="FF0000"/>
                  </a:solidFill>
                  <a:sym typeface="Symbol"/>
                </a:rPr>
                <a:t>97,2 g/s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17" name="Connecteur droit 116"/>
            <p:cNvCxnSpPr/>
            <p:nvPr/>
          </p:nvCxnSpPr>
          <p:spPr>
            <a:xfrm>
              <a:off x="7316192" y="4458545"/>
              <a:ext cx="0" cy="318233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>
            <a:xfrm>
              <a:off x="7812360" y="4783188"/>
              <a:ext cx="140275" cy="1224136"/>
              <a:chOff x="2987823" y="2403187"/>
              <a:chExt cx="140275" cy="1224136"/>
            </a:xfrm>
          </p:grpSpPr>
          <p:cxnSp>
            <p:nvCxnSpPr>
              <p:cNvPr id="120" name="Connecteur droit 119"/>
              <p:cNvCxnSpPr>
                <a:cxnSpLocks noChangeAspect="1"/>
              </p:cNvCxnSpPr>
              <p:nvPr/>
            </p:nvCxnSpPr>
            <p:spPr>
              <a:xfrm rot="5400000" flipH="1">
                <a:off x="3030510" y="3119127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>
                <a:cxnSpLocks noChangeAspect="1"/>
              </p:cNvCxnSpPr>
              <p:nvPr/>
            </p:nvCxnSpPr>
            <p:spPr>
              <a:xfrm rot="5400000">
                <a:off x="3030510" y="3065082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3030510" y="3010180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>
                <a:cxnSpLocks noChangeAspect="1"/>
              </p:cNvCxnSpPr>
              <p:nvPr/>
            </p:nvCxnSpPr>
            <p:spPr>
              <a:xfrm rot="5400000">
                <a:off x="3030510" y="2956135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cteur droit 123"/>
              <p:cNvCxnSpPr>
                <a:cxnSpLocks noChangeAspect="1"/>
              </p:cNvCxnSpPr>
              <p:nvPr/>
            </p:nvCxnSpPr>
            <p:spPr>
              <a:xfrm rot="5400000" flipH="1">
                <a:off x="3030510" y="2901233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251"/>
              <p:cNvCxnSpPr>
                <a:cxnSpLocks noChangeAspect="1"/>
              </p:cNvCxnSpPr>
              <p:nvPr/>
            </p:nvCxnSpPr>
            <p:spPr>
              <a:xfrm rot="5400000">
                <a:off x="3030510" y="2847188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cteur droit 125"/>
              <p:cNvCxnSpPr>
                <a:cxnSpLocks noChangeAspect="1"/>
              </p:cNvCxnSpPr>
              <p:nvPr/>
            </p:nvCxnSpPr>
            <p:spPr>
              <a:xfrm rot="5400000" flipH="1">
                <a:off x="3030510" y="2792286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>
                <a:cxnSpLocks noChangeAspect="1"/>
              </p:cNvCxnSpPr>
              <p:nvPr/>
            </p:nvCxnSpPr>
            <p:spPr>
              <a:xfrm rot="5400000">
                <a:off x="3016168" y="2794975"/>
                <a:ext cx="21135" cy="54000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Connecteur droit 127"/>
              <p:cNvCxnSpPr>
                <a:cxnSpLocks noChangeAspect="1"/>
              </p:cNvCxnSpPr>
              <p:nvPr/>
            </p:nvCxnSpPr>
            <p:spPr>
              <a:xfrm rot="5400000">
                <a:off x="3076265" y="3196544"/>
                <a:ext cx="21135" cy="54000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V="1">
                <a:off x="3053736" y="2403187"/>
                <a:ext cx="0" cy="408221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/>
              <p:cNvCxnSpPr/>
              <p:nvPr/>
            </p:nvCxnSpPr>
            <p:spPr>
              <a:xfrm flipV="1">
                <a:off x="3059832" y="3230122"/>
                <a:ext cx="0" cy="397201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e 130"/>
            <p:cNvGrpSpPr/>
            <p:nvPr/>
          </p:nvGrpSpPr>
          <p:grpSpPr>
            <a:xfrm>
              <a:off x="6756379" y="4783188"/>
              <a:ext cx="140275" cy="1224136"/>
              <a:chOff x="2987823" y="2403187"/>
              <a:chExt cx="140275" cy="1224136"/>
            </a:xfrm>
          </p:grpSpPr>
          <p:cxnSp>
            <p:nvCxnSpPr>
              <p:cNvPr id="132" name="Connecteur droit 131"/>
              <p:cNvCxnSpPr>
                <a:cxnSpLocks noChangeAspect="1"/>
              </p:cNvCxnSpPr>
              <p:nvPr/>
            </p:nvCxnSpPr>
            <p:spPr>
              <a:xfrm rot="5400000" flipH="1">
                <a:off x="3030510" y="3119127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>
                <a:cxnSpLocks noChangeAspect="1"/>
              </p:cNvCxnSpPr>
              <p:nvPr/>
            </p:nvCxnSpPr>
            <p:spPr>
              <a:xfrm rot="5400000">
                <a:off x="3030510" y="3065082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256"/>
              <p:cNvCxnSpPr>
                <a:cxnSpLocks noChangeAspect="1"/>
              </p:cNvCxnSpPr>
              <p:nvPr/>
            </p:nvCxnSpPr>
            <p:spPr>
              <a:xfrm rot="5400000" flipH="1">
                <a:off x="3030510" y="3010180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>
                <a:cxnSpLocks noChangeAspect="1"/>
              </p:cNvCxnSpPr>
              <p:nvPr/>
            </p:nvCxnSpPr>
            <p:spPr>
              <a:xfrm rot="5400000">
                <a:off x="3030510" y="2956135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/>
              <p:cNvCxnSpPr>
                <a:cxnSpLocks noChangeAspect="1"/>
              </p:cNvCxnSpPr>
              <p:nvPr/>
            </p:nvCxnSpPr>
            <p:spPr>
              <a:xfrm rot="5400000" flipH="1">
                <a:off x="3030510" y="2901233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251"/>
              <p:cNvCxnSpPr>
                <a:cxnSpLocks noChangeAspect="1"/>
              </p:cNvCxnSpPr>
              <p:nvPr/>
            </p:nvCxnSpPr>
            <p:spPr>
              <a:xfrm rot="5400000">
                <a:off x="3030510" y="2847188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>
                <a:cxnSpLocks noChangeAspect="1"/>
              </p:cNvCxnSpPr>
              <p:nvPr/>
            </p:nvCxnSpPr>
            <p:spPr>
              <a:xfrm rot="5400000" flipH="1">
                <a:off x="3030510" y="2792286"/>
                <a:ext cx="54902" cy="140275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138"/>
              <p:cNvCxnSpPr>
                <a:cxnSpLocks noChangeAspect="1"/>
              </p:cNvCxnSpPr>
              <p:nvPr/>
            </p:nvCxnSpPr>
            <p:spPr>
              <a:xfrm rot="5400000">
                <a:off x="3016168" y="2794975"/>
                <a:ext cx="21135" cy="54000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>
                <a:cxnSpLocks noChangeAspect="1"/>
              </p:cNvCxnSpPr>
              <p:nvPr/>
            </p:nvCxnSpPr>
            <p:spPr>
              <a:xfrm rot="5400000">
                <a:off x="3076265" y="3196544"/>
                <a:ext cx="21135" cy="54000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necteur droit 140"/>
              <p:cNvCxnSpPr/>
              <p:nvPr/>
            </p:nvCxnSpPr>
            <p:spPr>
              <a:xfrm flipV="1">
                <a:off x="3053736" y="2403187"/>
                <a:ext cx="0" cy="408221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flipV="1">
                <a:off x="3059832" y="3230122"/>
                <a:ext cx="0" cy="397201"/>
              </a:xfrm>
              <a:prstGeom prst="line">
                <a:avLst/>
              </a:prstGeom>
              <a:ln w="25400">
                <a:solidFill>
                  <a:srgbClr val="9933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3" name="Connecteur droit 142"/>
            <p:cNvCxnSpPr/>
            <p:nvPr/>
          </p:nvCxnSpPr>
          <p:spPr>
            <a:xfrm>
              <a:off x="6807282" y="4776778"/>
              <a:ext cx="1080000" cy="0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ctangle 144"/>
            <p:cNvSpPr/>
            <p:nvPr/>
          </p:nvSpPr>
          <p:spPr>
            <a:xfrm>
              <a:off x="5632827" y="5043886"/>
              <a:ext cx="1048616" cy="744238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dirty="0" smtClean="0">
                  <a:solidFill>
                    <a:srgbClr val="993366"/>
                  </a:solidFill>
                  <a:sym typeface="Symbol"/>
                </a:rPr>
                <a:t>CV90</a:t>
              </a:r>
            </a:p>
            <a:p>
              <a:pPr algn="r"/>
              <a:r>
                <a:rPr lang="en-GB" sz="1400" dirty="0" err="1" smtClean="0">
                  <a:solidFill>
                    <a:srgbClr val="993366"/>
                  </a:solidFill>
                  <a:sym typeface="Symbol"/>
                </a:rPr>
                <a:t>Kv</a:t>
              </a:r>
              <a:r>
                <a:rPr lang="en-GB" sz="1400" dirty="0" smtClean="0">
                  <a:solidFill>
                    <a:srgbClr val="993366"/>
                  </a:solidFill>
                  <a:sym typeface="Symbol"/>
                </a:rPr>
                <a:t>=10.9 m</a:t>
              </a:r>
              <a:r>
                <a:rPr lang="en-GB" sz="1400" baseline="30000" dirty="0" smtClean="0">
                  <a:solidFill>
                    <a:srgbClr val="993366"/>
                  </a:solidFill>
                  <a:sym typeface="Symbol"/>
                </a:rPr>
                <a:t>3</a:t>
              </a:r>
              <a:r>
                <a:rPr lang="en-GB" sz="1400" dirty="0" smtClean="0">
                  <a:solidFill>
                    <a:srgbClr val="993366"/>
                  </a:solidFill>
                  <a:sym typeface="Symbol"/>
                </a:rPr>
                <a:t>/h</a:t>
              </a:r>
            </a:p>
            <a:p>
              <a:pPr algn="r"/>
              <a:r>
                <a:rPr lang="en-GB" sz="1400" dirty="0" smtClean="0">
                  <a:solidFill>
                    <a:srgbClr val="993366"/>
                  </a:solidFill>
                  <a:sym typeface="Symbol"/>
                </a:rPr>
                <a:t>34.0 g/s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7999387" y="5161329"/>
              <a:ext cx="622859" cy="528794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r>
                <a:rPr lang="en-GB" dirty="0" smtClean="0">
                  <a:solidFill>
                    <a:srgbClr val="993366"/>
                  </a:solidFill>
                  <a:sym typeface="Symbol"/>
                </a:rPr>
                <a:t>SV90</a:t>
              </a:r>
              <a:endParaRPr lang="en-GB" sz="1400" dirty="0" smtClean="0">
                <a:solidFill>
                  <a:srgbClr val="993366"/>
                </a:solidFill>
                <a:sym typeface="Symbol"/>
              </a:endParaRPr>
            </a:p>
            <a:p>
              <a:r>
                <a:rPr lang="en-GB" sz="1400" dirty="0" smtClean="0">
                  <a:solidFill>
                    <a:srgbClr val="993366"/>
                  </a:solidFill>
                  <a:sym typeface="Symbol"/>
                </a:rPr>
                <a:t>72.8 g/s</a:t>
              </a:r>
              <a:endParaRPr lang="en-GB" sz="1400" dirty="0">
                <a:solidFill>
                  <a:srgbClr val="993366"/>
                </a:solidFill>
                <a:sym typeface="Symbol"/>
              </a:endParaRPr>
            </a:p>
          </p:txBody>
        </p:sp>
        <p:cxnSp>
          <p:nvCxnSpPr>
            <p:cNvPr id="147" name="Connecteur droit 146"/>
            <p:cNvCxnSpPr/>
            <p:nvPr/>
          </p:nvCxnSpPr>
          <p:spPr>
            <a:xfrm>
              <a:off x="6817335" y="6007324"/>
              <a:ext cx="1080000" cy="0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cteur droit 148"/>
            <p:cNvCxnSpPr/>
            <p:nvPr/>
          </p:nvCxnSpPr>
          <p:spPr>
            <a:xfrm>
              <a:off x="7367747" y="6019962"/>
              <a:ext cx="0" cy="318233"/>
            </a:xfrm>
            <a:prstGeom prst="line">
              <a:avLst/>
            </a:prstGeom>
            <a:ln w="25400">
              <a:solidFill>
                <a:srgbClr val="9933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147"/>
            <p:cNvSpPr>
              <a:spLocks noChangeAspect="1"/>
            </p:cNvSpPr>
            <p:nvPr/>
          </p:nvSpPr>
          <p:spPr>
            <a:xfrm>
              <a:off x="7330505" y="6286695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335763" y="1849420"/>
              <a:ext cx="913771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sz="1600" smtClean="0">
                  <a:sym typeface="Symbol"/>
                </a:rPr>
                <a:t>3 bara, </a:t>
              </a:r>
              <a:r>
                <a:rPr lang="en-GB" sz="1600" dirty="0" smtClean="0">
                  <a:sym typeface="Symbol"/>
                </a:rPr>
                <a:t>5 K</a:t>
              </a:r>
              <a:endParaRPr lang="fr-FR" sz="1600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308304" y="2953819"/>
              <a:ext cx="1069262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sz="1600" dirty="0" smtClean="0">
                  <a:sym typeface="Symbol"/>
                </a:rPr>
                <a:t>2.7 bara, 5 K</a:t>
              </a:r>
              <a:endParaRPr lang="fr-FR" sz="1600" dirty="0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518623" y="4480976"/>
              <a:ext cx="817591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sz="1600" dirty="0" smtClean="0">
                  <a:sym typeface="Symbol"/>
                </a:rPr>
                <a:t>1.74 </a:t>
              </a:r>
              <a:r>
                <a:rPr lang="en-GB" sz="1600" dirty="0" err="1" smtClean="0">
                  <a:sym typeface="Symbol"/>
                </a:rPr>
                <a:t>bara</a:t>
              </a:r>
              <a:endParaRPr lang="fr-FR" sz="1600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7459005" y="6170763"/>
              <a:ext cx="713395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sz="1600" dirty="0" smtClean="0">
                  <a:sym typeface="Symbol"/>
                </a:rPr>
                <a:t>1.1 </a:t>
              </a:r>
              <a:r>
                <a:rPr lang="en-GB" sz="1600" dirty="0" err="1" smtClean="0">
                  <a:sym typeface="Symbol"/>
                </a:rPr>
                <a:t>bara</a:t>
              </a:r>
              <a:endParaRPr lang="fr-FR" sz="1600" dirty="0"/>
            </a:p>
          </p:txBody>
        </p:sp>
        <p:sp>
          <p:nvSpPr>
            <p:cNvPr id="155" name="Ellipse 154"/>
            <p:cNvSpPr>
              <a:spLocks noChangeAspect="1"/>
            </p:cNvSpPr>
            <p:nvPr/>
          </p:nvSpPr>
          <p:spPr>
            <a:xfrm>
              <a:off x="7280152" y="4563136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092280" y="4846011"/>
              <a:ext cx="502826" cy="282573"/>
            </a:xfrm>
            <a:prstGeom prst="rect">
              <a:avLst/>
            </a:prstGeom>
          </p:spPr>
          <p:txBody>
            <a:bodyPr wrap="none" lIns="18000" tIns="18000" rIns="18000" bIns="18000">
              <a:spAutoFit/>
            </a:bodyPr>
            <a:lstStyle/>
            <a:p>
              <a:pPr algn="r"/>
              <a:r>
                <a:rPr lang="en-GB" sz="1600" dirty="0" smtClean="0">
                  <a:sym typeface="Symbol"/>
                </a:rPr>
                <a:t>300 K</a:t>
              </a:r>
              <a:endParaRPr lang="fr-FR" sz="1600" dirty="0"/>
            </a:p>
          </p:txBody>
        </p:sp>
        <p:cxnSp>
          <p:nvCxnSpPr>
            <p:cNvPr id="2065" name="Connecteur droit avec flèche 2064"/>
            <p:cNvCxnSpPr/>
            <p:nvPr/>
          </p:nvCxnSpPr>
          <p:spPr>
            <a:xfrm flipV="1">
              <a:off x="7097406" y="2398382"/>
              <a:ext cx="288032" cy="4682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cteur droit avec flèche 163"/>
            <p:cNvCxnSpPr/>
            <p:nvPr/>
          </p:nvCxnSpPr>
          <p:spPr>
            <a:xfrm flipV="1">
              <a:off x="7736980" y="3647523"/>
              <a:ext cx="288032" cy="4682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2"/>
          <a:srcRect l="21952" t="17674" r="18869" b="11654"/>
          <a:stretch/>
        </p:blipFill>
        <p:spPr>
          <a:xfrm>
            <a:off x="467544" y="2564903"/>
            <a:ext cx="4464496" cy="3744417"/>
          </a:xfrm>
          <a:prstGeom prst="rect">
            <a:avLst/>
          </a:prstGeom>
        </p:spPr>
      </p:pic>
      <p:grpSp>
        <p:nvGrpSpPr>
          <p:cNvPr id="101" name="Groupe 100"/>
          <p:cNvGrpSpPr/>
          <p:nvPr/>
        </p:nvGrpSpPr>
        <p:grpSpPr>
          <a:xfrm>
            <a:off x="2244986" y="2693644"/>
            <a:ext cx="889197" cy="1510371"/>
            <a:chOff x="3592763" y="1945707"/>
            <a:chExt cx="889197" cy="1510371"/>
          </a:xfrm>
        </p:grpSpPr>
        <p:sp>
          <p:nvSpPr>
            <p:cNvPr id="102" name="Ellipse 101"/>
            <p:cNvSpPr>
              <a:spLocks noChangeAspect="1"/>
            </p:cNvSpPr>
            <p:nvPr/>
          </p:nvSpPr>
          <p:spPr>
            <a:xfrm>
              <a:off x="3592763" y="1945707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15" name="Ellipse 114"/>
            <p:cNvSpPr>
              <a:spLocks noChangeAspect="1"/>
            </p:cNvSpPr>
            <p:nvPr/>
          </p:nvSpPr>
          <p:spPr>
            <a:xfrm>
              <a:off x="4211960" y="1945707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61" name="Ellipse 160"/>
            <p:cNvSpPr>
              <a:spLocks noChangeAspect="1"/>
            </p:cNvSpPr>
            <p:nvPr/>
          </p:nvSpPr>
          <p:spPr>
            <a:xfrm>
              <a:off x="4067335" y="3181445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62" name="Ellipse 161"/>
            <p:cNvSpPr>
              <a:spLocks noChangeAspect="1"/>
            </p:cNvSpPr>
            <p:nvPr/>
          </p:nvSpPr>
          <p:spPr>
            <a:xfrm>
              <a:off x="3610495" y="3186078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  <p:sp>
          <p:nvSpPr>
            <p:cNvPr id="163" name="Ellipse 162"/>
            <p:cNvSpPr>
              <a:spLocks noChangeAspect="1"/>
            </p:cNvSpPr>
            <p:nvPr/>
          </p:nvSpPr>
          <p:spPr>
            <a:xfrm>
              <a:off x="4048085" y="2458688"/>
              <a:ext cx="270000" cy="27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5383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396" y="1819129"/>
            <a:ext cx="4554463" cy="33553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6" y="2059759"/>
            <a:ext cx="4152910" cy="311468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helium circuits: safety devices </a:t>
            </a:r>
            <a:r>
              <a:rPr lang="en-GB" dirty="0" smtClean="0"/>
              <a:t>12</a:t>
            </a:r>
            <a:r>
              <a:rPr lang="en-GB" dirty="0" smtClean="0"/>
              <a:t>/12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Protection of the burst disk</a:t>
            </a:r>
          </a:p>
          <a:p>
            <a:pPr lvl="1"/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59632" y="5266951"/>
            <a:ext cx="1700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Prototype SPK CM</a:t>
            </a:r>
            <a:endParaRPr lang="fr-FR" sz="1600" u="sng" dirty="0"/>
          </a:p>
        </p:txBody>
      </p:sp>
      <p:sp>
        <p:nvSpPr>
          <p:cNvPr id="15" name="Rectangle 14"/>
          <p:cNvSpPr/>
          <p:nvPr/>
        </p:nvSpPr>
        <p:spPr>
          <a:xfrm>
            <a:off x="5843739" y="5266951"/>
            <a:ext cx="13676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u="sng" dirty="0" smtClean="0">
                <a:solidFill>
                  <a:schemeClr val="tx2"/>
                </a:solidFill>
              </a:rPr>
              <a:t>Series SPK CM</a:t>
            </a:r>
            <a:endParaRPr lang="fr-FR" sz="1600" u="sng" dirty="0"/>
          </a:p>
        </p:txBody>
      </p:sp>
      <p:sp>
        <p:nvSpPr>
          <p:cNvPr id="16" name="AutoShape 392"/>
          <p:cNvSpPr>
            <a:spLocks/>
          </p:cNvSpPr>
          <p:nvPr/>
        </p:nvSpPr>
        <p:spPr bwMode="auto">
          <a:xfrm flipH="1">
            <a:off x="5469572" y="1458877"/>
            <a:ext cx="2168109" cy="396154"/>
          </a:xfrm>
          <a:prstGeom prst="callout2">
            <a:avLst>
              <a:gd name="adj1" fmla="val 37592"/>
              <a:gd name="adj2" fmla="val -2598"/>
              <a:gd name="adj3" fmla="val 37137"/>
              <a:gd name="adj4" fmla="val -12924"/>
              <a:gd name="adj5" fmla="val 239472"/>
              <a:gd name="adj6" fmla="val -2413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r>
              <a:rPr lang="en-US" sz="1200" dirty="0" smtClean="0">
                <a:ea typeface="Times New Roman"/>
              </a:rPr>
              <a:t>CV90: </a:t>
            </a:r>
            <a:r>
              <a:rPr lang="fr-FR" sz="1200" dirty="0" smtClean="0">
                <a:ea typeface="Times New Roman"/>
              </a:rPr>
              <a:t>VELAN DN20 KV = 14.7</a:t>
            </a:r>
            <a:r>
              <a:rPr lang="en-US" sz="1200" dirty="0" smtClean="0">
                <a:ea typeface="Times New Roman"/>
              </a:rPr>
              <a:t>m</a:t>
            </a:r>
            <a:r>
              <a:rPr lang="en-US" sz="1200" baseline="-25000" dirty="0" smtClean="0">
                <a:ea typeface="Times New Roman"/>
              </a:rPr>
              <a:t>3</a:t>
            </a:r>
            <a:r>
              <a:rPr lang="en-US" sz="1200" dirty="0" smtClean="0">
                <a:ea typeface="Times New Roman"/>
              </a:rPr>
              <a:t>/h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AutoShape 392"/>
          <p:cNvSpPr>
            <a:spLocks/>
          </p:cNvSpPr>
          <p:nvPr/>
        </p:nvSpPr>
        <p:spPr bwMode="auto">
          <a:xfrm flipH="1">
            <a:off x="323528" y="1308160"/>
            <a:ext cx="2125085" cy="396154"/>
          </a:xfrm>
          <a:prstGeom prst="callout2">
            <a:avLst>
              <a:gd name="adj1" fmla="val 37592"/>
              <a:gd name="adj2" fmla="val -2598"/>
              <a:gd name="adj3" fmla="val 38049"/>
              <a:gd name="adj4" fmla="val -8792"/>
              <a:gd name="adj5" fmla="val 238794"/>
              <a:gd name="adj6" fmla="val -1559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r>
              <a:rPr lang="en-US" sz="1200" dirty="0" smtClean="0">
                <a:ea typeface="Times New Roman"/>
              </a:rPr>
              <a:t>SVs: 2x </a:t>
            </a:r>
            <a:r>
              <a:rPr lang="fr-FR" sz="1200" dirty="0" smtClean="0">
                <a:ea typeface="Times New Roman"/>
              </a:rPr>
              <a:t>Circle </a:t>
            </a:r>
            <a:r>
              <a:rPr lang="fr-FR" sz="1200" dirty="0" err="1" smtClean="0">
                <a:ea typeface="Times New Roman"/>
              </a:rPr>
              <a:t>seal</a:t>
            </a:r>
            <a:r>
              <a:rPr lang="fr-FR" sz="1200" dirty="0" smtClean="0">
                <a:ea typeface="Times New Roman"/>
              </a:rPr>
              <a:t> </a:t>
            </a:r>
            <a:r>
              <a:rPr lang="fr-FR" sz="1200" dirty="0" smtClean="0">
                <a:ea typeface="Times New Roman"/>
              </a:rPr>
              <a:t>1/2" </a:t>
            </a:r>
            <a:r>
              <a:rPr lang="fr-FR" sz="1200" dirty="0" err="1" smtClean="0">
                <a:ea typeface="Times New Roman"/>
              </a:rPr>
              <a:t>opening</a:t>
            </a:r>
            <a:r>
              <a:rPr lang="fr-FR" sz="1200" dirty="0" smtClean="0">
                <a:ea typeface="Times New Roman"/>
              </a:rPr>
              <a:t>  at 140 – 150 mbar 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AutoShape 392"/>
          <p:cNvSpPr>
            <a:spLocks/>
          </p:cNvSpPr>
          <p:nvPr/>
        </p:nvSpPr>
        <p:spPr bwMode="auto">
          <a:xfrm flipH="1">
            <a:off x="5652120" y="1135285"/>
            <a:ext cx="2168109" cy="396154"/>
          </a:xfrm>
          <a:prstGeom prst="callout2">
            <a:avLst>
              <a:gd name="adj1" fmla="val 37592"/>
              <a:gd name="adj2" fmla="val -2598"/>
              <a:gd name="adj3" fmla="val 37137"/>
              <a:gd name="adj4" fmla="val -12924"/>
              <a:gd name="adj5" fmla="val 239472"/>
              <a:gd name="adj6" fmla="val -2413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r>
              <a:rPr lang="en-US" sz="1200" dirty="0" smtClean="0">
                <a:ea typeface="Times New Roman"/>
              </a:rPr>
              <a:t>SV90: </a:t>
            </a:r>
            <a:r>
              <a:rPr lang="fr-FR" sz="1200" dirty="0" err="1" smtClean="0">
                <a:ea typeface="Times New Roman"/>
              </a:rPr>
              <a:t>procurement</a:t>
            </a:r>
            <a:r>
              <a:rPr lang="fr-FR" sz="1200" dirty="0">
                <a:ea typeface="Times New Roman"/>
              </a:rPr>
              <a:t> </a:t>
            </a:r>
            <a:r>
              <a:rPr lang="fr-FR" sz="1200" dirty="0" err="1" smtClean="0">
                <a:ea typeface="Times New Roman"/>
              </a:rPr>
              <a:t>is</a:t>
            </a:r>
            <a:r>
              <a:rPr lang="fr-FR" sz="1200" dirty="0" smtClean="0">
                <a:ea typeface="Times New Roman"/>
              </a:rPr>
              <a:t> </a:t>
            </a:r>
            <a:r>
              <a:rPr lang="fr-FR" sz="1200" dirty="0" err="1" smtClean="0">
                <a:ea typeface="Times New Roman"/>
              </a:rPr>
              <a:t>ongoing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91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07504" y="1628800"/>
            <a:ext cx="8784976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Thank you for your attention</a:t>
            </a:r>
            <a:endParaRPr lang="en-GB" sz="2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5614988" y="188913"/>
            <a:ext cx="3529012" cy="358775"/>
          </a:xfrm>
        </p:spPr>
        <p:txBody>
          <a:bodyPr>
            <a:normAutofit fontScale="25000" lnSpcReduction="20000"/>
          </a:bodyPr>
          <a:lstStyle/>
          <a:p>
            <a:r>
              <a:rPr lang="en-GB" smtClean="0">
                <a:solidFill>
                  <a:schemeClr val="bg1"/>
                </a:solidFill>
              </a:rPr>
              <a:t>CSP12</a:t>
            </a:r>
          </a:p>
          <a:p>
            <a:r>
              <a:rPr lang="en-GB" smtClean="0">
                <a:solidFill>
                  <a:schemeClr val="bg1"/>
                </a:solidFill>
              </a:rPr>
              <a:t>28 Novembre 2014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2/14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Cavity and liquid helium tank: construction</a:t>
            </a:r>
          </a:p>
          <a:p>
            <a:pPr lvl="1"/>
            <a:endParaRPr lang="en-GB" dirty="0" smtClean="0"/>
          </a:p>
        </p:txBody>
      </p:sp>
      <p:sp>
        <p:nvSpPr>
          <p:cNvPr id="57" name="ZoneTexte 56"/>
          <p:cNvSpPr txBox="1"/>
          <p:nvPr/>
        </p:nvSpPr>
        <p:spPr>
          <a:xfrm>
            <a:off x="0" y="980728"/>
            <a:ext cx="456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Considered thickness affected to the shell for static analysis: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9" b="39970"/>
          <a:stretch/>
        </p:blipFill>
        <p:spPr>
          <a:xfrm>
            <a:off x="39079" y="1692689"/>
            <a:ext cx="4733925" cy="3021431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1914525" y="1456491"/>
            <a:ext cx="108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4mm</a:t>
            </a:r>
            <a:endParaRPr lang="en-GB" dirty="0"/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2362200" y="1825823"/>
            <a:ext cx="542925" cy="3732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-77673" y="4174260"/>
            <a:ext cx="1843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 smtClean="0"/>
              <a:t>(from P. DUCHESNE)</a:t>
            </a:r>
            <a:endParaRPr lang="en-GB" sz="1600" i="1" u="sng" dirty="0"/>
          </a:p>
        </p:txBody>
      </p:sp>
      <p:grpSp>
        <p:nvGrpSpPr>
          <p:cNvPr id="4" name="Groupe 3"/>
          <p:cNvGrpSpPr/>
          <p:nvPr/>
        </p:nvGrpSpPr>
        <p:grpSpPr>
          <a:xfrm>
            <a:off x="3867831" y="980728"/>
            <a:ext cx="5278504" cy="5506015"/>
            <a:chOff x="3867831" y="980728"/>
            <a:chExt cx="5278504" cy="5506015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5" t="3296" r="32547" b="15636"/>
            <a:stretch/>
          </p:blipFill>
          <p:spPr>
            <a:xfrm>
              <a:off x="5482206" y="2493196"/>
              <a:ext cx="3664129" cy="3391649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4952516" y="980728"/>
              <a:ext cx="4083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u="sng" dirty="0" smtClean="0"/>
                <a:t>Connection of the reinforcement rings onto the shell cavity and shell </a:t>
              </a:r>
              <a:r>
                <a:rPr lang="en-GB" b="1" u="sng" dirty="0" err="1" smtClean="0"/>
                <a:t>LHe</a:t>
              </a:r>
              <a:r>
                <a:rPr lang="en-GB" b="1" u="sng" dirty="0" smtClean="0"/>
                <a:t> tank:</a:t>
              </a:r>
              <a:endParaRPr lang="en-GB" b="1" u="sng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4952515" y="1625224"/>
              <a:ext cx="3954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2 cases were considered:</a:t>
              </a:r>
            </a:p>
            <a:p>
              <a:r>
                <a:rPr lang="en-GB" i="1" dirty="0" smtClean="0"/>
                <a:t>- 100% of the circumference is welded</a:t>
              </a:r>
            </a:p>
            <a:p>
              <a:r>
                <a:rPr lang="en-GB" i="1" dirty="0" smtClean="0"/>
                <a:t>- 50% of the circumference is welded</a:t>
              </a:r>
              <a:endParaRPr lang="en-GB" i="1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549165" y="5879977"/>
              <a:ext cx="19526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 weld /per circle</a:t>
              </a:r>
              <a:endParaRPr lang="en-GB" dirty="0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5243641" y="5854691"/>
              <a:ext cx="93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80mm</a:t>
              </a:r>
              <a:endParaRPr lang="en-GB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5102375" y="3204218"/>
              <a:ext cx="8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50mm</a:t>
              </a:r>
              <a:endParaRPr lang="en-GB" dirty="0"/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V="1">
              <a:off x="6012160" y="5170619"/>
              <a:ext cx="468114" cy="88138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5606431" y="3521078"/>
              <a:ext cx="610347" cy="3825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Image 61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71" t="54048" r="32760" b="19423"/>
            <a:stretch/>
          </p:blipFill>
          <p:spPr>
            <a:xfrm>
              <a:off x="3867831" y="4657200"/>
              <a:ext cx="1524619" cy="1829543"/>
            </a:xfrm>
            <a:prstGeom prst="rect">
              <a:avLst/>
            </a:prstGeom>
          </p:spPr>
        </p:pic>
        <p:cxnSp>
          <p:nvCxnSpPr>
            <p:cNvPr id="63" name="Connecteur droit avec flèche 62"/>
            <p:cNvCxnSpPr/>
            <p:nvPr/>
          </p:nvCxnSpPr>
          <p:spPr>
            <a:xfrm flipH="1" flipV="1">
              <a:off x="4473778" y="5854691"/>
              <a:ext cx="837340" cy="19730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 flipH="1" flipV="1">
              <a:off x="4563534" y="5797771"/>
              <a:ext cx="747584" cy="25422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H="1">
              <a:off x="4427987" y="3548547"/>
              <a:ext cx="900762" cy="16817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>
              <a:off x="4661756" y="3518032"/>
              <a:ext cx="671402" cy="176353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788240" y="4718785"/>
            <a:ext cx="1695997" cy="1530524"/>
            <a:chOff x="200686" y="1210635"/>
            <a:chExt cx="2809625" cy="2787055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5" r="48679" b="20264"/>
            <a:stretch/>
          </p:blipFill>
          <p:spPr>
            <a:xfrm>
              <a:off x="200686" y="1210635"/>
              <a:ext cx="2809625" cy="2787055"/>
            </a:xfrm>
            <a:prstGeom prst="rect">
              <a:avLst/>
            </a:prstGeom>
          </p:spPr>
        </p:pic>
        <p:sp>
          <p:nvSpPr>
            <p:cNvPr id="24" name="Ellipse 23"/>
            <p:cNvSpPr/>
            <p:nvPr/>
          </p:nvSpPr>
          <p:spPr>
            <a:xfrm>
              <a:off x="1605498" y="1234185"/>
              <a:ext cx="593004" cy="24940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65601" y="3407834"/>
              <a:ext cx="593004" cy="418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onnecteur droit avec flèche 25"/>
            <p:cNvCxnSpPr>
              <a:endCxn id="24" idx="1"/>
            </p:cNvCxnSpPr>
            <p:nvPr/>
          </p:nvCxnSpPr>
          <p:spPr>
            <a:xfrm flipV="1">
              <a:off x="1243524" y="1270710"/>
              <a:ext cx="448817" cy="823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endCxn id="25" idx="1"/>
            </p:cNvCxnSpPr>
            <p:nvPr/>
          </p:nvCxnSpPr>
          <p:spPr>
            <a:xfrm>
              <a:off x="1238685" y="1353019"/>
              <a:ext cx="1013759" cy="21160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8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3/14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Operating SRF Spoke cavities (nominal operations)</a:t>
            </a:r>
          </a:p>
          <a:p>
            <a:pPr lvl="1"/>
            <a:endParaRPr lang="en-GB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511770" y="1327121"/>
            <a:ext cx="318456" cy="4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150 mm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8436" y="2325580"/>
            <a:ext cx="331789" cy="4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" tIns="18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488 mm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17919" y="3643752"/>
            <a:ext cx="2246404" cy="2521552"/>
            <a:chOff x="617919" y="3931784"/>
            <a:chExt cx="2246404" cy="2521552"/>
          </a:xfrm>
        </p:grpSpPr>
        <p:pic>
          <p:nvPicPr>
            <p:cNvPr id="8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19" y="3931784"/>
              <a:ext cx="2246404" cy="252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Arc 20"/>
            <p:cNvSpPr>
              <a:spLocks noChangeAspect="1"/>
            </p:cNvSpPr>
            <p:nvPr/>
          </p:nvSpPr>
          <p:spPr bwMode="auto">
            <a:xfrm flipH="1" flipV="1">
              <a:off x="878017" y="4518029"/>
              <a:ext cx="840655" cy="1645043"/>
            </a:xfrm>
            <a:custGeom>
              <a:avLst/>
              <a:gdLst>
                <a:gd name="G0" fmla="+- 486 0 0"/>
                <a:gd name="G1" fmla="+- 21600 0 0"/>
                <a:gd name="G2" fmla="+- 21600 0 0"/>
                <a:gd name="T0" fmla="*/ 486 w 22086"/>
                <a:gd name="T1" fmla="*/ 0 h 43200"/>
                <a:gd name="T2" fmla="*/ 0 w 22086"/>
                <a:gd name="T3" fmla="*/ 43195 h 43200"/>
                <a:gd name="T4" fmla="*/ 486 w 2208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86" h="43200" fill="none" extrusionOk="0">
                  <a:moveTo>
                    <a:pt x="485" y="0"/>
                  </a:moveTo>
                  <a:cubicBezTo>
                    <a:pt x="12415" y="0"/>
                    <a:pt x="22086" y="9670"/>
                    <a:pt x="22086" y="21600"/>
                  </a:cubicBezTo>
                  <a:cubicBezTo>
                    <a:pt x="22086" y="33529"/>
                    <a:pt x="12415" y="43200"/>
                    <a:pt x="486" y="43200"/>
                  </a:cubicBezTo>
                  <a:cubicBezTo>
                    <a:pt x="323" y="43200"/>
                    <a:pt x="161" y="43198"/>
                    <a:pt x="0" y="43194"/>
                  </a:cubicBezTo>
                </a:path>
                <a:path w="22086" h="43200" stroke="0" extrusionOk="0">
                  <a:moveTo>
                    <a:pt x="485" y="0"/>
                  </a:moveTo>
                  <a:cubicBezTo>
                    <a:pt x="12415" y="0"/>
                    <a:pt x="22086" y="9670"/>
                    <a:pt x="22086" y="21600"/>
                  </a:cubicBezTo>
                  <a:cubicBezTo>
                    <a:pt x="22086" y="33529"/>
                    <a:pt x="12415" y="43200"/>
                    <a:pt x="486" y="43200"/>
                  </a:cubicBezTo>
                  <a:cubicBezTo>
                    <a:pt x="323" y="43200"/>
                    <a:pt x="161" y="43198"/>
                    <a:pt x="0" y="43194"/>
                  </a:cubicBezTo>
                  <a:lnTo>
                    <a:pt x="486" y="21600"/>
                  </a:lnTo>
                  <a:close/>
                </a:path>
              </a:pathLst>
            </a:custGeom>
            <a:noFill/>
            <a:ln w="38100">
              <a:solidFill>
                <a:srgbClr val="E36C0A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244855" y="1153890"/>
            <a:ext cx="4423489" cy="243646"/>
            <a:chOff x="3244855" y="1441922"/>
            <a:chExt cx="4423489" cy="243646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926907" y="1441922"/>
              <a:ext cx="3741437" cy="24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Bi-phase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 pipe: </a:t>
              </a: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liquid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/</a:t>
              </a:r>
              <a:r>
                <a:rPr lang="fr-FR" sz="1400" b="1" dirty="0" err="1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vapour</a:t>
              </a:r>
              <a:r>
                <a:rPr lang="fr-FR" sz="1400" b="1" dirty="0" smtClean="0">
                  <a:solidFill>
                    <a:srgbClr val="006600"/>
                  </a:solidFill>
                  <a:latin typeface="Calibri" pitchFamily="34" charset="0"/>
                  <a:cs typeface="Arial" pitchFamily="34" charset="0"/>
                </a:rPr>
                <a:t> interface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3244855" y="1599913"/>
              <a:ext cx="649260" cy="0"/>
            </a:xfrm>
            <a:prstGeom prst="straightConnector1">
              <a:avLst/>
            </a:prstGeom>
            <a:ln w="19050">
              <a:solidFill>
                <a:srgbClr val="0066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35496" y="1052736"/>
            <a:ext cx="3510561" cy="2614919"/>
            <a:chOff x="35496" y="1412776"/>
            <a:chExt cx="3510561" cy="2614919"/>
          </a:xfrm>
        </p:grpSpPr>
        <p:pic>
          <p:nvPicPr>
            <p:cNvPr id="14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506143"/>
              <a:ext cx="3379764" cy="252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3"/>
            <p:cNvSpPr>
              <a:spLocks noChangeShapeType="1"/>
            </p:cNvSpPr>
            <p:nvPr/>
          </p:nvSpPr>
          <p:spPr bwMode="auto">
            <a:xfrm rot="10800000">
              <a:off x="2446348" y="1669377"/>
              <a:ext cx="1080026" cy="63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AutoShape 12"/>
            <p:cNvSpPr>
              <a:spLocks noChangeShapeType="1"/>
            </p:cNvSpPr>
            <p:nvPr/>
          </p:nvSpPr>
          <p:spPr bwMode="auto">
            <a:xfrm rot="10800000">
              <a:off x="2460316" y="2141295"/>
              <a:ext cx="108002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AutoShape 11"/>
            <p:cNvSpPr>
              <a:spLocks noChangeShapeType="1"/>
            </p:cNvSpPr>
            <p:nvPr/>
          </p:nvSpPr>
          <p:spPr bwMode="auto">
            <a:xfrm rot="10800000">
              <a:off x="2466031" y="3667564"/>
              <a:ext cx="108002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AutoShape 10"/>
            <p:cNvSpPr>
              <a:spLocks noChangeShapeType="1"/>
            </p:cNvSpPr>
            <p:nvPr/>
          </p:nvSpPr>
          <p:spPr bwMode="auto">
            <a:xfrm rot="5400000">
              <a:off x="3294543" y="1918992"/>
              <a:ext cx="468107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AutoShape 9"/>
            <p:cNvSpPr>
              <a:spLocks noChangeShapeType="1"/>
            </p:cNvSpPr>
            <p:nvPr/>
          </p:nvSpPr>
          <p:spPr bwMode="auto">
            <a:xfrm rot="5400000">
              <a:off x="2776258" y="2919355"/>
              <a:ext cx="1512296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043139" y="1412776"/>
              <a:ext cx="428582" cy="16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609 mm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5"/>
            <p:cNvSpPr>
              <a:spLocks noChangeShapeType="1"/>
            </p:cNvSpPr>
            <p:nvPr/>
          </p:nvSpPr>
          <p:spPr bwMode="auto">
            <a:xfrm rot="5400000">
              <a:off x="-719162" y="2480466"/>
              <a:ext cx="2088378" cy="635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AutoShape 4"/>
            <p:cNvSpPr>
              <a:spLocks noChangeShapeType="1"/>
            </p:cNvSpPr>
            <p:nvPr/>
          </p:nvSpPr>
          <p:spPr bwMode="auto">
            <a:xfrm rot="10800000">
              <a:off x="296455" y="1529644"/>
              <a:ext cx="1979730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901207"/>
              <a:ext cx="3379764" cy="2011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123728" y="1656681"/>
              <a:ext cx="1080120" cy="100895"/>
            </a:xfrm>
            <a:prstGeom prst="rect">
              <a:avLst/>
            </a:prstGeom>
            <a:solidFill>
              <a:srgbClr val="0000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 flipV="1">
              <a:off x="2191702" y="1707126"/>
              <a:ext cx="119698" cy="239561"/>
            </a:xfrm>
            <a:prstGeom prst="rect">
              <a:avLst/>
            </a:prstGeom>
            <a:solidFill>
              <a:srgbClr val="0000F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6" name="AutoShape 17"/>
            <p:cNvSpPr>
              <a:spLocks noChangeShapeType="1"/>
            </p:cNvSpPr>
            <p:nvPr/>
          </p:nvSpPr>
          <p:spPr bwMode="auto">
            <a:xfrm rot="5400000">
              <a:off x="1087188" y="2617023"/>
              <a:ext cx="2340534" cy="635"/>
            </a:xfrm>
            <a:prstGeom prst="straightConnector1">
              <a:avLst/>
            </a:prstGeom>
            <a:noFill/>
            <a:ln w="12700">
              <a:solidFill>
                <a:srgbClr val="E36C0A"/>
              </a:solidFill>
              <a:prstDash val="dashDot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AutoShape 19"/>
            <p:cNvSpPr>
              <a:spLocks noChangeShapeType="1"/>
            </p:cNvSpPr>
            <p:nvPr/>
          </p:nvSpPr>
          <p:spPr bwMode="auto">
            <a:xfrm flipV="1">
              <a:off x="2245708" y="1669377"/>
              <a:ext cx="0" cy="428727"/>
            </a:xfrm>
            <a:prstGeom prst="straightConnector1">
              <a:avLst/>
            </a:prstGeom>
            <a:noFill/>
            <a:ln w="38100">
              <a:solidFill>
                <a:srgbClr val="E36C0A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-36512" y="3307524"/>
            <a:ext cx="1839146" cy="604689"/>
            <a:chOff x="2207690" y="3570579"/>
            <a:chExt cx="1839146" cy="604689"/>
          </a:xfrm>
        </p:grpSpPr>
        <p:cxnSp>
          <p:nvCxnSpPr>
            <p:cNvPr id="29" name="Connecteur droit avec flèche 28"/>
            <p:cNvCxnSpPr/>
            <p:nvPr/>
          </p:nvCxnSpPr>
          <p:spPr>
            <a:xfrm flipV="1">
              <a:off x="2663788" y="3570579"/>
              <a:ext cx="878758" cy="289198"/>
            </a:xfrm>
            <a:prstGeom prst="straightConnector1">
              <a:avLst/>
            </a:prstGeom>
            <a:ln w="190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207690" y="3869641"/>
              <a:ext cx="1839146" cy="30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Subcooled</a:t>
              </a:r>
              <a:r>
                <a:rPr lang="fr-FR" sz="1400" b="1" dirty="0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fr-FR" sz="1400" b="1" dirty="0" err="1" smtClean="0">
                  <a:solidFill>
                    <a:srgbClr val="17365D"/>
                  </a:solidFill>
                  <a:latin typeface="Calibri" pitchFamily="34" charset="0"/>
                  <a:cs typeface="Arial" pitchFamily="34" charset="0"/>
                </a:rPr>
                <a:t>liquid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830225" y="1484784"/>
            <a:ext cx="5174774" cy="3626120"/>
          </a:xfrm>
          <a:prstGeom prst="rect">
            <a:avLst/>
          </a:prstGeom>
          <a:noFill/>
        </p:spPr>
      </p:sp>
      <p:pic>
        <p:nvPicPr>
          <p:cNvPr id="32" name="Image 31"/>
          <p:cNvPicPr preferRelativeResize="0"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0302" y="2492896"/>
            <a:ext cx="5007371" cy="3441614"/>
          </a:xfrm>
          <a:prstGeom prst="rect">
            <a:avLst/>
          </a:prstGeom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449179" y="5231736"/>
            <a:ext cx="223599" cy="55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</a:rPr>
              <a:t>Ligne </a:t>
            </a: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  <a:sym typeface="Symbol"/>
              </a:rPr>
              <a:t></a:t>
            </a:r>
            <a:endParaRPr lang="fr-FR" sz="13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8182918" y="4767100"/>
            <a:ext cx="612225" cy="2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 smtClean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  <a:sym typeface="Symbol"/>
              </a:rPr>
              <a:t>Point </a:t>
            </a:r>
            <a:endParaRPr lang="fr-FR" sz="1300" b="1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300" b="1" dirty="0">
                <a:solidFill>
                  <a:srgbClr val="008000"/>
                </a:solidFill>
                <a:effectLst/>
                <a:latin typeface="Calibri"/>
                <a:ea typeface="Times New Roman"/>
                <a:cs typeface="Times New Roman"/>
              </a:rPr>
              <a:t> </a:t>
            </a:r>
            <a:endParaRPr lang="fr-FR" sz="13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35" name="AutoShape 7"/>
          <p:cNvCxnSpPr>
            <a:cxnSpLocks noChangeShapeType="1"/>
          </p:cNvCxnSpPr>
          <p:nvPr/>
        </p:nvCxnSpPr>
        <p:spPr bwMode="auto">
          <a:xfrm>
            <a:off x="5844542" y="2934268"/>
            <a:ext cx="520" cy="1425953"/>
          </a:xfrm>
          <a:prstGeom prst="straightConnector1">
            <a:avLst/>
          </a:prstGeom>
          <a:noFill/>
          <a:ln w="19050">
            <a:solidFill>
              <a:schemeClr val="tx2">
                <a:lumMod val="100000"/>
                <a:lumOff val="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7034324" y="3392583"/>
            <a:ext cx="723741" cy="179884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>
                <a:effectLst/>
                <a:latin typeface="Calibri"/>
                <a:ea typeface="Times New Roman"/>
                <a:cs typeface="Times New Roman"/>
              </a:rPr>
              <a:t>VAPEUR</a:t>
            </a:r>
            <a:endParaRPr lang="fr-FR" sz="110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718927" y="5087819"/>
            <a:ext cx="1039137" cy="326963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8000" tIns="18000" rIns="18000" bIns="18000" anchor="t" anchorCtr="0" upright="1">
            <a:no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 smtClean="0">
                <a:effectLst/>
                <a:latin typeface="Calibri"/>
                <a:ea typeface="Times New Roman"/>
                <a:cs typeface="Times New Roman"/>
              </a:rPr>
              <a:t>SUPERFLUID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 smtClean="0">
                <a:latin typeface="Calibri"/>
                <a:ea typeface="Times New Roman"/>
                <a:cs typeface="Times New Roman"/>
              </a:rPr>
              <a:t>LIQUID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200" b="1" dirty="0">
                <a:effectLst/>
                <a:latin typeface="Calibri"/>
                <a:ea typeface="Times New Roman"/>
                <a:cs typeface="Times New Roman"/>
              </a:rPr>
              <a:t>(He II)</a:t>
            </a:r>
            <a:endParaRPr lang="fr-FR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38" name="Oval 12"/>
          <p:cNvSpPr>
            <a:spLocks noChangeAspect="1" noChangeArrowheads="1"/>
          </p:cNvSpPr>
          <p:nvPr/>
        </p:nvSpPr>
        <p:spPr bwMode="auto">
          <a:xfrm>
            <a:off x="8349981" y="5026002"/>
            <a:ext cx="88324" cy="92403"/>
          </a:xfrm>
          <a:prstGeom prst="ellipse">
            <a:avLst/>
          </a:prstGeom>
          <a:solidFill>
            <a:srgbClr val="008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4396812" y="3593851"/>
            <a:ext cx="1497358" cy="194191"/>
            <a:chOff x="4396812" y="3440511"/>
            <a:chExt cx="1497358" cy="194191"/>
          </a:xfrm>
        </p:grpSpPr>
        <p:cxnSp>
          <p:nvCxnSpPr>
            <p:cNvPr id="40" name="AutoShape 8"/>
            <p:cNvCxnSpPr>
              <a:cxnSpLocks noChangeShapeType="1"/>
            </p:cNvCxnSpPr>
            <p:nvPr/>
          </p:nvCxnSpPr>
          <p:spPr bwMode="auto">
            <a:xfrm rot="5400000">
              <a:off x="5133008" y="2820368"/>
              <a:ext cx="547" cy="1472940"/>
            </a:xfrm>
            <a:prstGeom prst="straightConnector1">
              <a:avLst/>
            </a:prstGeom>
            <a:noFill/>
            <a:ln w="19050">
              <a:solidFill>
                <a:srgbClr val="0066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Oval 9"/>
            <p:cNvSpPr>
              <a:spLocks noChangeAspect="1" noChangeArrowheads="1"/>
            </p:cNvSpPr>
            <p:nvPr/>
          </p:nvSpPr>
          <p:spPr bwMode="auto">
            <a:xfrm>
              <a:off x="5805846" y="3506809"/>
              <a:ext cx="88324" cy="92403"/>
            </a:xfrm>
            <a:prstGeom prst="ellipse">
              <a:avLst/>
            </a:prstGeom>
            <a:solidFill>
              <a:srgbClr val="0066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468428" y="3440511"/>
              <a:ext cx="1003215" cy="194191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err="1" smtClean="0">
                  <a:solidFill>
                    <a:srgbClr val="006600"/>
                  </a:solidFill>
                  <a:effectLst/>
                  <a:latin typeface="Calibri"/>
                  <a:ea typeface="Times New Roman"/>
                  <a:cs typeface="Times New Roman"/>
                </a:rPr>
                <a:t>Bi-phase</a:t>
              </a:r>
              <a:r>
                <a:rPr lang="fr-FR" sz="1100" dirty="0" smtClean="0">
                  <a:solidFill>
                    <a:srgbClr val="006600"/>
                  </a:solidFill>
                  <a:effectLst/>
                  <a:latin typeface="Calibri"/>
                  <a:ea typeface="Times New Roman"/>
                  <a:cs typeface="Times New Roman"/>
                </a:rPr>
                <a:t> pipe</a:t>
              </a: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4391345" y="3812452"/>
            <a:ext cx="1494241" cy="198704"/>
            <a:chOff x="4391345" y="3659112"/>
            <a:chExt cx="1494241" cy="198704"/>
          </a:xfrm>
        </p:grpSpPr>
        <p:sp>
          <p:nvSpPr>
            <p:cNvPr id="44" name="Oval 13"/>
            <p:cNvSpPr>
              <a:spLocks noChangeAspect="1" noChangeArrowheads="1"/>
            </p:cNvSpPr>
            <p:nvPr/>
          </p:nvSpPr>
          <p:spPr bwMode="auto">
            <a:xfrm>
              <a:off x="5797262" y="3706010"/>
              <a:ext cx="88324" cy="9240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45" name="AutoShape 15"/>
            <p:cNvCxnSpPr>
              <a:cxnSpLocks noChangeShapeType="1"/>
            </p:cNvCxnSpPr>
            <p:nvPr/>
          </p:nvCxnSpPr>
          <p:spPr bwMode="auto">
            <a:xfrm rot="5400000">
              <a:off x="5127541" y="3015741"/>
              <a:ext cx="547" cy="1472940"/>
            </a:xfrm>
            <a:prstGeom prst="straightConnector1">
              <a:avLst/>
            </a:prstGeom>
            <a:noFill/>
            <a:ln w="19050">
              <a:solidFill>
                <a:schemeClr val="tx2">
                  <a:lumMod val="60000"/>
                  <a:lumOff val="4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Text Box 19"/>
            <p:cNvSpPr txBox="1">
              <a:spLocks noChangeArrowheads="1"/>
            </p:cNvSpPr>
            <p:nvPr/>
          </p:nvSpPr>
          <p:spPr bwMode="auto">
            <a:xfrm>
              <a:off x="4468429" y="3659112"/>
              <a:ext cx="1003215" cy="198704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Top of the </a:t>
              </a:r>
              <a:r>
                <a:rPr lang="fr-FR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  <a:latin typeface="Calibri"/>
                  <a:ea typeface="Times New Roman"/>
                  <a:cs typeface="Times New Roman"/>
                </a:rPr>
                <a:t>cavity</a:t>
              </a:r>
              <a:endPara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4394463" y="4245699"/>
            <a:ext cx="1493721" cy="195137"/>
            <a:chOff x="4394463" y="4092359"/>
            <a:chExt cx="1493721" cy="195137"/>
          </a:xfrm>
        </p:grpSpPr>
        <p:sp>
          <p:nvSpPr>
            <p:cNvPr id="48" name="Oval 14"/>
            <p:cNvSpPr>
              <a:spLocks noChangeAspect="1" noChangeArrowheads="1"/>
            </p:cNvSpPr>
            <p:nvPr/>
          </p:nvSpPr>
          <p:spPr bwMode="auto">
            <a:xfrm>
              <a:off x="5799860" y="4160177"/>
              <a:ext cx="88324" cy="92403"/>
            </a:xfrm>
            <a:prstGeom prst="ellipse">
              <a:avLst/>
            </a:prstGeom>
            <a:solidFill>
              <a:schemeClr val="tx2">
                <a:lumMod val="100000"/>
                <a:lumOff val="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cxnSp>
          <p:nvCxnSpPr>
            <p:cNvPr id="49" name="AutoShape 16"/>
            <p:cNvCxnSpPr>
              <a:cxnSpLocks noChangeShapeType="1"/>
            </p:cNvCxnSpPr>
            <p:nvPr/>
          </p:nvCxnSpPr>
          <p:spPr bwMode="auto">
            <a:xfrm rot="5400000">
              <a:off x="5130659" y="3464441"/>
              <a:ext cx="547" cy="1472940"/>
            </a:xfrm>
            <a:prstGeom prst="straightConnector1">
              <a:avLst/>
            </a:prstGeom>
            <a:noFill/>
            <a:ln w="19050">
              <a:solidFill>
                <a:schemeClr val="tx2">
                  <a:lumMod val="100000"/>
                  <a:lumOff val="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4514488" y="4092359"/>
              <a:ext cx="1282773" cy="195137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fr-FR" sz="1100" dirty="0" err="1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Bottom</a:t>
              </a:r>
              <a:r>
                <a:rPr lang="fr-FR" sz="1100" dirty="0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 of the </a:t>
              </a:r>
              <a:r>
                <a:rPr lang="fr-FR" sz="1100" dirty="0" err="1" smtClean="0">
                  <a:solidFill>
                    <a:srgbClr val="1F497D"/>
                  </a:solidFill>
                  <a:effectLst/>
                  <a:latin typeface="Calibri"/>
                  <a:ea typeface="Times New Roman"/>
                  <a:cs typeface="Times New Roman"/>
                </a:rPr>
                <a:t>cavity</a:t>
              </a:r>
              <a:endParaRPr lang="fr-FR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844541" y="3905277"/>
            <a:ext cx="1270575" cy="541159"/>
            <a:chOff x="5844541" y="3751937"/>
            <a:chExt cx="1270575" cy="541159"/>
          </a:xfrm>
        </p:grpSpPr>
        <p:cxnSp>
          <p:nvCxnSpPr>
            <p:cNvPr id="53" name="AutoShape 22"/>
            <p:cNvCxnSpPr>
              <a:cxnSpLocks noChangeShapeType="1"/>
            </p:cNvCxnSpPr>
            <p:nvPr/>
          </p:nvCxnSpPr>
          <p:spPr bwMode="auto">
            <a:xfrm rot="5400000">
              <a:off x="6028450" y="3568028"/>
              <a:ext cx="547" cy="368365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Text Box 23"/>
            <p:cNvSpPr txBox="1">
              <a:spLocks noChangeArrowheads="1"/>
            </p:cNvSpPr>
            <p:nvPr/>
          </p:nvSpPr>
          <p:spPr bwMode="auto">
            <a:xfrm>
              <a:off x="6051325" y="4138363"/>
              <a:ext cx="501371" cy="154733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18000" tIns="18000" rIns="18000" bIns="18000" anchor="ctr" anchorCtr="0" upright="1">
              <a:noAutofit/>
            </a:bodyPr>
            <a:lstStyle/>
            <a:p>
              <a:pPr algn="ctr">
                <a:lnSpc>
                  <a:spcPct val="130000"/>
                </a:lnSpc>
                <a:spcAft>
                  <a:spcPts val="0"/>
                </a:spcAft>
              </a:pPr>
              <a:r>
                <a:rPr lang="fr-FR" sz="1000" dirty="0" smtClean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Thermal </a:t>
              </a:r>
              <a:r>
                <a:rPr lang="fr-FR" sz="1000" dirty="0" err="1" smtClean="0">
                  <a:solidFill>
                    <a:srgbClr val="E36C0A"/>
                  </a:solidFill>
                  <a:effectLst/>
                  <a:latin typeface="Calibri"/>
                  <a:ea typeface="Times New Roman"/>
                  <a:cs typeface="Times New Roman"/>
                </a:rPr>
                <a:t>Margin</a:t>
              </a:r>
              <a:endParaRPr lang="fr-FR" sz="1100" dirty="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52" name="AutoShape 21"/>
            <p:cNvCxnSpPr>
              <a:cxnSpLocks noChangeShapeType="1"/>
            </p:cNvCxnSpPr>
            <p:nvPr/>
          </p:nvCxnSpPr>
          <p:spPr bwMode="auto">
            <a:xfrm rot="5400000">
              <a:off x="6481504" y="3568392"/>
              <a:ext cx="547" cy="1266677"/>
            </a:xfrm>
            <a:prstGeom prst="straightConnector1">
              <a:avLst/>
            </a:prstGeom>
            <a:noFill/>
            <a:ln w="19050">
              <a:solidFill>
                <a:schemeClr val="accent6">
                  <a:lumMod val="75000"/>
                  <a:lumOff val="0"/>
                </a:schemeClr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" name="Oval 13"/>
          <p:cNvSpPr>
            <a:spLocks noChangeAspect="1" noChangeArrowheads="1"/>
          </p:cNvSpPr>
          <p:nvPr/>
        </p:nvSpPr>
        <p:spPr bwMode="auto">
          <a:xfrm>
            <a:off x="3626836" y="3269579"/>
            <a:ext cx="88324" cy="92403"/>
          </a:xfrm>
          <a:prstGeom prst="ellipse">
            <a:avLst/>
          </a:prstGeom>
          <a:solidFill>
            <a:schemeClr val="tx2">
              <a:lumMod val="100000"/>
              <a:lumOff val="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6" name="Oval 13"/>
          <p:cNvSpPr>
            <a:spLocks noChangeAspect="1" noChangeArrowheads="1"/>
          </p:cNvSpPr>
          <p:nvPr/>
        </p:nvSpPr>
        <p:spPr bwMode="auto">
          <a:xfrm>
            <a:off x="3664330" y="1735052"/>
            <a:ext cx="88324" cy="92403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7" name="Oval 13"/>
          <p:cNvSpPr>
            <a:spLocks noChangeAspect="1" noChangeArrowheads="1"/>
          </p:cNvSpPr>
          <p:nvPr/>
        </p:nvSpPr>
        <p:spPr bwMode="auto">
          <a:xfrm>
            <a:off x="3664330" y="1264845"/>
            <a:ext cx="88324" cy="92403"/>
          </a:xfrm>
          <a:prstGeom prst="ellipse">
            <a:avLst/>
          </a:prstGeom>
          <a:solidFill>
            <a:srgbClr val="0066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58" name="AutoShape 19"/>
          <p:cNvSpPr>
            <a:spLocks noChangeShapeType="1"/>
          </p:cNvSpPr>
          <p:nvPr/>
        </p:nvSpPr>
        <p:spPr bwMode="auto">
          <a:xfrm>
            <a:off x="4397504" y="3381196"/>
            <a:ext cx="0" cy="29688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4468428" y="6093296"/>
            <a:ext cx="1501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alibri" pitchFamily="34" charset="0"/>
                <a:cs typeface="Arial" pitchFamily="34" charset="0"/>
              </a:rPr>
              <a:t>Bath pressure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338940" y="1642789"/>
            <a:ext cx="453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Mean dynamic heat load for one cavity: </a:t>
            </a:r>
            <a:r>
              <a:rPr lang="en-GB" b="1" u="sng" dirty="0" smtClean="0"/>
              <a:t>2.5 W</a:t>
            </a:r>
            <a:endParaRPr lang="fr-FR" b="1" u="sng" dirty="0"/>
          </a:p>
        </p:txBody>
      </p:sp>
    </p:spTree>
    <p:extLst>
      <p:ext uri="{BB962C8B-B14F-4D97-AF65-F5344CB8AC3E}">
        <p14:creationId xmlns:p14="http://schemas.microsoft.com/office/powerpoint/2010/main" val="23593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4/14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Pressure Equipment Directive (PED)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08" y="1342510"/>
            <a:ext cx="6435732" cy="403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2636772" y="4284969"/>
            <a:ext cx="22114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4848196" y="4294838"/>
            <a:ext cx="0" cy="6480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4720086" y="4942910"/>
            <a:ext cx="256220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48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0" y="4138775"/>
            <a:ext cx="23847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PS = MAWP = 1.04 </a:t>
            </a:r>
            <a:r>
              <a:rPr lang="en-GB" b="1" dirty="0" err="1" smtClean="0">
                <a:solidFill>
                  <a:srgbClr val="FF0000"/>
                </a:solidFill>
              </a:rPr>
              <a:t>barg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719468" y="4186826"/>
            <a:ext cx="216024" cy="216024"/>
          </a:xfrm>
          <a:prstGeom prst="ellipse">
            <a:avLst/>
          </a:prstGeom>
          <a:noFill/>
          <a:ln w="22225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necteur droit avec flèche 42"/>
          <p:cNvCxnSpPr>
            <a:endCxn id="42" idx="3"/>
          </p:cNvCxnSpPr>
          <p:nvPr/>
        </p:nvCxnSpPr>
        <p:spPr>
          <a:xfrm flipV="1">
            <a:off x="3233652" y="4371214"/>
            <a:ext cx="1517452" cy="1435792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74303" y="5768012"/>
            <a:ext cx="376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ESS</a:t>
            </a:r>
            <a:r>
              <a:rPr lang="en-GB" dirty="0"/>
              <a:t> </a:t>
            </a:r>
            <a:r>
              <a:rPr lang="en-GB" dirty="0" smtClean="0"/>
              <a:t>goal: to remain in 4.3 category</a:t>
            </a:r>
            <a:endParaRPr lang="en-GB" dirty="0"/>
          </a:p>
        </p:txBody>
      </p:sp>
      <p:cxnSp>
        <p:nvCxnSpPr>
          <p:cNvPr id="45" name="Connecteur droit avec flèche 44"/>
          <p:cNvCxnSpPr>
            <a:endCxn id="40" idx="2"/>
          </p:cNvCxnSpPr>
          <p:nvPr/>
        </p:nvCxnSpPr>
        <p:spPr>
          <a:xfrm flipH="1" flipV="1">
            <a:off x="4848196" y="5235298"/>
            <a:ext cx="128110" cy="269664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4928755" y="5370130"/>
            <a:ext cx="431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Volume of the cavity helium tank at the time of definition of the cavity (proto) : 48 L </a:t>
            </a:r>
          </a:p>
          <a:p>
            <a:r>
              <a:rPr lang="en-GB" dirty="0" smtClean="0">
                <a:sym typeface="Symbol" panose="05050102010706020507" pitchFamily="18" charset="2"/>
              </a:rPr>
              <a:t>(series cavity: 43 L  1.16 </a:t>
            </a:r>
            <a:r>
              <a:rPr lang="en-GB" dirty="0" err="1" smtClean="0">
                <a:sym typeface="Symbol" panose="05050102010706020507" pitchFamily="18" charset="2"/>
              </a:rPr>
              <a:t>barg</a:t>
            </a:r>
            <a:r>
              <a:rPr lang="en-GB" dirty="0" smtClean="0">
                <a:sym typeface="Symbol" panose="05050102010706020507" pitchFamily="18" charset="2"/>
              </a:rPr>
              <a:t>)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1163968" y="4434208"/>
            <a:ext cx="119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=</a:t>
            </a:r>
            <a:r>
              <a:rPr lang="en-GB" b="1" dirty="0" smtClean="0">
                <a:solidFill>
                  <a:srgbClr val="FF0000"/>
                </a:solidFill>
              </a:rPr>
              <a:t>2.04 </a:t>
            </a:r>
            <a:r>
              <a:rPr lang="en-GB" b="1" dirty="0">
                <a:solidFill>
                  <a:srgbClr val="FF0000"/>
                </a:solidFill>
              </a:rPr>
              <a:t>bara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404" y="971436"/>
            <a:ext cx="453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{Cavity + </a:t>
            </a:r>
            <a:r>
              <a:rPr lang="en-GB" dirty="0" err="1" smtClean="0"/>
              <a:t>LHe</a:t>
            </a:r>
            <a:r>
              <a:rPr lang="en-GB" dirty="0" smtClean="0"/>
              <a:t> tank} = cryogenic pressure vessel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16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6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5/14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Allowable stress criteria</a:t>
            </a:r>
          </a:p>
          <a:p>
            <a:pPr lvl="1"/>
            <a:r>
              <a:rPr lang="en-GB" dirty="0" smtClean="0"/>
              <a:t>Material: niobium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803275" lvl="2" indent="0">
              <a:buNone/>
            </a:pPr>
            <a:endParaRPr lang="en-GB" dirty="0"/>
          </a:p>
          <a:p>
            <a:pPr marL="803275" lvl="2" indent="0">
              <a:buNone/>
            </a:pPr>
            <a:endParaRPr lang="fr-FR" dirty="0">
              <a:sym typeface="Symbol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7308304" y="4215875"/>
            <a:ext cx="466390" cy="115734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1520" y="4394320"/>
                <a:ext cx="8472649" cy="18040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2" algn="just"/>
                <a:r>
                  <a:rPr lang="fr-FR" dirty="0" smtClean="0">
                    <a:sym typeface="Symbol"/>
                  </a:rPr>
                  <a:t>Spoke </a:t>
                </a:r>
                <a:r>
                  <a:rPr lang="fr-FR" dirty="0" err="1" smtClean="0">
                    <a:sym typeface="Symbol"/>
                  </a:rPr>
                  <a:t>cavities</a:t>
                </a:r>
                <a:r>
                  <a:rPr lang="fr-FR" dirty="0" smtClean="0">
                    <a:sym typeface="Symbol"/>
                  </a:rPr>
                  <a:t> are </a:t>
                </a:r>
                <a:r>
                  <a:rPr lang="fr-FR" dirty="0" err="1" smtClean="0">
                    <a:sym typeface="Symbol"/>
                  </a:rPr>
                  <a:t>heat</a:t>
                </a:r>
                <a:r>
                  <a:rPr lang="fr-FR" dirty="0" smtClean="0">
                    <a:sym typeface="Symbol"/>
                  </a:rPr>
                  <a:t> </a:t>
                </a:r>
                <a:r>
                  <a:rPr lang="fr-FR" dirty="0" err="1">
                    <a:sym typeface="Symbol"/>
                  </a:rPr>
                  <a:t>treated</a:t>
                </a:r>
                <a:r>
                  <a:rPr lang="fr-FR" dirty="0">
                    <a:sym typeface="Symbol"/>
                  </a:rPr>
                  <a:t> at </a:t>
                </a:r>
                <a:r>
                  <a:rPr lang="fr-FR" dirty="0" smtClean="0">
                    <a:sym typeface="Symbol"/>
                  </a:rPr>
                  <a:t>600°C; for niobium:</a:t>
                </a:r>
                <a:endParaRPr lang="fr-FR" dirty="0">
                  <a:sym typeface="Symbol"/>
                </a:endParaRPr>
              </a:p>
              <a:p>
                <a:pPr marL="0" lvl="2" algn="just"/>
                <a:r>
                  <a:rPr lang="en-GB" dirty="0" smtClean="0"/>
                  <a:t>-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at </a:t>
                </a:r>
                <a:r>
                  <a:rPr lang="en-GB" dirty="0">
                    <a:solidFill>
                      <a:srgbClr val="FF0000"/>
                    </a:solidFill>
                  </a:rPr>
                  <a:t>300 K, we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consider: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1.0/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dirty="0" smtClean="0">
                    <a:solidFill>
                      <a:srgbClr val="FF0000"/>
                    </a:solidFill>
                  </a:rPr>
                  <a:t>(Nb)~70 </a:t>
                </a:r>
                <a:r>
                  <a:rPr lang="fr-FR" dirty="0" err="1" smtClean="0">
                    <a:solidFill>
                      <a:srgbClr val="FF0000"/>
                    </a:solidFill>
                  </a:rPr>
                  <a:t>MPa</a:t>
                </a:r>
                <a:r>
                  <a:rPr lang="fr-FR" dirty="0">
                    <a:solidFill>
                      <a:srgbClr val="FF0000"/>
                    </a:solidFill>
                  </a:rPr>
                  <a:t>;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FF0000"/>
                    </a:solidFill>
                    <a:sym typeface="Symbol"/>
                  </a:rPr>
                  <a:t> 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150 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MPa</a:t>
                </a:r>
                <a:r>
                  <a:rPr lang="fr-FR" dirty="0">
                    <a:solidFill>
                      <a:srgbClr val="FF0000"/>
                    </a:solidFill>
                    <a:sym typeface="Symbol"/>
                  </a:rPr>
                  <a:t>;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	(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A~50%); </a:t>
                </a:r>
                <a:endParaRPr lang="fr-FR" dirty="0" smtClean="0">
                  <a:sym typeface="Symbol"/>
                </a:endParaRPr>
              </a:p>
              <a:p>
                <a:pPr marL="0" lvl="2" algn="just"/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- at </a:t>
                </a:r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4 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K: 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1.0/</m:t>
                        </m:r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dirty="0" smtClean="0">
                    <a:solidFill>
                      <a:srgbClr val="0066FF"/>
                    </a:solidFill>
                  </a:rPr>
                  <a:t>(Nb</a:t>
                </a:r>
                <a:r>
                  <a:rPr lang="fr-FR" dirty="0">
                    <a:solidFill>
                      <a:srgbClr val="0066FF"/>
                    </a:solidFill>
                  </a:rPr>
                  <a:t>) </a:t>
                </a:r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 300 </a:t>
                </a:r>
                <a:r>
                  <a:rPr lang="fr-FR" dirty="0" err="1" smtClean="0">
                    <a:solidFill>
                      <a:srgbClr val="0066FF"/>
                    </a:solidFill>
                    <a:sym typeface="Symbol"/>
                  </a:rPr>
                  <a:t>MPa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 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; 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GB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~ 600 </a:t>
                </a:r>
                <a:r>
                  <a:rPr lang="fr-FR" dirty="0" err="1" smtClean="0">
                    <a:solidFill>
                      <a:srgbClr val="0066FF"/>
                    </a:solidFill>
                    <a:sym typeface="Symbol"/>
                  </a:rPr>
                  <a:t>MPa</a:t>
                </a:r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;</a:t>
                </a:r>
                <a:endParaRPr lang="fr-FR" dirty="0" smtClean="0">
                  <a:solidFill>
                    <a:srgbClr val="0066FF"/>
                  </a:solidFill>
                  <a:sym typeface="Symbol"/>
                </a:endParaRPr>
              </a:p>
              <a:p>
                <a:pPr marL="0" lvl="2" algn="just"/>
                <a:endParaRPr lang="fr-FR" dirty="0" smtClean="0">
                  <a:solidFill>
                    <a:srgbClr val="0066FF"/>
                  </a:solidFill>
                  <a:sym typeface="Symbol"/>
                </a:endParaRPr>
              </a:p>
              <a:p>
                <a:pPr marL="285750" lvl="2" indent="-285750" algn="just">
                  <a:buFont typeface="Symbol" panose="05050102010706020507" pitchFamily="18" charset="2"/>
                  <a:buChar char="Þ"/>
                </a:pPr>
                <a:r>
                  <a:rPr lang="fr-FR" i="1" dirty="0" smtClean="0">
                    <a:solidFill>
                      <a:srgbClr val="FF0000"/>
                    </a:solidFill>
                    <a:sym typeface="Symbol"/>
                  </a:rPr>
                  <a:t>at room </a:t>
                </a:r>
                <a:r>
                  <a:rPr lang="fr-FR" i="1" dirty="0" err="1" smtClean="0">
                    <a:solidFill>
                      <a:srgbClr val="FF0000"/>
                    </a:solidFill>
                    <a:sym typeface="Symbol"/>
                  </a:rPr>
                  <a:t>temperature</a:t>
                </a:r>
                <a:r>
                  <a:rPr lang="fr-FR" i="1" dirty="0" smtClean="0">
                    <a:solidFill>
                      <a:srgbClr val="FF0000"/>
                    </a:solidFill>
                    <a:sym typeface="Symbol"/>
                  </a:rPr>
                  <a:t>: </a:t>
                </a:r>
                <a:r>
                  <a:rPr lang="fr-FR" i="1" dirty="0" smtClean="0">
                    <a:solidFill>
                      <a:srgbClr val="FF0000"/>
                    </a:solidFill>
                    <a:sym typeface="Symbol"/>
                  </a:rPr>
                  <a:t>	f 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~ </a:t>
                </a:r>
                <a:r>
                  <a:rPr lang="fr-FR" dirty="0">
                    <a:solidFill>
                      <a:srgbClr val="FF0000"/>
                    </a:solidFill>
                    <a:sym typeface="Symbol"/>
                  </a:rPr>
                  <a:t>50 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MPa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 	and </a:t>
                </a:r>
                <a:r>
                  <a:rPr lang="fr-FR" i="1" dirty="0" err="1" smtClean="0">
                    <a:solidFill>
                      <a:srgbClr val="FF0000"/>
                    </a:solidFill>
                    <a:sym typeface="Symbol"/>
                  </a:rPr>
                  <a:t>f</a:t>
                </a:r>
                <a:r>
                  <a:rPr lang="fr-FR" i="1" baseline="-25000" dirty="0" err="1" smtClean="0">
                    <a:solidFill>
                      <a:srgbClr val="FF0000"/>
                    </a:solidFill>
                    <a:sym typeface="Symbol"/>
                  </a:rPr>
                  <a:t>test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sym typeface="Symbol"/>
                  </a:rPr>
                  <a:t>~ 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75 </a:t>
                </a:r>
                <a:r>
                  <a:rPr lang="fr-FR" dirty="0" err="1" smtClean="0">
                    <a:solidFill>
                      <a:srgbClr val="FF0000"/>
                    </a:solidFill>
                    <a:sym typeface="Symbol"/>
                  </a:rPr>
                  <a:t>MPa</a:t>
                </a:r>
                <a:r>
                  <a:rPr lang="fr-FR" dirty="0" smtClean="0">
                    <a:solidFill>
                      <a:srgbClr val="FF0000"/>
                    </a:solidFill>
                    <a:sym typeface="Symbol"/>
                  </a:rPr>
                  <a:t>;</a:t>
                </a:r>
              </a:p>
              <a:p>
                <a:pPr marL="285750" lvl="2" indent="-285750" algn="just">
                  <a:buFont typeface="Symbol" panose="05050102010706020507" pitchFamily="18" charset="2"/>
                  <a:buChar char="Þ"/>
                </a:pPr>
                <a:r>
                  <a:rPr lang="fr-FR" i="1" dirty="0">
                    <a:solidFill>
                      <a:srgbClr val="0066FF"/>
                    </a:solidFill>
                    <a:sym typeface="Symbol"/>
                  </a:rPr>
                  <a:t>at </a:t>
                </a:r>
                <a:r>
                  <a:rPr lang="fr-FR" i="1" dirty="0" smtClean="0">
                    <a:solidFill>
                      <a:srgbClr val="0066FF"/>
                    </a:solidFill>
                    <a:sym typeface="Symbol"/>
                  </a:rPr>
                  <a:t>cold </a:t>
                </a:r>
                <a:r>
                  <a:rPr lang="fr-FR" i="1" dirty="0" err="1">
                    <a:solidFill>
                      <a:srgbClr val="0066FF"/>
                    </a:solidFill>
                    <a:sym typeface="Symbol"/>
                  </a:rPr>
                  <a:t>temperature</a:t>
                </a:r>
                <a:r>
                  <a:rPr lang="fr-FR" i="1" dirty="0">
                    <a:solidFill>
                      <a:srgbClr val="0066FF"/>
                    </a:solidFill>
                    <a:sym typeface="Symbol"/>
                  </a:rPr>
                  <a:t>: </a:t>
                </a:r>
                <a:r>
                  <a:rPr lang="fr-FR" i="1" dirty="0" smtClean="0">
                    <a:solidFill>
                      <a:srgbClr val="0066FF"/>
                    </a:solidFill>
                    <a:sym typeface="Symbol"/>
                  </a:rPr>
                  <a:t>	f </a:t>
                </a:r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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 200 </a:t>
                </a:r>
                <a:r>
                  <a:rPr lang="fr-FR" dirty="0" err="1" smtClean="0">
                    <a:solidFill>
                      <a:srgbClr val="0066FF"/>
                    </a:solidFill>
                    <a:sym typeface="Symbol"/>
                  </a:rPr>
                  <a:t>MPa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	and </a:t>
                </a:r>
                <a:r>
                  <a:rPr lang="fr-FR" i="1" dirty="0" err="1">
                    <a:solidFill>
                      <a:srgbClr val="0066FF"/>
                    </a:solidFill>
                    <a:sym typeface="Symbol"/>
                  </a:rPr>
                  <a:t>f</a:t>
                </a:r>
                <a:r>
                  <a:rPr lang="fr-FR" i="1" baseline="-25000" dirty="0" err="1">
                    <a:solidFill>
                      <a:srgbClr val="0066FF"/>
                    </a:solidFill>
                    <a:sym typeface="Symbol"/>
                  </a:rPr>
                  <a:t>test</a:t>
                </a:r>
                <a:r>
                  <a:rPr lang="fr-FR" dirty="0">
                    <a:solidFill>
                      <a:srgbClr val="0066FF"/>
                    </a:solidFill>
                    <a:sym typeface="Symbol"/>
                  </a:rPr>
                  <a:t> 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 300 </a:t>
                </a:r>
                <a:r>
                  <a:rPr lang="fr-FR" dirty="0" err="1" smtClean="0">
                    <a:solidFill>
                      <a:srgbClr val="0066FF"/>
                    </a:solidFill>
                    <a:sym typeface="Symbol"/>
                  </a:rPr>
                  <a:t>MPa</a:t>
                </a:r>
                <a:r>
                  <a:rPr lang="fr-FR" dirty="0" smtClean="0">
                    <a:solidFill>
                      <a:srgbClr val="0066FF"/>
                    </a:solidFill>
                    <a:sym typeface="Symbol"/>
                  </a:rPr>
                  <a:t>.</a:t>
                </a:r>
                <a:endParaRPr lang="fr-FR" dirty="0">
                  <a:solidFill>
                    <a:srgbClr val="0066FF"/>
                  </a:solidFill>
                  <a:sym typeface="Symbol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94320"/>
                <a:ext cx="8472649" cy="1804084"/>
              </a:xfrm>
              <a:prstGeom prst="rect">
                <a:avLst/>
              </a:prstGeom>
              <a:blipFill>
                <a:blip r:embed="rId2"/>
                <a:stretch>
                  <a:fillRect l="-576" t="-2027" b="-47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4841" y="1412776"/>
                <a:ext cx="8807639" cy="2915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niobium (and titanium), we consider an 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approach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similar to the one of the EN 13458 for the austenitic stainless steel with A &gt; 35%:</a:t>
                </a: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GB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normal operating</a:t>
                </a: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load </a:t>
                </a:r>
                <a:r>
                  <a:rPr lang="en-GB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cases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(EN 13458-3):</a:t>
                </a:r>
                <a:endPara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1.0/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1.5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𝑚𝑖𝑛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1.0/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1.2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known</m:t>
                      </m:r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20000"/>
                  </a:lnSpc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GB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exceptional operating load cases (as the </a:t>
                </a:r>
                <a:r>
                  <a:rPr lang="en-GB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en-GB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test</a:t>
                </a:r>
                <a:r>
                  <a:rPr lang="en-GB" b="1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(EN 13458-3):</a:t>
                </a:r>
                <a:endPara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𝑡𝑒𝑠𝑡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95%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1.0/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𝑇𝑡𝑒𝑠𝑡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;45%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/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𝑇𝑡𝑒𝑠𝑡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𝑚𝑎𝑥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1.0/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𝑇𝑡𝑒𝑠𝑡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1.05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/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𝑇𝑡𝑒𝑠𝑡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2.2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41" y="1412776"/>
                <a:ext cx="8807639" cy="2915542"/>
              </a:xfrm>
              <a:prstGeom prst="rect">
                <a:avLst/>
              </a:prstGeom>
              <a:blipFill>
                <a:blip r:embed="rId3"/>
                <a:stretch>
                  <a:fillRect l="-623" r="-5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9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6/14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Allowable stress criteria</a:t>
            </a:r>
          </a:p>
          <a:p>
            <a:pPr lvl="1"/>
            <a:r>
              <a:rPr lang="en-GB" dirty="0" smtClean="0"/>
              <a:t>Criteria for numerical analysis</a:t>
            </a:r>
            <a:endParaRPr lang="en-GB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384893"/>
            <a:ext cx="9144000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700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shell elements:</a:t>
            </a:r>
            <a:endParaRPr lang="fr-FR" sz="1700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areas far from the shape discontinuities:</a:t>
            </a:r>
            <a:endParaRPr lang="fr-FR" sz="17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0440" algn="just">
              <a:lnSpc>
                <a:spcPct val="120000"/>
              </a:lnSpc>
              <a:spcAft>
                <a:spcPts val="0"/>
              </a:spcAft>
            </a:pP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general primary membrane stresses:</a:t>
            </a: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(normal operation) or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</a:t>
            </a:r>
            <a:r>
              <a:rPr lang="en-GB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(pressure test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post-processing of the shell elements is done by considering the neutral </a:t>
            </a:r>
            <a:r>
              <a:rPr lang="en-GB" sz="17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areas near the shape discontinuities:</a:t>
            </a:r>
            <a:endParaRPr lang="fr-FR" sz="17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0440" algn="just">
              <a:lnSpc>
                <a:spcPct val="120000"/>
              </a:lnSpc>
              <a:spcAft>
                <a:spcPts val="0"/>
              </a:spcAft>
            </a:pP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local primary membrane stresses:</a:t>
            </a: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1.5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(normal operation) or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1.5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i="1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(pressure test). The post-processing of the shell elements is done by considering the neutral </a:t>
            </a:r>
            <a:r>
              <a:rPr lang="en-GB" sz="17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all cases: </a:t>
            </a:r>
            <a:endParaRPr lang="fr-FR" sz="17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0440" algn="just">
              <a:lnSpc>
                <a:spcPct val="120000"/>
              </a:lnSpc>
              <a:spcAft>
                <a:spcPts val="0"/>
              </a:spcAft>
            </a:pP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sum primary membrane + bending stresses:</a:t>
            </a:r>
            <a:r>
              <a:rPr lang="en-GB" sz="1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GB" sz="1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1.5</a:t>
            </a:r>
            <a:r>
              <a:rPr lang="en-GB" sz="17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(normal operation) or </a:t>
            </a:r>
            <a:r>
              <a:rPr lang="en-GB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700" i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GB" sz="1700" i="1" baseline="-25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≤ 1.5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GB" sz="1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(pressure test). The post-processing of the shell elements is done by considering the top or bottom </a:t>
            </a:r>
            <a:r>
              <a:rPr lang="en-GB" sz="17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7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584" y="5085184"/>
            <a:ext cx="7902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/>
            <a:endParaRPr lang="fr-FR" dirty="0">
              <a:solidFill>
                <a:srgbClr val="0066FF"/>
              </a:solidFill>
              <a:sym typeface="Symbol"/>
            </a:endParaRP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fr-FR" i="1" dirty="0">
                <a:solidFill>
                  <a:srgbClr val="FF0000"/>
                </a:solidFill>
                <a:sym typeface="Symbol"/>
              </a:rPr>
              <a:t>at room </a:t>
            </a:r>
            <a:r>
              <a:rPr lang="fr-FR" i="1" dirty="0" err="1">
                <a:solidFill>
                  <a:srgbClr val="FF0000"/>
                </a:solidFill>
                <a:sym typeface="Symbol"/>
              </a:rPr>
              <a:t>temperature</a:t>
            </a:r>
            <a:r>
              <a:rPr lang="fr-FR" i="1" dirty="0">
                <a:solidFill>
                  <a:srgbClr val="FF0000"/>
                </a:solidFill>
                <a:sym typeface="Symbol"/>
              </a:rPr>
              <a:t>: 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1,5f </a:t>
            </a:r>
            <a:r>
              <a:rPr lang="fr-FR" dirty="0">
                <a:solidFill>
                  <a:srgbClr val="FF0000"/>
                </a:solidFill>
                <a:sym typeface="Symbol"/>
              </a:rPr>
              <a:t>~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75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MPa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	and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1,5</a:t>
            </a:r>
            <a:r>
              <a:rPr lang="fr-FR" i="1" dirty="0" smtClean="0">
                <a:solidFill>
                  <a:srgbClr val="FF0000"/>
                </a:solidFill>
                <a:sym typeface="Symbol"/>
              </a:rPr>
              <a:t>f</a:t>
            </a:r>
            <a:r>
              <a:rPr lang="fr-FR" i="1" baseline="-25000" dirty="0" smtClean="0">
                <a:solidFill>
                  <a:srgbClr val="FF0000"/>
                </a:solidFill>
                <a:sym typeface="Symbol"/>
              </a:rPr>
              <a:t>test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>
                <a:solidFill>
                  <a:srgbClr val="FF0000"/>
                </a:solidFill>
                <a:sym typeface="Symbol"/>
              </a:rPr>
              <a:t>~ 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107,5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MPa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;</a:t>
            </a:r>
          </a:p>
          <a:p>
            <a:pPr marL="285750" lvl="2" indent="-285750" algn="just">
              <a:buFont typeface="Symbol" panose="05050102010706020507" pitchFamily="18" charset="2"/>
              <a:buChar char="Þ"/>
            </a:pPr>
            <a:r>
              <a:rPr lang="fr-FR" i="1" dirty="0" smtClean="0">
                <a:solidFill>
                  <a:srgbClr val="0066FF"/>
                </a:solidFill>
                <a:sym typeface="Symbol"/>
              </a:rPr>
              <a:t>at cold </a:t>
            </a:r>
            <a:r>
              <a:rPr lang="fr-FR" i="1" dirty="0" err="1" smtClean="0">
                <a:solidFill>
                  <a:srgbClr val="0066FF"/>
                </a:solidFill>
                <a:sym typeface="Symbol"/>
              </a:rPr>
              <a:t>temperature</a:t>
            </a:r>
            <a:r>
              <a:rPr lang="fr-FR" i="1" dirty="0" smtClean="0">
                <a:solidFill>
                  <a:srgbClr val="0066FF"/>
                </a:solidFill>
                <a:sym typeface="Symbol"/>
              </a:rPr>
              <a:t>: 1,5f </a:t>
            </a:r>
            <a:r>
              <a:rPr lang="fr-FR" dirty="0" smtClean="0">
                <a:solidFill>
                  <a:srgbClr val="0066FF"/>
                </a:solidFill>
                <a:sym typeface="Symbol"/>
              </a:rPr>
              <a:t> 400 </a:t>
            </a:r>
            <a:r>
              <a:rPr lang="fr-FR" dirty="0" err="1" smtClean="0">
                <a:solidFill>
                  <a:srgbClr val="0066FF"/>
                </a:solidFill>
                <a:sym typeface="Symbol"/>
              </a:rPr>
              <a:t>MPa</a:t>
            </a:r>
            <a:r>
              <a:rPr lang="fr-FR" dirty="0" smtClean="0">
                <a:solidFill>
                  <a:srgbClr val="0066FF"/>
                </a:solidFill>
                <a:sym typeface="Symbol"/>
              </a:rPr>
              <a:t> 	and </a:t>
            </a:r>
            <a:r>
              <a:rPr lang="fr-FR" dirty="0" smtClean="0">
                <a:solidFill>
                  <a:srgbClr val="0066FF"/>
                </a:solidFill>
                <a:sym typeface="Symbol"/>
              </a:rPr>
              <a:t>1,5</a:t>
            </a:r>
            <a:r>
              <a:rPr lang="fr-FR" i="1" dirty="0" smtClean="0">
                <a:solidFill>
                  <a:srgbClr val="0066FF"/>
                </a:solidFill>
                <a:sym typeface="Symbol"/>
              </a:rPr>
              <a:t>f</a:t>
            </a:r>
            <a:r>
              <a:rPr lang="fr-FR" i="1" baseline="-25000" dirty="0" smtClean="0">
                <a:solidFill>
                  <a:srgbClr val="0066FF"/>
                </a:solidFill>
                <a:sym typeface="Symbol"/>
              </a:rPr>
              <a:t>test</a:t>
            </a:r>
            <a:r>
              <a:rPr lang="fr-FR" dirty="0" smtClean="0">
                <a:solidFill>
                  <a:srgbClr val="0066FF"/>
                </a:solidFill>
                <a:sym typeface="Symbol"/>
              </a:rPr>
              <a:t>  450 </a:t>
            </a:r>
            <a:r>
              <a:rPr lang="fr-FR" dirty="0" err="1" smtClean="0">
                <a:solidFill>
                  <a:srgbClr val="0066FF"/>
                </a:solidFill>
                <a:sym typeface="Symbol"/>
              </a:rPr>
              <a:t>MPa</a:t>
            </a:r>
            <a:r>
              <a:rPr lang="fr-FR" dirty="0" smtClean="0">
                <a:solidFill>
                  <a:srgbClr val="0066FF"/>
                </a:solidFill>
                <a:sym typeface="Symbol"/>
              </a:rPr>
              <a:t>.</a:t>
            </a:r>
            <a:endParaRPr lang="fr-FR" dirty="0">
              <a:solidFill>
                <a:srgbClr val="0066FF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832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6/14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Allowable stress criteria</a:t>
            </a:r>
          </a:p>
          <a:p>
            <a:pPr lvl="1"/>
            <a:r>
              <a:rPr lang="en-GB" dirty="0" smtClean="0"/>
              <a:t>Criteria for numerical analysis</a:t>
            </a:r>
            <a:endParaRPr lang="en-GB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0" y="1384893"/>
            <a:ext cx="9144000" cy="132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700" b="1" u="sng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solid elements: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long as the maximum stress intensity is less than </a:t>
            </a:r>
            <a:r>
              <a:rPr lang="en-GB" sz="17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(or </a:t>
            </a:r>
            <a:r>
              <a:rPr lang="en-GB" sz="1700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1700" i="1" baseline="-25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the post-processing of stress intensity (</a:t>
            </a:r>
            <a:r>
              <a:rPr lang="en-GB" sz="17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Tresca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stress) is sufficient. If not, it’s necessary to linearize the maximum stress intensity along the thickness of the elements to obtain the different primary stresses: membrane stresses, bending stresses, and </a:t>
            </a:r>
            <a:r>
              <a:rPr lang="en-GB" sz="17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membrane+bending</a:t>
            </a:r>
            <a:r>
              <a:rPr lang="en-GB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7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SRF Spoke cavity </a:t>
            </a:r>
            <a:r>
              <a:rPr lang="el-GR" dirty="0"/>
              <a:t>β</a:t>
            </a:r>
            <a:r>
              <a:rPr lang="en-GB" dirty="0"/>
              <a:t> = 0.5	 </a:t>
            </a:r>
            <a:r>
              <a:rPr lang="en-GB" dirty="0" smtClean="0"/>
              <a:t>7/14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{Cavity + </a:t>
            </a:r>
            <a:r>
              <a:rPr lang="en-GB" dirty="0" err="1"/>
              <a:t>LHe</a:t>
            </a:r>
            <a:r>
              <a:rPr lang="en-GB" dirty="0"/>
              <a:t> tank</a:t>
            </a:r>
            <a:r>
              <a:rPr lang="en-GB" dirty="0" smtClean="0"/>
              <a:t>}: mechanical considerations</a:t>
            </a:r>
          </a:p>
          <a:p>
            <a:pPr lvl="1"/>
            <a:r>
              <a:rPr lang="en-GB" dirty="0" smtClean="0"/>
              <a:t>Linear static analysis 1:</a:t>
            </a:r>
          </a:p>
          <a:p>
            <a:pPr lvl="2"/>
            <a:r>
              <a:rPr lang="en-GB" dirty="0"/>
              <a:t>v</a:t>
            </a:r>
            <a:r>
              <a:rPr lang="en-GB" dirty="0" smtClean="0"/>
              <a:t>acuum in the cavity</a:t>
            </a:r>
          </a:p>
          <a:p>
            <a:pPr lvl="2"/>
            <a:r>
              <a:rPr lang="en-GB" dirty="0"/>
              <a:t>p</a:t>
            </a:r>
            <a:r>
              <a:rPr lang="en-GB" dirty="0" smtClean="0"/>
              <a:t>ressure in </a:t>
            </a:r>
            <a:r>
              <a:rPr lang="en-GB" dirty="0" err="1" smtClean="0"/>
              <a:t>LHe</a:t>
            </a:r>
            <a:r>
              <a:rPr lang="en-GB" dirty="0" smtClean="0"/>
              <a:t> tank</a:t>
            </a:r>
          </a:p>
          <a:p>
            <a:pPr lvl="2"/>
            <a:r>
              <a:rPr lang="en-GB" dirty="0"/>
              <a:t>v</a:t>
            </a:r>
            <a:r>
              <a:rPr lang="en-GB" dirty="0" smtClean="0"/>
              <a:t>acuum in the vacuum vessel of the SPK CM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803275" lvl="2" indent="0">
              <a:buNone/>
            </a:pPr>
            <a:endParaRPr lang="en-GB" dirty="0"/>
          </a:p>
          <a:p>
            <a:pPr marL="803275" lvl="2" indent="0">
              <a:buNone/>
            </a:pPr>
            <a:endParaRPr lang="fr-FR" dirty="0">
              <a:sym typeface="Symbo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07929" y="1675490"/>
            <a:ext cx="777004" cy="313350"/>
          </a:xfrm>
          <a:prstGeom prst="rect">
            <a:avLst/>
          </a:prstGeom>
          <a:solidFill>
            <a:schemeClr val="bg1"/>
          </a:solidFill>
        </p:spPr>
        <p:txBody>
          <a:bodyPr wrap="none" lIns="18000" tIns="18000" rIns="18000" bIns="1800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 1 </a:t>
            </a:r>
            <a:r>
              <a:rPr lang="en-GB" dirty="0" err="1" smtClean="0"/>
              <a:t>bara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780200"/>
            <a:ext cx="1952228" cy="1655687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2091494" y="6072878"/>
            <a:ext cx="4309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 typeface="Symbol" pitchFamily="18" charset="2"/>
              <a:buChar char="Þ"/>
            </a:pPr>
            <a:r>
              <a:rPr lang="en-GB" dirty="0" smtClean="0"/>
              <a:t> for </a:t>
            </a:r>
            <a:r>
              <a:rPr lang="en-GB" dirty="0"/>
              <a:t>the rest of the cavity: stress </a:t>
            </a:r>
            <a:r>
              <a:rPr lang="en-GB" dirty="0">
                <a:sym typeface="Symbol"/>
              </a:rPr>
              <a:t> 18 </a:t>
            </a:r>
            <a:r>
              <a:rPr lang="en-GB" dirty="0" smtClean="0">
                <a:sym typeface="Symbol"/>
              </a:rPr>
              <a:t>MPa</a:t>
            </a:r>
            <a:r>
              <a:rPr lang="en-GB" dirty="0" smtClean="0"/>
              <a:t> </a:t>
            </a:r>
            <a:endParaRPr lang="en-GB" dirty="0"/>
          </a:p>
        </p:txBody>
      </p:sp>
      <p:grpSp>
        <p:nvGrpSpPr>
          <p:cNvPr id="8" name="Groupe 7"/>
          <p:cNvGrpSpPr/>
          <p:nvPr/>
        </p:nvGrpSpPr>
        <p:grpSpPr>
          <a:xfrm>
            <a:off x="4173823" y="2439081"/>
            <a:ext cx="4934681" cy="3580814"/>
            <a:chOff x="4173823" y="2439081"/>
            <a:chExt cx="4934681" cy="3580814"/>
          </a:xfrm>
        </p:grpSpPr>
        <p:cxnSp>
          <p:nvCxnSpPr>
            <p:cNvPr id="19" name="Connecteur droit avec flèche 18"/>
            <p:cNvCxnSpPr/>
            <p:nvPr/>
          </p:nvCxnSpPr>
          <p:spPr>
            <a:xfrm>
              <a:off x="7308304" y="4060733"/>
              <a:ext cx="466390" cy="11573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593967" y="5096565"/>
              <a:ext cx="42576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Font typeface="Symbol" pitchFamily="18" charset="2"/>
                <a:buChar char="Þ"/>
              </a:pPr>
              <a:r>
                <a:rPr lang="en-GB" dirty="0"/>
                <a:t> </a:t>
              </a:r>
              <a:r>
                <a:rPr lang="en-GB" dirty="0" smtClean="0"/>
                <a:t>max </a:t>
              </a:r>
              <a:r>
                <a:rPr lang="en-GB" dirty="0"/>
                <a:t>stress at </a:t>
              </a:r>
              <a:r>
                <a:rPr lang="en-GB" dirty="0" smtClean="0"/>
                <a:t>the welded junction of a reinforcement ring/cavity junction (shape discontinuity):  </a:t>
              </a:r>
              <a:r>
                <a:rPr lang="el-GR" dirty="0"/>
                <a:t>σ</a:t>
              </a:r>
              <a:r>
                <a:rPr lang="fr-FR" baseline="-25000" dirty="0"/>
                <a:t>max</a:t>
              </a:r>
              <a:r>
                <a:rPr lang="fr-FR" dirty="0"/>
                <a:t> = </a:t>
              </a:r>
              <a:r>
                <a:rPr lang="en-GB" dirty="0"/>
                <a:t>30 </a:t>
              </a:r>
              <a:r>
                <a:rPr lang="en-GB" dirty="0" smtClean="0"/>
                <a:t>MPa</a:t>
              </a:r>
              <a:endParaRPr lang="en-GB" dirty="0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1604" y="2713031"/>
              <a:ext cx="4806900" cy="2520000"/>
            </a:xfrm>
            <a:prstGeom prst="rect">
              <a:avLst/>
            </a:prstGeom>
          </p:spPr>
        </p:pic>
        <p:sp>
          <p:nvSpPr>
            <p:cNvPr id="52" name="ZoneTexte 51"/>
            <p:cNvSpPr txBox="1"/>
            <p:nvPr/>
          </p:nvSpPr>
          <p:spPr>
            <a:xfrm>
              <a:off x="4433775" y="2439081"/>
              <a:ext cx="395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i="1" dirty="0" smtClean="0"/>
                <a:t>50% </a:t>
              </a:r>
              <a:r>
                <a:rPr lang="fr-FR" b="1" i="1" dirty="0"/>
                <a:t>of the </a:t>
              </a:r>
              <a:r>
                <a:rPr lang="fr-FR" b="1" i="1" dirty="0" err="1"/>
                <a:t>circumference</a:t>
              </a:r>
              <a:r>
                <a:rPr lang="fr-FR" b="1" i="1" dirty="0"/>
                <a:t> </a:t>
              </a:r>
              <a:r>
                <a:rPr lang="fr-FR" b="1" i="1" dirty="0" err="1"/>
                <a:t>is</a:t>
              </a:r>
              <a:r>
                <a:rPr lang="fr-FR" b="1" i="1" dirty="0"/>
                <a:t> </a:t>
              </a:r>
              <a:r>
                <a:rPr lang="fr-FR" b="1" i="1" dirty="0" err="1"/>
                <a:t>welded</a:t>
              </a:r>
              <a:endParaRPr lang="fr-FR" b="1" i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173823" y="4774814"/>
              <a:ext cx="1843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(P. DUCHESNE)</a:t>
              </a:r>
              <a:endParaRPr lang="fr-FR" sz="1600" i="1" u="sng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0" y="2420888"/>
            <a:ext cx="4301604" cy="3301242"/>
            <a:chOff x="0" y="2420888"/>
            <a:chExt cx="4301604" cy="3301242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131" y="2713031"/>
              <a:ext cx="3426265" cy="2520000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323528" y="2420888"/>
              <a:ext cx="39546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b="1" i="1" dirty="0" smtClean="0"/>
                <a:t>100% of the </a:t>
              </a:r>
              <a:r>
                <a:rPr lang="fr-FR" b="1" i="1" dirty="0" err="1" smtClean="0"/>
                <a:t>circumference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is</a:t>
              </a:r>
              <a:r>
                <a:rPr lang="fr-FR" b="1" i="1" dirty="0" smtClean="0"/>
                <a:t> </a:t>
              </a:r>
              <a:r>
                <a:rPr lang="fr-FR" b="1" i="1" dirty="0" err="1" smtClean="0"/>
                <a:t>welded</a:t>
              </a:r>
              <a:endParaRPr lang="fr-FR" b="1" i="1" dirty="0" smtClean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716" y="5075799"/>
              <a:ext cx="4273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>
                <a:buFont typeface="Symbol" pitchFamily="18" charset="2"/>
                <a:buChar char="Þ"/>
              </a:pPr>
              <a:r>
                <a:rPr lang="en-GB" dirty="0"/>
                <a:t> </a:t>
              </a:r>
              <a:r>
                <a:rPr lang="en-GB" dirty="0" smtClean="0"/>
                <a:t>max </a:t>
              </a:r>
              <a:r>
                <a:rPr lang="en-GB" dirty="0"/>
                <a:t>stress at a cavity/ HPR port junction (shape discontinuity): </a:t>
              </a:r>
              <a:r>
                <a:rPr lang="el-GR" dirty="0"/>
                <a:t>σ</a:t>
              </a:r>
              <a:r>
                <a:rPr lang="fr-FR" baseline="-25000" dirty="0"/>
                <a:t>max</a:t>
              </a:r>
              <a:r>
                <a:rPr lang="fr-FR" dirty="0"/>
                <a:t> = </a:t>
              </a:r>
              <a:r>
                <a:rPr lang="en-GB" dirty="0" smtClean="0"/>
                <a:t>20 </a:t>
              </a:r>
              <a:r>
                <a:rPr lang="en-GB" dirty="0" err="1" smtClean="0"/>
                <a:t>Mpa</a:t>
              </a:r>
              <a:endParaRPr lang="en-GB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0" y="4760209"/>
              <a:ext cx="1843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i="1" u="sng" dirty="0" smtClean="0"/>
                <a:t>(P. DUCHESNE)</a:t>
              </a:r>
              <a:endParaRPr lang="fr-FR" sz="1600" i="1" u="sng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5511" y="2754387"/>
              <a:ext cx="1058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i="1" dirty="0" smtClean="0"/>
                <a:t>VV stress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9804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13589</TotalTime>
  <Words>2564</Words>
  <Application>Microsoft Office PowerPoint</Application>
  <PresentationFormat>Affichage à l'écran (4:3)</PresentationFormat>
  <Paragraphs>567</Paragraphs>
  <Slides>28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Times New Roman</vt:lpstr>
      <vt:lpstr>Verdana</vt:lpstr>
      <vt:lpstr>Wingdings</vt:lpstr>
      <vt:lpstr>Thème Office</vt:lpstr>
      <vt:lpstr>Source Spallation European (ESS)</vt:lpstr>
      <vt:lpstr>SRF Spoke cavity β = 0.5  1/14</vt:lpstr>
      <vt:lpstr>SRF Spoke cavity β = 0.5  2/14</vt:lpstr>
      <vt:lpstr>SRF Spoke cavity β = 0.5  3/14</vt:lpstr>
      <vt:lpstr>SRF Spoke cavity β = 0.5  4/14</vt:lpstr>
      <vt:lpstr>SRF Spoke cavity β = 0.5  5/14</vt:lpstr>
      <vt:lpstr>SRF Spoke cavity β = 0.5  6/14</vt:lpstr>
      <vt:lpstr>SRF Spoke cavity β = 0.5  6/14</vt:lpstr>
      <vt:lpstr>SRF Spoke cavity β = 0.5  7/14</vt:lpstr>
      <vt:lpstr>SRF Spoke cavity β = 0.5  8/14</vt:lpstr>
      <vt:lpstr>SRF Spoke cavity β = 0.5  9/14</vt:lpstr>
      <vt:lpstr>SRF Spoke cavity β = 0.5  10/14</vt:lpstr>
      <vt:lpstr>SRF Spoke cavity β = 0.5  11/14</vt:lpstr>
      <vt:lpstr>SRF Spoke cavity β = 0.5  12/14</vt:lpstr>
      <vt:lpstr>SRF Spoke cavity β = 0.5  14/14</vt:lpstr>
      <vt:lpstr>Cold helium circuits: safety devices 1/12</vt:lpstr>
      <vt:lpstr>Cold helium circuits: safety devices 2/12</vt:lpstr>
      <vt:lpstr>Cold helium circuits: safety devices 3/12</vt:lpstr>
      <vt:lpstr>Cold helium circuits: safety devices 4/12</vt:lpstr>
      <vt:lpstr>Cold helium circuits: safety devices 5/12</vt:lpstr>
      <vt:lpstr>Cold helium circuits: safety devices 6/12</vt:lpstr>
      <vt:lpstr>Cold helium circuits: safety devices 7/12</vt:lpstr>
      <vt:lpstr>Cold helium circuits: safety devices 8/12</vt:lpstr>
      <vt:lpstr>Cold helium circuits: safety devices 9/12</vt:lpstr>
      <vt:lpstr>Cold helium circuits: safety devices 10/12</vt:lpstr>
      <vt:lpstr>Cold helium circuits: safety devices 11/12</vt:lpstr>
      <vt:lpstr>Cold helium circuits: safety devices 12/12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Patxi Duthil</dc:creator>
  <cp:lastModifiedBy>Patxi Duthil</cp:lastModifiedBy>
  <cp:revision>1165</cp:revision>
  <dcterms:created xsi:type="dcterms:W3CDTF">2014-11-24T23:00:23Z</dcterms:created>
  <dcterms:modified xsi:type="dcterms:W3CDTF">2019-05-21T05:30:22Z</dcterms:modified>
</cp:coreProperties>
</file>