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03" r:id="rId3"/>
    <p:sldId id="263" r:id="rId4"/>
    <p:sldId id="349" r:id="rId5"/>
    <p:sldId id="262" r:id="rId6"/>
    <p:sldId id="324" r:id="rId7"/>
    <p:sldId id="352" r:id="rId8"/>
    <p:sldId id="363" r:id="rId9"/>
    <p:sldId id="304" r:id="rId10"/>
    <p:sldId id="351" r:id="rId11"/>
    <p:sldId id="348" r:id="rId12"/>
    <p:sldId id="357" r:id="rId13"/>
    <p:sldId id="354" r:id="rId14"/>
    <p:sldId id="356" r:id="rId15"/>
    <p:sldId id="358" r:id="rId16"/>
    <p:sldId id="336" r:id="rId17"/>
    <p:sldId id="355" r:id="rId18"/>
    <p:sldId id="359" r:id="rId19"/>
    <p:sldId id="350" r:id="rId20"/>
    <p:sldId id="360" r:id="rId21"/>
    <p:sldId id="362" r:id="rId22"/>
    <p:sldId id="361" r:id="rId23"/>
    <p:sldId id="273" r:id="rId24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99"/>
    <a:srgbClr val="FF0000"/>
    <a:srgbClr val="EAEAEA"/>
    <a:srgbClr val="990000"/>
    <a:srgbClr val="808080"/>
    <a:srgbClr val="CC6600"/>
    <a:srgbClr val="666666"/>
    <a:srgbClr val="96969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7" autoAdjust="0"/>
  </p:normalViewPr>
  <p:slideViewPr>
    <p:cSldViewPr snapToGrid="0">
      <p:cViewPr varScale="1">
        <p:scale>
          <a:sx n="84" d="100"/>
          <a:sy n="84" d="100"/>
        </p:scale>
        <p:origin x="-6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68CA5B7-1AA1-40C9-B5BF-1041C3DFEC59}" type="datetime3">
              <a:rPr lang="en-US" smtClean="0"/>
              <a:t>25 August 2019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FA22AFC-BDE2-417D-9550-5C865636222A}" type="datetime3">
              <a:rPr lang="en-US" smtClean="0"/>
              <a:t>25 August 2019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7070568-7DBF-43AD-B366-61C63F1AAF19}" type="datetime3">
              <a:rPr lang="en-US" smtClean="0"/>
              <a:t>25 August 2019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76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26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0862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6362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26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7566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26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9907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679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26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4093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738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26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000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26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87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6825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26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375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26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3276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2D83E6E-7B72-4DA6-8B30-5F14C1B1D06A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77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CF5ED66-DAD8-49F2-8A14-21457537C246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69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91E5DE7-6E48-495C-BD9C-6E50202A1870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035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8895205-374B-4D0D-ABC2-FE88600D22AC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2753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655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6F64B2F-2A85-4D5A-AF93-9930E5326C7F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8481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738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25 August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383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535236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0" name="Picture 13" descr="FREIA_log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722313" y="4520521"/>
            <a:ext cx="7772400" cy="1500187"/>
          </a:xfrm>
        </p:spPr>
        <p:txBody>
          <a:bodyPr anchor="t"/>
          <a:lstStyle>
            <a:lvl1pPr marL="0" indent="0">
              <a:buNone/>
              <a:defRPr sz="3200" b="1" cap="all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36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933793"/>
            <a:ext cx="4123630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437849"/>
            <a:ext cx="4127747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933793"/>
            <a:ext cx="4060334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437849"/>
            <a:ext cx="4060334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 descr="FREIA_logo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10297"/>
            <a:ext cx="7772400" cy="1085669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Facility </a:t>
            </a:r>
            <a:r>
              <a:rPr lang="en-US" sz="1800" b="1" dirty="0">
                <a:solidFill>
                  <a:schemeClr val="tx1"/>
                </a:solidFill>
              </a:rPr>
              <a:t>for Research </a:t>
            </a:r>
            <a:r>
              <a:rPr lang="en-US" sz="1800" b="1" dirty="0" smtClean="0">
                <a:solidFill>
                  <a:schemeClr val="tx1"/>
                </a:solidFill>
              </a:rPr>
              <a:t>Instrumentation and </a:t>
            </a:r>
            <a:r>
              <a:rPr lang="en-US" sz="1800" b="1" dirty="0">
                <a:solidFill>
                  <a:schemeClr val="tx1"/>
                </a:solidFill>
              </a:rPr>
              <a:t>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6077" y="3667554"/>
            <a:ext cx="8872695" cy="79132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4000" b="1" dirty="0" smtClean="0"/>
              <a:t>Spoke </a:t>
            </a:r>
            <a:r>
              <a:rPr lang="en-GB" sz="4000" b="1" dirty="0" err="1" smtClean="0"/>
              <a:t>Cryomodule</a:t>
            </a:r>
            <a:r>
              <a:rPr lang="en-GB" sz="4000" b="1" dirty="0" smtClean="0"/>
              <a:t> Testing</a:t>
            </a:r>
            <a:endParaRPr lang="en-GB" sz="4000" b="1" dirty="0"/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36076" y="4524866"/>
            <a:ext cx="8872695" cy="139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Roger </a:t>
            </a:r>
            <a:r>
              <a:rPr lang="en-US" b="1" kern="0" dirty="0" err="1" smtClean="0">
                <a:solidFill>
                  <a:srgbClr val="808080"/>
                </a:solidFill>
              </a:rPr>
              <a:t>Ruber</a:t>
            </a:r>
            <a:r>
              <a:rPr lang="en-US" b="1" kern="0" dirty="0" smtClean="0">
                <a:solidFill>
                  <a:srgbClr val="808080"/>
                </a:solidFill>
              </a:rPr>
              <a:t>, for the FREIA team</a:t>
            </a:r>
            <a:endParaRPr lang="en-US" b="1" kern="0" dirty="0" smtClean="0">
              <a:solidFill>
                <a:srgbClr val="808080"/>
              </a:solidFill>
            </a:endParaRP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Uppsala, </a:t>
            </a:r>
            <a:r>
              <a:rPr lang="en-US" i="1" kern="0" dirty="0" smtClean="0">
                <a:solidFill>
                  <a:srgbClr val="990000"/>
                </a:solidFill>
              </a:rPr>
              <a:t>26</a:t>
            </a:r>
            <a:r>
              <a:rPr lang="en-US" i="1" kern="0" dirty="0" smtClean="0">
                <a:solidFill>
                  <a:srgbClr val="990000"/>
                </a:solidFill>
              </a:rPr>
              <a:t> August </a:t>
            </a:r>
            <a:r>
              <a:rPr lang="en-US" i="1" kern="0" dirty="0" smtClean="0">
                <a:solidFill>
                  <a:srgbClr val="990000"/>
                </a:solidFill>
              </a:rPr>
              <a:t>2019</a:t>
            </a:r>
            <a:endParaRPr lang="en-US" i="1" kern="0" dirty="0">
              <a:solidFill>
                <a:srgbClr val="990000"/>
              </a:solidFill>
            </a:endParaRPr>
          </a:p>
        </p:txBody>
      </p:sp>
      <p:pic>
        <p:nvPicPr>
          <p:cNvPr id="5" name="Picture 2" descr="File:ESS Logo Frugal Blue cmy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62" y="2575099"/>
            <a:ext cx="2032474" cy="10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Valve Box </a:t>
            </a:r>
            <a:r>
              <a:rPr lang="en-GB" dirty="0" smtClean="0"/>
              <a:t>Prototype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00FF"/>
                </a:solidFill>
              </a:rPr>
              <a:t>C</a:t>
            </a:r>
            <a:r>
              <a:rPr lang="en-GB" dirty="0" err="1" smtClean="0">
                <a:solidFill>
                  <a:srgbClr val="0000FF"/>
                </a:solidFill>
              </a:rPr>
              <a:t>ryo</a:t>
            </a:r>
            <a:r>
              <a:rPr lang="en-GB" dirty="0" smtClean="0">
                <a:solidFill>
                  <a:srgbClr val="0000FF"/>
                </a:solidFill>
              </a:rPr>
              <a:t> test run with simulator (Dec + </a:t>
            </a:r>
            <a:r>
              <a:rPr lang="en-GB" dirty="0" smtClean="0">
                <a:solidFill>
                  <a:srgbClr val="0000FF"/>
                </a:solidFill>
              </a:rPr>
              <a:t>Jan)</a:t>
            </a:r>
            <a:endParaRPr lang="en-GB" dirty="0" smtClean="0">
              <a:solidFill>
                <a:srgbClr val="0000FF"/>
              </a:solidFill>
            </a:endParaRPr>
          </a:p>
          <a:p>
            <a:pPr lvl="1"/>
            <a:r>
              <a:rPr lang="en-GB" dirty="0" smtClean="0"/>
              <a:t>commissioning controls &amp; functionality test</a:t>
            </a:r>
          </a:p>
          <a:p>
            <a:endParaRPr lang="en-GB" dirty="0" smtClean="0"/>
          </a:p>
          <a:p>
            <a:r>
              <a:rPr lang="en-GB" dirty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hermo-acoustic oscillations</a:t>
            </a:r>
          </a:p>
          <a:p>
            <a:pPr lvl="1"/>
            <a:r>
              <a:rPr lang="en-GB" dirty="0" smtClean="0"/>
              <a:t>installed RLC-circuit to damp the </a:t>
            </a:r>
            <a:r>
              <a:rPr lang="en-GB" dirty="0" smtClean="0"/>
              <a:t>oscillations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10</a:t>
            </a:fld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5779" y="1406769"/>
            <a:ext cx="3779520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4" y="4026877"/>
            <a:ext cx="6472604" cy="2389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9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Warm RF Conditioning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~</a:t>
            </a:r>
            <a:r>
              <a:rPr lang="en-GB" dirty="0"/>
              <a:t>3 days/cavity</a:t>
            </a:r>
          </a:p>
          <a:p>
            <a:pPr lvl="1"/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conditioning ~50 hours</a:t>
            </a:r>
          </a:p>
          <a:p>
            <a:pPr lvl="1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conditioning ~20 h (cross-contamination)</a:t>
            </a:r>
          </a:p>
          <a:p>
            <a:endParaRPr lang="en-GB" dirty="0" smtClean="0"/>
          </a:p>
          <a:p>
            <a:r>
              <a:rPr lang="en-GB" dirty="0" smtClean="0"/>
              <a:t>fully </a:t>
            </a:r>
            <a:r>
              <a:rPr lang="en-GB" dirty="0"/>
              <a:t>automatic system conditioning system</a:t>
            </a:r>
            <a:endParaRPr lang="en-US" dirty="0"/>
          </a:p>
          <a:p>
            <a:pPr lvl="1"/>
            <a:r>
              <a:rPr lang="en-US" sz="1600" dirty="0" smtClean="0"/>
              <a:t>commissioned and implemented </a:t>
            </a:r>
            <a:r>
              <a:rPr lang="en-US" sz="1600" dirty="0"/>
              <a:t>to run 24h/day</a:t>
            </a:r>
          </a:p>
          <a:p>
            <a:endParaRPr lang="en-GB" dirty="0" smtClean="0"/>
          </a:p>
          <a:p>
            <a:r>
              <a:rPr lang="en-US" dirty="0" smtClean="0"/>
              <a:t>MP </a:t>
            </a:r>
            <a:r>
              <a:rPr lang="en-US" dirty="0"/>
              <a:t>bands </a:t>
            </a:r>
            <a:r>
              <a:rPr lang="en-US" dirty="0" smtClean="0"/>
              <a:t>consistent </a:t>
            </a:r>
            <a:r>
              <a:rPr lang="en-US" dirty="0"/>
              <a:t>with HNOSS </a:t>
            </a:r>
            <a:r>
              <a:rPr lang="en-US" dirty="0" smtClean="0"/>
              <a:t>test</a:t>
            </a:r>
          </a:p>
          <a:p>
            <a:pPr lvl="1"/>
            <a:r>
              <a:rPr lang="en-US" sz="1600" dirty="0"/>
              <a:t>strength depends on pulse length, </a:t>
            </a:r>
            <a:endParaRPr lang="en-US" sz="1600" dirty="0" smtClean="0"/>
          </a:p>
          <a:p>
            <a:pPr lvl="1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/2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/>
              <a:t>conditioning</a:t>
            </a:r>
            <a:r>
              <a:rPr lang="mr-IN" sz="1600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4" y="981075"/>
            <a:ext cx="3459206" cy="259440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18" y="4006392"/>
            <a:ext cx="5377351" cy="244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78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 Down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Cool Down</a:t>
            </a:r>
          </a:p>
          <a:p>
            <a:pPr lvl="1"/>
            <a:r>
              <a:rPr lang="en-US" dirty="0"/>
              <a:t>4h 15min to 4.5 K</a:t>
            </a:r>
          </a:p>
          <a:p>
            <a:pPr lvl="2"/>
            <a:r>
              <a:rPr lang="en-US" sz="1600" dirty="0"/>
              <a:t>2h 30 min for </a:t>
            </a:r>
            <a:r>
              <a:rPr lang="en-US" sz="1600" dirty="0" smtClean="0"/>
              <a:t>shield</a:t>
            </a:r>
          </a:p>
          <a:p>
            <a:pPr marL="357188" lvl="2" indent="0">
              <a:buNone/>
            </a:pPr>
            <a:endParaRPr lang="en-US" sz="1600" dirty="0" smtClean="0">
              <a:solidFill>
                <a:srgbClr val="FF0000"/>
              </a:solidFill>
            </a:endParaRPr>
          </a:p>
          <a:p>
            <a:pPr lvl="1"/>
            <a:r>
              <a:rPr lang="en-US" sz="1600" dirty="0" smtClean="0"/>
              <a:t>~</a:t>
            </a:r>
            <a:r>
              <a:rPr lang="en-US" sz="1600" dirty="0"/>
              <a:t>1/2 day to 2 K</a:t>
            </a:r>
          </a:p>
          <a:p>
            <a:pPr lvl="2"/>
            <a:r>
              <a:rPr lang="en-US" sz="1600" dirty="0" smtClean="0"/>
              <a:t>including </a:t>
            </a:r>
            <a:r>
              <a:rPr lang="en-US" sz="1600" dirty="0"/>
              <a:t>stabilization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4" y="981075"/>
            <a:ext cx="3459206" cy="259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FPC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conditioning (4K)</a:t>
            </a:r>
          </a:p>
          <a:p>
            <a:pPr lvl="1"/>
            <a:r>
              <a:rPr lang="en-GB" dirty="0"/>
              <a:t>no coupler activity</a:t>
            </a:r>
          </a:p>
          <a:p>
            <a:pPr lvl="1"/>
            <a:r>
              <a:rPr lang="en-GB" dirty="0"/>
              <a:t>Quench during cavity conditioning at 4 K</a:t>
            </a:r>
          </a:p>
          <a:p>
            <a:pPr lvl="2"/>
            <a:r>
              <a:rPr lang="en-GB" dirty="0"/>
              <a:t>burst disc rupture </a:t>
            </a:r>
            <a:r>
              <a:rPr lang="en-GB" dirty="0">
                <a:cs typeface="Arial"/>
              </a:rPr>
              <a:t>→</a:t>
            </a:r>
            <a:r>
              <a:rPr lang="en-GB" dirty="0"/>
              <a:t> thermal </a:t>
            </a:r>
            <a:r>
              <a:rPr lang="en-GB" dirty="0" smtClean="0"/>
              <a:t>cycling</a:t>
            </a:r>
          </a:p>
          <a:p>
            <a:pPr lvl="2"/>
            <a:r>
              <a:rPr lang="en-GB" dirty="0" smtClean="0"/>
              <a:t>implemented quench detection</a:t>
            </a:r>
          </a:p>
          <a:p>
            <a:pPr lvl="2"/>
            <a:r>
              <a:rPr lang="en-GB" dirty="0" smtClean="0"/>
              <a:t>from now on always at 2 K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FPC </a:t>
            </a:r>
            <a:r>
              <a:rPr lang="en-US" dirty="0">
                <a:solidFill>
                  <a:srgbClr val="0000FF"/>
                </a:solidFill>
              </a:rPr>
              <a:t>conditioning </a:t>
            </a:r>
            <a:r>
              <a:rPr lang="en-US" dirty="0" smtClean="0">
                <a:solidFill>
                  <a:srgbClr val="0000FF"/>
                </a:solidFill>
              </a:rPr>
              <a:t>(2K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GB" dirty="0" smtClean="0"/>
              <a:t>~1/2 day/cavity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RF Conditioning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13</a:t>
            </a:fld>
            <a:endParaRPr lang="sv-SE" dirty="0"/>
          </a:p>
        </p:txBody>
      </p:sp>
      <p:pic>
        <p:nvPicPr>
          <p:cNvPr id="9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25" y="899669"/>
            <a:ext cx="4117945" cy="2658072"/>
          </a:xfrm>
          <a:prstGeom prst="rect">
            <a:avLst/>
          </a:prstGeom>
        </p:spPr>
      </p:pic>
      <p:pic>
        <p:nvPicPr>
          <p:cNvPr id="10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25" y="3789575"/>
            <a:ext cx="4134274" cy="2668612"/>
          </a:xfrm>
          <a:prstGeom prst="rect">
            <a:avLst/>
          </a:prstGeom>
        </p:spPr>
      </p:pic>
      <p:sp>
        <p:nvSpPr>
          <p:cNvPr id="11" name="テキスト ボックス 4"/>
          <p:cNvSpPr txBox="1"/>
          <p:nvPr/>
        </p:nvSpPr>
        <p:spPr>
          <a:xfrm>
            <a:off x="5522195" y="666567"/>
            <a:ext cx="8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FPC1</a:t>
            </a:r>
          </a:p>
        </p:txBody>
      </p:sp>
      <p:sp>
        <p:nvSpPr>
          <p:cNvPr id="12" name="テキスト ボックス 8"/>
          <p:cNvSpPr txBox="1"/>
          <p:nvPr/>
        </p:nvSpPr>
        <p:spPr>
          <a:xfrm>
            <a:off x="7634320" y="3033012"/>
            <a:ext cx="1175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Pulse length</a:t>
            </a:r>
          </a:p>
        </p:txBody>
      </p:sp>
      <p:sp>
        <p:nvSpPr>
          <p:cNvPr id="13" name="テキスト ボックス 10"/>
          <p:cNvSpPr txBox="1"/>
          <p:nvPr/>
        </p:nvSpPr>
        <p:spPr>
          <a:xfrm>
            <a:off x="7634321" y="1962252"/>
            <a:ext cx="1175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vacuum</a:t>
            </a:r>
          </a:p>
        </p:txBody>
      </p:sp>
      <p:sp>
        <p:nvSpPr>
          <p:cNvPr id="14" name="テキスト ボックス 11"/>
          <p:cNvSpPr txBox="1"/>
          <p:nvPr/>
        </p:nvSpPr>
        <p:spPr>
          <a:xfrm>
            <a:off x="6977095" y="1035899"/>
            <a:ext cx="1832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Forward power (</a:t>
            </a:r>
            <a:r>
              <a:rPr lang="en-US" sz="1000" dirty="0" err="1"/>
              <a:t>dBm</a:t>
            </a:r>
            <a:r>
              <a:rPr lang="en-US" sz="1000" dirty="0"/>
              <a:t>)</a:t>
            </a:r>
          </a:p>
        </p:txBody>
      </p:sp>
      <p:sp>
        <p:nvSpPr>
          <p:cNvPr id="15" name="テキスト ボックス 8"/>
          <p:cNvSpPr txBox="1"/>
          <p:nvPr/>
        </p:nvSpPr>
        <p:spPr>
          <a:xfrm>
            <a:off x="7583102" y="5966320"/>
            <a:ext cx="1175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Pulse length</a:t>
            </a:r>
          </a:p>
        </p:txBody>
      </p:sp>
      <p:sp>
        <p:nvSpPr>
          <p:cNvPr id="16" name="テキスト ボックス 10"/>
          <p:cNvSpPr txBox="1"/>
          <p:nvPr/>
        </p:nvSpPr>
        <p:spPr>
          <a:xfrm>
            <a:off x="7583103" y="4895560"/>
            <a:ext cx="1175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vacuum</a:t>
            </a:r>
          </a:p>
        </p:txBody>
      </p:sp>
      <p:sp>
        <p:nvSpPr>
          <p:cNvPr id="17" name="テキスト ボックス 11"/>
          <p:cNvSpPr txBox="1"/>
          <p:nvPr/>
        </p:nvSpPr>
        <p:spPr>
          <a:xfrm>
            <a:off x="6925877" y="3969207"/>
            <a:ext cx="1832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Forward power (</a:t>
            </a:r>
            <a:r>
              <a:rPr lang="en-US" sz="1000" dirty="0" err="1"/>
              <a:t>dBm</a:t>
            </a:r>
            <a:r>
              <a:rPr lang="en-US" sz="1000" dirty="0"/>
              <a:t>)</a:t>
            </a:r>
          </a:p>
        </p:txBody>
      </p:sp>
      <p:sp>
        <p:nvSpPr>
          <p:cNvPr id="18" name="テキスト ボックス 4"/>
          <p:cNvSpPr txBox="1"/>
          <p:nvPr/>
        </p:nvSpPr>
        <p:spPr>
          <a:xfrm>
            <a:off x="5522195" y="3604909"/>
            <a:ext cx="8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FPC2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892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FPC Conditioning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3176833"/>
            <a:ext cx="8642350" cy="3131892"/>
          </a:xfrm>
        </p:spPr>
        <p:txBody>
          <a:bodyPr/>
          <a:lstStyle/>
          <a:p>
            <a:r>
              <a:rPr lang="en-US" dirty="0"/>
              <a:t>Re-conditioning is required due to cross contamination</a:t>
            </a:r>
          </a:p>
          <a:p>
            <a:r>
              <a:rPr lang="en-US" dirty="0"/>
              <a:t>Total conditioning timing </a:t>
            </a:r>
            <a:r>
              <a:rPr lang="en-US" dirty="0" smtClean="0"/>
              <a:t>was </a:t>
            </a:r>
          </a:p>
          <a:p>
            <a:pPr lvl="1"/>
            <a:r>
              <a:rPr lang="en-US" dirty="0" smtClean="0"/>
              <a:t>about </a:t>
            </a:r>
            <a:r>
              <a:rPr lang="en-US" dirty="0"/>
              <a:t>4 weeks (real time), </a:t>
            </a:r>
            <a:endParaRPr lang="en-US" dirty="0" smtClean="0"/>
          </a:p>
          <a:p>
            <a:pPr lvl="1"/>
            <a:r>
              <a:rPr lang="en-US" dirty="0" smtClean="0"/>
              <a:t>can </a:t>
            </a:r>
            <a:r>
              <a:rPr lang="en-US" dirty="0"/>
              <a:t>be improved to 7 days (based on live time) or </a:t>
            </a:r>
            <a:endParaRPr lang="en-US" dirty="0" smtClean="0"/>
          </a:p>
          <a:p>
            <a:pPr lvl="1"/>
            <a:r>
              <a:rPr lang="en-US" dirty="0" smtClean="0"/>
              <a:t>3 </a:t>
            </a:r>
            <a:r>
              <a:rPr lang="en-US" dirty="0"/>
              <a:t>days if conditioning two couplers simultaneously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  <p:graphicFrame>
        <p:nvGraphicFramePr>
          <p:cNvPr id="7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783712"/>
              </p:ext>
            </p:extLst>
          </p:nvPr>
        </p:nvGraphicFramePr>
        <p:xfrm>
          <a:off x="618549" y="1029878"/>
          <a:ext cx="3725636" cy="203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1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4233">
                  <a:extLst>
                    <a:ext uri="{9D8B030D-6E8A-4147-A177-3AD203B41FA5}">
                      <a16:colId xmlns:a16="http://schemas.microsoft.com/office/drawing/2014/main" xmlns="" val="30874641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FPC1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Warm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Cold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Real time [h]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304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  <a:endParaRPr kumimoji="1" lang="ja-JP" alt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Intervention #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17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1" lang="ja-JP" alt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Live time [h]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76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kumimoji="1" lang="ja-JP" alt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Dead time [h]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228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kumimoji="1" lang="ja-JP" alt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953721"/>
              </p:ext>
            </p:extLst>
          </p:nvPr>
        </p:nvGraphicFramePr>
        <p:xfrm>
          <a:off x="4648987" y="1013418"/>
          <a:ext cx="3725635" cy="203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2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6695">
                  <a:extLst>
                    <a:ext uri="{9D8B030D-6E8A-4147-A177-3AD203B41FA5}">
                      <a16:colId xmlns:a16="http://schemas.microsoft.com/office/drawing/2014/main" xmlns="" val="255703592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FPC2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Warm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Cold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Real time [h]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297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  <a:endParaRPr kumimoji="1" lang="ja-JP" alt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Intervention #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23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1" lang="ja-JP" alt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Live time [h]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78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  <a:endParaRPr kumimoji="1" lang="ja-JP" alt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Dead time [h]</a:t>
                      </a:r>
                      <a:endParaRPr kumimoji="1" lang="ja-JP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100" dirty="0"/>
                        <a:t>219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995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Conditioning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3525625"/>
            <a:ext cx="8642350" cy="2783100"/>
          </a:xfrm>
        </p:spPr>
        <p:txBody>
          <a:bodyPr/>
          <a:lstStyle/>
          <a:p>
            <a:r>
              <a:rPr lang="en-US" dirty="0"/>
              <a:t>Different loop setting and conditioning strategies were studied </a:t>
            </a:r>
            <a:endParaRPr lang="en-US" dirty="0" smtClean="0"/>
          </a:p>
          <a:p>
            <a:pPr lvl="1"/>
            <a:r>
              <a:rPr lang="en-US" dirty="0" smtClean="0"/>
              <a:t>no </a:t>
            </a:r>
            <a:r>
              <a:rPr lang="en-US" dirty="0"/>
              <a:t>significant difference was found in the time variation of cavity conditioning.</a:t>
            </a:r>
          </a:p>
          <a:p>
            <a:r>
              <a:rPr lang="en-US" dirty="0"/>
              <a:t>Open loop with a fixed repetition rate of 14 Hz would be an optimal option</a:t>
            </a:r>
          </a:p>
          <a:p>
            <a:r>
              <a:rPr lang="en-US" dirty="0"/>
              <a:t>Total cavity conditioning timing is about 2 days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15</a:t>
            </a:fld>
            <a:endParaRPr lang="sv-SE" dirty="0"/>
          </a:p>
        </p:txBody>
      </p:sp>
      <p:graphicFrame>
        <p:nvGraphicFramePr>
          <p:cNvPr id="8" name="表 4">
            <a:extLst>
              <a:ext uri="{FF2B5EF4-FFF2-40B4-BE49-F238E27FC236}">
                <a16:creationId xmlns:a16="http://schemas.microsoft.com/office/drawing/2014/main" xmlns="" id="{5E97C77B-533C-4FF8-9FFB-50645F7EA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745580"/>
              </p:ext>
            </p:extLst>
          </p:nvPr>
        </p:nvGraphicFramePr>
        <p:xfrm>
          <a:off x="593890" y="959911"/>
          <a:ext cx="7249212" cy="2357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6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66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6242">
                  <a:extLst>
                    <a:ext uri="{9D8B030D-6E8A-4147-A177-3AD203B41FA5}">
                      <a16:colId xmlns:a16="http://schemas.microsoft.com/office/drawing/2014/main" xmlns="" val="308746416"/>
                    </a:ext>
                  </a:extLst>
                </a:gridCol>
                <a:gridCol w="1566323">
                  <a:extLst>
                    <a:ext uri="{9D8B030D-6E8A-4147-A177-3AD203B41FA5}">
                      <a16:colId xmlns:a16="http://schemas.microsoft.com/office/drawing/2014/main" xmlns="" val="558259053"/>
                    </a:ext>
                  </a:extLst>
                </a:gridCol>
                <a:gridCol w="1508290">
                  <a:extLst>
                    <a:ext uri="{9D8B030D-6E8A-4147-A177-3AD203B41FA5}">
                      <a16:colId xmlns:a16="http://schemas.microsoft.com/office/drawing/2014/main" xmlns="" val="1473721297"/>
                    </a:ext>
                  </a:extLst>
                </a:gridCol>
              </a:tblGrid>
              <a:tr h="658389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Cav1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Cav2 </a:t>
                      </a:r>
                    </a:p>
                    <a:p>
                      <a:r>
                        <a:rPr kumimoji="1" lang="en-US" altLang="ja-JP" sz="1600" dirty="0"/>
                        <a:t>1</a:t>
                      </a:r>
                      <a:r>
                        <a:rPr kumimoji="1" lang="en-US" altLang="ja-JP" sz="1600" baseline="30000" dirty="0"/>
                        <a:t>st</a:t>
                      </a:r>
                      <a:r>
                        <a:rPr kumimoji="1" lang="en-US" altLang="ja-JP" sz="1600" dirty="0"/>
                        <a:t> run</a:t>
                      </a:r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Cav2 </a:t>
                      </a:r>
                    </a:p>
                    <a:p>
                      <a:r>
                        <a:rPr kumimoji="1" lang="en-US" altLang="ja-JP" sz="1600" dirty="0"/>
                        <a:t>2</a:t>
                      </a:r>
                      <a:r>
                        <a:rPr kumimoji="1" lang="en-US" altLang="ja-JP" sz="1600" baseline="30000" dirty="0"/>
                        <a:t>nd</a:t>
                      </a:r>
                      <a:r>
                        <a:rPr kumimoji="1" lang="en-US" altLang="ja-JP" sz="1600" dirty="0"/>
                        <a:t> run</a:t>
                      </a:r>
                      <a:endParaRPr kumimoji="1" lang="ja-JP" altLang="en-US" sz="1600" dirty="0"/>
                    </a:p>
                    <a:p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Cav2 </a:t>
                      </a:r>
                    </a:p>
                    <a:p>
                      <a:r>
                        <a:rPr kumimoji="1" lang="en-US" altLang="ja-JP" sz="1600" dirty="0"/>
                        <a:t>3</a:t>
                      </a:r>
                      <a:r>
                        <a:rPr kumimoji="1" lang="en-US" altLang="ja-JP" sz="1600" baseline="30000" dirty="0"/>
                        <a:t>rd</a:t>
                      </a:r>
                      <a:r>
                        <a:rPr kumimoji="1" lang="en-US" altLang="ja-JP" sz="1600" dirty="0"/>
                        <a:t> run</a:t>
                      </a:r>
                      <a:endParaRPr kumimoji="1" lang="ja-JP" altLang="en-US" sz="1600" dirty="0"/>
                    </a:p>
                    <a:p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896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live time [h]</a:t>
                      </a:r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6</a:t>
                      </a:r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sv-SE" altLang="ja-J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7.4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896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Loop </a:t>
                      </a:r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Open loop</a:t>
                      </a:r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7334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Conditioning strategy</a:t>
                      </a:r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kumimoji="1"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1ms@ 14Hz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kumimoji="1" lang="en-US" altLang="ja-JP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3.2ms@14Hz</a:t>
                      </a:r>
                      <a:endParaRPr kumimoji="1" lang="ja-JP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kumimoji="1"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1ms@ 14Hz</a:t>
                      </a:r>
                    </a:p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kumimoji="1" lang="en-US" altLang="ja-JP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3.2ms@14Hz</a:t>
                      </a:r>
                      <a:endParaRPr kumimoji="1" lang="ja-JP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kumimoji="1"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3.2ms@ 1Hz</a:t>
                      </a:r>
                    </a:p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kumimoji="1" lang="en-US" altLang="ja-JP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3.2ms@14Hz</a:t>
                      </a:r>
                      <a:endParaRPr kumimoji="1" lang="ja-JP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kumimoji="1"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1ms@ 14Hz</a:t>
                      </a:r>
                    </a:p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kumimoji="1" lang="en-US" altLang="ja-JP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3.2ms@14Hz</a:t>
                      </a:r>
                      <a:endParaRPr kumimoji="1" lang="ja-JP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9893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807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</a:t>
            </a:r>
            <a:r>
              <a:rPr lang="en-GB" dirty="0" err="1" smtClean="0"/>
              <a:t>Cryomodule</a:t>
            </a:r>
            <a:r>
              <a:rPr lang="en-GB" dirty="0" smtClean="0"/>
              <a:t>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Fast tuner performance</a:t>
            </a:r>
          </a:p>
          <a:p>
            <a:pPr lvl="1"/>
            <a:r>
              <a:rPr lang="en-GB" dirty="0" smtClean="0"/>
              <a:t>Lorenz force detuning compensation (piezo)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16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22" y="981075"/>
            <a:ext cx="3598818" cy="2699114"/>
          </a:xfrm>
          <a:prstGeom prst="rect">
            <a:avLst/>
          </a:prstGeom>
        </p:spPr>
      </p:pic>
      <p:pic>
        <p:nvPicPr>
          <p:cNvPr id="8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4" y="1962432"/>
            <a:ext cx="3945051" cy="4476305"/>
          </a:xfrm>
          <a:prstGeom prst="rect">
            <a:avLst/>
          </a:prstGeom>
        </p:spPr>
      </p:pic>
      <p:pic>
        <p:nvPicPr>
          <p:cNvPr id="9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49" y="1962432"/>
            <a:ext cx="3945302" cy="4476305"/>
          </a:xfrm>
          <a:prstGeom prst="rect">
            <a:avLst/>
          </a:prstGeom>
        </p:spPr>
      </p:pic>
      <p:sp>
        <p:nvSpPr>
          <p:cNvPr id="10" name="テキスト ボックス 3"/>
          <p:cNvSpPr txBox="1"/>
          <p:nvPr/>
        </p:nvSpPr>
        <p:spPr>
          <a:xfrm>
            <a:off x="2775733" y="196243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w/o correction</a:t>
            </a:r>
            <a:endParaRPr lang="en-US" sz="1800" dirty="0"/>
          </a:p>
        </p:txBody>
      </p:sp>
      <p:sp>
        <p:nvSpPr>
          <p:cNvPr id="11" name="テキスト ボックス 4"/>
          <p:cNvSpPr txBox="1"/>
          <p:nvPr/>
        </p:nvSpPr>
        <p:spPr>
          <a:xfrm>
            <a:off x="7046331" y="196243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w/ correction</a:t>
            </a:r>
            <a:endParaRPr lang="en-US" sz="18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1478227" y="5613115"/>
            <a:ext cx="1340426" cy="369333"/>
            <a:chOff x="1478228" y="5243782"/>
            <a:chExt cx="1340426" cy="36933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478228" y="5243782"/>
              <a:ext cx="1340425" cy="36933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1592529" y="5441210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080900" y="5243783"/>
              <a:ext cx="73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/>
                <a:t>f</a:t>
              </a:r>
              <a:r>
                <a:rPr lang="en-GB" sz="1800" baseline="-25000" dirty="0" err="1" smtClean="0"/>
                <a:t>shift</a:t>
              </a:r>
              <a:endParaRPr lang="en-GB" sz="1800" baseline="-25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7951" y="3119930"/>
            <a:ext cx="1340426" cy="1194955"/>
            <a:chOff x="228599" y="4322617"/>
            <a:chExt cx="1340426" cy="1194955"/>
          </a:xfrm>
        </p:grpSpPr>
        <p:sp>
          <p:nvSpPr>
            <p:cNvPr id="22" name="Rectangle 21"/>
            <p:cNvSpPr/>
            <p:nvPr/>
          </p:nvSpPr>
          <p:spPr bwMode="auto">
            <a:xfrm>
              <a:off x="228599" y="4322617"/>
              <a:ext cx="1340425" cy="119495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342900" y="4520045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342900" y="4880263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42899" y="5233554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831271" y="4322618"/>
              <a:ext cx="73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/>
                <a:t>P</a:t>
              </a:r>
              <a:r>
                <a:rPr lang="en-GB" sz="1800" baseline="-25000" dirty="0" err="1" smtClean="0"/>
                <a:t>fwd</a:t>
              </a:r>
              <a:endParaRPr lang="en-GB" sz="1800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1271" y="4675073"/>
              <a:ext cx="73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/>
                <a:t>P</a:t>
              </a:r>
              <a:r>
                <a:rPr lang="en-GB" sz="1800" baseline="-25000" dirty="0" err="1" smtClean="0"/>
                <a:t>ref</a:t>
              </a:r>
              <a:endParaRPr lang="en-GB" sz="1800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1271" y="5033499"/>
              <a:ext cx="737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 smtClean="0"/>
                <a:t>P</a:t>
              </a:r>
              <a:r>
                <a:rPr lang="en-GB" sz="2000" baseline="-25000" dirty="0" err="1" smtClean="0"/>
                <a:t>trans</a:t>
              </a:r>
              <a:endParaRPr lang="en-GB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67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</a:t>
            </a:r>
            <a:r>
              <a:rPr lang="en-GB" dirty="0" err="1" smtClean="0"/>
              <a:t>Cryomodule</a:t>
            </a:r>
            <a:r>
              <a:rPr lang="en-GB" dirty="0" smtClean="0"/>
              <a:t>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Cavity #2 performance</a:t>
            </a:r>
          </a:p>
          <a:p>
            <a:pPr lvl="1"/>
            <a:r>
              <a:rPr lang="en-GB" dirty="0" err="1"/>
              <a:t>multipacting</a:t>
            </a:r>
            <a:r>
              <a:rPr lang="en-GB" dirty="0"/>
              <a:t> regions similar as prototype</a:t>
            </a:r>
          </a:p>
          <a:p>
            <a:pPr lvl="2"/>
            <a:r>
              <a:rPr lang="en-GB" sz="1600" dirty="0"/>
              <a:t>2-3; 4-5; 7-8 MV/m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field </a:t>
            </a:r>
            <a:r>
              <a:rPr lang="en-GB" dirty="0"/>
              <a:t>emission sensitive to tuner motion </a:t>
            </a:r>
            <a:br>
              <a:rPr lang="en-GB" dirty="0"/>
            </a:br>
            <a:r>
              <a:rPr lang="en-GB" dirty="0"/>
              <a:t>or position (under investigation</a:t>
            </a:r>
            <a:r>
              <a:rPr lang="en-GB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thermal </a:t>
            </a:r>
            <a:r>
              <a:rPr lang="en-US" dirty="0"/>
              <a:t>cycle </a:t>
            </a:r>
            <a:r>
              <a:rPr lang="en-US" dirty="0" err="1" smtClean="0"/>
              <a:t>cryomodule</a:t>
            </a:r>
            <a:r>
              <a:rPr lang="en-US" dirty="0" smtClean="0"/>
              <a:t> up </a:t>
            </a:r>
            <a:r>
              <a:rPr lang="en-US" dirty="0"/>
              <a:t>to 40 K </a:t>
            </a:r>
          </a:p>
          <a:p>
            <a:pPr lvl="2"/>
            <a:r>
              <a:rPr lang="en-US" dirty="0" smtClean="0"/>
              <a:t>outgassing </a:t>
            </a:r>
            <a:r>
              <a:rPr lang="en-US" dirty="0"/>
              <a:t>up to 10-4 mbar </a:t>
            </a:r>
            <a:r>
              <a:rPr lang="en-US" dirty="0" smtClean="0"/>
              <a:t>observed </a:t>
            </a:r>
            <a:r>
              <a:rPr lang="en-US" dirty="0"/>
              <a:t>around 20 K, </a:t>
            </a:r>
            <a:endParaRPr lang="en-US" dirty="0" smtClean="0"/>
          </a:p>
          <a:p>
            <a:pPr lvl="3"/>
            <a:r>
              <a:rPr lang="en-US" dirty="0" smtClean="0"/>
              <a:t>implying </a:t>
            </a:r>
            <a:r>
              <a:rPr lang="en-US" dirty="0"/>
              <a:t>that hydrogen is vaporized from the cavity surface. </a:t>
            </a:r>
          </a:p>
          <a:p>
            <a:pPr lvl="2"/>
            <a:r>
              <a:rPr lang="en-US" dirty="0" smtClean="0"/>
              <a:t>field </a:t>
            </a:r>
            <a:r>
              <a:rPr lang="en-US" dirty="0"/>
              <a:t>emission </a:t>
            </a:r>
            <a:r>
              <a:rPr lang="en-US" dirty="0" smtClean="0"/>
              <a:t>almost </a:t>
            </a:r>
            <a:r>
              <a:rPr lang="en-US" dirty="0"/>
              <a:t>back </a:t>
            </a:r>
            <a:r>
              <a:rPr lang="en-US" dirty="0" smtClean="0"/>
              <a:t>as before </a:t>
            </a:r>
            <a:r>
              <a:rPr lang="en-US" dirty="0"/>
              <a:t>the CTS activities</a:t>
            </a:r>
          </a:p>
          <a:p>
            <a:pPr lvl="1"/>
            <a:r>
              <a:rPr lang="en-US" dirty="0" smtClean="0"/>
              <a:t>maximum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</a:t>
            </a:r>
            <a:r>
              <a:rPr lang="en-US" dirty="0" smtClean="0"/>
              <a:t>improved </a:t>
            </a:r>
            <a:r>
              <a:rPr lang="en-US" dirty="0"/>
              <a:t>from 9 MV/m to 10 MV/m after thermal </a:t>
            </a:r>
            <a:r>
              <a:rPr lang="en-US" dirty="0" smtClean="0"/>
              <a:t>cycle</a:t>
            </a:r>
            <a:endParaRPr lang="en-US" dirty="0"/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Q</a:t>
            </a:r>
            <a:r>
              <a:rPr lang="en-US" b="1" baseline="-25000" dirty="0" smtClean="0">
                <a:solidFill>
                  <a:srgbClr val="0000FF"/>
                </a:solidFill>
              </a:rPr>
              <a:t>0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performance of cavity2 </a:t>
            </a:r>
            <a:r>
              <a:rPr lang="en-US" b="1" dirty="0" smtClean="0">
                <a:solidFill>
                  <a:srgbClr val="0000FF"/>
                </a:solidFill>
              </a:rPr>
              <a:t>recovered </a:t>
            </a:r>
            <a:r>
              <a:rPr lang="en-US" b="1" dirty="0">
                <a:solidFill>
                  <a:srgbClr val="0000FF"/>
                </a:solidFill>
              </a:rPr>
              <a:t>as before the CTS activities</a:t>
            </a:r>
            <a:endParaRPr lang="en-GB" b="1" dirty="0">
              <a:solidFill>
                <a:srgbClr val="0000FF"/>
              </a:solidFill>
            </a:endParaRP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17</a:t>
            </a:fld>
            <a:endParaRPr lang="sv-SE" dirty="0"/>
          </a:p>
        </p:txBody>
      </p:sp>
      <p:pic>
        <p:nvPicPr>
          <p:cNvPr id="7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t="13428" r="19062" b="4915"/>
          <a:stretch/>
        </p:blipFill>
        <p:spPr>
          <a:xfrm>
            <a:off x="5052767" y="1097149"/>
            <a:ext cx="3836278" cy="2807711"/>
          </a:xfrm>
          <a:prstGeom prst="rect">
            <a:avLst/>
          </a:prstGeom>
        </p:spPr>
      </p:pic>
      <p:sp>
        <p:nvSpPr>
          <p:cNvPr id="8" name="テキスト ボックス 5"/>
          <p:cNvSpPr txBox="1"/>
          <p:nvPr/>
        </p:nvSpPr>
        <p:spPr>
          <a:xfrm>
            <a:off x="5793358" y="1822749"/>
            <a:ext cx="153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FREIA CAV2 after tuner test (2019)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29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18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Series Spoke </a:t>
            </a:r>
            <a:r>
              <a:rPr lang="en-GB" dirty="0" err="1" smtClean="0"/>
              <a:t>Cryomodule</a:t>
            </a:r>
            <a:r>
              <a:rPr lang="en-GB" dirty="0" smtClean="0"/>
              <a:t>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to keep testing to 4 weeks,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which additional resources required to achieve that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There Will Be Differences 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Prototype to 1</a:t>
            </a:r>
            <a:r>
              <a:rPr lang="en-GB" baseline="30000" dirty="0" smtClean="0"/>
              <a:t>st</a:t>
            </a:r>
            <a:r>
              <a:rPr lang="en-GB" dirty="0" smtClean="0"/>
              <a:t> series </a:t>
            </a:r>
            <a:r>
              <a:rPr lang="en-GB" dirty="0" err="1" smtClean="0"/>
              <a:t>cryomodule</a:t>
            </a:r>
            <a:endParaRPr lang="en-GB" dirty="0" smtClean="0"/>
          </a:p>
          <a:p>
            <a:pPr lvl="1"/>
            <a:r>
              <a:rPr lang="en-US" dirty="0" smtClean="0"/>
              <a:t>5 </a:t>
            </a:r>
            <a:r>
              <a:rPr lang="en-US" dirty="0"/>
              <a:t>people from IPNO did the prototype installation </a:t>
            </a:r>
            <a:endParaRPr lang="en-US" dirty="0" smtClean="0"/>
          </a:p>
          <a:p>
            <a:pPr lvl="2"/>
            <a:r>
              <a:rPr lang="en-US" dirty="0" smtClean="0"/>
              <a:t>none </a:t>
            </a:r>
            <a:r>
              <a:rPr lang="en-US" dirty="0"/>
              <a:t>of FREIA was unfortunately able to follow up all the details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should learn when removing the prototype</a:t>
            </a:r>
          </a:p>
          <a:p>
            <a:pPr lvl="1"/>
            <a:r>
              <a:rPr lang="en-US" dirty="0" smtClean="0"/>
              <a:t>support </a:t>
            </a:r>
            <a:r>
              <a:rPr lang="en-US" dirty="0"/>
              <a:t>frame / trolley is different</a:t>
            </a:r>
          </a:p>
          <a:p>
            <a:pPr lvl="1"/>
            <a:r>
              <a:rPr lang="en-US" dirty="0" smtClean="0"/>
              <a:t>doorknob </a:t>
            </a:r>
            <a:r>
              <a:rPr lang="en-US" dirty="0"/>
              <a:t>is </a:t>
            </a:r>
            <a:r>
              <a:rPr lang="en-US" dirty="0" smtClean="0"/>
              <a:t>different</a:t>
            </a:r>
          </a:p>
          <a:p>
            <a:pPr lvl="1"/>
            <a:r>
              <a:rPr lang="en-US" dirty="0" smtClean="0"/>
              <a:t>instrumentation connectors are different</a:t>
            </a:r>
          </a:p>
          <a:p>
            <a:pPr lvl="2"/>
            <a:r>
              <a:rPr lang="en-US" dirty="0" smtClean="0"/>
              <a:t>have to redo connectors on local cabling (and commission)</a:t>
            </a:r>
            <a:endParaRPr lang="en-US" dirty="0"/>
          </a:p>
          <a:p>
            <a:pPr lvl="1"/>
            <a:endParaRPr lang="en-GB" dirty="0" smtClean="0"/>
          </a:p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to following series </a:t>
            </a:r>
            <a:r>
              <a:rPr lang="en-GB" dirty="0" err="1" smtClean="0"/>
              <a:t>cryomodules</a:t>
            </a:r>
            <a:endParaRPr lang="en-GB" dirty="0" smtClean="0"/>
          </a:p>
          <a:p>
            <a:pPr lvl="1"/>
            <a:r>
              <a:rPr lang="en-US" dirty="0"/>
              <a:t>p</a:t>
            </a:r>
            <a:r>
              <a:rPr lang="en-US" dirty="0" smtClean="0"/>
              <a:t>umping </a:t>
            </a:r>
            <a:r>
              <a:rPr lang="en-US" dirty="0"/>
              <a:t>ports</a:t>
            </a:r>
          </a:p>
          <a:p>
            <a:pPr lvl="2"/>
            <a:r>
              <a:rPr lang="en-US" dirty="0" smtClean="0"/>
              <a:t>trade-off </a:t>
            </a:r>
            <a:r>
              <a:rPr lang="en-US" dirty="0"/>
              <a:t>between speed and safety</a:t>
            </a:r>
          </a:p>
          <a:p>
            <a:pPr lvl="2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/>
              <a:t>cryomodule</a:t>
            </a:r>
            <a:r>
              <a:rPr lang="en-US" dirty="0"/>
              <a:t> can/will be tested with 2 </a:t>
            </a:r>
            <a:r>
              <a:rPr lang="en-US" dirty="0" smtClean="0"/>
              <a:t>pumps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05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Overview of </a:t>
            </a:r>
            <a:r>
              <a:rPr lang="en-GB" dirty="0" smtClean="0"/>
              <a:t>Infrastructure for </a:t>
            </a:r>
            <a:r>
              <a:rPr lang="en-GB" dirty="0" err="1" smtClean="0"/>
              <a:t>Cryomodule</a:t>
            </a:r>
            <a:r>
              <a:rPr lang="en-GB" dirty="0" smtClean="0"/>
              <a:t> Testing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FREIA infrastructure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Testing and Operation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</a:t>
            </a:r>
            <a:r>
              <a:rPr lang="en-US" dirty="0"/>
              <a:t>hours for moving the tuner (1 hour </a:t>
            </a:r>
            <a:r>
              <a:rPr lang="en-US" dirty="0" smtClean="0"/>
              <a:t>for </a:t>
            </a:r>
            <a:r>
              <a:rPr lang="en-US" dirty="0"/>
              <a:t>one </a:t>
            </a:r>
            <a:r>
              <a:rPr lang="en-US" dirty="0" smtClean="0"/>
              <a:t>direction)</a:t>
            </a:r>
            <a:endParaRPr lang="en-US" dirty="0"/>
          </a:p>
          <a:p>
            <a:pPr lvl="1"/>
            <a:r>
              <a:rPr lang="en-US" dirty="0" smtClean="0"/>
              <a:t>thus </a:t>
            </a:r>
            <a:r>
              <a:rPr lang="en-US" dirty="0"/>
              <a:t>there is an advantage to prolong the daily operation </a:t>
            </a:r>
            <a:r>
              <a:rPr lang="en-US" dirty="0" smtClean="0"/>
              <a:t>time</a:t>
            </a:r>
            <a:endParaRPr lang="en-US" dirty="0"/>
          </a:p>
          <a:p>
            <a:r>
              <a:rPr lang="en-US" dirty="0" smtClean="0"/>
              <a:t>need &amp; accuracy of the Q</a:t>
            </a:r>
            <a:r>
              <a:rPr lang="en-US" baseline="-25000" dirty="0" smtClean="0"/>
              <a:t>0</a:t>
            </a:r>
            <a:r>
              <a:rPr lang="en-US" dirty="0" smtClean="0"/>
              <a:t> value</a:t>
            </a:r>
            <a:endParaRPr lang="en-US" dirty="0"/>
          </a:p>
          <a:p>
            <a:pPr lvl="1"/>
            <a:r>
              <a:rPr lang="en-US" dirty="0" smtClean="0"/>
              <a:t>measurement time depends </a:t>
            </a:r>
            <a:r>
              <a:rPr lang="en-US" dirty="0"/>
              <a:t>on </a:t>
            </a:r>
            <a:r>
              <a:rPr lang="en-US" dirty="0" smtClean="0"/>
              <a:t>required accuracy </a:t>
            </a:r>
            <a:endParaRPr lang="en-US" dirty="0"/>
          </a:p>
          <a:p>
            <a:pPr lvl="1"/>
            <a:r>
              <a:rPr lang="en-US" dirty="0" smtClean="0"/>
              <a:t>is </a:t>
            </a:r>
            <a:r>
              <a:rPr lang="en-US" dirty="0"/>
              <a:t>it enough to give the upper limit of the power dissipation</a:t>
            </a:r>
            <a:r>
              <a:rPr lang="en-US" dirty="0" smtClean="0"/>
              <a:t>?</a:t>
            </a:r>
          </a:p>
          <a:p>
            <a:r>
              <a:rPr lang="en-US" dirty="0" smtClean="0"/>
              <a:t>RF stations reliability and maintenance is a problem</a:t>
            </a:r>
          </a:p>
          <a:p>
            <a:pPr lvl="1"/>
            <a:r>
              <a:rPr lang="en-US" dirty="0" smtClean="0"/>
              <a:t>need a good high power RF engineer</a:t>
            </a:r>
          </a:p>
          <a:p>
            <a:pPr lvl="2"/>
            <a:r>
              <a:rPr lang="en-US" dirty="0" smtClean="0"/>
              <a:t>previous announcements did not result in a good candidate </a:t>
            </a:r>
            <a:r>
              <a:rPr lang="en-US" dirty="0" smtClean="0">
                <a:latin typeface="Arial"/>
                <a:cs typeface="Arial"/>
              </a:rPr>
              <a:t>→ try again</a:t>
            </a:r>
            <a:endParaRPr lang="en-US" dirty="0"/>
          </a:p>
          <a:p>
            <a:r>
              <a:rPr lang="en-US" dirty="0" smtClean="0"/>
              <a:t>LLRF: waiting for a new system (replacing an old version)</a:t>
            </a:r>
          </a:p>
          <a:p>
            <a:pPr lvl="1"/>
            <a:r>
              <a:rPr lang="en-US" dirty="0" smtClean="0"/>
              <a:t>hardware available, but no working system yet</a:t>
            </a:r>
          </a:p>
          <a:p>
            <a:pPr lvl="2"/>
            <a:r>
              <a:rPr lang="en-US" dirty="0" smtClean="0"/>
              <a:t>integrated </a:t>
            </a:r>
            <a:r>
              <a:rPr lang="en-US" dirty="0"/>
              <a:t>control system part needs more </a:t>
            </a:r>
            <a:r>
              <a:rPr lang="en-US" dirty="0" smtClean="0"/>
              <a:t>work</a:t>
            </a:r>
          </a:p>
          <a:p>
            <a:endParaRPr lang="en-US" dirty="0" smtClean="0"/>
          </a:p>
          <a:p>
            <a:r>
              <a:rPr lang="en-US" dirty="0" smtClean="0"/>
              <a:t>Documentation and test results</a:t>
            </a:r>
          </a:p>
          <a:p>
            <a:pPr lvl="1"/>
            <a:r>
              <a:rPr lang="en-US" dirty="0" smtClean="0"/>
              <a:t>report should be ready before completing test next module/installation at ESS</a:t>
            </a:r>
          </a:p>
          <a:p>
            <a:pPr lvl="1"/>
            <a:r>
              <a:rPr lang="en-US" dirty="0" smtClean="0"/>
              <a:t>also: agree on what &amp; how to test (on reception, cold test, ...)</a:t>
            </a:r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363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Critical Personnel 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During installation</a:t>
            </a:r>
          </a:p>
          <a:p>
            <a:pPr lvl="1"/>
            <a:r>
              <a:rPr lang="en-GB" dirty="0" smtClean="0"/>
              <a:t>1st </a:t>
            </a:r>
            <a:r>
              <a:rPr lang="en-GB" dirty="0" err="1" smtClean="0"/>
              <a:t>cryomodule</a:t>
            </a:r>
            <a:r>
              <a:rPr lang="en-GB" dirty="0" smtClean="0"/>
              <a:t>:</a:t>
            </a:r>
          </a:p>
          <a:p>
            <a:pPr lvl="2"/>
            <a:r>
              <a:rPr lang="en-GB" dirty="0" err="1" smtClean="0"/>
              <a:t>Patxi</a:t>
            </a:r>
            <a:r>
              <a:rPr lang="en-GB" dirty="0" smtClean="0"/>
              <a:t> and </a:t>
            </a:r>
            <a:r>
              <a:rPr lang="en-GB" dirty="0" err="1" smtClean="0"/>
              <a:t>Matthieu</a:t>
            </a:r>
            <a:r>
              <a:rPr lang="en-GB" dirty="0" smtClean="0"/>
              <a:t> from IPNO, to teach us and check our work</a:t>
            </a:r>
          </a:p>
          <a:p>
            <a:pPr lvl="1"/>
            <a:r>
              <a:rPr lang="en-GB" dirty="0" smtClean="0"/>
              <a:t>1st + following</a:t>
            </a:r>
          </a:p>
          <a:p>
            <a:pPr lvl="2"/>
            <a:r>
              <a:rPr lang="en-GB" dirty="0" smtClean="0"/>
              <a:t>1 or 2 mechanics, to help us, and </a:t>
            </a:r>
            <a:r>
              <a:rPr lang="en-GB" dirty="0"/>
              <a:t>(if from ESS) </a:t>
            </a:r>
            <a:r>
              <a:rPr lang="en-GB" dirty="0" smtClean="0"/>
              <a:t>for their training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0000FF"/>
                </a:solidFill>
              </a:rPr>
              <a:t>During testing</a:t>
            </a:r>
          </a:p>
          <a:p>
            <a:pPr lvl="1"/>
            <a:r>
              <a:rPr lang="en-GB" dirty="0" smtClean="0"/>
              <a:t>on-site: 3 operators in CR for </a:t>
            </a:r>
            <a:r>
              <a:rPr lang="en-GB" dirty="0" err="1" smtClean="0"/>
              <a:t>cryo</a:t>
            </a:r>
            <a:r>
              <a:rPr lang="en-GB" dirty="0" smtClean="0"/>
              <a:t>, SRF, LLRF/controls</a:t>
            </a:r>
          </a:p>
          <a:p>
            <a:pPr lvl="2"/>
            <a:r>
              <a:rPr lang="en-GB" dirty="0" smtClean="0"/>
              <a:t>1 or 2 operators, to off-load Rocio/Lars + help extend daily operation time</a:t>
            </a:r>
          </a:p>
          <a:p>
            <a:pPr lvl="1"/>
            <a:r>
              <a:rPr lang="en-GB" dirty="0" smtClean="0"/>
              <a:t>on-call: high power RF</a:t>
            </a:r>
          </a:p>
          <a:p>
            <a:pPr lvl="2"/>
            <a:r>
              <a:rPr lang="en-GB" dirty="0" smtClean="0"/>
              <a:t>1 engineer,  to assist Rolf &amp; co</a:t>
            </a:r>
            <a:endParaRPr lang="en-GB" dirty="0" smtClean="0">
              <a:solidFill>
                <a:srgbClr val="FF0000"/>
              </a:solidFill>
            </a:endParaRPr>
          </a:p>
          <a:p>
            <a:pPr lvl="1"/>
            <a:r>
              <a:rPr lang="en-GB" dirty="0" smtClean="0"/>
              <a:t>remote: LLRF</a:t>
            </a:r>
          </a:p>
          <a:p>
            <a:pPr lvl="2"/>
            <a:r>
              <a:rPr lang="en-GB" dirty="0" smtClean="0"/>
              <a:t>ICS/</a:t>
            </a:r>
            <a:r>
              <a:rPr lang="en-GB" dirty="0" err="1" smtClean="0"/>
              <a:t>uTCA</a:t>
            </a:r>
            <a:r>
              <a:rPr lang="en-GB" dirty="0" smtClean="0"/>
              <a:t>-LLRF expert from ESS (have no expertise at FREIA)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966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Critical Spare Parts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RF stations</a:t>
            </a:r>
          </a:p>
          <a:p>
            <a:pPr lvl="1"/>
            <a:r>
              <a:rPr lang="en-US" dirty="0" smtClean="0"/>
              <a:t>extra RF station as back up, and/or </a:t>
            </a:r>
          </a:p>
          <a:p>
            <a:pPr lvl="1"/>
            <a:r>
              <a:rPr lang="en-US" dirty="0" smtClean="0"/>
              <a:t>preferably same amount of spare tetrode tubes </a:t>
            </a:r>
            <a:r>
              <a:rPr lang="en-US" dirty="0"/>
              <a:t>as in </a:t>
            </a:r>
            <a:r>
              <a:rPr lang="en-US" dirty="0" smtClean="0"/>
              <a:t>use</a:t>
            </a:r>
          </a:p>
          <a:p>
            <a:pPr lvl="2"/>
            <a:r>
              <a:rPr lang="en-US" dirty="0" smtClean="0"/>
              <a:t>2 ordered: 1 to arrive end August, 1 in Feb 2020 (10 months delivery time!)</a:t>
            </a:r>
          </a:p>
          <a:p>
            <a:pPr lvl="2"/>
            <a:r>
              <a:rPr lang="en-US" dirty="0" smtClean="0"/>
              <a:t>order more from Thales and/or can we rely on ESS stock?</a:t>
            </a:r>
            <a:endParaRPr lang="en-US" dirty="0"/>
          </a:p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LLRF</a:t>
            </a:r>
          </a:p>
          <a:p>
            <a:pPr lvl="1"/>
            <a:r>
              <a:rPr lang="en-US" dirty="0" smtClean="0"/>
              <a:t>spare FPGA cards for Uppsala NI/LabVIEW system</a:t>
            </a:r>
          </a:p>
          <a:p>
            <a:pPr lvl="1"/>
            <a:r>
              <a:rPr lang="en-US" dirty="0" smtClean="0"/>
              <a:t>spare µTCA cards in Uppsala, as delivery from Lund takes a few days</a:t>
            </a:r>
            <a:endParaRPr lang="en-US" dirty="0"/>
          </a:p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Other</a:t>
            </a:r>
          </a:p>
          <a:p>
            <a:pPr lvl="1"/>
            <a:r>
              <a:rPr lang="en-US" dirty="0" smtClean="0"/>
              <a:t>cooling water </a:t>
            </a:r>
            <a:r>
              <a:rPr lang="en-US" dirty="0"/>
              <a:t>flow </a:t>
            </a:r>
            <a:r>
              <a:rPr lang="en-US" dirty="0" smtClean="0"/>
              <a:t>meters (FPC)</a:t>
            </a:r>
          </a:p>
          <a:p>
            <a:pPr lvl="2"/>
            <a:r>
              <a:rPr lang="en-US" dirty="0" smtClean="0"/>
              <a:t>preparing </a:t>
            </a:r>
            <a:r>
              <a:rPr lang="en-US" dirty="0" err="1" smtClean="0"/>
              <a:t>Eletta</a:t>
            </a:r>
            <a:r>
              <a:rPr lang="en-US" dirty="0" smtClean="0"/>
              <a:t> flow switches as back-up</a:t>
            </a:r>
            <a:endParaRPr lang="en-US" dirty="0"/>
          </a:p>
          <a:p>
            <a:pPr lvl="1"/>
            <a:r>
              <a:rPr lang="en-US" dirty="0" smtClean="0"/>
              <a:t>RF power meters</a:t>
            </a:r>
          </a:p>
          <a:p>
            <a:pPr lvl="2"/>
            <a:r>
              <a:rPr lang="en-US" dirty="0" smtClean="0"/>
              <a:t>want </a:t>
            </a:r>
            <a:r>
              <a:rPr lang="en-US" dirty="0"/>
              <a:t>to keep the ESS power meters to speed up calibration </a:t>
            </a:r>
            <a:r>
              <a:rPr lang="en-US" dirty="0" smtClean="0"/>
              <a:t>procedures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28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Uppsala University &amp; FREIA Laboratory </a:t>
            </a:r>
            <a:r>
              <a:rPr lang="en-GB" dirty="0" smtClean="0">
                <a:solidFill>
                  <a:srgbClr val="FF0000"/>
                </a:solidFill>
              </a:rPr>
              <a:t>doing their best efforts to make this project a success and on-time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Most critical resources</a:t>
            </a:r>
          </a:p>
          <a:p>
            <a:r>
              <a:rPr lang="en-GB" dirty="0" smtClean="0"/>
              <a:t>operator/technician</a:t>
            </a:r>
          </a:p>
          <a:p>
            <a:pPr lvl="1"/>
            <a:r>
              <a:rPr lang="en-GB" dirty="0" smtClean="0"/>
              <a:t>mechanic during installation</a:t>
            </a:r>
          </a:p>
          <a:p>
            <a:pPr lvl="1"/>
            <a:r>
              <a:rPr lang="en-GB" dirty="0" smtClean="0"/>
              <a:t>operator during testing</a:t>
            </a:r>
          </a:p>
          <a:p>
            <a:pPr lvl="1"/>
            <a:r>
              <a:rPr lang="en-GB" dirty="0" smtClean="0"/>
              <a:t>ICS remote support for LLRF</a:t>
            </a:r>
          </a:p>
          <a:p>
            <a:r>
              <a:rPr lang="en-GB" dirty="0" smtClean="0"/>
              <a:t>high power RF engineer</a:t>
            </a:r>
          </a:p>
          <a:p>
            <a:r>
              <a:rPr lang="en-GB" dirty="0" smtClean="0"/>
              <a:t>spare parts</a:t>
            </a:r>
            <a:endParaRPr lang="en-GB" dirty="0"/>
          </a:p>
          <a:p>
            <a:pPr lvl="1"/>
            <a:r>
              <a:rPr lang="en-GB" dirty="0"/>
              <a:t>tetrodes</a:t>
            </a:r>
          </a:p>
          <a:p>
            <a:pPr lvl="1"/>
            <a:r>
              <a:rPr lang="en-GB" dirty="0" smtClean="0"/>
              <a:t>LLRF</a:t>
            </a:r>
          </a:p>
          <a:p>
            <a:r>
              <a:rPr lang="en-GB" dirty="0" smtClean="0"/>
              <a:t>acceptance criteria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31" y="2407056"/>
            <a:ext cx="3921049" cy="39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7472" y="1714164"/>
            <a:ext cx="7040392" cy="4598337"/>
            <a:chOff x="1952370" y="1648175"/>
            <a:chExt cx="7040392" cy="4598337"/>
          </a:xfrm>
        </p:grpSpPr>
        <p:grpSp>
          <p:nvGrpSpPr>
            <p:cNvPr id="9" name="Group 8"/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0" name="Picture 3" descr="\\cern.ch\dfs\Users\r\ruber\Documents\FREIA\Documentation\Illustrations\Hall\freia-hall-layout-2014031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cryogenics</a:t>
                </a:r>
              </a:p>
              <a:p>
                <a:r>
                  <a:rPr lang="en-GB" sz="1200" dirty="0" smtClean="0"/>
                  <a:t>- liquid helium</a:t>
                </a:r>
              </a:p>
              <a:p>
                <a:r>
                  <a:rPr lang="en-GB" sz="1200" dirty="0" smtClean="0"/>
                  <a:t>- liquid nitrogen</a:t>
                </a:r>
                <a:endParaRPr lang="en-GB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control room</a:t>
                </a:r>
              </a:p>
              <a:p>
                <a:r>
                  <a:rPr lang="en-GB" sz="1200" dirty="0" smtClean="0"/>
                  <a:t>- equipment controls</a:t>
                </a:r>
              </a:p>
              <a:p>
                <a:r>
                  <a:rPr lang="en-GB" sz="1200" dirty="0"/>
                  <a:t>- data </a:t>
                </a:r>
                <a:r>
                  <a:rPr lang="en-GB" sz="1200" dirty="0" smtClean="0"/>
                  <a:t>acquisition</a:t>
                </a:r>
                <a:endParaRPr lang="en-GB" sz="1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radio-frequency (RF) power sources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dirty="0" smtClean="0"/>
                  <a:t>3 bunkers</a:t>
                </a:r>
              </a:p>
              <a:p>
                <a:pPr algn="r"/>
                <a:r>
                  <a:rPr lang="en-GB" sz="1200" dirty="0" smtClean="0"/>
                  <a:t>with test stands</a:t>
                </a:r>
              </a:p>
              <a:p>
                <a:pPr algn="r"/>
                <a:r>
                  <a:rPr lang="en-GB" sz="1200" dirty="0" smtClean="0"/>
                  <a:t>horizontal cryostat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vertical cryostat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/>
                <a:t>State-of-the-art Equipment</a:t>
              </a:r>
              <a:endParaRPr lang="en-GB" sz="1400" dirty="0" smtClean="0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 Laboratory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73711" y="868544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</a:t>
            </a:r>
            <a:r>
              <a:rPr lang="en-US" sz="2000" b="1" dirty="0" smtClean="0">
                <a:solidFill>
                  <a:srgbClr val="FF0000"/>
                </a:solidFill>
              </a:rPr>
              <a:t>Development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5180" y="1164957"/>
            <a:ext cx="285523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FF"/>
                </a:solidFill>
              </a:rPr>
              <a:t>Funded by </a:t>
            </a:r>
            <a:br>
              <a:rPr lang="en-GB" sz="1800" b="1" dirty="0" smtClean="0">
                <a:solidFill>
                  <a:srgbClr val="0000FF"/>
                </a:solidFill>
              </a:rPr>
            </a:br>
            <a:r>
              <a:rPr lang="en-GB" sz="1800" b="1" dirty="0" smtClean="0">
                <a:solidFill>
                  <a:srgbClr val="0000FF"/>
                </a:solidFill>
              </a:rPr>
              <a:t>KAWS, Government, Uppsala Univ.</a:t>
            </a:r>
            <a:endParaRPr lang="en-GB" sz="1800" b="1" dirty="0">
              <a:solidFill>
                <a:srgbClr val="00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73710" y="1278081"/>
            <a:ext cx="3090257" cy="151225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89532" y="3116872"/>
            <a:ext cx="295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Competent and motivated staff</a:t>
            </a:r>
            <a:endParaRPr lang="en-GB" sz="1400" dirty="0" smtClean="0"/>
          </a:p>
          <a:p>
            <a:r>
              <a:rPr lang="en-GB" sz="1200" dirty="0"/>
              <a:t>c</a:t>
            </a:r>
            <a:r>
              <a:rPr lang="en-GB" sz="1200" dirty="0" smtClean="0"/>
              <a:t>ollaboration of physics (IFA)</a:t>
            </a:r>
            <a:br>
              <a:rPr lang="en-GB" sz="1200" dirty="0" smtClean="0"/>
            </a:br>
            <a:r>
              <a:rPr lang="en-GB" sz="1200" dirty="0" smtClean="0"/>
              <a:t>and engineering (</a:t>
            </a:r>
            <a:r>
              <a:rPr lang="en-GB" sz="1200" dirty="0" err="1" smtClean="0"/>
              <a:t>Teknikum</a:t>
            </a:r>
            <a:r>
              <a:rPr lang="en-GB" sz="1200" dirty="0" smtClean="0"/>
              <a:t>).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" y="3817714"/>
            <a:ext cx="2227587" cy="22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Cryogenics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19513" y="1052736"/>
            <a:ext cx="4772967" cy="5256584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Helium liquefaction</a:t>
            </a:r>
          </a:p>
          <a:p>
            <a:pPr lvl="1"/>
            <a:r>
              <a:rPr lang="en-US" dirty="0"/>
              <a:t>150 l/h at 4.5K (LN2 pre-cooling)</a:t>
            </a:r>
          </a:p>
          <a:p>
            <a:pPr lvl="1"/>
            <a:r>
              <a:rPr lang="en-US" dirty="0"/>
              <a:t>2000 l </a:t>
            </a:r>
            <a:r>
              <a:rPr lang="en-US" dirty="0" err="1"/>
              <a:t>LHe</a:t>
            </a:r>
            <a:r>
              <a:rPr lang="en-US" dirty="0"/>
              <a:t> </a:t>
            </a:r>
            <a:r>
              <a:rPr lang="en-US" dirty="0" err="1"/>
              <a:t>dewar</a:t>
            </a:r>
            <a:r>
              <a:rPr lang="en-US" dirty="0"/>
              <a:t>/buffer, 3+1 outlets</a:t>
            </a:r>
          </a:p>
          <a:p>
            <a:pPr lvl="1"/>
            <a:r>
              <a:rPr lang="en-US" dirty="0"/>
              <a:t>cryostats connected in closed </a:t>
            </a:r>
            <a:r>
              <a:rPr lang="en-US" dirty="0" smtClean="0"/>
              <a:t>loop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Gas recovery</a:t>
            </a:r>
          </a:p>
          <a:p>
            <a:pPr lvl="1"/>
            <a:r>
              <a:rPr lang="en-US" dirty="0" smtClean="0"/>
              <a:t>100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 gasbag</a:t>
            </a:r>
          </a:p>
          <a:p>
            <a:pPr lvl="1"/>
            <a:r>
              <a:rPr lang="en-US" dirty="0"/>
              <a:t>3x 25 m</a:t>
            </a:r>
            <a:r>
              <a:rPr lang="en-US" baseline="30000" dirty="0"/>
              <a:t>3</a:t>
            </a:r>
            <a:r>
              <a:rPr lang="en-US" dirty="0"/>
              <a:t>/h compressor</a:t>
            </a:r>
          </a:p>
          <a:p>
            <a:pPr lvl="1"/>
            <a:r>
              <a:rPr lang="en-US" dirty="0"/>
              <a:t>10 m</a:t>
            </a:r>
            <a:r>
              <a:rPr lang="en-US" baseline="30000" dirty="0"/>
              <a:t>3</a:t>
            </a:r>
            <a:r>
              <a:rPr lang="en-US" dirty="0"/>
              <a:t> 200 bar </a:t>
            </a:r>
            <a:r>
              <a:rPr lang="en-US" dirty="0" smtClean="0"/>
              <a:t>storage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2K </a:t>
            </a:r>
            <a:r>
              <a:rPr lang="en-US" b="1" dirty="0">
                <a:solidFill>
                  <a:srgbClr val="0000FF"/>
                </a:solidFill>
              </a:rPr>
              <a:t>Pumping</a:t>
            </a:r>
          </a:p>
          <a:p>
            <a:pPr lvl="1"/>
            <a:r>
              <a:rPr lang="en-US" dirty="0"/>
              <a:t>~3.2 g/s at 10 mbar</a:t>
            </a:r>
          </a:p>
          <a:p>
            <a:pPr lvl="1"/>
            <a:r>
              <a:rPr lang="en-US" dirty="0"/>
              <a:t>~4.3 g/s at 15 mbar</a:t>
            </a:r>
          </a:p>
          <a:p>
            <a:pPr lvl="1"/>
            <a:r>
              <a:rPr lang="en-US" dirty="0"/>
              <a:t>110(90)W at </a:t>
            </a:r>
            <a:r>
              <a:rPr lang="en-US" dirty="0" smtClean="0"/>
              <a:t>2.0(1.8)K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Liquid </a:t>
            </a:r>
            <a:r>
              <a:rPr lang="en-US" b="1" dirty="0">
                <a:solidFill>
                  <a:srgbClr val="0000FF"/>
                </a:solidFill>
              </a:rPr>
              <a:t>nitrogen</a:t>
            </a:r>
          </a:p>
          <a:p>
            <a:pPr lvl="1"/>
            <a:r>
              <a:rPr lang="en-US" dirty="0"/>
              <a:t>20 m</a:t>
            </a:r>
            <a:r>
              <a:rPr lang="en-US" baseline="30000" dirty="0"/>
              <a:t>3</a:t>
            </a:r>
            <a:r>
              <a:rPr lang="en-US" dirty="0"/>
              <a:t> LN2 tank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38" y="3685297"/>
            <a:ext cx="1997765" cy="2663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0" y="1045665"/>
            <a:ext cx="3515126" cy="24903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79" y="4694548"/>
            <a:ext cx="1735573" cy="171720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5" r="15586"/>
          <a:stretch/>
        </p:blipFill>
        <p:spPr>
          <a:xfrm>
            <a:off x="184650" y="3328629"/>
            <a:ext cx="2927606" cy="18523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996138" y="5817025"/>
            <a:ext cx="199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Sub-atmospheric pumping station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651" y="4873240"/>
            <a:ext cx="2927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Helium gas recovery system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Power RF Amplifiers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pic>
        <p:nvPicPr>
          <p:cNvPr id="8" name="Picture 2" descr="http://ess-rf-systems.web.cern.ch/ess-rf-systems/photos/20150627/P1010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" y="933822"/>
            <a:ext cx="1906483" cy="12652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60" y="922970"/>
            <a:ext cx="1965002" cy="12760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pic>
        <p:nvPicPr>
          <p:cNvPr id="1026" name="Picture 2" descr="C:\Users\ruber\Documents\Work\20189000 FREIA NIM\freia_fig_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44" y="2601798"/>
            <a:ext cx="5443290" cy="385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561"/>
          <a:stretch/>
        </p:blipFill>
        <p:spPr>
          <a:xfrm>
            <a:off x="4396934" y="933822"/>
            <a:ext cx="1858394" cy="128322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19" y="2375555"/>
            <a:ext cx="4307307" cy="3933764"/>
          </a:xfrm>
        </p:spPr>
        <p:txBody>
          <a:bodyPr/>
          <a:lstStyle/>
          <a:p>
            <a:r>
              <a:rPr lang="en-GB" b="1" dirty="0" smtClean="0"/>
              <a:t>400 kW</a:t>
            </a:r>
            <a:r>
              <a:rPr lang="en-GB" b="1" dirty="0"/>
              <a:t> </a:t>
            </a:r>
            <a:r>
              <a:rPr lang="en-GB" b="1" dirty="0" smtClean="0"/>
              <a:t>pulsed (352 MHz)</a:t>
            </a:r>
          </a:p>
          <a:p>
            <a:pPr lvl="1"/>
            <a:r>
              <a:rPr lang="en-GB" dirty="0" smtClean="0"/>
              <a:t>2 stations, each 2 tetrodes TH595(A)</a:t>
            </a:r>
          </a:p>
          <a:p>
            <a:pPr lvl="1"/>
            <a:r>
              <a:rPr lang="en-GB" dirty="0" smtClean="0"/>
              <a:t>3.5 </a:t>
            </a:r>
            <a:r>
              <a:rPr lang="en-GB" dirty="0" err="1" smtClean="0"/>
              <a:t>ms</a:t>
            </a:r>
            <a:r>
              <a:rPr lang="en-GB" dirty="0" smtClean="0"/>
              <a:t>, 14-28 Hz</a:t>
            </a:r>
          </a:p>
          <a:p>
            <a:endParaRPr lang="en-GB" b="1" dirty="0" smtClean="0"/>
          </a:p>
          <a:p>
            <a:r>
              <a:rPr lang="en-GB" b="1" dirty="0" smtClean="0"/>
              <a:t>50 </a:t>
            </a:r>
            <a:r>
              <a:rPr lang="en-GB" b="1" dirty="0" smtClean="0"/>
              <a:t>kW CW (352/400 MHz)</a:t>
            </a:r>
          </a:p>
          <a:p>
            <a:pPr lvl="1"/>
            <a:r>
              <a:rPr lang="en-GB" dirty="0" smtClean="0"/>
              <a:t>single tetrode </a:t>
            </a:r>
            <a:r>
              <a:rPr lang="en-GB" dirty="0" smtClean="0"/>
              <a:t>TH571b</a:t>
            </a:r>
          </a:p>
          <a:p>
            <a:endParaRPr lang="en-GB" b="1" dirty="0" smtClean="0"/>
          </a:p>
          <a:p>
            <a:r>
              <a:rPr lang="en-GB" b="1" dirty="0" smtClean="0"/>
              <a:t>RF Switch Board (coax)</a:t>
            </a:r>
          </a:p>
          <a:p>
            <a:pPr lvl="1"/>
            <a:r>
              <a:rPr lang="en-GB" dirty="0" smtClean="0"/>
              <a:t>~15 min switch time</a:t>
            </a:r>
            <a:endParaRPr lang="en-GB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08" y="1575434"/>
            <a:ext cx="2071654" cy="13825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120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Signal Driven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2 </a:t>
            </a:r>
            <a:r>
              <a:rPr lang="en-GB" dirty="0"/>
              <a:t>ADC inputs at 250 </a:t>
            </a:r>
            <a:r>
              <a:rPr lang="en-GB" dirty="0" err="1"/>
              <a:t>Msps</a:t>
            </a:r>
            <a:r>
              <a:rPr lang="en-GB" dirty="0"/>
              <a:t> </a:t>
            </a:r>
            <a:endParaRPr lang="en-GB" dirty="0" smtClean="0"/>
          </a:p>
          <a:p>
            <a:pPr lvl="1"/>
            <a:r>
              <a:rPr lang="en-GB" dirty="0" smtClean="0"/>
              <a:t>(*) analogue bandwidth </a:t>
            </a:r>
            <a:r>
              <a:rPr lang="en-GB" dirty="0"/>
              <a:t>of 750 MHz </a:t>
            </a:r>
          </a:p>
          <a:p>
            <a:r>
              <a:rPr lang="en-GB" dirty="0" smtClean="0"/>
              <a:t>2 </a:t>
            </a:r>
            <a:r>
              <a:rPr lang="en-GB" dirty="0"/>
              <a:t>DAC outputs at 500 </a:t>
            </a:r>
            <a:r>
              <a:rPr lang="en-GB" dirty="0" err="1"/>
              <a:t>Msps</a:t>
            </a:r>
            <a:endParaRPr lang="en-GB" dirty="0"/>
          </a:p>
          <a:p>
            <a:r>
              <a:rPr lang="en-GB" dirty="0" smtClean="0"/>
              <a:t>Digital </a:t>
            </a:r>
            <a:r>
              <a:rPr lang="en-GB" dirty="0" err="1"/>
              <a:t>downconversion</a:t>
            </a:r>
            <a:r>
              <a:rPr lang="en-GB" dirty="0"/>
              <a:t> to baseband 0 Hz, no </a:t>
            </a:r>
            <a:r>
              <a:rPr lang="en-GB" dirty="0" err="1"/>
              <a:t>analog</a:t>
            </a:r>
            <a:r>
              <a:rPr lang="en-GB" dirty="0"/>
              <a:t> mixers</a:t>
            </a:r>
          </a:p>
          <a:p>
            <a:pPr lvl="1"/>
            <a:r>
              <a:rPr lang="en-GB" dirty="0" err="1" smtClean="0"/>
              <a:t>downconverted</a:t>
            </a:r>
            <a:r>
              <a:rPr lang="en-GB" dirty="0" smtClean="0"/>
              <a:t> </a:t>
            </a:r>
            <a:r>
              <a:rPr lang="en-GB" dirty="0"/>
              <a:t>signal at 10 </a:t>
            </a:r>
            <a:r>
              <a:rPr lang="en-GB" dirty="0" err="1"/>
              <a:t>Msps</a:t>
            </a:r>
            <a:r>
              <a:rPr lang="en-GB" dirty="0"/>
              <a:t> or 1 </a:t>
            </a:r>
            <a:r>
              <a:rPr lang="en-GB" dirty="0" err="1"/>
              <a:t>Msps</a:t>
            </a:r>
            <a:r>
              <a:rPr lang="en-GB" dirty="0"/>
              <a:t>, selectable</a:t>
            </a:r>
          </a:p>
          <a:p>
            <a:r>
              <a:rPr lang="en-GB" dirty="0" err="1" smtClean="0"/>
              <a:t>undersampling</a:t>
            </a:r>
            <a:r>
              <a:rPr lang="en-GB" dirty="0" smtClean="0"/>
              <a:t> to operate at </a:t>
            </a:r>
            <a:r>
              <a:rPr lang="en-GB" dirty="0"/>
              <a:t>any frequency from 10 to 750 MHz*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Self-excited Loop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CW </a:t>
            </a:r>
            <a:r>
              <a:rPr lang="en-GB" dirty="0"/>
              <a:t>or </a:t>
            </a:r>
            <a:endParaRPr lang="en-GB" dirty="0" smtClean="0"/>
          </a:p>
          <a:p>
            <a:r>
              <a:rPr lang="en-GB" dirty="0" smtClean="0"/>
              <a:t>pulsed </a:t>
            </a:r>
            <a:r>
              <a:rPr lang="en-GB" dirty="0"/>
              <a:t>mode</a:t>
            </a:r>
          </a:p>
          <a:p>
            <a:pPr lvl="1"/>
            <a:r>
              <a:rPr lang="en-GB" dirty="0" smtClean="0"/>
              <a:t>switch </a:t>
            </a:r>
            <a:r>
              <a:rPr lang="en-GB" dirty="0"/>
              <a:t>closes the loop for a duration of </a:t>
            </a:r>
            <a:r>
              <a:rPr lang="en-GB" dirty="0" smtClean="0"/>
              <a:t>3.2 </a:t>
            </a:r>
            <a:r>
              <a:rPr lang="en-GB" dirty="0" err="1"/>
              <a:t>ms</a:t>
            </a:r>
            <a:r>
              <a:rPr lang="en-GB" dirty="0"/>
              <a:t>, </a:t>
            </a:r>
            <a:r>
              <a:rPr lang="en-GB" dirty="0" smtClean="0"/>
              <a:t> </a:t>
            </a:r>
            <a:r>
              <a:rPr lang="en-GB" dirty="0"/>
              <a:t>repetition rate of 14 Hz.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FPGA Based Digital LLRF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63" y="2791832"/>
            <a:ext cx="4301755" cy="2332206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617263" y="6088063"/>
            <a:ext cx="1295400" cy="365125"/>
            <a:chOff x="7004050" y="5972724"/>
            <a:chExt cx="1295400" cy="365125"/>
          </a:xfrm>
        </p:grpSpPr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7004050" y="5972724"/>
              <a:ext cx="1295400" cy="365125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 w="936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Text Box 17"/>
            <p:cNvSpPr txBox="1">
              <a:spLocks noChangeArrowheads="1"/>
            </p:cNvSpPr>
            <p:nvPr/>
          </p:nvSpPr>
          <p:spPr bwMode="auto">
            <a:xfrm>
              <a:off x="7004050" y="6006061"/>
              <a:ext cx="1239838" cy="236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1100" dirty="0"/>
                <a:t>Code in the FPGA</a:t>
              </a: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55094"/>
            <a:ext cx="4245727" cy="2098094"/>
          </a:xfrm>
          <a:prstGeom prst="rect">
            <a:avLst/>
          </a:prstGeom>
        </p:spPr>
      </p:pic>
      <p:pic>
        <p:nvPicPr>
          <p:cNvPr id="71" name="Picture 2" descr="X:\My Documents\documents of Han Li\Self-exited-loop for low power measurement\IMG_20180608_130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 b="9780"/>
          <a:stretch/>
        </p:blipFill>
        <p:spPr bwMode="auto">
          <a:xfrm>
            <a:off x="7154700" y="4796445"/>
            <a:ext cx="1715045" cy="16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1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Controls and Measurement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386468" cy="5256584"/>
          </a:xfrm>
        </p:spPr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Slow </a:t>
            </a:r>
            <a:r>
              <a:rPr lang="en-GB" b="1" dirty="0">
                <a:solidFill>
                  <a:srgbClr val="0000FF"/>
                </a:solidFill>
              </a:rPr>
              <a:t>Controls &amp; Safety Interlock</a:t>
            </a:r>
          </a:p>
          <a:p>
            <a:pPr lvl="1"/>
            <a:r>
              <a:rPr lang="en-GB" dirty="0" smtClean="0"/>
              <a:t>quench detection</a:t>
            </a:r>
          </a:p>
          <a:p>
            <a:pPr lvl="1"/>
            <a:r>
              <a:rPr lang="en-GB" dirty="0" smtClean="0"/>
              <a:t>connecting </a:t>
            </a:r>
            <a:r>
              <a:rPr lang="en-GB" dirty="0"/>
              <a:t>different sub-systems: </a:t>
            </a:r>
            <a:br>
              <a:rPr lang="en-GB" dirty="0"/>
            </a:br>
            <a:r>
              <a:rPr lang="en-GB" dirty="0"/>
              <a:t>cryogenics, cryostats, powering, ...</a:t>
            </a:r>
          </a:p>
          <a:p>
            <a:pPr lvl="1"/>
            <a:r>
              <a:rPr lang="en-GB" dirty="0" smtClean="0"/>
              <a:t>Siemens </a:t>
            </a:r>
            <a:r>
              <a:rPr lang="en-GB" dirty="0" smtClean="0"/>
              <a:t>PLC + </a:t>
            </a:r>
            <a:r>
              <a:rPr lang="en-GB" dirty="0" err="1"/>
              <a:t>Nat.Instr</a:t>
            </a:r>
            <a:r>
              <a:rPr lang="en-GB" dirty="0"/>
              <a:t>. </a:t>
            </a:r>
            <a:r>
              <a:rPr lang="en-GB" dirty="0" err="1"/>
              <a:t>cRIO</a:t>
            </a:r>
            <a:endParaRPr lang="en-GB" dirty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LabVIEW</a:t>
            </a:r>
            <a:endParaRPr lang="en-GB" dirty="0"/>
          </a:p>
          <a:p>
            <a:pPr lvl="2"/>
            <a:r>
              <a:rPr lang="en-GB" dirty="0"/>
              <a:t>power coupler auto conditioning</a:t>
            </a:r>
          </a:p>
          <a:p>
            <a:pPr lvl="3"/>
            <a:r>
              <a:rPr lang="en-GB" dirty="0"/>
              <a:t>pulse length, power level, </a:t>
            </a:r>
            <a:r>
              <a:rPr lang="en-GB" dirty="0" smtClean="0"/>
              <a:t>(rep rate=14 Hz)</a:t>
            </a:r>
            <a:endParaRPr lang="en-GB" dirty="0"/>
          </a:p>
          <a:p>
            <a:pPr lvl="2"/>
            <a:r>
              <a:rPr lang="en-GB" dirty="0"/>
              <a:t>SEL control  and data </a:t>
            </a:r>
            <a:r>
              <a:rPr lang="en-GB" dirty="0" smtClean="0"/>
              <a:t>acquisition</a:t>
            </a:r>
          </a:p>
          <a:p>
            <a:pPr lvl="2"/>
            <a:r>
              <a:rPr lang="en-GB" dirty="0" smtClean="0"/>
              <a:t>monitor cavity profile (IQ)</a:t>
            </a:r>
            <a:endParaRPr lang="en-GB" dirty="0"/>
          </a:p>
          <a:p>
            <a:pPr lvl="2"/>
            <a:r>
              <a:rPr lang="en-GB" dirty="0"/>
              <a:t>cavity frequency shift tracing</a:t>
            </a:r>
          </a:p>
          <a:p>
            <a:pPr lvl="2"/>
            <a:r>
              <a:rPr lang="en-GB" dirty="0"/>
              <a:t>dynamic Lorentz force detuning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EPICS</a:t>
            </a:r>
          </a:p>
          <a:p>
            <a:pPr lvl="2"/>
            <a:r>
              <a:rPr lang="en-GB" dirty="0" smtClean="0"/>
              <a:t>user</a:t>
            </a:r>
            <a:r>
              <a:rPr lang="en-GB" dirty="0" smtClean="0"/>
              <a:t> interface</a:t>
            </a:r>
          </a:p>
          <a:p>
            <a:pPr lvl="2"/>
            <a:r>
              <a:rPr lang="en-GB" dirty="0" smtClean="0"/>
              <a:t>data </a:t>
            </a:r>
            <a:r>
              <a:rPr lang="en-GB" dirty="0" smtClean="0"/>
              <a:t>archiver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11" y="1052736"/>
            <a:ext cx="1007753" cy="90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pic>
        <p:nvPicPr>
          <p:cNvPr id="8" name="Picture 2" descr="M:\FREIA\Freia-drop\03 Photos\Equipment\Controls\2015-04-20 LLRF\P101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81" y="2581878"/>
            <a:ext cx="2028944" cy="30553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M:\FREIA\Freia-drop\03 Photos\Equipment\Controls\2015-04-20 LLRF\P10100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38" y="1962276"/>
            <a:ext cx="2226365" cy="14783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:\FREIA\Freia-drop\03 Photos\Equipment\Controls\2015-04-20 LLRF\P1010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91" y="4974832"/>
            <a:ext cx="2226366" cy="14783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6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Ongoing Maintenance Work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Cryomodule</a:t>
            </a:r>
            <a:endParaRPr lang="en-GB" dirty="0" smtClean="0"/>
          </a:p>
          <a:p>
            <a:pPr lvl="1"/>
            <a:r>
              <a:rPr lang="en-GB" dirty="0" smtClean="0"/>
              <a:t>water flow meters</a:t>
            </a:r>
          </a:p>
          <a:p>
            <a:pPr lvl="2"/>
            <a:r>
              <a:rPr lang="en-GB" dirty="0" smtClean="0"/>
              <a:t>added filter, installed new meters </a:t>
            </a:r>
            <a:r>
              <a:rPr lang="en-GB" dirty="0" smtClean="0">
                <a:latin typeface="Arial"/>
                <a:cs typeface="Arial"/>
              </a:rPr>
              <a:t>→ seems ok for the moment</a:t>
            </a:r>
          </a:p>
          <a:p>
            <a:r>
              <a:rPr lang="en-GB" dirty="0" smtClean="0">
                <a:latin typeface="Arial"/>
                <a:cs typeface="Arial"/>
              </a:rPr>
              <a:t>Cryogenic system</a:t>
            </a:r>
          </a:p>
          <a:p>
            <a:pPr lvl="1"/>
            <a:r>
              <a:rPr lang="en-GB" dirty="0" smtClean="0">
                <a:latin typeface="Arial"/>
                <a:cs typeface="Arial"/>
              </a:rPr>
              <a:t>loosing small amount of helium gas during operation</a:t>
            </a:r>
          </a:p>
          <a:p>
            <a:pPr lvl="2"/>
            <a:r>
              <a:rPr lang="en-GB" dirty="0" smtClean="0">
                <a:latin typeface="Arial"/>
                <a:cs typeface="Arial"/>
              </a:rPr>
              <a:t>suspect leak in the recovery compressors</a:t>
            </a:r>
          </a:p>
          <a:p>
            <a:pPr lvl="1"/>
            <a:r>
              <a:rPr lang="en-GB" dirty="0" smtClean="0">
                <a:latin typeface="Arial"/>
                <a:cs typeface="Arial"/>
              </a:rPr>
              <a:t>recovery compressors run below capacity</a:t>
            </a:r>
          </a:p>
          <a:p>
            <a:pPr lvl="2"/>
            <a:r>
              <a:rPr lang="en-GB" dirty="0" smtClean="0">
                <a:latin typeface="Arial"/>
                <a:cs typeface="Arial"/>
              </a:rPr>
              <a:t>looking for replacement compressor</a:t>
            </a:r>
          </a:p>
          <a:p>
            <a:r>
              <a:rPr lang="en-GB" dirty="0" smtClean="0">
                <a:latin typeface="Arial"/>
                <a:cs typeface="Arial"/>
              </a:rPr>
              <a:t>Control system</a:t>
            </a:r>
          </a:p>
          <a:p>
            <a:pPr lvl="1"/>
            <a:r>
              <a:rPr lang="en-GB" dirty="0" smtClean="0">
                <a:latin typeface="Arial"/>
                <a:cs typeface="Arial"/>
              </a:rPr>
              <a:t>implementing the valve box and </a:t>
            </a:r>
            <a:r>
              <a:rPr lang="en-GB" dirty="0" err="1" smtClean="0">
                <a:latin typeface="Arial"/>
                <a:cs typeface="Arial"/>
              </a:rPr>
              <a:t>cryomodule</a:t>
            </a:r>
            <a:r>
              <a:rPr lang="en-GB" dirty="0" smtClean="0">
                <a:latin typeface="Arial"/>
                <a:cs typeface="Arial"/>
              </a:rPr>
              <a:t> in EPICS</a:t>
            </a:r>
          </a:p>
          <a:p>
            <a:pPr lvl="1"/>
            <a:r>
              <a:rPr lang="en-GB" dirty="0" smtClean="0">
                <a:latin typeface="Arial"/>
                <a:cs typeface="Arial"/>
              </a:rPr>
              <a:t>LLRF implementation (new system version)</a:t>
            </a:r>
          </a:p>
          <a:p>
            <a:r>
              <a:rPr lang="en-GB" dirty="0"/>
              <a:t>Improving software</a:t>
            </a:r>
          </a:p>
          <a:p>
            <a:pPr lvl="1"/>
            <a:r>
              <a:rPr lang="en-GB" dirty="0"/>
              <a:t>automatic conditioning and measurement software</a:t>
            </a:r>
          </a:p>
          <a:p>
            <a:pPr lvl="1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70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Spoke Cryomodule Testing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9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Prototype Spoke </a:t>
            </a:r>
            <a:r>
              <a:rPr lang="en-GB" dirty="0" err="1" smtClean="0"/>
              <a:t>Cryomodule</a:t>
            </a:r>
            <a:r>
              <a:rPr lang="en-GB" dirty="0" smtClean="0"/>
              <a:t> Testing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err="1" smtClean="0"/>
              <a:t>cryomodule</a:t>
            </a:r>
            <a:r>
              <a:rPr lang="en-GB" dirty="0" smtClean="0"/>
              <a:t> Experience so far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73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28209</TotalTime>
  <Words>1603</Words>
  <Application>Microsoft Office PowerPoint</Application>
  <PresentationFormat>On-screen Show (4:3)</PresentationFormat>
  <Paragraphs>439</Paragraphs>
  <Slides>23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RR004-UUgrabard-ESS</vt:lpstr>
      <vt:lpstr>FREIA Laboratory Facility for Research Instrumentation and Accelerator Development</vt:lpstr>
      <vt:lpstr>PowerPoint Presentation</vt:lpstr>
      <vt:lpstr>FREIA Laboratory</vt:lpstr>
      <vt:lpstr>Cryogenics</vt:lpstr>
      <vt:lpstr>High Power RF Amplifiers</vt:lpstr>
      <vt:lpstr>FPGA Based Digital LLRF</vt:lpstr>
      <vt:lpstr>Controls and Measurement</vt:lpstr>
      <vt:lpstr>Ongoing Maintenance Work</vt:lpstr>
      <vt:lpstr>PowerPoint Presentation</vt:lpstr>
      <vt:lpstr>Spoke Valve Box Prototype</vt:lpstr>
      <vt:lpstr>Warm RF Conditioning</vt:lpstr>
      <vt:lpstr>Cool Down</vt:lpstr>
      <vt:lpstr>Cold RF Conditioning</vt:lpstr>
      <vt:lpstr>Overview FPC Conditioning</vt:lpstr>
      <vt:lpstr>Cavity Conditioning</vt:lpstr>
      <vt:lpstr>Spoke Cryomodule Prototype (2019)</vt:lpstr>
      <vt:lpstr>Spoke Cryomodule Prototype (2019)</vt:lpstr>
      <vt:lpstr>PowerPoint Presentation</vt:lpstr>
      <vt:lpstr>There Will Be Differences ...</vt:lpstr>
      <vt:lpstr>Testing and Operation</vt:lpstr>
      <vt:lpstr>Critical Personnel Resources</vt:lpstr>
      <vt:lpstr>Critical Spare Parts</vt:lpstr>
      <vt:lpstr>Summary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FREIA Laboratory Facility for Research Instrumentation and Accelerator Development</dc:title>
  <dc:creator>ruber</dc:creator>
  <cp:lastModifiedBy>Roger Ruber</cp:lastModifiedBy>
  <cp:revision>523</cp:revision>
  <cp:lastPrinted>2015-01-29T11:56:53Z</cp:lastPrinted>
  <dcterms:created xsi:type="dcterms:W3CDTF">2010-02-24T17:17:31Z</dcterms:created>
  <dcterms:modified xsi:type="dcterms:W3CDTF">2019-08-26T08:48:30Z</dcterms:modified>
</cp:coreProperties>
</file>