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3" r:id="rId3"/>
    <p:sldId id="294" r:id="rId4"/>
    <p:sldId id="292" r:id="rId5"/>
    <p:sldId id="295" r:id="rId6"/>
    <p:sldId id="29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7E76F"/>
    <a:srgbClr val="FFCC66"/>
    <a:srgbClr val="000000"/>
    <a:srgbClr val="FF6600"/>
    <a:srgbClr val="FFFF93"/>
    <a:srgbClr val="FFFF66"/>
    <a:srgbClr val="CCFF99"/>
    <a:srgbClr val="FAF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0" autoAdjust="0"/>
    <p:restoredTop sz="86410" autoAdjust="0"/>
  </p:normalViewPr>
  <p:slideViewPr>
    <p:cSldViewPr showGuides="1">
      <p:cViewPr varScale="1">
        <p:scale>
          <a:sx n="110" d="100"/>
          <a:sy n="110" d="100"/>
        </p:scale>
        <p:origin x="-243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57B67-0261-4A7C-8349-C2645770E795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B1C82-269A-4367-A90E-29ECDE378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26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8A617-6FC3-48D4-943A-A74E02439B6A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8397F-D3AF-465D-A325-41160986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4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2133600" cy="365125"/>
          </a:xfrm>
        </p:spPr>
        <p:txBody>
          <a:bodyPr/>
          <a:lstStyle/>
          <a:p>
            <a:fld id="{7F7E09DB-304C-4164-A853-E8AB5877E23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48640"/>
            <a:ext cx="9144000" cy="0"/>
          </a:xfrm>
          <a:prstGeom prst="line">
            <a:avLst/>
          </a:prstGeom>
          <a:ln w="76200">
            <a:solidFill>
              <a:srgbClr val="0000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76200" y="64770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Vitaliy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Goryashko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64770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Lecture 1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942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1FA25C-0432-496C-9E0B-DA038ECC96BD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Vitaliy Goryashko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18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7A7B0-1463-40C1-BDE6-67B2F85F8DC2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Vitaliy Goryashko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66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CDD8-50BB-49EE-9690-36DB22B998F7}" type="datetime1">
              <a:rPr lang="en-US" altLang="en-US" smtClean="0"/>
              <a:t>1/2/2020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Vitaliy Goryashko</a:t>
            </a:r>
            <a:endParaRPr lang="ru-RU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6F2F-15BC-44E0-827D-F72CC1360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611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016A0C-0960-4327-9331-90065B12CE32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5519" y="6561826"/>
            <a:ext cx="1350645" cy="274324"/>
          </a:xfrm>
          <a:prstGeom prst="rect">
            <a:avLst/>
          </a:prstGeom>
        </p:spPr>
        <p:txBody>
          <a:bodyPr lIns="0" rIns="0"/>
          <a:lstStyle>
            <a:lvl1pPr>
              <a:defRPr i="1"/>
            </a:lvl1pPr>
          </a:lstStyle>
          <a:p>
            <a:r>
              <a:rPr lang="en-US" smtClean="0"/>
              <a:t>Vitaliy Goryashko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33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3C98F0-14E9-428D-8E82-32BD19A8EF79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Vitaliy Goryashko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4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C3C742-29C0-4FB1-B578-38DA4065719B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Vitaliy Goryashko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11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301AF7-DF2D-45FD-B49C-FE2C9CBF148F}" type="datetime1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Vitaliy Goryashko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6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994E00-226A-4FB4-A3EC-A2524172B529}" type="datetime1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Vitaliy Goryashko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5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2732FD-FBD3-43DC-80ED-A1A57AAE74AB}" type="datetime1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Vitaliy Goryashko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8A8C2F-3C0A-4F4B-B2A4-9304EE7DF7A1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Vitaliy Goryashko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4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6259BD-4F16-441C-A772-58CD29204F8E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Vitaliy Goryashko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9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E09DB-304C-4164-A853-E8AB5877E23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548640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26" y="6612148"/>
            <a:ext cx="1509973" cy="228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Vitaliy Goryashko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2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64957" y="26313"/>
            <a:ext cx="7188443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Strengthening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Education in Modern Optics at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UU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99976"/>
            <a:ext cx="3048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Action 1 (internal):</a:t>
            </a:r>
          </a:p>
          <a:p>
            <a:r>
              <a:rPr lang="en-US" sz="2000" dirty="0" smtClean="0"/>
              <a:t>streamline education flow</a:t>
            </a:r>
          </a:p>
          <a:p>
            <a:endParaRPr lang="en-US" sz="1000" dirty="0"/>
          </a:p>
          <a:p>
            <a:r>
              <a:rPr lang="en-US" sz="2000" dirty="0" smtClean="0"/>
              <a:t>Basic  optics “</a:t>
            </a:r>
            <a:r>
              <a:rPr lang="en-US" sz="2000" dirty="0" err="1" smtClean="0"/>
              <a:t>Optik</a:t>
            </a:r>
            <a:r>
              <a:rPr lang="en-US" sz="2000" dirty="0" smtClean="0"/>
              <a:t> </a:t>
            </a:r>
            <a:r>
              <a:rPr lang="en-US" sz="2000" dirty="0" err="1" smtClean="0"/>
              <a:t>och</a:t>
            </a:r>
            <a:r>
              <a:rPr lang="en-US" sz="2000" dirty="0" smtClean="0"/>
              <a:t> v</a:t>
            </a:r>
            <a:r>
              <a:rPr lang="sv-SE" sz="2000" dirty="0" err="1" smtClean="0"/>
              <a:t>ågor</a:t>
            </a:r>
            <a:r>
              <a:rPr lang="en-US" sz="2000" dirty="0" smtClean="0"/>
              <a:t>”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smtClean="0"/>
              <a:t>“Optics </a:t>
            </a:r>
            <a:r>
              <a:rPr lang="en-US" sz="2000" dirty="0"/>
              <a:t>&amp;      “Accelerator</a:t>
            </a:r>
          </a:p>
          <a:p>
            <a:r>
              <a:rPr lang="en-US" sz="2000" dirty="0"/>
              <a:t>photonics” </a:t>
            </a:r>
            <a:r>
              <a:rPr lang="en-US" sz="2000" dirty="0" smtClean="0"/>
              <a:t>          physics</a:t>
            </a:r>
            <a:r>
              <a:rPr lang="en-US" sz="2000" dirty="0"/>
              <a:t>”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“Synchrotron radiation”</a:t>
            </a:r>
          </a:p>
          <a:p>
            <a:endParaRPr lang="en-US" sz="2000" dirty="0"/>
          </a:p>
          <a:p>
            <a:r>
              <a:rPr lang="en-US" sz="2000" dirty="0" smtClean="0"/>
              <a:t>Advanced courses &amp; seminars by Photon Center</a:t>
            </a:r>
          </a:p>
          <a:p>
            <a:endParaRPr lang="en-US" sz="2000" dirty="0"/>
          </a:p>
          <a:p>
            <a:r>
              <a:rPr lang="en-US" sz="2000" dirty="0" smtClean="0"/>
              <a:t>Master thesis on optics</a:t>
            </a:r>
          </a:p>
          <a:p>
            <a:endParaRPr lang="en-US" sz="2000" dirty="0"/>
          </a:p>
          <a:p>
            <a:r>
              <a:rPr lang="en-US" sz="2000" dirty="0" smtClean="0"/>
              <a:t>Notes: no new courses or extra funding.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594539"/>
            <a:ext cx="2895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Action 2 (internal):</a:t>
            </a:r>
          </a:p>
          <a:p>
            <a:r>
              <a:rPr lang="en-US" sz="2000" dirty="0" smtClean="0"/>
              <a:t>teaching via physics apps with a focus on optics + laser lab.</a:t>
            </a:r>
          </a:p>
          <a:p>
            <a:endParaRPr lang="en-US" sz="2000" dirty="0"/>
          </a:p>
          <a:p>
            <a:r>
              <a:rPr lang="en-US" sz="2000" dirty="0" smtClean="0"/>
              <a:t>Build with students and for students apps illustrating optical phenomena.</a:t>
            </a:r>
          </a:p>
          <a:p>
            <a:endParaRPr lang="en-US" sz="2000" dirty="0"/>
          </a:p>
          <a:p>
            <a:r>
              <a:rPr lang="en-US" sz="2000" dirty="0" smtClean="0"/>
              <a:t>Set up a </a:t>
            </a:r>
            <a:r>
              <a:rPr lang="en-US" sz="2000" i="1" dirty="0" smtClean="0">
                <a:solidFill>
                  <a:srgbClr val="0000FF"/>
                </a:solidFill>
              </a:rPr>
              <a:t>learning </a:t>
            </a:r>
            <a:r>
              <a:rPr lang="en-US" sz="2000" i="1" dirty="0" smtClean="0">
                <a:solidFill>
                  <a:srgbClr val="0000FF"/>
                </a:solidFill>
              </a:rPr>
              <a:t>laser lab </a:t>
            </a:r>
            <a:r>
              <a:rPr lang="en-US" sz="2000" dirty="0" smtClean="0"/>
              <a:t>bridging the gap between </a:t>
            </a:r>
            <a:r>
              <a:rPr lang="en-US" sz="2000" dirty="0" smtClean="0"/>
              <a:t>a basic lab </a:t>
            </a:r>
            <a:r>
              <a:rPr lang="en-US" sz="2000" dirty="0" smtClean="0"/>
              <a:t>on optics and a real</a:t>
            </a:r>
            <a:r>
              <a:rPr lang="en-US" sz="2000" dirty="0" smtClean="0"/>
              <a:t>, no-touch, </a:t>
            </a:r>
            <a:r>
              <a:rPr lang="en-US" sz="2000" dirty="0" smtClean="0"/>
              <a:t>research </a:t>
            </a:r>
            <a:r>
              <a:rPr lang="en-US" sz="2000" dirty="0" smtClean="0"/>
              <a:t>lab like Helios.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Required investments: 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 smtClean="0"/>
              <a:t>physics apps ~ 70 </a:t>
            </a:r>
            <a:r>
              <a:rPr lang="en-US" sz="2000" dirty="0" err="1" smtClean="0"/>
              <a:t>kSEK</a:t>
            </a:r>
            <a:endParaRPr lang="en-US" sz="20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/>
              <a:t>l</a:t>
            </a:r>
            <a:r>
              <a:rPr lang="en-US" sz="2000" dirty="0" smtClean="0"/>
              <a:t>aser lab ~ 100 </a:t>
            </a:r>
            <a:r>
              <a:rPr lang="en-US" sz="2000" dirty="0" err="1" smtClean="0"/>
              <a:t>kSEK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599440"/>
            <a:ext cx="2895600" cy="61709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b="1" dirty="0" smtClean="0">
                <a:solidFill>
                  <a:srgbClr val="FF3300"/>
                </a:solidFill>
              </a:rPr>
              <a:t>Action 3 (external):</a:t>
            </a:r>
          </a:p>
          <a:p>
            <a:r>
              <a:rPr lang="en-US" sz="2000" dirty="0" smtClean="0"/>
              <a:t>Erasmus Mundus Master Program on Modern Optics</a:t>
            </a:r>
          </a:p>
          <a:p>
            <a:endParaRPr lang="en-US" sz="2000" dirty="0" smtClean="0"/>
          </a:p>
          <a:p>
            <a:pPr marL="233363" indent="-2333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120 ECTS (24 months)</a:t>
            </a:r>
            <a:endParaRPr lang="en-US" sz="2000" dirty="0"/>
          </a:p>
          <a:p>
            <a:pPr marL="233363" indent="-2333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4</a:t>
            </a:r>
            <a:r>
              <a:rPr lang="en-GB" sz="2000" b="1" dirty="0"/>
              <a:t> </a:t>
            </a:r>
            <a:r>
              <a:rPr lang="en-GB" sz="2000" dirty="0"/>
              <a:t>consecutive student intakes </a:t>
            </a:r>
          </a:p>
          <a:p>
            <a:pPr marL="233363" indent="-2333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Up to 88 students in total</a:t>
            </a:r>
          </a:p>
          <a:p>
            <a:pPr marL="233363" indent="-2333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3-4 </a:t>
            </a:r>
            <a:r>
              <a:rPr lang="en-US" sz="2000" dirty="0" err="1" smtClean="0"/>
              <a:t>MEuro</a:t>
            </a:r>
            <a:r>
              <a:rPr lang="en-US" sz="2000" dirty="0" smtClean="0"/>
              <a:t> (mostly to support students)</a:t>
            </a:r>
          </a:p>
          <a:p>
            <a:pPr marL="233363" indent="-2333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Good visibility for the University</a:t>
            </a:r>
          </a:p>
          <a:p>
            <a:pPr marL="233363" indent="-2333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Inflow of excellent students for master work</a:t>
            </a:r>
          </a:p>
          <a:p>
            <a:pPr marL="233363" indent="-2333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A great deal of effort is needed to prepare an application ~ 1 000 hours.</a:t>
            </a:r>
            <a:endParaRPr lang="en-GB" sz="2000" dirty="0"/>
          </a:p>
        </p:txBody>
      </p:sp>
      <p:sp>
        <p:nvSpPr>
          <p:cNvPr id="7" name="Down Arrow 6"/>
          <p:cNvSpPr/>
          <p:nvPr/>
        </p:nvSpPr>
        <p:spPr>
          <a:xfrm>
            <a:off x="762000" y="2057400"/>
            <a:ext cx="228600" cy="280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838200" y="3071823"/>
            <a:ext cx="228600" cy="280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1219200" y="3886200"/>
            <a:ext cx="228600" cy="280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1219200" y="4800600"/>
            <a:ext cx="228600" cy="280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1219200" y="5410200"/>
            <a:ext cx="228600" cy="280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Vitaliy Goryashko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2286000" y="3071823"/>
            <a:ext cx="228600" cy="280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 rot="16200000">
            <a:off x="1574011" y="2590800"/>
            <a:ext cx="228600" cy="280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8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26313"/>
            <a:ext cx="6906058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Vision of Erasmus Mundus Program (</a:t>
            </a:r>
            <a:r>
              <a:rPr lang="en-GB" sz="2800" dirty="0" smtClean="0"/>
              <a:t>EMJMD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685800"/>
            <a:ext cx="8839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Title</a:t>
            </a:r>
            <a:r>
              <a:rPr lang="en-US" sz="2400" dirty="0" smtClean="0"/>
              <a:t>: Moderns (X-ray) Optics and Lasers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Aim:</a:t>
            </a:r>
            <a:r>
              <a:rPr lang="en-US" sz="2400" dirty="0" smtClean="0"/>
              <a:t> educate a new wave of specialists </a:t>
            </a:r>
            <a:r>
              <a:rPr lang="en-US" sz="2400" dirty="0"/>
              <a:t>able to </a:t>
            </a:r>
            <a:r>
              <a:rPr lang="en-US" sz="2400" dirty="0" smtClean="0"/>
              <a:t>efficiently </a:t>
            </a:r>
            <a:r>
              <a:rPr lang="en-US" sz="2400" dirty="0"/>
              <a:t>apply </a:t>
            </a:r>
            <a:r>
              <a:rPr lang="en-US" sz="2400" dirty="0" smtClean="0"/>
              <a:t>methods and instruments of modern optics </a:t>
            </a:r>
            <a:r>
              <a:rPr lang="en-US" sz="2400" dirty="0"/>
              <a:t>for conducting forefront </a:t>
            </a:r>
            <a:r>
              <a:rPr lang="en-US" sz="2400" dirty="0" smtClean="0"/>
              <a:t>research in academia or high-tech industry. 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b="1" dirty="0" smtClean="0"/>
              <a:t>Specializations</a:t>
            </a:r>
            <a:r>
              <a:rPr lang="en-US" sz="2400" dirty="0" smtClean="0"/>
              <a:t>: (</a:t>
            </a:r>
            <a:r>
              <a:rPr lang="en-US" sz="2400" dirty="0" err="1" smtClean="0"/>
              <a:t>i</a:t>
            </a:r>
            <a:r>
              <a:rPr lang="en-US" sz="2400" dirty="0" smtClean="0"/>
              <a:t>) X-ray optics and applications, (ii) ultrafast optics and </a:t>
            </a:r>
            <a:r>
              <a:rPr lang="en-US" sz="2400" dirty="0"/>
              <a:t>lasers, </a:t>
            </a:r>
            <a:r>
              <a:rPr lang="en-US" sz="2400" dirty="0" smtClean="0"/>
              <a:t>(</a:t>
            </a:r>
            <a:r>
              <a:rPr lang="en-US" sz="2400" dirty="0"/>
              <a:t>iii</a:t>
            </a:r>
            <a:r>
              <a:rPr lang="en-US" sz="2400" dirty="0" smtClean="0"/>
              <a:t>) physics of photon and charged particle beams. 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Learning outcomes</a:t>
            </a:r>
            <a:r>
              <a:rPr lang="en-US" sz="2400" b="1" dirty="0" smtClean="0"/>
              <a:t>: 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Career prospects:</a:t>
            </a:r>
            <a:r>
              <a:rPr lang="en-US" sz="2400" dirty="0" smtClean="0"/>
              <a:t> R&amp;D units in industry (give examples) and research career in Academia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Joint (dual) degree:</a:t>
            </a:r>
            <a:r>
              <a:rPr lang="en-US" sz="2400" dirty="0" smtClean="0"/>
              <a:t> All enrolled students are registered either at Uppsala University or Hamburg University. The students will receive a degree from the university of registration </a:t>
            </a:r>
            <a:r>
              <a:rPr lang="en-US" sz="2400" i="1" dirty="0" smtClean="0"/>
              <a:t>and</a:t>
            </a:r>
            <a:r>
              <a:rPr lang="en-US" sz="2400" dirty="0" smtClean="0"/>
              <a:t> a university where master work is performed. (</a:t>
            </a:r>
            <a:r>
              <a:rPr lang="en-US" sz="2400" dirty="0" smtClean="0">
                <a:solidFill>
                  <a:srgbClr val="FF0000"/>
                </a:solidFill>
              </a:rPr>
              <a:t>we need to see how to make this working.</a:t>
            </a:r>
            <a:r>
              <a:rPr lang="en-US" sz="2400" dirty="0" smtClean="0"/>
              <a:t>)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Vitaliy</a:t>
            </a:r>
            <a:r>
              <a:rPr lang="en-US" dirty="0" smtClean="0"/>
              <a:t> </a:t>
            </a:r>
            <a:r>
              <a:rPr lang="en-US" dirty="0" err="1" smtClean="0"/>
              <a:t>Goryashko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76F2F-15BC-44E0-827D-F72CC1360AD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09800" y="25878"/>
            <a:ext cx="47752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sz="2800" dirty="0" smtClean="0">
                <a:latin typeface="Calibri" panose="020F0502020204030204" pitchFamily="34" charset="0"/>
              </a:rPr>
              <a:t>Motivation for the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25" y="609600"/>
            <a:ext cx="8715375" cy="58323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FF"/>
                </a:solidFill>
              </a:rPr>
              <a:t>Optics is a quickly growing sector of industry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FF"/>
                </a:solidFill>
              </a:rPr>
              <a:t>300,000 </a:t>
            </a:r>
            <a:r>
              <a:rPr lang="en-US" sz="2600" dirty="0">
                <a:solidFill>
                  <a:srgbClr val="0000FF"/>
                </a:solidFill>
              </a:rPr>
              <a:t>highly skilled </a:t>
            </a:r>
            <a:r>
              <a:rPr lang="en-US" sz="2600" dirty="0" smtClean="0">
                <a:solidFill>
                  <a:srgbClr val="0000FF"/>
                </a:solidFill>
              </a:rPr>
              <a:t>jobs in EU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FF"/>
                </a:solidFill>
              </a:rPr>
              <a:t>annual </a:t>
            </a:r>
            <a:r>
              <a:rPr lang="en-US" sz="2600" dirty="0">
                <a:solidFill>
                  <a:srgbClr val="0000FF"/>
                </a:solidFill>
              </a:rPr>
              <a:t>turnover in excess of €60 </a:t>
            </a:r>
            <a:r>
              <a:rPr lang="en-US" sz="2600" dirty="0" smtClean="0">
                <a:solidFill>
                  <a:srgbClr val="0000FF"/>
                </a:solidFill>
              </a:rPr>
              <a:t>billion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FF"/>
                </a:solidFill>
              </a:rPr>
              <a:t>6.2% growth in recent years, EU average*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FF"/>
                </a:solidFill>
              </a:rPr>
              <a:t>Growing demand for young professionals*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Optics is the field most fruitful in terms of discoveries and Nobel prizes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Optical measurements are crucial in many fields of physics, chemistry and engineering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Many industrial standards depend on optical measurements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600" dirty="0" err="1" smtClean="0"/>
              <a:t>Next</a:t>
            </a:r>
            <a:r>
              <a:rPr lang="sv-SE" sz="2600" dirty="0" smtClean="0"/>
              <a:t> generation </a:t>
            </a:r>
            <a:r>
              <a:rPr lang="en-US" sz="2600" dirty="0" smtClean="0"/>
              <a:t>X-ray lasers rely on the symbiosis of accelerator physics and laser physics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i="1" dirty="0" smtClean="0">
                <a:solidFill>
                  <a:srgbClr val="0000FF"/>
                </a:solidFill>
              </a:rPr>
              <a:t>* </a:t>
            </a:r>
            <a:r>
              <a:rPr lang="en-US" sz="2600" i="1" dirty="0">
                <a:solidFill>
                  <a:srgbClr val="0000FF"/>
                </a:solidFill>
              </a:rPr>
              <a:t>“Europe’s </a:t>
            </a:r>
            <a:r>
              <a:rPr lang="en-US" sz="2600" i="1" dirty="0" smtClean="0">
                <a:solidFill>
                  <a:srgbClr val="0000FF"/>
                </a:solidFill>
              </a:rPr>
              <a:t>age of </a:t>
            </a:r>
            <a:r>
              <a:rPr lang="en-US" sz="2600" i="1" dirty="0">
                <a:solidFill>
                  <a:srgbClr val="0000FF"/>
                </a:solidFill>
              </a:rPr>
              <a:t>light!” Strategic </a:t>
            </a:r>
            <a:r>
              <a:rPr lang="en-US" sz="2600" i="1" dirty="0" smtClean="0">
                <a:solidFill>
                  <a:srgbClr val="0000FF"/>
                </a:solidFill>
              </a:rPr>
              <a:t>Roadmap 2021–2027</a:t>
            </a:r>
            <a:endParaRPr lang="sv-SE" sz="26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75519" y="6561826"/>
            <a:ext cx="1534681" cy="274324"/>
          </a:xfrm>
        </p:spPr>
        <p:txBody>
          <a:bodyPr/>
          <a:lstStyle/>
          <a:p>
            <a:r>
              <a:rPr lang="en-US" i="1" dirty="0" err="1" smtClean="0"/>
              <a:t>Vitaliy</a:t>
            </a:r>
            <a:r>
              <a:rPr lang="en-US" i="1" dirty="0" smtClean="0"/>
              <a:t> </a:t>
            </a:r>
            <a:r>
              <a:rPr lang="en-US" i="1" dirty="0" err="1" smtClean="0"/>
              <a:t>Goryashko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113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4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26313"/>
            <a:ext cx="65606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Possible model of Erasmus Mundus Program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075703"/>
              </p:ext>
            </p:extLst>
          </p:nvPr>
        </p:nvGraphicFramePr>
        <p:xfrm>
          <a:off x="76200" y="609600"/>
          <a:ext cx="8882063" cy="649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Document" r:id="rId3" imgW="5755534" imgH="4203671" progId="Word.Document.12">
                  <p:embed/>
                </p:oleObj>
              </mc:Choice>
              <mc:Fallback>
                <p:oleObj name="Document" r:id="rId3" imgW="5755534" imgH="42036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609600"/>
                        <a:ext cx="8882063" cy="649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Vitaliy Goryashko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66272" y="26313"/>
            <a:ext cx="52085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Towards a successful grant proposal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09600"/>
            <a:ext cx="8610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Some background info:</a:t>
            </a:r>
          </a:p>
          <a:p>
            <a:r>
              <a:rPr lang="en-US" sz="2000" dirty="0" smtClean="0"/>
              <a:t>The guide for evaluators is 99-page long. One can expect that the evaluators are trained to check all possible details to find weak points. </a:t>
            </a:r>
          </a:p>
          <a:p>
            <a:endParaRPr lang="en-US" sz="2000" dirty="0" smtClean="0"/>
          </a:p>
          <a:p>
            <a:r>
              <a:rPr lang="en-US" sz="2000" b="1" dirty="0" smtClean="0"/>
              <a:t>Successful proposal requires:</a:t>
            </a:r>
          </a:p>
          <a:p>
            <a:r>
              <a:rPr lang="en-US" sz="2000" dirty="0" smtClean="0"/>
              <a:t>a broad knowledge of  Erasmus program</a:t>
            </a:r>
          </a:p>
          <a:p>
            <a:r>
              <a:rPr lang="en-US" sz="2000" dirty="0" smtClean="0"/>
              <a:t>a </a:t>
            </a:r>
            <a:r>
              <a:rPr lang="en-US" sz="2000" dirty="0"/>
              <a:t>broad knowledge of </a:t>
            </a:r>
            <a:r>
              <a:rPr lang="en-US" sz="2000" dirty="0" smtClean="0"/>
              <a:t> national and European education systems</a:t>
            </a:r>
          </a:p>
          <a:p>
            <a:r>
              <a:rPr lang="en-US" sz="2000" dirty="0"/>
              <a:t>a broad knowledge of </a:t>
            </a:r>
            <a:r>
              <a:rPr lang="en-US" sz="2000" dirty="0" smtClean="0"/>
              <a:t> legal frameworks</a:t>
            </a:r>
          </a:p>
          <a:p>
            <a:r>
              <a:rPr lang="en-US" sz="2000" dirty="0" smtClean="0"/>
              <a:t>integration of </a:t>
            </a:r>
            <a:r>
              <a:rPr lang="en-GB" sz="2000" dirty="0"/>
              <a:t>EMJMD</a:t>
            </a:r>
            <a:r>
              <a:rPr lang="en-US" sz="2000" dirty="0" smtClean="0"/>
              <a:t> into  the </a:t>
            </a:r>
            <a:r>
              <a:rPr lang="en-US" sz="2000" dirty="0"/>
              <a:t>degree catalogues of the HEIs </a:t>
            </a:r>
            <a:r>
              <a:rPr lang="en-US" sz="2000" dirty="0" smtClean="0"/>
              <a:t>partners</a:t>
            </a:r>
          </a:p>
          <a:p>
            <a:r>
              <a:rPr lang="en-US" sz="2000" dirty="0"/>
              <a:t>national/international needs </a:t>
            </a:r>
            <a:r>
              <a:rPr lang="en-US" sz="2000" dirty="0" smtClean="0"/>
              <a:t>analysis</a:t>
            </a:r>
          </a:p>
          <a:p>
            <a:r>
              <a:rPr lang="en-US" sz="2000" dirty="0" err="1"/>
              <a:t>internationalisation</a:t>
            </a:r>
            <a:r>
              <a:rPr lang="en-US" sz="2000" dirty="0"/>
              <a:t> of European higher </a:t>
            </a:r>
            <a:r>
              <a:rPr lang="en-US" sz="2000" dirty="0" smtClean="0"/>
              <a:t>education</a:t>
            </a:r>
          </a:p>
          <a:p>
            <a:r>
              <a:rPr lang="en-US" sz="2000" dirty="0" smtClean="0"/>
              <a:t>implementation of intercultural awareness </a:t>
            </a:r>
            <a:r>
              <a:rPr lang="en-US" sz="2000" dirty="0"/>
              <a:t>and transferable skills </a:t>
            </a:r>
            <a:endParaRPr lang="en-US" sz="2000" dirty="0" smtClean="0"/>
          </a:p>
          <a:p>
            <a:r>
              <a:rPr lang="en-US" sz="2000" dirty="0" smtClean="0"/>
              <a:t>…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84 questions to be addressed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0000FF"/>
                </a:solidFill>
              </a:rPr>
              <a:t>A more realistic time estimate for the amount of work needed for preparing the proposal is 1 year full time. 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1950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Vitaliy Goryashko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09DB-304C-4164-A853-E8AB5877E230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07362" y="26313"/>
            <a:ext cx="5179238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Steps to a successful grant proposal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" y="685800"/>
            <a:ext cx="8610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Involve people from the Physics Didactics Division at our Department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Involve </a:t>
            </a:r>
            <a:r>
              <a:rPr lang="en-US" sz="2000" dirty="0" smtClean="0"/>
              <a:t>people from the Department of Education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Seek support from the Erasmus Program Office in UU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Apply for funding to prepare a grant proposal for </a:t>
            </a:r>
            <a:r>
              <a:rPr lang="en-GB" sz="2000" dirty="0" smtClean="0"/>
              <a:t>EMJMD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Meet with the course responsible and directors of studies at partner’s universities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Organize a joint meeting of all partners in Uppsala to align curriculums of all partner’s universities to ensure a seamless Erasmus program.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Vitaliy Goryashko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8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32961</TotalTime>
  <Words>645</Words>
  <Application>Microsoft Office PowerPoint</Application>
  <PresentationFormat>On-screen Show (4:3)</PresentationFormat>
  <Paragraphs>93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Vitaliy Goryashko</dc:creator>
  <cp:lastModifiedBy>sysadm</cp:lastModifiedBy>
  <cp:revision>595</cp:revision>
  <dcterms:created xsi:type="dcterms:W3CDTF">2014-07-13T14:16:47Z</dcterms:created>
  <dcterms:modified xsi:type="dcterms:W3CDTF">2020-01-02T11:41:49Z</dcterms:modified>
</cp:coreProperties>
</file>