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60" r:id="rId3"/>
    <p:sldId id="301" r:id="rId4"/>
    <p:sldId id="263" r:id="rId5"/>
    <p:sldId id="276" r:id="rId6"/>
    <p:sldId id="303" r:id="rId7"/>
    <p:sldId id="266" r:id="rId8"/>
    <p:sldId id="267" r:id="rId9"/>
    <p:sldId id="305" r:id="rId10"/>
    <p:sldId id="262" r:id="rId11"/>
    <p:sldId id="314" r:id="rId12"/>
    <p:sldId id="313" r:id="rId13"/>
    <p:sldId id="324" r:id="rId14"/>
    <p:sldId id="304" r:id="rId15"/>
    <p:sldId id="343" r:id="rId16"/>
    <p:sldId id="348" r:id="rId17"/>
    <p:sldId id="336" r:id="rId18"/>
    <p:sldId id="316" r:id="rId19"/>
    <p:sldId id="317" r:id="rId20"/>
    <p:sldId id="318" r:id="rId21"/>
    <p:sldId id="319" r:id="rId22"/>
    <p:sldId id="307" r:id="rId23"/>
    <p:sldId id="349" r:id="rId24"/>
    <p:sldId id="321" r:id="rId25"/>
    <p:sldId id="347" r:id="rId26"/>
    <p:sldId id="346" r:id="rId27"/>
    <p:sldId id="328" r:id="rId28"/>
    <p:sldId id="306" r:id="rId29"/>
    <p:sldId id="320" r:id="rId30"/>
    <p:sldId id="331" r:id="rId31"/>
    <p:sldId id="273" r:id="rId32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FF0000"/>
    <a:srgbClr val="EAEAEA"/>
    <a:srgbClr val="990000"/>
    <a:srgbClr val="808080"/>
    <a:srgbClr val="CC660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167" autoAdjust="0"/>
  </p:normalViewPr>
  <p:slideViewPr>
    <p:cSldViewPr snapToGrid="0"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8CA5B7-1AA1-40C9-B5BF-1041C3DFEC59}" type="datetime3">
              <a:rPr lang="en-US" smtClean="0"/>
              <a:t>6 June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7070568-7DBF-43AD-B366-61C63F1AAF19}" type="datetime3">
              <a:rPr lang="en-US" smtClean="0"/>
              <a:t>6 June 2019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8895205-374B-4D0D-ABC2-FE88600D22AC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75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27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93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65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73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14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7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679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856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43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5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0003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5498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13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DDAB1A7-98F0-4241-9ABA-A9D69F4B2A45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381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8989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485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Echo-Enabled Harmonic Generation (EEHG) is a laser assisted electron beam manipulation scheme designed to produce high-harmonics in the e-beam density distribution for the generation of short-wavelength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830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6025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4798327-0C28-433C-AE83-DBFD87CA715E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592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016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6353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2D83E6E-7B72-4DA6-8B30-5F14C1B1D06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CF5ED66-DAD8-49F2-8A14-21457537C246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B7AEA70-C482-4EAB-8A29-03139C5E6493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78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82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58E1F5A-7091-47C7-9AEF-8E636667ACC0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6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539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722313" y="4520521"/>
            <a:ext cx="77724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933793"/>
            <a:ext cx="4123630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437849"/>
            <a:ext cx="4127747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933793"/>
            <a:ext cx="4060334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437849"/>
            <a:ext cx="4060334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47.jpeg"/><Relationship Id="rId10" Type="http://schemas.openxmlformats.org/officeDocument/2006/relationships/image" Target="../media/image44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emf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863312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0000FF"/>
                </a:solidFill>
              </a:rPr>
              <a:t>Accelerator Development </a:t>
            </a:r>
          </a:p>
          <a:p>
            <a:pPr>
              <a:lnSpc>
                <a:spcPct val="90000"/>
              </a:lnSpc>
            </a:pPr>
            <a:r>
              <a:rPr lang="en-GB" b="1" dirty="0" smtClean="0"/>
              <a:t>in Uppsala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Ruber 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J-PARC, </a:t>
            </a:r>
            <a:r>
              <a:rPr lang="en-US" i="1" kern="0" dirty="0">
                <a:solidFill>
                  <a:srgbClr val="990000"/>
                </a:solidFill>
              </a:rPr>
              <a:t>6</a:t>
            </a:r>
            <a:r>
              <a:rPr lang="en-US" i="1" kern="0" dirty="0" smtClean="0">
                <a:solidFill>
                  <a:srgbClr val="990000"/>
                </a:solidFill>
              </a:rPr>
              <a:t> June 2019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RF Amplifiers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19" y="3552288"/>
            <a:ext cx="4307307" cy="2757031"/>
          </a:xfrm>
        </p:spPr>
        <p:txBody>
          <a:bodyPr/>
          <a:lstStyle/>
          <a:p>
            <a:r>
              <a:rPr lang="en-GB" b="1" dirty="0" smtClean="0"/>
              <a:t>400 kW</a:t>
            </a:r>
            <a:r>
              <a:rPr lang="en-GB" b="1" dirty="0"/>
              <a:t> </a:t>
            </a:r>
            <a:r>
              <a:rPr lang="en-GB" b="1" dirty="0" smtClean="0"/>
              <a:t>pulsed (352 MHz)</a:t>
            </a:r>
          </a:p>
          <a:p>
            <a:pPr lvl="1"/>
            <a:r>
              <a:rPr lang="en-GB" dirty="0" smtClean="0"/>
              <a:t>2 stations, each 2 tetrodes TH595(A)</a:t>
            </a:r>
          </a:p>
          <a:p>
            <a:pPr lvl="1"/>
            <a:r>
              <a:rPr lang="en-GB" dirty="0" smtClean="0"/>
              <a:t>3.5 </a:t>
            </a:r>
            <a:r>
              <a:rPr lang="en-GB" dirty="0" err="1" smtClean="0"/>
              <a:t>ms</a:t>
            </a:r>
            <a:r>
              <a:rPr lang="en-GB" dirty="0" smtClean="0"/>
              <a:t>, 14-28 Hz</a:t>
            </a:r>
          </a:p>
          <a:p>
            <a:pPr lvl="1"/>
            <a:r>
              <a:rPr lang="en-GB" dirty="0" smtClean="0"/>
              <a:t>ESS prototype development</a:t>
            </a:r>
            <a:endParaRPr lang="en-GB" b="1" dirty="0" smtClean="0"/>
          </a:p>
          <a:p>
            <a:r>
              <a:rPr lang="en-GB" b="1" dirty="0" smtClean="0"/>
              <a:t>50 kW CW (352/400 MHz)</a:t>
            </a:r>
          </a:p>
          <a:p>
            <a:pPr lvl="1"/>
            <a:r>
              <a:rPr lang="en-GB" dirty="0" smtClean="0"/>
              <a:t>single tetrode TH571b</a:t>
            </a:r>
          </a:p>
          <a:p>
            <a:r>
              <a:rPr lang="en-GB" b="1" dirty="0" smtClean="0"/>
              <a:t>1.2 MW pulsed (704 MHz)</a:t>
            </a:r>
          </a:p>
          <a:p>
            <a:pPr lvl="1"/>
            <a:r>
              <a:rPr lang="en-GB" dirty="0" smtClean="0"/>
              <a:t>HV modulator &amp; klystron test for 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8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" y="933822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0" y="922970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3" y="2118922"/>
            <a:ext cx="2071654" cy="1382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4" y="3721238"/>
            <a:ext cx="3634356" cy="27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561"/>
          <a:stretch/>
        </p:blipFill>
        <p:spPr>
          <a:xfrm>
            <a:off x="2747242" y="2118921"/>
            <a:ext cx="2002261" cy="1382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747242" y="3244509"/>
            <a:ext cx="182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CERN 50 kW CW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pic>
        <p:nvPicPr>
          <p:cNvPr id="18" name="Picture 3" descr="U:\Freia\freia-drop\08 Equipment\RFsource01_Electrosys\07 Installation FREIA\Acceptance Test\P101036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8805"/>
          <a:stretch/>
        </p:blipFill>
        <p:spPr bwMode="auto">
          <a:xfrm>
            <a:off x="3748827" y="4434216"/>
            <a:ext cx="1620000" cy="143359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94" y="927966"/>
            <a:ext cx="2475730" cy="18567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04" y="1675158"/>
            <a:ext cx="2868325" cy="2151243"/>
          </a:xfrm>
          <a:prstGeom prst="rect">
            <a:avLst/>
          </a:prstGeom>
        </p:spPr>
      </p:pic>
      <p:pic>
        <p:nvPicPr>
          <p:cNvPr id="23" name="Picture 2" descr="File:ESS Logo Frugal Blue cmyk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Transistor Amplifier Module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 ended RF power amplifier</a:t>
            </a:r>
          </a:p>
          <a:p>
            <a:r>
              <a:rPr lang="en-US" dirty="0"/>
              <a:t>based on BLF188XR </a:t>
            </a:r>
          </a:p>
          <a:p>
            <a:r>
              <a:rPr lang="en-US" dirty="0"/>
              <a:t>1250 W and 70% efficiency</a:t>
            </a:r>
          </a:p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Amplifier Demonstrator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8 modules, </a:t>
            </a:r>
            <a:r>
              <a:rPr lang="en-US" dirty="0" smtClean="0"/>
              <a:t>10.5 kW</a:t>
            </a:r>
          </a:p>
          <a:p>
            <a:r>
              <a:rPr lang="en-US" dirty="0" smtClean="0"/>
              <a:t>69% efficiency </a:t>
            </a:r>
            <a:endParaRPr lang="en-US" dirty="0"/>
          </a:p>
          <a:p>
            <a:pPr lvl="1"/>
            <a:r>
              <a:rPr lang="en-US" dirty="0" smtClean="0"/>
              <a:t>pulsed 14 </a:t>
            </a:r>
            <a:r>
              <a:rPr lang="en-US" dirty="0"/>
              <a:t>Hz, 3.5 </a:t>
            </a:r>
            <a:r>
              <a:rPr lang="en-US" dirty="0" err="1" smtClean="0"/>
              <a:t>ms</a:t>
            </a:r>
            <a:r>
              <a:rPr lang="en-US" dirty="0"/>
              <a:t> </a:t>
            </a:r>
            <a:r>
              <a:rPr lang="en-US" dirty="0" smtClean="0"/>
              <a:t>(ESS)</a:t>
            </a:r>
            <a:endParaRPr lang="en-US" dirty="0"/>
          </a:p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Solid State RF Amplifier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3345482"/>
            <a:ext cx="4068000" cy="27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03363" y="6048361"/>
            <a:ext cx="3562923" cy="260959"/>
            <a:chOff x="76200" y="3697063"/>
            <a:chExt cx="4419600" cy="637711"/>
          </a:xfrm>
        </p:grpSpPr>
        <p:sp>
          <p:nvSpPr>
            <p:cNvPr id="15" name="TextBox 14"/>
            <p:cNvSpPr txBox="1"/>
            <p:nvPr/>
          </p:nvSpPr>
          <p:spPr>
            <a:xfrm>
              <a:off x="76200" y="3697063"/>
              <a:ext cx="4419600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L. </a:t>
              </a:r>
              <a:r>
                <a:rPr lang="en-GB" sz="1000" dirty="0" err="1" smtClean="0"/>
                <a:t>Haapala</a:t>
              </a:r>
              <a:r>
                <a:rPr lang="en-GB" sz="1000" dirty="0" smtClean="0"/>
                <a:t> et al. </a:t>
              </a:r>
              <a:r>
                <a:rPr lang="en-US" sz="1000" dirty="0" smtClean="0"/>
                <a:t>Electronics Letters, vol. 52, (2016) p.1552.</a:t>
              </a:r>
              <a:endParaRPr lang="en-GB" sz="1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\\wbi.nxp.com\Users3\nlv03802\data\BLF188XR\Yppsala university\Files for report\P11001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9646" y="4472247"/>
            <a:ext cx="1971479" cy="11784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9" name="Picture 18" descr="C:\DATA\WORK\UU\- FREIA\6 power - 10kW\16 05 15 - mounting the amplifier\20160513_1840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2369" y="3894669"/>
            <a:ext cx="2924114" cy="2192924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" name="Picture 19" descr="C:\DATA\WORK\UU\- FREIA\Picture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363" y="2725853"/>
            <a:ext cx="2064676" cy="276532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4" descr="C:\DATA\WORK\UU\- FREIA\5 Linus Alexander\Jobb\FLIR\20140410\IR_01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53315"/>
            <a:ext cx="968263" cy="96826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407389" y="5684140"/>
            <a:ext cx="1553650" cy="720905"/>
            <a:chOff x="76200" y="3697069"/>
            <a:chExt cx="4419600" cy="1181399"/>
          </a:xfrm>
        </p:grpSpPr>
        <p:sp>
          <p:nvSpPr>
            <p:cNvPr id="22" name="TextBox 21"/>
            <p:cNvSpPr txBox="1"/>
            <p:nvPr/>
          </p:nvSpPr>
          <p:spPr>
            <a:xfrm>
              <a:off x="76200" y="3697069"/>
              <a:ext cx="4419600" cy="9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D. Dancila et al. </a:t>
              </a:r>
              <a:br>
                <a:rPr lang="en-GB" sz="1000" dirty="0" smtClean="0"/>
              </a:br>
              <a:r>
                <a:rPr lang="en-US" sz="1000" dirty="0" smtClean="0"/>
                <a:t>IOP Conf. Series, </a:t>
              </a:r>
              <a:br>
                <a:rPr lang="en-US" sz="1000" dirty="0" smtClean="0"/>
              </a:br>
              <a:r>
                <a:rPr lang="en-US" sz="1000" dirty="0" smtClean="0"/>
                <a:t>J. Physics  Conf. Series </a:t>
              </a:r>
              <a:br>
                <a:rPr lang="en-US" sz="1000" dirty="0" smtClean="0"/>
              </a:br>
              <a:r>
                <a:rPr lang="en-US" sz="1000" dirty="0" smtClean="0"/>
                <a:t>vol. 874, 2017 (012093).</a:t>
              </a:r>
              <a:endParaRPr lang="en-GB" sz="10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200" y="3705021"/>
              <a:ext cx="4343400" cy="11734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8705" r="10345" b="4157"/>
          <a:stretch/>
        </p:blipFill>
        <p:spPr>
          <a:xfrm>
            <a:off x="4403050" y="2499481"/>
            <a:ext cx="2392502" cy="1972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8641" r="7713" b="4046"/>
          <a:stretch/>
        </p:blipFill>
        <p:spPr>
          <a:xfrm>
            <a:off x="7176591" y="1341513"/>
            <a:ext cx="1824438" cy="1438086"/>
          </a:xfrm>
          <a:prstGeom prst="rect">
            <a:avLst/>
          </a:prstGeom>
        </p:spPr>
      </p:pic>
      <p:pic>
        <p:nvPicPr>
          <p:cNvPr id="28" name="Picture 2" descr="File:ESS Logo Frugal Blue cmy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Compact Cavity Combiner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352 MHz 200 </a:t>
            </a:r>
            <a:r>
              <a:rPr lang="en-GB" dirty="0" smtClean="0"/>
              <a:t>kW</a:t>
            </a:r>
          </a:p>
          <a:p>
            <a:pPr lvl="1"/>
            <a:r>
              <a:rPr lang="en-GB" dirty="0" smtClean="0"/>
              <a:t>12 input ports</a:t>
            </a:r>
          </a:p>
          <a:p>
            <a:pPr lvl="1"/>
            <a:r>
              <a:rPr lang="en-GB" dirty="0" smtClean="0"/>
              <a:t>0.2% insertion loss </a:t>
            </a:r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Compact Planar Combiner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352 MHz 10 kW </a:t>
            </a:r>
          </a:p>
          <a:p>
            <a:pPr lvl="1"/>
            <a:r>
              <a:rPr lang="en-GB" dirty="0" smtClean="0"/>
              <a:t>8 input ports </a:t>
            </a:r>
          </a:p>
          <a:p>
            <a:pPr lvl="1"/>
            <a:r>
              <a:rPr lang="en-GB" dirty="0" err="1" smtClean="0"/>
              <a:t>Gysel</a:t>
            </a:r>
            <a:r>
              <a:rPr lang="en-GB" dirty="0" smtClean="0"/>
              <a:t> type</a:t>
            </a:r>
          </a:p>
          <a:p>
            <a:pPr lvl="1"/>
            <a:r>
              <a:rPr lang="en-GB" dirty="0"/>
              <a:t>line coupling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compensates </a:t>
            </a:r>
            <a:br>
              <a:rPr lang="en-GB" dirty="0" smtClean="0"/>
            </a:br>
            <a:r>
              <a:rPr lang="en-GB" dirty="0" smtClean="0"/>
              <a:t>parasitic </a:t>
            </a:r>
            <a:r>
              <a:rPr lang="en-GB" dirty="0"/>
              <a:t>coupling</a:t>
            </a:r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352 MHz 20 kW</a:t>
            </a:r>
          </a:p>
          <a:p>
            <a:pPr lvl="1"/>
            <a:r>
              <a:rPr lang="en-GB" dirty="0" smtClean="0"/>
              <a:t>2 to 1</a:t>
            </a:r>
          </a:p>
          <a:p>
            <a:pPr lvl="2"/>
            <a:r>
              <a:rPr lang="en-GB" dirty="0" smtClean="0"/>
              <a:t>2 ext. loads</a:t>
            </a:r>
          </a:p>
          <a:p>
            <a:pPr lvl="1"/>
            <a:r>
              <a:rPr lang="en-GB" dirty="0" smtClean="0"/>
              <a:t>combiner/splitter</a:t>
            </a:r>
          </a:p>
          <a:p>
            <a:pPr lvl="1"/>
            <a:r>
              <a:rPr lang="en-GB" dirty="0" err="1" smtClean="0"/>
              <a:t>insert.loss</a:t>
            </a:r>
            <a:r>
              <a:rPr lang="en-GB" dirty="0" smtClean="0"/>
              <a:t> 0.1 dB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Low-loss Compact Combiners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pic>
        <p:nvPicPr>
          <p:cNvPr id="8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4729" y="1437849"/>
            <a:ext cx="2001047" cy="173056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Science\backup_laptop\Paper&amp;IREdocs\2016\IEEE_combiner\IEEE_letters\manuscript_combiner\fig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62" y="2698211"/>
            <a:ext cx="2516204" cy="21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4904937"/>
            <a:ext cx="4214408" cy="147479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30124" y="1472137"/>
            <a:ext cx="2101167" cy="564482"/>
            <a:chOff x="76200" y="3697068"/>
            <a:chExt cx="4419600" cy="637706"/>
          </a:xfrm>
        </p:grpSpPr>
        <p:sp>
          <p:nvSpPr>
            <p:cNvPr id="20" name="TextBox 19"/>
            <p:cNvSpPr txBox="1"/>
            <p:nvPr/>
          </p:nvSpPr>
          <p:spPr>
            <a:xfrm>
              <a:off x="76200" y="3697068"/>
              <a:ext cx="4419600" cy="44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V. A. </a:t>
              </a:r>
              <a:r>
                <a:rPr lang="en-GB" sz="1000" dirty="0" smtClean="0"/>
                <a:t>Goryashko et al.</a:t>
              </a:r>
              <a:br>
                <a:rPr lang="en-GB" sz="1000" dirty="0" smtClean="0"/>
              </a:br>
              <a:r>
                <a:rPr lang="en-US" sz="1000" dirty="0" smtClean="0"/>
                <a:t>IEEE Microwave and wireless components Letts, vol. </a:t>
              </a:r>
              <a:r>
                <a:rPr lang="en-US" sz="1000" dirty="0"/>
                <a:t>28, </a:t>
              </a:r>
              <a:r>
                <a:rPr lang="en-US" sz="1000" dirty="0" smtClean="0"/>
                <a:t>2018.</a:t>
              </a:r>
              <a:endParaRPr lang="en-GB" sz="1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" y="3637653"/>
            <a:ext cx="1925301" cy="12826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123644" y="3241870"/>
            <a:ext cx="2774895" cy="486940"/>
            <a:chOff x="76199" y="3697069"/>
            <a:chExt cx="4419601" cy="637707"/>
          </a:xfrm>
        </p:grpSpPr>
        <p:sp>
          <p:nvSpPr>
            <p:cNvPr id="24" name="TextBox 23"/>
            <p:cNvSpPr txBox="1"/>
            <p:nvPr/>
          </p:nvSpPr>
          <p:spPr>
            <a:xfrm>
              <a:off x="76200" y="3697069"/>
              <a:ext cx="4419600" cy="52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M. Jobs et al. </a:t>
              </a:r>
              <a:r>
                <a:rPr lang="en-US" sz="1000" dirty="0"/>
                <a:t>IEEE </a:t>
              </a:r>
              <a:r>
                <a:rPr lang="en-US" sz="1000" dirty="0" smtClean="0"/>
                <a:t>Trans. Components, Packaging Manufacturing Tech., vol. 8</a:t>
              </a:r>
              <a:r>
                <a:rPr lang="en-US" sz="1000" dirty="0"/>
                <a:t>, </a:t>
              </a:r>
              <a:r>
                <a:rPr lang="en-US" sz="1000" dirty="0" smtClean="0"/>
                <a:t>2018.</a:t>
              </a:r>
              <a:endParaRPr lang="en-GB" sz="1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199" y="3705024"/>
              <a:ext cx="44196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5" descr="C:\Users\Dragos\Dropbox\Long\Long - Journal 2 - Gysel Combiner\Version_JournalofEngineering\figure4a_n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07" y="4216683"/>
            <a:ext cx="2076289" cy="12184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200061" y="6020299"/>
            <a:ext cx="2668063" cy="289021"/>
            <a:chOff x="76200" y="3697069"/>
            <a:chExt cx="4419600" cy="637705"/>
          </a:xfrm>
        </p:grpSpPr>
        <p:sp>
          <p:nvSpPr>
            <p:cNvPr id="30" name="TextBox 29"/>
            <p:cNvSpPr txBox="1"/>
            <p:nvPr/>
          </p:nvSpPr>
          <p:spPr>
            <a:xfrm>
              <a:off x="76200" y="3697069"/>
              <a:ext cx="4419600" cy="54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L. Hoang </a:t>
              </a:r>
              <a:r>
                <a:rPr lang="en-GB" sz="1000" dirty="0" err="1" smtClean="0"/>
                <a:t>Duc</a:t>
              </a:r>
              <a:r>
                <a:rPr lang="en-GB" sz="1000" dirty="0" smtClean="0"/>
                <a:t> et al. </a:t>
              </a:r>
              <a:r>
                <a:rPr lang="en-US" sz="1000" dirty="0" smtClean="0"/>
                <a:t>J. of Engineering, 2017.</a:t>
              </a:r>
              <a:endParaRPr lang="en-GB" sz="1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6049" y="2443247"/>
            <a:ext cx="2740031" cy="1356657"/>
            <a:chOff x="1705494" y="3152577"/>
            <a:chExt cx="4648200" cy="2301438"/>
          </a:xfrm>
        </p:grpSpPr>
        <p:pic>
          <p:nvPicPr>
            <p:cNvPr id="10" name="Picture 2" descr="C:\Science\backup_laptop\Paper&amp;IREdocs\2016\IEEE_combiner\IEEE_letters\manuscript_combiner\fig_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494" y="3153320"/>
              <a:ext cx="4648200" cy="216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 rot="17040000">
              <a:off x="3840923" y="3593232"/>
              <a:ext cx="602829" cy="35932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 rot="900981">
              <a:off x="2882696" y="4912908"/>
              <a:ext cx="2148708" cy="35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FF"/>
                  </a:solidFill>
                </a:rPr>
                <a:t>Input RF power</a:t>
              </a:r>
              <a:endParaRPr lang="en-GB" sz="1000" dirty="0">
                <a:solidFill>
                  <a:srgbClr val="0000FF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7040000">
              <a:off x="5280976" y="5277767"/>
              <a:ext cx="277678" cy="7481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Arrow 13"/>
            <p:cNvSpPr/>
            <p:nvPr/>
          </p:nvSpPr>
          <p:spPr>
            <a:xfrm rot="17040000">
              <a:off x="2069485" y="4363367"/>
              <a:ext cx="277678" cy="7481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 rot="903367">
              <a:off x="3073044" y="3152577"/>
              <a:ext cx="2413085" cy="35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Output RF power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2" descr="File:ESS Logo Frugal Blue cmy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2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Signal Driven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2 </a:t>
            </a:r>
            <a:r>
              <a:rPr lang="en-GB" dirty="0"/>
              <a:t>ADC inputs at 250 </a:t>
            </a:r>
            <a:r>
              <a:rPr lang="en-GB" dirty="0" err="1"/>
              <a:t>Msps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(*) analogue bandwidth </a:t>
            </a:r>
            <a:r>
              <a:rPr lang="en-GB" dirty="0"/>
              <a:t>of 750 MHz </a:t>
            </a:r>
          </a:p>
          <a:p>
            <a:r>
              <a:rPr lang="en-GB" dirty="0" smtClean="0"/>
              <a:t>2 </a:t>
            </a:r>
            <a:r>
              <a:rPr lang="en-GB" dirty="0"/>
              <a:t>DAC outputs at 500 </a:t>
            </a:r>
            <a:r>
              <a:rPr lang="en-GB" dirty="0" err="1"/>
              <a:t>Msps</a:t>
            </a:r>
            <a:endParaRPr lang="en-GB" dirty="0"/>
          </a:p>
          <a:p>
            <a:r>
              <a:rPr lang="en-GB" dirty="0" smtClean="0"/>
              <a:t>Digital </a:t>
            </a:r>
            <a:r>
              <a:rPr lang="en-GB" dirty="0" err="1"/>
              <a:t>downconversion</a:t>
            </a:r>
            <a:r>
              <a:rPr lang="en-GB" dirty="0"/>
              <a:t> to baseband 0 Hz, no </a:t>
            </a:r>
            <a:r>
              <a:rPr lang="en-GB" dirty="0" err="1"/>
              <a:t>analog</a:t>
            </a:r>
            <a:r>
              <a:rPr lang="en-GB" dirty="0"/>
              <a:t> mixers</a:t>
            </a:r>
          </a:p>
          <a:p>
            <a:pPr lvl="1"/>
            <a:r>
              <a:rPr lang="en-GB" dirty="0" err="1" smtClean="0"/>
              <a:t>downconverted</a:t>
            </a:r>
            <a:r>
              <a:rPr lang="en-GB" dirty="0" smtClean="0"/>
              <a:t> </a:t>
            </a:r>
            <a:r>
              <a:rPr lang="en-GB" dirty="0"/>
              <a:t>signal at 10 </a:t>
            </a:r>
            <a:r>
              <a:rPr lang="en-GB" dirty="0" err="1"/>
              <a:t>Msps</a:t>
            </a:r>
            <a:r>
              <a:rPr lang="en-GB" dirty="0"/>
              <a:t> or 1 </a:t>
            </a:r>
            <a:r>
              <a:rPr lang="en-GB" dirty="0" err="1"/>
              <a:t>Msps</a:t>
            </a:r>
            <a:r>
              <a:rPr lang="en-GB" dirty="0"/>
              <a:t>, selectable</a:t>
            </a:r>
          </a:p>
          <a:p>
            <a:r>
              <a:rPr lang="en-GB" dirty="0" err="1" smtClean="0"/>
              <a:t>undersampling</a:t>
            </a:r>
            <a:r>
              <a:rPr lang="en-GB" dirty="0" smtClean="0"/>
              <a:t> to operate at </a:t>
            </a:r>
            <a:r>
              <a:rPr lang="en-GB" dirty="0"/>
              <a:t>any frequency from 10 to 750 MHz*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Self-excited Loop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CW </a:t>
            </a:r>
            <a:r>
              <a:rPr lang="en-GB" dirty="0"/>
              <a:t>or </a:t>
            </a:r>
            <a:endParaRPr lang="en-GB" dirty="0" smtClean="0"/>
          </a:p>
          <a:p>
            <a:r>
              <a:rPr lang="en-GB" dirty="0" smtClean="0"/>
              <a:t>pulsed </a:t>
            </a:r>
            <a:r>
              <a:rPr lang="en-GB" dirty="0"/>
              <a:t>mode</a:t>
            </a:r>
          </a:p>
          <a:p>
            <a:pPr lvl="1"/>
            <a:r>
              <a:rPr lang="en-GB" dirty="0" smtClean="0"/>
              <a:t>switch </a:t>
            </a:r>
            <a:r>
              <a:rPr lang="en-GB" dirty="0"/>
              <a:t>closes the loop for a duration of 2.86 </a:t>
            </a:r>
            <a:r>
              <a:rPr lang="en-GB" dirty="0" err="1"/>
              <a:t>ms</a:t>
            </a:r>
            <a:r>
              <a:rPr lang="en-GB" dirty="0"/>
              <a:t>, </a:t>
            </a:r>
            <a:r>
              <a:rPr lang="en-GB" dirty="0" smtClean="0"/>
              <a:t> </a:t>
            </a:r>
            <a:r>
              <a:rPr lang="en-GB" dirty="0"/>
              <a:t>repetition rate of 14 Hz.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FPGA Based Digital LLRF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63" y="2791832"/>
            <a:ext cx="4301755" cy="2332206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617263" y="6088063"/>
            <a:ext cx="1295400" cy="365125"/>
            <a:chOff x="7004050" y="5972724"/>
            <a:chExt cx="1295400" cy="365125"/>
          </a:xfrm>
        </p:grpSpPr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7004050" y="5972724"/>
              <a:ext cx="1295400" cy="365125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36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Text Box 17"/>
            <p:cNvSpPr txBox="1">
              <a:spLocks noChangeArrowheads="1"/>
            </p:cNvSpPr>
            <p:nvPr/>
          </p:nvSpPr>
          <p:spPr bwMode="auto">
            <a:xfrm>
              <a:off x="7004050" y="6006061"/>
              <a:ext cx="1239838" cy="236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1100" dirty="0"/>
                <a:t>Code in the FPGA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55094"/>
            <a:ext cx="4245727" cy="2098094"/>
          </a:xfrm>
          <a:prstGeom prst="rect">
            <a:avLst/>
          </a:prstGeom>
        </p:spPr>
      </p:pic>
      <p:pic>
        <p:nvPicPr>
          <p:cNvPr id="71" name="Picture 2" descr="X:\My Documents\documents of Han Li\Self-exited-loop for low power measurement\IMG_20180608_13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9780"/>
          <a:stretch/>
        </p:blipFill>
        <p:spPr bwMode="auto">
          <a:xfrm>
            <a:off x="7154700" y="4796445"/>
            <a:ext cx="1715045" cy="1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ile:ESS Logo Frugal Blue cm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Development of SRF cavities for ESS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Superconducting cavities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7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Double Spoke Cavity, 352 MHz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 smtClean="0"/>
              <a:t>Prototype cavity</a:t>
            </a:r>
          </a:p>
          <a:p>
            <a:pPr lvl="1"/>
            <a:r>
              <a:rPr lang="en-GB" sz="1800" dirty="0" smtClean="0"/>
              <a:t>without and with FPC</a:t>
            </a:r>
          </a:p>
          <a:p>
            <a:pPr lvl="1"/>
            <a:r>
              <a:rPr lang="en-GB" sz="1800" dirty="0" smtClean="0"/>
              <a:t>RF conditioning</a:t>
            </a:r>
          </a:p>
          <a:p>
            <a:pPr lvl="1"/>
            <a:r>
              <a:rPr lang="en-GB" sz="1800" dirty="0" smtClean="0"/>
              <a:t>Q</a:t>
            </a:r>
            <a:r>
              <a:rPr lang="en-GB" sz="1800" baseline="-25000" dirty="0" smtClean="0"/>
              <a:t>0</a:t>
            </a:r>
            <a:r>
              <a:rPr lang="en-GB" sz="1800" dirty="0"/>
              <a:t>, gradient, </a:t>
            </a:r>
            <a:r>
              <a:rPr lang="en-GB" sz="1800" dirty="0" smtClean="0"/>
              <a:t>fill time, </a:t>
            </a:r>
          </a:p>
          <a:p>
            <a:pPr lvl="1"/>
            <a:r>
              <a:rPr lang="en-GB" sz="1800" dirty="0" smtClean="0"/>
              <a:t>Lorentz </a:t>
            </a:r>
            <a:r>
              <a:rPr lang="en-GB" sz="1800" dirty="0"/>
              <a:t>force </a:t>
            </a:r>
            <a:r>
              <a:rPr lang="en-GB" sz="1800" dirty="0" smtClean="0"/>
              <a:t>detuning, </a:t>
            </a:r>
            <a:r>
              <a:rPr lang="en-GB" sz="1800" dirty="0" err="1" smtClean="0"/>
              <a:t>microphonics</a:t>
            </a:r>
            <a:endParaRPr lang="en-GB" sz="2000" dirty="0">
              <a:solidFill>
                <a:srgbClr val="0000FF"/>
              </a:solidFill>
            </a:endParaRPr>
          </a:p>
          <a:p>
            <a:pPr lvl="1"/>
            <a:r>
              <a:rPr lang="en-GB" sz="1800" dirty="0" smtClean="0"/>
              <a:t>test LLRF, SEL, </a:t>
            </a:r>
          </a:p>
          <a:p>
            <a:pPr lvl="1"/>
            <a:r>
              <a:rPr lang="en-GB" sz="1800" dirty="0" smtClean="0"/>
              <a:t>tuner operation</a:t>
            </a:r>
          </a:p>
          <a:p>
            <a:pPr lvl="1"/>
            <a:r>
              <a:rPr lang="en-GB" sz="1800" dirty="0" smtClean="0"/>
              <a:t>nominal </a:t>
            </a:r>
            <a:r>
              <a:rPr lang="en-GB" sz="1800" dirty="0"/>
              <a:t>gradient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Cryomodules</a:t>
            </a:r>
            <a:endParaRPr lang="en-GB" sz="2000" dirty="0" smtClean="0"/>
          </a:p>
          <a:p>
            <a:pPr lvl="1"/>
            <a:r>
              <a:rPr lang="en-GB" sz="1800" dirty="0" smtClean="0"/>
              <a:t>prototype valve box &amp; cryomodule</a:t>
            </a:r>
          </a:p>
          <a:p>
            <a:pPr lvl="1"/>
            <a:r>
              <a:rPr lang="en-GB" sz="1800" dirty="0" smtClean="0"/>
              <a:t>13 series </a:t>
            </a:r>
            <a:r>
              <a:rPr lang="en-GB" sz="1800" dirty="0" err="1" smtClean="0"/>
              <a:t>cryomodules</a:t>
            </a:r>
            <a:endParaRPr lang="en-GB" sz="1800" dirty="0"/>
          </a:p>
          <a:p>
            <a:pPr lvl="2"/>
            <a:r>
              <a:rPr lang="en-GB" sz="1600" dirty="0" smtClean="0"/>
              <a:t>Oct. 2019 – end 2020 (~6 weeks/CM)</a:t>
            </a:r>
            <a:endParaRPr lang="en-GB" sz="1600" dirty="0"/>
          </a:p>
          <a:p>
            <a:pPr lvl="1"/>
            <a:endParaRPr lang="en-GB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Elliptical Cavity, 704 MHz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RF stations</a:t>
            </a:r>
          </a:p>
          <a:p>
            <a:pPr lvl="1"/>
            <a:r>
              <a:rPr lang="en-GB" dirty="0" smtClean="0"/>
              <a:t>acceptance test of HV modulator for ESS local test stand</a:t>
            </a:r>
          </a:p>
          <a:p>
            <a:pPr lvl="1"/>
            <a:r>
              <a:rPr lang="en-GB" dirty="0" smtClean="0"/>
              <a:t>test RF distribution (circulator, load)</a:t>
            </a:r>
          </a:p>
          <a:p>
            <a:endParaRPr lang="en-GB" dirty="0" smtClean="0"/>
          </a:p>
          <a:p>
            <a:r>
              <a:rPr lang="en-GB" dirty="0" smtClean="0"/>
              <a:t>Prototype high beta elliptical</a:t>
            </a:r>
          </a:p>
          <a:p>
            <a:pPr lvl="1"/>
            <a:r>
              <a:rPr lang="en-GB" dirty="0" smtClean="0"/>
              <a:t>with power coupler and tuner</a:t>
            </a:r>
          </a:p>
          <a:p>
            <a:pPr lvl="1"/>
            <a:r>
              <a:rPr lang="en-GB" dirty="0"/>
              <a:t>RF conditioning</a:t>
            </a:r>
          </a:p>
          <a:p>
            <a:pPr lvl="1"/>
            <a:r>
              <a:rPr lang="en-GB" dirty="0"/>
              <a:t>Q</a:t>
            </a:r>
            <a:r>
              <a:rPr lang="en-GB" baseline="-25000" dirty="0"/>
              <a:t>0</a:t>
            </a:r>
            <a:r>
              <a:rPr lang="en-GB" dirty="0"/>
              <a:t>, gradient, fill time, heat load</a:t>
            </a:r>
          </a:p>
          <a:p>
            <a:pPr lvl="1"/>
            <a:r>
              <a:rPr lang="en-GB" dirty="0"/>
              <a:t>Lorentz force detuning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err="1" smtClean="0"/>
              <a:t>microphonics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dirty="0"/>
              <a:t>test LLRF, SEL,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tuner </a:t>
            </a:r>
            <a:r>
              <a:rPr lang="en-GB" dirty="0"/>
              <a:t>operation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Cavities &amp; </a:t>
            </a:r>
            <a:r>
              <a:rPr lang="en-GB" dirty="0" err="1" smtClean="0"/>
              <a:t>Cryomodules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pic>
        <p:nvPicPr>
          <p:cNvPr id="12" name="Picture 2" descr="P10208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66" y="3228022"/>
            <a:ext cx="2103712" cy="13541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47" y="4342752"/>
            <a:ext cx="1603931" cy="2110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File:ESS Logo Frugal Blue cm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Warm RF conditioning</a:t>
            </a:r>
          </a:p>
          <a:p>
            <a:pPr lvl="1"/>
            <a:r>
              <a:rPr lang="en-GB" dirty="0"/>
              <a:t>~3 days/cavity</a:t>
            </a:r>
          </a:p>
          <a:p>
            <a:pPr lvl="1"/>
            <a:r>
              <a:rPr lang="en-US" dirty="0" smtClean="0"/>
              <a:t>MP </a:t>
            </a:r>
            <a:r>
              <a:rPr lang="en-US" dirty="0"/>
              <a:t>bands were consistent with HNOSS </a:t>
            </a:r>
            <a:r>
              <a:rPr lang="en-US" dirty="0" smtClean="0"/>
              <a:t>test</a:t>
            </a:r>
          </a:p>
          <a:p>
            <a:pPr lvl="2"/>
            <a:r>
              <a:rPr lang="en-US" sz="1600" dirty="0"/>
              <a:t>strength depends on pulse length, </a:t>
            </a:r>
            <a:endParaRPr lang="en-US" sz="1600" dirty="0" smtClean="0"/>
          </a:p>
          <a:p>
            <a:pPr lvl="2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/2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</a:t>
            </a:r>
            <a:r>
              <a:rPr lang="mr-IN" sz="1600" dirty="0" smtClean="0"/>
              <a:t>…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Cold </a:t>
            </a:r>
            <a:r>
              <a:rPr lang="en-US" dirty="0">
                <a:solidFill>
                  <a:srgbClr val="0000FF"/>
                </a:solidFill>
              </a:rPr>
              <a:t>RF </a:t>
            </a:r>
            <a:r>
              <a:rPr lang="en-US" dirty="0" smtClean="0">
                <a:solidFill>
                  <a:srgbClr val="0000FF"/>
                </a:solidFill>
              </a:rPr>
              <a:t>conditioning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no coupler activity</a:t>
            </a:r>
          </a:p>
          <a:p>
            <a:pPr lvl="1"/>
            <a:r>
              <a:rPr lang="en-GB" dirty="0" smtClean="0"/>
              <a:t>Quench during cavity conditioning at 4 K</a:t>
            </a:r>
          </a:p>
          <a:p>
            <a:pPr lvl="2"/>
            <a:r>
              <a:rPr lang="en-GB" dirty="0" smtClean="0"/>
              <a:t>burst disc rupture </a:t>
            </a:r>
            <a:r>
              <a:rPr lang="en-GB" dirty="0" smtClean="0">
                <a:latin typeface="Arial"/>
                <a:cs typeface="Arial"/>
              </a:rPr>
              <a:t>→</a:t>
            </a:r>
            <a:r>
              <a:rPr lang="en-GB" dirty="0" smtClean="0"/>
              <a:t> thermal cycling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Cavity #2 performance</a:t>
            </a:r>
          </a:p>
          <a:p>
            <a:pPr lvl="1"/>
            <a:r>
              <a:rPr lang="en-GB" dirty="0" err="1" smtClean="0"/>
              <a:t>multipacting</a:t>
            </a:r>
            <a:r>
              <a:rPr lang="en-GB" dirty="0" smtClean="0"/>
              <a:t> regions similar as prototype</a:t>
            </a:r>
          </a:p>
          <a:p>
            <a:pPr lvl="2"/>
            <a:r>
              <a:rPr lang="en-GB" sz="1600" dirty="0" smtClean="0"/>
              <a:t>2-3; 4-5; 7-8 MV/m</a:t>
            </a:r>
          </a:p>
          <a:p>
            <a:pPr lvl="1"/>
            <a:r>
              <a:rPr lang="en-GB" dirty="0" smtClean="0"/>
              <a:t>field emission sensitive to tuner motion </a:t>
            </a:r>
            <a:br>
              <a:rPr lang="en-GB" dirty="0" smtClean="0"/>
            </a:br>
            <a:r>
              <a:rPr lang="en-GB" dirty="0" smtClean="0"/>
              <a:t>or position (under investigation)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981075"/>
            <a:ext cx="3459206" cy="2594405"/>
          </a:xfrm>
          <a:prstGeom prst="rect">
            <a:avLst/>
          </a:prstGeom>
        </p:spPr>
      </p:pic>
      <p:pic>
        <p:nvPicPr>
          <p:cNvPr id="8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3428" r="19062" b="4915"/>
          <a:stretch/>
        </p:blipFill>
        <p:spPr>
          <a:xfrm>
            <a:off x="5156462" y="3661240"/>
            <a:ext cx="3836278" cy="2807711"/>
          </a:xfrm>
          <a:prstGeom prst="rect">
            <a:avLst/>
          </a:prstGeom>
        </p:spPr>
      </p:pic>
      <p:sp>
        <p:nvSpPr>
          <p:cNvPr id="10" name="テキスト ボックス 5"/>
          <p:cNvSpPr txBox="1"/>
          <p:nvPr/>
        </p:nvSpPr>
        <p:spPr>
          <a:xfrm>
            <a:off x="5897053" y="4386840"/>
            <a:ext cx="153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FREIA CAV2 after tuner test (2019)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Fast tuner performance</a:t>
            </a:r>
          </a:p>
          <a:p>
            <a:pPr lvl="1"/>
            <a:r>
              <a:rPr lang="en-GB" dirty="0" smtClean="0"/>
              <a:t>Lorenz force detuning compensation (piezo)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17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2" y="981075"/>
            <a:ext cx="3598818" cy="2699114"/>
          </a:xfrm>
          <a:prstGeom prst="rect">
            <a:avLst/>
          </a:prstGeom>
        </p:spPr>
      </p:pic>
      <p:pic>
        <p:nvPicPr>
          <p:cNvPr id="8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4" y="1962432"/>
            <a:ext cx="3945051" cy="4476305"/>
          </a:xfrm>
          <a:prstGeom prst="rect">
            <a:avLst/>
          </a:prstGeom>
        </p:spPr>
      </p:pic>
      <p:pic>
        <p:nvPicPr>
          <p:cNvPr id="9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49" y="1962432"/>
            <a:ext cx="3945302" cy="4476305"/>
          </a:xfrm>
          <a:prstGeom prst="rect">
            <a:avLst/>
          </a:prstGeom>
        </p:spPr>
      </p:pic>
      <p:sp>
        <p:nvSpPr>
          <p:cNvPr id="10" name="テキスト ボックス 3"/>
          <p:cNvSpPr txBox="1"/>
          <p:nvPr/>
        </p:nvSpPr>
        <p:spPr>
          <a:xfrm>
            <a:off x="2775733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w/o correction</a:t>
            </a:r>
            <a:endParaRPr lang="en-US" sz="1800" dirty="0"/>
          </a:p>
        </p:txBody>
      </p:sp>
      <p:sp>
        <p:nvSpPr>
          <p:cNvPr id="11" name="テキスト ボックス 4"/>
          <p:cNvSpPr txBox="1"/>
          <p:nvPr/>
        </p:nvSpPr>
        <p:spPr>
          <a:xfrm>
            <a:off x="7046331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 correction</a:t>
            </a:r>
            <a:endParaRPr lang="en-US" sz="1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478227" y="5613115"/>
            <a:ext cx="1340426" cy="369333"/>
            <a:chOff x="1478228" y="5243782"/>
            <a:chExt cx="1340426" cy="36933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78228" y="5243782"/>
              <a:ext cx="1340425" cy="36933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1592529" y="5441210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080900" y="524378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f</a:t>
              </a:r>
              <a:r>
                <a:rPr lang="en-GB" sz="1800" baseline="-25000" dirty="0" err="1" smtClean="0"/>
                <a:t>shift</a:t>
              </a:r>
              <a:endParaRPr lang="en-GB" sz="1800" baseline="-25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7951" y="3119930"/>
            <a:ext cx="1340426" cy="1194955"/>
            <a:chOff x="228599" y="4322617"/>
            <a:chExt cx="1340426" cy="119495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28599" y="4322617"/>
              <a:ext cx="1340425" cy="119495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342900" y="4520045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42900" y="4880263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42899" y="5233554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831271" y="4322618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fwd</a:t>
              </a:r>
              <a:endParaRPr lang="en-GB" sz="18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1271" y="467507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ref</a:t>
              </a:r>
              <a:endParaRPr lang="en-GB" sz="18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1271" y="5033499"/>
              <a:ext cx="737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/>
                <a:t>P</a:t>
              </a:r>
              <a:r>
                <a:rPr lang="en-GB" sz="2000" baseline="-25000" dirty="0" err="1" smtClean="0"/>
                <a:t>trans</a:t>
              </a:r>
              <a:endParaRPr lang="en-GB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67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and Development of SC Magnets for CERN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superconducting magnets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0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Correctors for HL-LHC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of nested dipole orbit corrector magnets for the High Luminosity upgrade of LHC</a:t>
            </a:r>
          </a:p>
          <a:p>
            <a:pPr lvl="1"/>
            <a:r>
              <a:rPr lang="en-GB" dirty="0" smtClean="0"/>
              <a:t>magnet design and construction by CIEMAT (Spain)</a:t>
            </a:r>
          </a:p>
          <a:p>
            <a:pPr lvl="1"/>
            <a:r>
              <a:rPr lang="en-GB" dirty="0" smtClean="0"/>
              <a:t>test at FREIA (20 magnets)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19</a:t>
            </a:fld>
            <a:endParaRPr lang="sv-SE" dirty="0"/>
          </a:p>
        </p:txBody>
      </p:sp>
      <p:pic>
        <p:nvPicPr>
          <p:cNvPr id="12" name="0 Imagen">
            <a:extLst>
              <a:ext uri="{FF2B5EF4-FFF2-40B4-BE49-F238E27FC236}">
                <a16:creationId xmlns="" xmlns:a16="http://schemas.microsoft.com/office/drawing/2014/main" id="{83F8B065-5790-4E9A-A666-ABAFEED895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10" y="2526755"/>
            <a:ext cx="2502312" cy="333591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D5A94092-49F6-46D2-BF76-11AC477B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15017"/>
              </p:ext>
            </p:extLst>
          </p:nvPr>
        </p:nvGraphicFramePr>
        <p:xfrm>
          <a:off x="5157481" y="2228306"/>
          <a:ext cx="3735694" cy="3048000"/>
        </p:xfrm>
        <a:graphic>
          <a:graphicData uri="http://schemas.openxmlformats.org/drawingml/2006/table">
            <a:tbl>
              <a:tblPr firstRow="1" firstCol="1" bandRow="1"/>
              <a:tblGrid>
                <a:gridCol w="2174426">
                  <a:extLst>
                    <a:ext uri="{9D8B030D-6E8A-4147-A177-3AD203B41FA5}">
                      <a16:colId xmlns="" xmlns:a16="http://schemas.microsoft.com/office/drawing/2014/main" val="2210541630"/>
                    </a:ext>
                  </a:extLst>
                </a:gridCol>
                <a:gridCol w="857879">
                  <a:extLst>
                    <a:ext uri="{9D8B030D-6E8A-4147-A177-3AD203B41FA5}">
                      <a16:colId xmlns="" xmlns:a16="http://schemas.microsoft.com/office/drawing/2014/main" val="897986204"/>
                    </a:ext>
                  </a:extLst>
                </a:gridCol>
                <a:gridCol w="703389">
                  <a:extLst>
                    <a:ext uri="{9D8B030D-6E8A-4147-A177-3AD203B41FA5}">
                      <a16:colId xmlns="" xmlns:a16="http://schemas.microsoft.com/office/drawing/2014/main" val="516763856"/>
                    </a:ext>
                  </a:extLst>
                </a:gridCol>
              </a:tblGrid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997075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Aperture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274368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Magnetic length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8905210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integrated field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 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162423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current inner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1625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546166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current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1474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119139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Short sample current at 1.9 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1301097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Loadline fraction at 1.9 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996139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Strand diameter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0.480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078444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Cu/no_Cu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1.75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7722591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turns per layer inner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5651823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turns per layer outer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191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6316146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strand current density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A/mm</a:t>
                      </a:r>
                      <a:r>
                        <a:rPr lang="en-US" sz="10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145405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superconductor current density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A/mm</a:t>
                      </a:r>
                      <a:r>
                        <a:rPr lang="en-US" sz="10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845408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differential inductance inner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mH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58.4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7523547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differential inductance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mH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118.8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753787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stored energy inner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kJ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0446062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stored energy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kJ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5151210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Maximum hotspot  temp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798936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C767B70-D0F4-4CAA-8B3C-DB8F233AA8C7}"/>
              </a:ext>
            </a:extLst>
          </p:cNvPr>
          <p:cNvGrpSpPr>
            <a:grpSpLocks noChangeAspect="1"/>
          </p:cNvGrpSpPr>
          <p:nvPr/>
        </p:nvGrpSpPr>
        <p:grpSpPr>
          <a:xfrm>
            <a:off x="326138" y="2486502"/>
            <a:ext cx="2466938" cy="2080856"/>
            <a:chOff x="2411718" y="1108040"/>
            <a:chExt cx="6464005" cy="535240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3E52DAB-C7EB-470F-B294-E5D54588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718" y="1819955"/>
              <a:ext cx="6464005" cy="46404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28CD9DF-1688-4B89-800D-9FBBB0077720}"/>
                </a:ext>
              </a:extLst>
            </p:cNvPr>
            <p:cNvSpPr txBox="1"/>
            <p:nvPr/>
          </p:nvSpPr>
          <p:spPr>
            <a:xfrm>
              <a:off x="2835206" y="1108040"/>
              <a:ext cx="5617029" cy="102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MCBXF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E88F24-EEFF-427F-B9C3-33409C5B262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" y="4720792"/>
            <a:ext cx="3523990" cy="18382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24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Uppsala Accelerator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1477: Uppsala University, oldest in Scandinavia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25'000 students, </a:t>
            </a:r>
            <a:r>
              <a:rPr lang="en-GB" sz="1800" dirty="0" smtClean="0"/>
              <a:t>7'000 staff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historical profiles: </a:t>
            </a:r>
            <a:r>
              <a:rPr lang="en-GB" sz="1800" dirty="0" err="1" smtClean="0"/>
              <a:t>Linné</a:t>
            </a:r>
            <a:r>
              <a:rPr lang="en-GB" sz="1800" dirty="0" smtClean="0"/>
              <a:t>, </a:t>
            </a:r>
            <a:r>
              <a:rPr lang="en-GB" sz="1800" dirty="0" err="1"/>
              <a:t>Rudbeck</a:t>
            </a:r>
            <a:r>
              <a:rPr lang="en-GB" sz="1800" dirty="0"/>
              <a:t>, Celsius, </a:t>
            </a:r>
            <a:r>
              <a:rPr lang="en-GB" sz="1800" dirty="0" err="1" smtClean="0"/>
              <a:t>Ångström</a:t>
            </a:r>
            <a:r>
              <a:rPr lang="en-GB" sz="1800" dirty="0" smtClean="0"/>
              <a:t>, Svedberg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1940's: The(</a:t>
            </a:r>
            <a:r>
              <a:rPr lang="en-GB" b="1" dirty="0" err="1" smtClean="0">
                <a:solidFill>
                  <a:srgbClr val="0000FF"/>
                </a:solidFill>
              </a:rPr>
              <a:t>odore</a:t>
            </a:r>
            <a:r>
              <a:rPr lang="en-GB" b="1" dirty="0" smtClean="0">
                <a:solidFill>
                  <a:srgbClr val="0000FF"/>
                </a:solidFill>
              </a:rPr>
              <a:t>) Svedberg builds a cyclotron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Gustaf</a:t>
            </a:r>
            <a:r>
              <a:rPr lang="en-GB" sz="1800" dirty="0" smtClean="0"/>
              <a:t> Werner synchro-cyclotron (1947 - 2016)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physics &amp; oncology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CELSIUS ring (1984 - 2005)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&amp; particle physics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2000's</a:t>
            </a:r>
            <a:r>
              <a:rPr lang="en-GB" b="1" dirty="0">
                <a:solidFill>
                  <a:srgbClr val="0000FF"/>
                </a:solidFill>
              </a:rPr>
              <a:t>: </a:t>
            </a:r>
            <a:r>
              <a:rPr lang="en-GB" b="1" dirty="0" smtClean="0">
                <a:solidFill>
                  <a:srgbClr val="0000FF"/>
                </a:solidFill>
              </a:rPr>
              <a:t>External projects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CTF3/CLIC (since 2005)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FLASH/XFEL (since 2006)</a:t>
            </a:r>
            <a:endParaRPr lang="en-GB" sz="1800" dirty="0"/>
          </a:p>
          <a:p>
            <a:pPr>
              <a:spcBef>
                <a:spcPts val="600"/>
              </a:spcBef>
            </a:pPr>
            <a:r>
              <a:rPr lang="en-GB" sz="1800" dirty="0" smtClean="0"/>
              <a:t>ESS (since 2009)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2010's: New </a:t>
            </a:r>
            <a:r>
              <a:rPr lang="en-GB" b="1" dirty="0">
                <a:solidFill>
                  <a:srgbClr val="0000FF"/>
                </a:solidFill>
              </a:rPr>
              <a:t>v</a:t>
            </a:r>
            <a:r>
              <a:rPr lang="en-GB" b="1" dirty="0" smtClean="0">
                <a:solidFill>
                  <a:srgbClr val="0000FF"/>
                </a:solidFill>
              </a:rPr>
              <a:t>entures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FREIA laboratory (est. 2011)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Skandion</a:t>
            </a:r>
            <a:r>
              <a:rPr lang="en-GB" sz="1800" dirty="0" smtClean="0"/>
              <a:t> </a:t>
            </a:r>
            <a:r>
              <a:rPr lang="en-GB" sz="1800" dirty="0"/>
              <a:t>clinic </a:t>
            </a:r>
            <a:r>
              <a:rPr lang="en-GB" sz="1800" dirty="0" smtClean="0"/>
              <a:t>(est. 2015)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8" y="2894077"/>
            <a:ext cx="2813877" cy="2118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W:\FREIA\Freia-drop\03 Photos\ExperimentHall\2016_05_11 FREIA nice views\P10201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3993" r="5972" b="15284"/>
          <a:stretch/>
        </p:blipFill>
        <p:spPr bwMode="auto">
          <a:xfrm>
            <a:off x="4324450" y="4685122"/>
            <a:ext cx="3256697" cy="16952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0137" y="893319"/>
            <a:ext cx="1729822" cy="1802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61" y="2894077"/>
            <a:ext cx="2313441" cy="1885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Powering &amp; Quench Monitoring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3C1158-8CB1-43DB-9352-BFC0DF8A4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71" y="1657901"/>
            <a:ext cx="4059635" cy="39733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611" y="1052253"/>
            <a:ext cx="1063896" cy="2521210"/>
            <a:chOff x="4779898" y="3824474"/>
            <a:chExt cx="1063896" cy="2521210"/>
          </a:xfrm>
        </p:grpSpPr>
        <p:pic>
          <p:nvPicPr>
            <p:cNvPr id="9" name="Picture 2" descr="https://lh3.googleusercontent.com/ezsEhwjesznsgeIRznf-G6LKutNPvVEC56IzWe6hGOW44-4HrbRa9CY55SKhAuUH4OwOX04bcnlzs9zPymHENtTkTikR1sfqDR_ewmEjf_5rh4JUFL5hlZuOu67T7JD-6cBPV8jdJXK0kB2zgQcpv9T2gt-3_cv--yJaXHcB4C6N7BPcB4YeIzkvBd2tY_iKfphl6q3LE4I5UM5Ac1TXlosIPWzMLHtqbZymRtbtx0TvkcxMUejTpDbcRRJ6gocuhh5oA4TJTJo5h_pRw1Yoivtm2F4mOAwD2tbZRMCM5poCift6kBzO1-vjX2kAztoRnsS-2IjCRXPoZnRdar-jkNMMrUEh1re0yJo_bxipO0-TFXqUy34Y37vfejLy7RUpq9Gxo5VE1VnUC6aJE0SvgPe_TQUyYEuwMKBZEK_1dZthHM3vvoGdIlNIunmVwmidXn2Zg1dHaLLLxkWblgzgEmlKucqhzNmVPTU2RLgERhKT2oGA0bM6UBy34Byznr7k7sZ5FIVqbGm9KTOCnWihed4VJZ29tIbWd1eXZJBTy-aaYB0eLZCtbSaBxD70rZZdq_wQgTLkXjyUN2Crush2MIvuJm47eJ-V36yfqRA_gIa-ML_n2Xjzl-k8fRG5WPJPnc6N94Mw4FwnzBF_WBkSQyPk0Rwi7h-v=w703-h937-no">
              <a:extLst>
                <a:ext uri="{FF2B5EF4-FFF2-40B4-BE49-F238E27FC236}">
                  <a16:creationId xmlns="" xmlns:a16="http://schemas.microsoft.com/office/drawing/2014/main" id="{CE1F92C4-E4CE-468C-ACD8-1DB33F682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8" r="16235"/>
            <a:stretch/>
          </p:blipFill>
          <p:spPr bwMode="auto">
            <a:xfrm>
              <a:off x="4779898" y="3824474"/>
              <a:ext cx="1063896" cy="252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49DE9D5-7056-4C6C-9EC4-307BAAB995E3}"/>
                </a:ext>
              </a:extLst>
            </p:cNvPr>
            <p:cNvSpPr txBox="1"/>
            <p:nvPr/>
          </p:nvSpPr>
          <p:spPr>
            <a:xfrm>
              <a:off x="4779898" y="6095624"/>
              <a:ext cx="1063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2000 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70815" y="1574558"/>
            <a:ext cx="3105000" cy="4140000"/>
            <a:chOff x="250825" y="2205684"/>
            <a:chExt cx="3105000" cy="4140000"/>
          </a:xfrm>
        </p:grpSpPr>
        <p:pic>
          <p:nvPicPr>
            <p:cNvPr id="8" name="Picture 2" descr="https://lh3.googleusercontent.com/WU7dyhb2xiOZtVDyGtBDgOSQGeRBFAE8BCKq3N9mtlSS75tCSycUkb7oP4J_ddCtFQr8A1aXeA7Vp_WngfegE_RE0-hXyzpJBSFixStObmIKYmRC7Ec4vHVNg9-IpQaDf5Soa3XEHrIaxXsByh1bom7O_XNDK1wxUad1xz8hTeEBPDTBaRat5giZQS0vC18yYG3fSHFFxolG_baOxidf4RAs9Ew8EBsO8giQkYb7KhTMCePLuhD-qtEQ2yUsGebzRHuklJPQrremunZPp4AO7ZL-TOSVPyx2_h4MIDrrjD4o-REzfSx81NxmOL-avDl3ZAl9eOMRlo0HEIzeeY1cws5AO0OBwyib_IWem1GBfn8tiaLBUtOL16GCM9aWMbHrY8aLE_9tqTxpo5cvBvqaxqebEPhSJeUjcZB5gxY_Y__M5DesNZ8qeRFimwfhdZwGmG6eC4XjiuQU7gu75E_rzoHSoxiWxfVbYx7v-LfXJf_5fELaDbyLrOyuFPl10LMvfk1VRq6MMJAPln8AIFbHFxM4O_bmMmajWazoFXNhJ6mnHePPIjGgsu1vYry_Ua5ExH7osusaPEBp71YEBv_jjasEeuBW1kTI5LaqZmQDFjWAZBys9Y4AhihS1df26hn9SNNPf2XpprQKQkfQmR4ZDTtd8IYOM7nf=w666-h888-no">
              <a:extLst>
                <a:ext uri="{FF2B5EF4-FFF2-40B4-BE49-F238E27FC236}">
                  <a16:creationId xmlns="" xmlns:a16="http://schemas.microsoft.com/office/drawing/2014/main" id="{14DCE03B-782E-46E3-B670-9DDDAC33B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205684"/>
              <a:ext cx="3105000" cy="41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84092FC-5BD3-4C82-9EC1-08CEC207983A}"/>
                </a:ext>
              </a:extLst>
            </p:cNvPr>
            <p:cNvSpPr txBox="1"/>
            <p:nvPr/>
          </p:nvSpPr>
          <p:spPr>
            <a:xfrm>
              <a:off x="1794486" y="5443266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acquisition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BB1344B-DEBC-4872-B86A-0706DA4D7E35}"/>
                </a:ext>
              </a:extLst>
            </p:cNvPr>
            <p:cNvSpPr txBox="1"/>
            <p:nvPr/>
          </p:nvSpPr>
          <p:spPr>
            <a:xfrm>
              <a:off x="1794485" y="4275684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D53AE23-47CF-4CEE-80E5-BF3F65A43839}"/>
                </a:ext>
              </a:extLst>
            </p:cNvPr>
            <p:cNvSpPr txBox="1"/>
            <p:nvPr/>
          </p:nvSpPr>
          <p:spPr>
            <a:xfrm>
              <a:off x="1794484" y="2513461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PLC Slot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BC56C60-A4FF-427D-8F3E-C731BC493A33}"/>
                </a:ext>
              </a:extLst>
            </p:cNvPr>
            <p:cNvSpPr txBox="1"/>
            <p:nvPr/>
          </p:nvSpPr>
          <p:spPr>
            <a:xfrm>
              <a:off x="510184" y="3824474"/>
              <a:ext cx="1428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Quench detection system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D0E657B-5EB3-45C6-87C6-63F327CE67AA}"/>
                </a:ext>
              </a:extLst>
            </p:cNvPr>
            <p:cNvSpPr txBox="1"/>
            <p:nvPr/>
          </p:nvSpPr>
          <p:spPr>
            <a:xfrm>
              <a:off x="510183" y="4881119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Patch panel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20A30F2-CFE6-421D-B928-350C80056A11}"/>
                </a:ext>
              </a:extLst>
            </p:cNvPr>
            <p:cNvSpPr txBox="1"/>
            <p:nvPr/>
          </p:nvSpPr>
          <p:spPr>
            <a:xfrm>
              <a:off x="621554" y="5773586"/>
              <a:ext cx="1428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acquisition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9EAF29A-28E2-497A-BDDF-2E3B5908FF1F}"/>
                </a:ext>
              </a:extLst>
            </p:cNvPr>
            <p:cNvSpPr txBox="1"/>
            <p:nvPr/>
          </p:nvSpPr>
          <p:spPr>
            <a:xfrm>
              <a:off x="343346" y="2710214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11" y="3703784"/>
            <a:ext cx="1518151" cy="2521210"/>
            <a:chOff x="5696623" y="3824474"/>
            <a:chExt cx="1518151" cy="2521210"/>
          </a:xfrm>
        </p:grpSpPr>
        <p:pic>
          <p:nvPicPr>
            <p:cNvPr id="10" name="Picture 9" descr="A picture containing handcart&#10;&#10;Description automatically generated">
              <a:extLst>
                <a:ext uri="{FF2B5EF4-FFF2-40B4-BE49-F238E27FC236}">
                  <a16:creationId xmlns="" xmlns:a16="http://schemas.microsoft.com/office/drawing/2014/main" id="{04269D00-50B6-4E04-8ECB-EBC9B851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3794" y="3824474"/>
              <a:ext cx="1370980" cy="25212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1417E81-AE82-4F01-9832-7763125FCE21}"/>
                </a:ext>
              </a:extLst>
            </p:cNvPr>
            <p:cNvSpPr txBox="1"/>
            <p:nvPr/>
          </p:nvSpPr>
          <p:spPr>
            <a:xfrm>
              <a:off x="5696623" y="6093387"/>
              <a:ext cx="15181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IGBTs based EE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8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CCT Magnet Development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Canted-Cosine-Theta </a:t>
            </a:r>
            <a:r>
              <a:rPr lang="en-GB" dirty="0"/>
              <a:t>magnet is a dipole based on the superposition of two oppositely skewed solenoids with respect to the bore axis.</a:t>
            </a:r>
          </a:p>
          <a:p>
            <a:pPr lvl="1"/>
            <a:r>
              <a:rPr lang="en-GB" dirty="0" smtClean="0"/>
              <a:t>produces </a:t>
            </a:r>
            <a:r>
              <a:rPr lang="en-GB" dirty="0"/>
              <a:t>a perfect </a:t>
            </a:r>
            <a:r>
              <a:rPr lang="en-GB" dirty="0" err="1"/>
              <a:t>cosθ</a:t>
            </a:r>
            <a:r>
              <a:rPr lang="en-GB" dirty="0"/>
              <a:t> </a:t>
            </a:r>
            <a:r>
              <a:rPr lang="en-GB" dirty="0" smtClean="0"/>
              <a:t>field,</a:t>
            </a:r>
          </a:p>
          <a:p>
            <a:pPr lvl="1"/>
            <a:r>
              <a:rPr lang="en-GB" dirty="0" smtClean="0"/>
              <a:t>is </a:t>
            </a:r>
            <a:r>
              <a:rPr lang="en-GB" dirty="0"/>
              <a:t>cost effective compared to a conventional SC </a:t>
            </a:r>
            <a:r>
              <a:rPr lang="en-GB" dirty="0" smtClean="0"/>
              <a:t>dipole</a:t>
            </a:r>
          </a:p>
          <a:p>
            <a:pPr lvl="2"/>
            <a:r>
              <a:rPr lang="en-GB" dirty="0" smtClean="0"/>
              <a:t>but not the same field strength possibilities</a:t>
            </a:r>
            <a:endParaRPr lang="en-GB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A51590-ADFD-47F2-8F0A-DCF42BDE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03" y="2729114"/>
            <a:ext cx="3160308" cy="2366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EFC488-1868-4F2D-B0D9-219819CD8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3" t="5037" r="30644" b="1214"/>
          <a:stretch/>
        </p:blipFill>
        <p:spPr>
          <a:xfrm rot="5400000">
            <a:off x="922975" y="4447847"/>
            <a:ext cx="1404000" cy="2700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899567" y="3199100"/>
            <a:ext cx="2943215" cy="2183927"/>
            <a:chOff x="5916365" y="2945100"/>
            <a:chExt cx="2943215" cy="218392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81B1D4F-1DF3-40E6-B0E3-A1EE6722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6365" y="2945100"/>
              <a:ext cx="2909621" cy="21839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D0E657B-5EB3-45C6-87C6-63F327CE67AA}"/>
                </a:ext>
              </a:extLst>
            </p:cNvPr>
            <p:cNvSpPr txBox="1"/>
            <p:nvPr/>
          </p:nvSpPr>
          <p:spPr>
            <a:xfrm>
              <a:off x="7430757" y="4821250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CERN (G. Kirby)</a:t>
              </a:r>
              <a:endParaRPr lang="en-US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71123" y="2729114"/>
            <a:ext cx="2039968" cy="3624168"/>
            <a:chOff x="3571123" y="2729114"/>
            <a:chExt cx="2039968" cy="36241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123" y="2729114"/>
              <a:ext cx="2039968" cy="36241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D0E657B-5EB3-45C6-87C6-63F327CE67AA}"/>
                </a:ext>
              </a:extLst>
            </p:cNvPr>
            <p:cNvSpPr txBox="1"/>
            <p:nvPr/>
          </p:nvSpPr>
          <p:spPr>
            <a:xfrm>
              <a:off x="3571123" y="6045505"/>
              <a:ext cx="20399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Scanditronix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(A. Ahl)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4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22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CLIC, Free Electron Lasers, Ultra-fast Electron Diffraction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high brilliance electron beams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115410" y="1012630"/>
            <a:ext cx="3668982" cy="2877726"/>
            <a:chOff x="3414555" y="3178937"/>
            <a:chExt cx="2111565" cy="1656183"/>
          </a:xfrm>
        </p:grpSpPr>
        <p:sp>
          <p:nvSpPr>
            <p:cNvPr id="8" name="TextBox 7"/>
            <p:cNvSpPr txBox="1"/>
            <p:nvPr/>
          </p:nvSpPr>
          <p:spPr>
            <a:xfrm>
              <a:off x="3533162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CLIC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2" descr="C:\Users\ruber\Documents\Work\20160418\FREIAposter2016\1006091_02-A4-at-144-dp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555" y="3429589"/>
              <a:ext cx="2111565" cy="140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22894" y="1011685"/>
            <a:ext cx="2896304" cy="1647797"/>
            <a:chOff x="5877016" y="3178937"/>
            <a:chExt cx="2896304" cy="1647797"/>
          </a:xfrm>
        </p:grpSpPr>
        <p:sp>
          <p:nvSpPr>
            <p:cNvPr id="11" name="TextBox 10"/>
            <p:cNvSpPr txBox="1"/>
            <p:nvPr/>
          </p:nvSpPr>
          <p:spPr>
            <a:xfrm>
              <a:off x="6227610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FELs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2" name="Picture 2" descr="C:\Users\vitgo630\Downloads\Picture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930" y="3414190"/>
              <a:ext cx="2482418" cy="77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layout_no_energ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016" y="4185267"/>
              <a:ext cx="2896304" cy="64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278252" y="1011685"/>
            <a:ext cx="2611224" cy="1423243"/>
            <a:chOff x="6278252" y="3043256"/>
            <a:chExt cx="2611224" cy="1423243"/>
          </a:xfrm>
        </p:grpSpPr>
        <p:sp>
          <p:nvSpPr>
            <p:cNvPr id="15" name="TextBox 14"/>
            <p:cNvSpPr txBox="1"/>
            <p:nvPr/>
          </p:nvSpPr>
          <p:spPr>
            <a:xfrm>
              <a:off x="6278252" y="3043256"/>
              <a:ext cx="261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Ultrafast Electron Diffraction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6" name="image2.png"/>
            <p:cNvPicPr preferRelativeResize="0"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6189"/>
            <a:stretch/>
          </p:blipFill>
          <p:spPr>
            <a:xfrm>
              <a:off x="6401277" y="3359939"/>
              <a:ext cx="2401544" cy="1106560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1572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Breakdown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for RF conditioning process</a:t>
            </a:r>
          </a:p>
          <a:p>
            <a:pPr lvl="1"/>
            <a:r>
              <a:rPr lang="en-US" dirty="0"/>
              <a:t>why the achievable gradient increases?</a:t>
            </a:r>
          </a:p>
          <a:p>
            <a:pPr lvl="1"/>
            <a:r>
              <a:rPr lang="en-US" dirty="0"/>
              <a:t>why an ultimate limit in </a:t>
            </a:r>
            <a:r>
              <a:rPr lang="en-US" dirty="0" smtClean="0"/>
              <a:t>conditioning?</a:t>
            </a:r>
            <a:endParaRPr lang="en-US" dirty="0"/>
          </a:p>
          <a:p>
            <a:pPr lvl="1"/>
            <a:r>
              <a:rPr lang="en-US" dirty="0"/>
              <a:t>strong dependence on temperature</a:t>
            </a:r>
          </a:p>
          <a:p>
            <a:pPr lvl="2"/>
            <a:r>
              <a:rPr lang="en-US" sz="1600" dirty="0"/>
              <a:t>not many data available</a:t>
            </a:r>
          </a:p>
          <a:p>
            <a:pPr lvl="1"/>
            <a:r>
              <a:rPr lang="en-US" dirty="0"/>
              <a:t>agree within </a:t>
            </a:r>
            <a:r>
              <a:rPr lang="en-US" dirty="0" smtClean="0"/>
              <a:t>range </a:t>
            </a:r>
            <a:r>
              <a:rPr lang="en-US" dirty="0"/>
              <a:t>of </a:t>
            </a:r>
            <a:r>
              <a:rPr lang="en-US" dirty="0" smtClean="0"/>
              <a:t>available </a:t>
            </a:r>
            <a:r>
              <a:rPr lang="en-US" dirty="0"/>
              <a:t>data</a:t>
            </a:r>
          </a:p>
          <a:p>
            <a:pPr lvl="2"/>
            <a:r>
              <a:rPr lang="en-US" sz="1600" dirty="0"/>
              <a:t>but diverge significantly outside that range</a:t>
            </a:r>
          </a:p>
          <a:p>
            <a:pPr lvl="1"/>
            <a:r>
              <a:rPr lang="en-US" dirty="0"/>
              <a:t>include temperature-dependent terms, </a:t>
            </a:r>
          </a:p>
          <a:p>
            <a:pPr lvl="2"/>
            <a:r>
              <a:rPr lang="en-US" sz="1600" dirty="0"/>
              <a:t>can be distinguished by dedicated </a:t>
            </a:r>
            <a:r>
              <a:rPr lang="en-US" sz="1600" dirty="0" smtClean="0"/>
              <a:t>experiments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Dark </a:t>
            </a:r>
            <a:r>
              <a:rPr lang="en-GB" b="1" dirty="0">
                <a:solidFill>
                  <a:srgbClr val="0000FF"/>
                </a:solidFill>
              </a:rPr>
              <a:t>currents</a:t>
            </a:r>
          </a:p>
          <a:p>
            <a:pPr lvl="1"/>
            <a:r>
              <a:rPr lang="en-GB" sz="1600" dirty="0"/>
              <a:t>No indication of single emitting spot </a:t>
            </a:r>
            <a:r>
              <a:rPr lang="en-GB" sz="1600" dirty="0" smtClean="0"/>
              <a:t>inside </a:t>
            </a:r>
            <a:r>
              <a:rPr lang="en-GB" sz="1600" dirty="0"/>
              <a:t>cavity</a:t>
            </a:r>
          </a:p>
          <a:p>
            <a:pPr lvl="1"/>
            <a:r>
              <a:rPr lang="en-GB" sz="1600" dirty="0"/>
              <a:t>Broad energy spectrum</a:t>
            </a:r>
          </a:p>
          <a:p>
            <a:r>
              <a:rPr lang="en-GB" b="1" dirty="0">
                <a:solidFill>
                  <a:srgbClr val="0000FF"/>
                </a:solidFill>
              </a:rPr>
              <a:t>Breakdown events</a:t>
            </a:r>
          </a:p>
          <a:p>
            <a:pPr lvl="1"/>
            <a:r>
              <a:rPr lang="en-GB" sz="1600" dirty="0"/>
              <a:t>Good correlation with BD position (from RF)</a:t>
            </a:r>
          </a:p>
          <a:p>
            <a:pPr lvl="1"/>
            <a:r>
              <a:rPr lang="en-GB" sz="1600" dirty="0"/>
              <a:t>Electrons with well defined </a:t>
            </a:r>
            <a:r>
              <a:rPr lang="en-GB" sz="1600" dirty="0" smtClean="0"/>
              <a:t>energies</a:t>
            </a:r>
          </a:p>
          <a:p>
            <a:pPr lvl="1"/>
            <a:r>
              <a:rPr lang="en-GB" sz="1600" dirty="0" smtClean="0"/>
              <a:t>Discovered H2+ in "</a:t>
            </a:r>
            <a:r>
              <a:rPr lang="en-GB" sz="1600" dirty="0" err="1"/>
              <a:t>F</a:t>
            </a:r>
            <a:r>
              <a:rPr lang="en-GB" sz="1600" dirty="0" err="1" smtClean="0"/>
              <a:t>lashbox</a:t>
            </a:r>
            <a:r>
              <a:rPr lang="en-GB" sz="1600" dirty="0" smtClean="0"/>
              <a:t>" at TBTS</a:t>
            </a:r>
            <a:endParaRPr lang="en-US" sz="2000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23</a:t>
            </a:fld>
            <a:endParaRPr lang="sv-S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000959"/>
            <a:ext cx="3907387" cy="203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7905383-5CAD-41BB-925B-994A2F332F62}"/>
              </a:ext>
            </a:extLst>
          </p:cNvPr>
          <p:cNvGrpSpPr/>
          <p:nvPr/>
        </p:nvGrpSpPr>
        <p:grpSpPr>
          <a:xfrm>
            <a:off x="5295686" y="2529381"/>
            <a:ext cx="3848314" cy="2381346"/>
            <a:chOff x="7450832" y="3514933"/>
            <a:chExt cx="3848314" cy="2381346"/>
          </a:xfrm>
        </p:grpSpPr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B66BF106-6974-4A5D-A2A2-8B572BC5F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697" y="5627857"/>
              <a:ext cx="1397890" cy="268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200" dirty="0"/>
                <a:t>42 MW @ 50ns</a:t>
              </a:r>
            </a:p>
          </p:txBody>
        </p:sp>
        <p:pic>
          <p:nvPicPr>
            <p:cNvPr id="10" name="Picture 9" descr="C:\Users\admin\Box\XBox\R Analysis\ImageViewer\2Dplot_ 14 .png">
              <a:extLst>
                <a:ext uri="{FF2B5EF4-FFF2-40B4-BE49-F238E27FC236}">
                  <a16:creationId xmlns="" xmlns:a16="http://schemas.microsoft.com/office/drawing/2014/main" id="{9837BDCE-CF66-4D3D-A3CE-1A55CBDFE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2839" y="3514933"/>
              <a:ext cx="192415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:\Users\admin\Box\XBox\R Analysis\ImageViewer\1Dplot_ 14 .png">
              <a:extLst>
                <a:ext uri="{FF2B5EF4-FFF2-40B4-BE49-F238E27FC236}">
                  <a16:creationId xmlns="" xmlns:a16="http://schemas.microsoft.com/office/drawing/2014/main" id="{B1358D83-6B97-4CE0-A42B-3887A0ABB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832" y="4523045"/>
              <a:ext cx="192415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\Box\XBox\R Analysis\ImageViewer\2Dplot_ 5 .png">
              <a:extLst>
                <a:ext uri="{FF2B5EF4-FFF2-40B4-BE49-F238E27FC236}">
                  <a16:creationId xmlns="" xmlns:a16="http://schemas.microsoft.com/office/drawing/2014/main" id="{A2EF6E2C-0C3F-4FE7-81B3-16A0BFEA8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989" y="3515272"/>
              <a:ext cx="192415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C:\Users\admin\Box\XBox\R Analysis\ImageViewer\1Dplot_ 5 .png">
              <a:extLst>
                <a:ext uri="{FF2B5EF4-FFF2-40B4-BE49-F238E27FC236}">
                  <a16:creationId xmlns="" xmlns:a16="http://schemas.microsoft.com/office/drawing/2014/main" id="{EA7AA8A2-3C25-495B-9995-7A2F5C191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587" y="4523045"/>
              <a:ext cx="192415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20">
              <a:extLst>
                <a:ext uri="{FF2B5EF4-FFF2-40B4-BE49-F238E27FC236}">
                  <a16:creationId xmlns="" xmlns:a16="http://schemas.microsoft.com/office/drawing/2014/main" id="{93B135E4-D0BA-4F23-9437-7F0F16638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1037" y="5621960"/>
              <a:ext cx="1290385" cy="268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200" dirty="0"/>
                <a:t>34 MW @ 50ns</a:t>
              </a:r>
            </a:p>
          </p:txBody>
        </p:sp>
      </p:grpSp>
      <p:pic>
        <p:nvPicPr>
          <p:cNvPr id="16" name="Picture 7" descr="http://ctf3-tbts.web.cern.ch/ctf3-tbts/photos/20110608/RR201106080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30" y="4993082"/>
            <a:ext cx="2008441" cy="15063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0" y="5066016"/>
            <a:ext cx="2886506" cy="143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8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 DC Spark System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4" y="981075"/>
            <a:ext cx="4851603" cy="5327650"/>
          </a:xfrm>
        </p:spPr>
        <p:txBody>
          <a:bodyPr/>
          <a:lstStyle/>
          <a:p>
            <a:r>
              <a:rPr lang="en-US" sz="1800" dirty="0" smtClean="0"/>
              <a:t>Field </a:t>
            </a:r>
            <a:r>
              <a:rPr lang="en-US" sz="1800" dirty="0"/>
              <a:t>emission and BDR as a function of </a:t>
            </a:r>
            <a:r>
              <a:rPr lang="en-US" sz="1800" dirty="0" smtClean="0"/>
              <a:t>temperature</a:t>
            </a:r>
          </a:p>
          <a:p>
            <a:r>
              <a:rPr lang="en-US" sz="1800" dirty="0" smtClean="0"/>
              <a:t>Complement </a:t>
            </a:r>
            <a:r>
              <a:rPr lang="en-US" sz="1800" dirty="0"/>
              <a:t>to RF tests</a:t>
            </a:r>
          </a:p>
          <a:p>
            <a:pPr lvl="1"/>
            <a:r>
              <a:rPr lang="en-US" sz="1600" dirty="0" smtClean="0"/>
              <a:t>very </a:t>
            </a:r>
            <a:r>
              <a:rPr lang="en-US" sz="1600" dirty="0"/>
              <a:t>high repetition rate, pulsed DC</a:t>
            </a:r>
          </a:p>
          <a:p>
            <a:pPr lvl="1"/>
            <a:r>
              <a:rPr lang="en-US" sz="1600" dirty="0" smtClean="0"/>
              <a:t>simple </a:t>
            </a:r>
            <a:r>
              <a:rPr lang="en-US" sz="1600" dirty="0"/>
              <a:t>geometry </a:t>
            </a:r>
            <a:r>
              <a:rPr lang="en-US" sz="1600" dirty="0" smtClean="0"/>
              <a:t>(large </a:t>
            </a:r>
            <a:r>
              <a:rPr lang="en-US" sz="1600" dirty="0"/>
              <a:t>planar electrodes)</a:t>
            </a:r>
          </a:p>
          <a:p>
            <a:pPr lvl="1"/>
            <a:r>
              <a:rPr lang="en-US" sz="1600" dirty="0" smtClean="0"/>
              <a:t>similar </a:t>
            </a:r>
            <a:r>
              <a:rPr lang="en-US" sz="1600" dirty="0"/>
              <a:t>high-field behavior in RF and pulsed DC</a:t>
            </a:r>
          </a:p>
          <a:p>
            <a:pPr lvl="1"/>
            <a:r>
              <a:rPr lang="en-US" sz="1600" dirty="0" smtClean="0"/>
              <a:t>allows in depth </a:t>
            </a:r>
            <a:r>
              <a:rPr lang="en-US" sz="1600" dirty="0"/>
              <a:t>studies of the fundamental physics of high-fields (e.g. material and surface science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possibility </a:t>
            </a:r>
            <a:r>
              <a:rPr lang="en-US" sz="1600" dirty="0"/>
              <a:t>to find new and potentially important connections between the high-gradient NC and SC fields</a:t>
            </a:r>
            <a:r>
              <a:rPr lang="en-US" sz="1600" dirty="0" smtClean="0"/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BFAB3E4-F79A-48D4-A005-F25ABB79D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8" y="4360126"/>
            <a:ext cx="2245801" cy="198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B567A24-E62F-48FD-9D6F-81410DC3E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910" y="4530424"/>
            <a:ext cx="1971070" cy="1585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7719" y="5549959"/>
            <a:ext cx="219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/>
              <a:t>OFE-Cu electrodes</a:t>
            </a:r>
          </a:p>
          <a:p>
            <a:pPr algn="r"/>
            <a:r>
              <a:rPr lang="pt-BR" sz="1600" dirty="0"/>
              <a:t>50 mm diameter</a:t>
            </a:r>
          </a:p>
          <a:p>
            <a:pPr algn="r"/>
            <a:r>
              <a:rPr lang="pt-BR" sz="1600" dirty="0"/>
              <a:t>60 μm </a:t>
            </a:r>
            <a:r>
              <a:rPr lang="pt-BR" sz="1600" dirty="0" smtClean="0"/>
              <a:t>gap</a:t>
            </a:r>
            <a:endParaRPr lang="pt-BR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95" y="116402"/>
            <a:ext cx="700828" cy="702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6FCCF23-93F3-4179-9161-13C5EE4EDF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91" y="3800197"/>
            <a:ext cx="3279404" cy="24595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75107" y="4845978"/>
            <a:ext cx="1929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Field emission at </a:t>
            </a:r>
            <a:r>
              <a:rPr lang="en-GB" sz="1400" dirty="0" smtClean="0"/>
              <a:t>300K </a:t>
            </a:r>
            <a:r>
              <a:rPr lang="en-GB" sz="1400" dirty="0"/>
              <a:t>and 30K</a:t>
            </a:r>
          </a:p>
          <a:p>
            <a:r>
              <a:rPr lang="en-GB" sz="1400" dirty="0" smtClean="0"/>
              <a:t>starts </a:t>
            </a:r>
            <a:r>
              <a:rPr lang="en-GB" sz="1400" dirty="0"/>
              <a:t>at higher field at </a:t>
            </a:r>
            <a:r>
              <a:rPr lang="en-GB" sz="1400" dirty="0" smtClean="0"/>
              <a:t>30 K</a:t>
            </a:r>
            <a:endParaRPr lang="en-GB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B978B73-8830-4586-8281-CC56398F3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49" y="1612697"/>
            <a:ext cx="3690646" cy="2060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83580" y="1012532"/>
            <a:ext cx="2923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Electrodes </a:t>
            </a:r>
            <a:r>
              <a:rPr lang="en-GB" sz="1400" dirty="0"/>
              <a:t>at 30K reached almost 20% higher field gradient than at </a:t>
            </a:r>
            <a:r>
              <a:rPr lang="en-GB" sz="1400" dirty="0" smtClean="0"/>
              <a:t>300 K.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 rot="18936103">
            <a:off x="5756375" y="3224197"/>
            <a:ext cx="3203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5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 X-ray Laser (SXL) at MAX 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Collaboration: Uppsala, Stockholm, Lund University, KTH </a:t>
            </a:r>
            <a:r>
              <a:rPr lang="en-US" dirty="0"/>
              <a:t>&amp; MAX </a:t>
            </a:r>
            <a:r>
              <a:rPr lang="en-US" dirty="0" smtClean="0"/>
              <a:t>IV</a:t>
            </a:r>
          </a:p>
          <a:p>
            <a:pPr lvl="1"/>
            <a:r>
              <a:rPr lang="en-US" dirty="0" smtClean="0"/>
              <a:t>funding from Wallenberg foundation and universities</a:t>
            </a:r>
            <a:endParaRPr lang="en-US" dirty="0"/>
          </a:p>
          <a:p>
            <a:r>
              <a:rPr lang="en-US" dirty="0" smtClean="0"/>
              <a:t>Uppsala </a:t>
            </a:r>
            <a:r>
              <a:rPr lang="en-US" dirty="0"/>
              <a:t>is involved in </a:t>
            </a:r>
            <a:endParaRPr lang="en-US" dirty="0" smtClean="0"/>
          </a:p>
          <a:p>
            <a:pPr lvl="1"/>
            <a:r>
              <a:rPr lang="en-US" dirty="0" smtClean="0"/>
              <a:t>accelerator </a:t>
            </a:r>
            <a:r>
              <a:rPr lang="en-US" dirty="0"/>
              <a:t>(</a:t>
            </a:r>
            <a:r>
              <a:rPr lang="en-US" dirty="0" err="1"/>
              <a:t>microbunching</a:t>
            </a:r>
            <a:r>
              <a:rPr lang="en-US" dirty="0"/>
              <a:t> instability), </a:t>
            </a:r>
            <a:endParaRPr lang="en-US" dirty="0" smtClean="0"/>
          </a:p>
          <a:p>
            <a:pPr lvl="1"/>
            <a:r>
              <a:rPr lang="en-US" dirty="0" smtClean="0"/>
              <a:t>FEL </a:t>
            </a:r>
            <a:r>
              <a:rPr lang="en-US" dirty="0"/>
              <a:t>(short-pulse generation), </a:t>
            </a:r>
            <a:endParaRPr lang="en-US" dirty="0" smtClean="0"/>
          </a:p>
          <a:p>
            <a:pPr lvl="1"/>
            <a:r>
              <a:rPr lang="en-US" dirty="0" smtClean="0"/>
              <a:t>optical </a:t>
            </a:r>
            <a:r>
              <a:rPr lang="en-US" dirty="0"/>
              <a:t>beamline design.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25</a:t>
            </a:fld>
            <a:endParaRPr lang="sv-SE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5" b="7339"/>
          <a:stretch>
            <a:fillRect/>
          </a:stretch>
        </p:blipFill>
        <p:spPr bwMode="auto">
          <a:xfrm>
            <a:off x="4830646" y="1877122"/>
            <a:ext cx="38989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08447" y="4699579"/>
            <a:ext cx="8694737" cy="1789112"/>
            <a:chOff x="341313" y="4208757"/>
            <a:chExt cx="8694737" cy="1789272"/>
          </a:xfrm>
        </p:grpSpPr>
        <p:pic>
          <p:nvPicPr>
            <p:cNvPr id="9" name="Bildobjekt 3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3" y="4208757"/>
              <a:ext cx="8694737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3843338" y="5574129"/>
              <a:ext cx="9525" cy="4127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148263" y="5061320"/>
              <a:ext cx="1285875" cy="9367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815138" y="5029567"/>
              <a:ext cx="1631950" cy="9684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464175" y="4561214"/>
              <a:ext cx="2700338" cy="130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1138" y="4583441"/>
              <a:ext cx="369887" cy="23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6289366" y="3074891"/>
            <a:ext cx="1304614" cy="20422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6091" y="3696320"/>
            <a:ext cx="3388347" cy="576340"/>
            <a:chOff x="76199" y="3697069"/>
            <a:chExt cx="4419601" cy="967370"/>
          </a:xfrm>
        </p:grpSpPr>
        <p:sp>
          <p:nvSpPr>
            <p:cNvPr id="18" name="TextBox 17"/>
            <p:cNvSpPr txBox="1"/>
            <p:nvPr/>
          </p:nvSpPr>
          <p:spPr>
            <a:xfrm>
              <a:off x="76200" y="3697069"/>
              <a:ext cx="4419600" cy="967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A. </a:t>
              </a:r>
              <a:r>
                <a:rPr lang="en-GB" sz="1400" dirty="0" err="1"/>
                <a:t>Mak</a:t>
              </a:r>
              <a:r>
                <a:rPr lang="en-GB" sz="1400" dirty="0"/>
                <a:t> et al “Compact FEL at MAX IV” </a:t>
              </a:r>
              <a:r>
                <a:rPr lang="en-GB" sz="1400" dirty="0" smtClean="0"/>
                <a:t/>
              </a:r>
              <a:br>
                <a:rPr lang="en-GB" sz="1400" dirty="0" smtClean="0"/>
              </a:br>
              <a:r>
                <a:rPr lang="en-GB" sz="1400" dirty="0" smtClean="0"/>
                <a:t>J</a:t>
              </a:r>
              <a:r>
                <a:rPr lang="en-GB" sz="1400" dirty="0"/>
                <a:t>. Synchrotron Rad. (2019) 26</a:t>
              </a:r>
              <a:r>
                <a:rPr lang="en-GB" sz="1400" dirty="0" smtClean="0"/>
                <a:t>.</a:t>
              </a:r>
              <a:endParaRPr lang="en-GB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199" y="3705024"/>
              <a:ext cx="4419600" cy="9594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37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Attosecond</a:t>
            </a:r>
            <a:r>
              <a:rPr lang="en-GB" dirty="0" smtClean="0"/>
              <a:t> Pulse Generation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4453869"/>
            <a:ext cx="8642350" cy="1854855"/>
          </a:xfrm>
        </p:spPr>
        <p:txBody>
          <a:bodyPr/>
          <a:lstStyle/>
          <a:p>
            <a:r>
              <a:rPr lang="en-US" sz="1800" dirty="0"/>
              <a:t>High-Harmonic Generation (HHG) sources are facing saturation</a:t>
            </a:r>
          </a:p>
          <a:p>
            <a:r>
              <a:rPr lang="en-US" sz="1800" dirty="0" err="1"/>
              <a:t>Undulator</a:t>
            </a:r>
            <a:r>
              <a:rPr lang="en-US" sz="1800" dirty="0"/>
              <a:t> light source is a promising way to the </a:t>
            </a:r>
            <a:r>
              <a:rPr lang="en-US" sz="1800" dirty="0" err="1"/>
              <a:t>attosecond</a:t>
            </a:r>
            <a:r>
              <a:rPr lang="en-US" sz="1800" dirty="0"/>
              <a:t> region</a:t>
            </a:r>
          </a:p>
          <a:p>
            <a:r>
              <a:rPr lang="en-US" sz="1800" dirty="0" smtClean="0"/>
              <a:t>Application submitted </a:t>
            </a:r>
            <a:r>
              <a:rPr lang="en-US" sz="1800" dirty="0"/>
              <a:t>to the </a:t>
            </a:r>
            <a:r>
              <a:rPr lang="en-US" sz="1800" dirty="0" smtClean="0"/>
              <a:t>EU/H2020 </a:t>
            </a:r>
            <a:r>
              <a:rPr lang="en-US" sz="1800" dirty="0"/>
              <a:t>program</a:t>
            </a:r>
          </a:p>
          <a:p>
            <a:pPr lvl="1"/>
            <a:r>
              <a:rPr lang="en-US" sz="1600" dirty="0"/>
              <a:t>12 partners from Germany, Hungary, Italy, UK. Ukraine, Sweden and Japan</a:t>
            </a:r>
          </a:p>
          <a:p>
            <a:r>
              <a:rPr lang="en-US" sz="1800" dirty="0"/>
              <a:t>Read more in:  A.  </a:t>
            </a:r>
            <a:r>
              <a:rPr lang="en-US" sz="1800" dirty="0" err="1"/>
              <a:t>Mak</a:t>
            </a:r>
            <a:r>
              <a:rPr lang="en-US" sz="1800" dirty="0"/>
              <a:t> et al 2019 Rep. </a:t>
            </a:r>
            <a:r>
              <a:rPr lang="en-US" sz="1800" dirty="0" err="1"/>
              <a:t>Prog</a:t>
            </a:r>
            <a:r>
              <a:rPr lang="en-US" sz="1800" dirty="0"/>
              <a:t>. Phys. 82 </a:t>
            </a:r>
            <a:r>
              <a:rPr lang="en-US" sz="1800" dirty="0" smtClean="0"/>
              <a:t>025901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  <p:grpSp>
        <p:nvGrpSpPr>
          <p:cNvPr id="9" name="Group 8"/>
          <p:cNvGrpSpPr/>
          <p:nvPr/>
        </p:nvGrpSpPr>
        <p:grpSpPr>
          <a:xfrm>
            <a:off x="354974" y="975731"/>
            <a:ext cx="3235719" cy="3462787"/>
            <a:chOff x="76199" y="685800"/>
            <a:chExt cx="3844977" cy="41148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9" y="685800"/>
              <a:ext cx="3844977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070310" y="2021478"/>
              <a:ext cx="1652102" cy="548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high-harmonic generation in gas</a:t>
              </a:r>
              <a:endParaRPr lang="en-GB" sz="1200" dirty="0">
                <a:latin typeface="+mj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311400" y="2514600"/>
              <a:ext cx="0" cy="135895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42" y="996440"/>
            <a:ext cx="4953280" cy="345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UFEL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5" y="130158"/>
            <a:ext cx="1572321" cy="6415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CompactLight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EU funded project to design the next generation compact FEL</a:t>
            </a:r>
          </a:p>
          <a:p>
            <a:r>
              <a:rPr lang="en-US" dirty="0" smtClean="0"/>
              <a:t>Consideration of costs and space: reduce </a:t>
            </a:r>
            <a:r>
              <a:rPr lang="en-US" dirty="0" err="1" smtClean="0"/>
              <a:t>linac</a:t>
            </a:r>
            <a:r>
              <a:rPr lang="en-US" dirty="0" smtClean="0"/>
              <a:t> length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opening </a:t>
            </a: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dirty="0" smtClean="0">
                <a:solidFill>
                  <a:srgbClr val="0000FF"/>
                </a:solidFill>
              </a:rPr>
              <a:t>way to affordable “</a:t>
            </a:r>
            <a:r>
              <a:rPr lang="en-US" dirty="0">
                <a:solidFill>
                  <a:srgbClr val="0000FF"/>
                </a:solidFill>
              </a:rPr>
              <a:t>Regional Facilities</a:t>
            </a:r>
            <a:r>
              <a:rPr lang="en-US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dirty="0" smtClean="0"/>
              <a:t>Uppsala:</a:t>
            </a:r>
          </a:p>
          <a:p>
            <a:pPr lvl="1"/>
            <a:r>
              <a:rPr lang="en-US" dirty="0"/>
              <a:t>communication with </a:t>
            </a:r>
            <a:r>
              <a:rPr lang="en-US" dirty="0" smtClean="0"/>
              <a:t>users, specify science </a:t>
            </a:r>
            <a:r>
              <a:rPr lang="en-US" dirty="0"/>
              <a:t>requirements</a:t>
            </a:r>
          </a:p>
          <a:p>
            <a:pPr lvl="1"/>
            <a:r>
              <a:rPr lang="en-US" dirty="0"/>
              <a:t>definition of FEL system &amp; accelerator/</a:t>
            </a:r>
            <a:r>
              <a:rPr lang="en-US" dirty="0" err="1"/>
              <a:t>undulator</a:t>
            </a:r>
            <a:r>
              <a:rPr lang="en-US" dirty="0"/>
              <a:t> requirements </a:t>
            </a:r>
          </a:p>
          <a:p>
            <a:pPr lvl="1"/>
            <a:r>
              <a:rPr lang="en-US" dirty="0"/>
              <a:t>design of the soft X-ray FEL and potentially the beamline</a:t>
            </a:r>
          </a:p>
          <a:p>
            <a:pPr lvl="1"/>
            <a:r>
              <a:rPr lang="en-US" dirty="0"/>
              <a:t>breakdown studies in accelerating structures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5968" r="4976" b="14044"/>
          <a:stretch/>
        </p:blipFill>
        <p:spPr bwMode="auto">
          <a:xfrm>
            <a:off x="5984765" y="117446"/>
            <a:ext cx="1575622" cy="6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51" y="1374183"/>
            <a:ext cx="2154135" cy="1335564"/>
          </a:xfrm>
          <a:prstGeom prst="rect">
            <a:avLst/>
          </a:prstGeom>
        </p:spPr>
      </p:pic>
      <p:pic>
        <p:nvPicPr>
          <p:cNvPr id="1028" name="Picture 4" descr="http://www.compactlight.eu/uploads/Main/EU-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43" y="117446"/>
            <a:ext cx="766702" cy="5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" y="4030395"/>
            <a:ext cx="7649736" cy="239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174165" y="6023372"/>
            <a:ext cx="320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Preliminary design of the </a:t>
            </a:r>
            <a:r>
              <a:rPr lang="en-US" sz="1000" dirty="0" err="1"/>
              <a:t>CompactLight</a:t>
            </a:r>
            <a:r>
              <a:rPr lang="en-US" sz="1000" dirty="0"/>
              <a:t> </a:t>
            </a:r>
            <a:r>
              <a:rPr lang="en-US" sz="1000" dirty="0" smtClean="0"/>
              <a:t>FEL.</a:t>
            </a:r>
            <a:br>
              <a:rPr lang="en-US" sz="1000" dirty="0" smtClean="0"/>
            </a:br>
            <a:r>
              <a:rPr lang="en-US" sz="1000" dirty="0" smtClean="0"/>
              <a:t>Courtesy </a:t>
            </a:r>
            <a:r>
              <a:rPr lang="en-US" sz="1000" dirty="0"/>
              <a:t>of N. </a:t>
            </a:r>
            <a:r>
              <a:rPr lang="en-US" sz="1000" dirty="0" smtClean="0"/>
              <a:t>Thompson</a:t>
            </a:r>
            <a:endParaRPr lang="en-US" sz="1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758250" y="3123048"/>
            <a:ext cx="2154135" cy="992456"/>
            <a:chOff x="76199" y="3697069"/>
            <a:chExt cx="4419601" cy="1963060"/>
          </a:xfrm>
        </p:grpSpPr>
        <p:sp>
          <p:nvSpPr>
            <p:cNvPr id="22" name="TextBox 21"/>
            <p:cNvSpPr txBox="1"/>
            <p:nvPr/>
          </p:nvSpPr>
          <p:spPr>
            <a:xfrm>
              <a:off x="76200" y="3697069"/>
              <a:ext cx="4419600" cy="179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A. </a:t>
              </a:r>
              <a:r>
                <a:rPr lang="en-US" sz="1200" dirty="0" err="1"/>
                <a:t>Mak</a:t>
              </a:r>
              <a:r>
                <a:rPr lang="en-US" sz="1200" dirty="0"/>
                <a:t> et al </a:t>
              </a:r>
              <a:r>
                <a:rPr lang="en-US" sz="1200" dirty="0" smtClean="0"/>
                <a:t>“</a:t>
              </a:r>
              <a:r>
                <a:rPr lang="en-US" sz="1200" dirty="0"/>
                <a:t>Science Requirements and Performance Specification for the </a:t>
              </a:r>
              <a:r>
                <a:rPr lang="en-US" sz="1200" dirty="0" err="1" smtClean="0"/>
                <a:t>CompactLight</a:t>
              </a:r>
              <a:r>
                <a:rPr lang="en-US" sz="1200" dirty="0" smtClean="0"/>
                <a:t>”, </a:t>
              </a:r>
              <a:br>
                <a:rPr lang="en-US" sz="1200" dirty="0" smtClean="0"/>
              </a:br>
              <a:r>
                <a:rPr lang="en-US" sz="1200" dirty="0" smtClean="0"/>
                <a:t>FREIA </a:t>
              </a:r>
              <a:r>
                <a:rPr lang="en-US" sz="1200" dirty="0"/>
                <a:t>Report 2019/01</a:t>
              </a:r>
              <a:r>
                <a:rPr lang="en-US" sz="1200" dirty="0" smtClean="0"/>
                <a:t>.</a:t>
              </a:r>
              <a:endParaRPr lang="en-GB" sz="12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199" y="3705023"/>
              <a:ext cx="4419600" cy="195510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03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European Spallation Source (ESS) and </a:t>
            </a:r>
            <a:br>
              <a:rPr lang="en-GB" dirty="0" smtClean="0"/>
            </a:br>
            <a:r>
              <a:rPr lang="en-GB" dirty="0" smtClean="0"/>
              <a:t>High Luminosity LHC (CERN)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high brilliance proton beams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5754" y="1108500"/>
            <a:ext cx="2829470" cy="1948710"/>
            <a:chOff x="331487" y="980728"/>
            <a:chExt cx="2829470" cy="1948710"/>
          </a:xfrm>
        </p:grpSpPr>
        <p:pic>
          <p:nvPicPr>
            <p:cNvPr id="11" name="Picture 10" descr="http://www.physics.uu.se/files/distrib_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488" y="1288505"/>
              <a:ext cx="1695292" cy="1084727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331487" y="980728"/>
              <a:ext cx="2829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ESS Superconducting  </a:t>
              </a:r>
              <a:r>
                <a:rPr lang="en-GB" sz="1400" b="1" dirty="0" err="1" smtClean="0">
                  <a:solidFill>
                    <a:srgbClr val="0000FF"/>
                  </a:solidFill>
                </a:rPr>
                <a:t>Linac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8081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Imag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257781" y="2167296"/>
              <a:ext cx="1537997" cy="76214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746542" y="1087416"/>
            <a:ext cx="2060029" cy="1656183"/>
            <a:chOff x="6400403" y="4221088"/>
            <a:chExt cx="2060029" cy="1656183"/>
          </a:xfrm>
        </p:grpSpPr>
        <p:sp>
          <p:nvSpPr>
            <p:cNvPr id="16" name="TextBox 15"/>
            <p:cNvSpPr txBox="1"/>
            <p:nvPr/>
          </p:nvSpPr>
          <p:spPr>
            <a:xfrm>
              <a:off x="6503113" y="4221088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 smtClean="0">
                  <a:solidFill>
                    <a:srgbClr val="0000FF"/>
                  </a:solidFill>
                </a:rPr>
                <a:t>HiLumi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 LHC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403" y="4498390"/>
              <a:ext cx="2060029" cy="137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707303" y="1102684"/>
            <a:ext cx="2437158" cy="1644556"/>
            <a:chOff x="3621665" y="980728"/>
            <a:chExt cx="2437158" cy="1644556"/>
          </a:xfrm>
        </p:grpSpPr>
        <p:sp>
          <p:nvSpPr>
            <p:cNvPr id="19" name="TextBox 18"/>
            <p:cNvSpPr txBox="1"/>
            <p:nvPr/>
          </p:nvSpPr>
          <p:spPr>
            <a:xfrm>
              <a:off x="3632818" y="980728"/>
              <a:ext cx="2426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00FF"/>
                  </a:solidFill>
                </a:rPr>
                <a:t>ESS Neutrino Super Beam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17084" b="31529"/>
            <a:stretch/>
          </p:blipFill>
          <p:spPr>
            <a:xfrm>
              <a:off x="3621665" y="1288505"/>
              <a:ext cx="2437158" cy="1336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6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Neutrino Super Beam (</a:t>
            </a:r>
            <a:r>
              <a:rPr lang="en-GB" dirty="0" err="1" smtClean="0"/>
              <a:t>ESSnuSB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Doubling the ESS beam power for a second target</a:t>
            </a:r>
          </a:p>
          <a:p>
            <a:pPr lvl="1"/>
            <a:r>
              <a:rPr lang="en-GB" dirty="0" err="1" smtClean="0"/>
              <a:t>linac</a:t>
            </a:r>
            <a:r>
              <a:rPr lang="en-GB" dirty="0" smtClean="0"/>
              <a:t> duty cycle doubling to 8 % (RF sources, cooling)</a:t>
            </a:r>
          </a:p>
          <a:p>
            <a:pPr lvl="2"/>
            <a:r>
              <a:rPr lang="en-GB" dirty="0" smtClean="0"/>
              <a:t>using new H</a:t>
            </a:r>
            <a:r>
              <a:rPr lang="en-GB" baseline="30000" dirty="0" smtClean="0"/>
              <a:t>-</a:t>
            </a:r>
            <a:r>
              <a:rPr lang="en-GB" dirty="0" smtClean="0"/>
              <a:t> source</a:t>
            </a:r>
          </a:p>
          <a:p>
            <a:pPr lvl="1"/>
            <a:r>
              <a:rPr lang="en-US" dirty="0" smtClean="0"/>
              <a:t>accumulator ring (~</a:t>
            </a:r>
            <a:r>
              <a:rPr lang="en-US" dirty="0"/>
              <a:t>400 </a:t>
            </a:r>
            <a:r>
              <a:rPr lang="en-US" dirty="0" smtClean="0"/>
              <a:t>m circ.) compress 2.86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smtClean="0"/>
              <a:t>beam pulse to few µs</a:t>
            </a:r>
          </a:p>
          <a:p>
            <a:pPr lvl="2"/>
            <a:r>
              <a:rPr lang="en-US" dirty="0" smtClean="0"/>
              <a:t>multi-turn injection, stripping H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H</a:t>
            </a:r>
            <a:r>
              <a:rPr lang="en-US" baseline="30000" dirty="0" smtClean="0"/>
              <a:t>+</a:t>
            </a:r>
          </a:p>
          <a:p>
            <a:pPr lvl="1"/>
            <a:r>
              <a:rPr lang="en-US" dirty="0" smtClean="0"/>
              <a:t>2nd target station with magnetic </a:t>
            </a:r>
            <a:r>
              <a:rPr lang="en-US" dirty="0"/>
              <a:t>horn (350 </a:t>
            </a:r>
            <a:r>
              <a:rPr lang="en-US" dirty="0" smtClean="0"/>
              <a:t>kA)</a:t>
            </a:r>
          </a:p>
          <a:p>
            <a:pPr lvl="2"/>
            <a:r>
              <a:rPr lang="en-US" dirty="0" smtClean="0"/>
              <a:t>to deliver ~300 MeV neutrinos</a:t>
            </a:r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pic>
        <p:nvPicPr>
          <p:cNvPr id="8" name="Imag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12"/>
          <a:stretch/>
        </p:blipFill>
        <p:spPr>
          <a:xfrm>
            <a:off x="387178" y="5192623"/>
            <a:ext cx="6425514" cy="1188000"/>
          </a:xfrm>
          <a:prstGeom prst="rect">
            <a:avLst/>
          </a:prstGeom>
        </p:spPr>
      </p:pic>
      <p:pic>
        <p:nvPicPr>
          <p:cNvPr id="7" name="Image 4" descr="layout_ESSnuSB_04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843" y="2504303"/>
            <a:ext cx="3835077" cy="28652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9028" y="3378157"/>
            <a:ext cx="2077443" cy="1991434"/>
            <a:chOff x="1176501" y="2207986"/>
            <a:chExt cx="3298153" cy="31616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501" y="2207986"/>
              <a:ext cx="3298153" cy="3161605"/>
            </a:xfrm>
            <a:prstGeom prst="rect">
              <a:avLst/>
            </a:prstGeom>
          </p:spPr>
        </p:pic>
        <p:sp>
          <p:nvSpPr>
            <p:cNvPr id="11" name="TextBox 15"/>
            <p:cNvSpPr txBox="1"/>
            <p:nvPr/>
          </p:nvSpPr>
          <p:spPr>
            <a:xfrm>
              <a:off x="2305780" y="2484986"/>
              <a:ext cx="1199171" cy="439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Injection</a:t>
              </a:r>
              <a:endParaRPr lang="en-US" sz="1200" dirty="0"/>
            </a:p>
          </p:txBody>
        </p:sp>
        <p:sp>
          <p:nvSpPr>
            <p:cNvPr id="12" name="TextBox 16"/>
            <p:cNvSpPr txBox="1"/>
            <p:nvPr/>
          </p:nvSpPr>
          <p:spPr>
            <a:xfrm>
              <a:off x="2179994" y="3886064"/>
              <a:ext cx="1494383" cy="1026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Extraction </a:t>
              </a:r>
            </a:p>
            <a:p>
              <a:r>
                <a:rPr lang="en-US" sz="1200" dirty="0" smtClean="0"/>
                <a:t>Collimation</a:t>
              </a:r>
            </a:p>
            <a:p>
              <a:r>
                <a:rPr lang="en-US" sz="1200" dirty="0" smtClean="0"/>
                <a:t>RF</a:t>
              </a:r>
              <a:endParaRPr lang="en-US" sz="1200" dirty="0"/>
            </a:p>
          </p:txBody>
        </p:sp>
      </p:grpSp>
      <p:pic>
        <p:nvPicPr>
          <p:cNvPr id="14" name="Image 2" descr="Screen Shot 2014-03-11 at 9.13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20" y="3687512"/>
            <a:ext cx="1705766" cy="1495268"/>
          </a:xfrm>
          <a:prstGeom prst="rect">
            <a:avLst/>
          </a:prstGeom>
          <a:effectLst>
            <a:outerShdw blurRad="12700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KEK </a:t>
            </a:r>
            <a:r>
              <a:rPr lang="en-GB" dirty="0"/>
              <a:t>&amp;</a:t>
            </a:r>
            <a:r>
              <a:rPr lang="en-GB" dirty="0" smtClean="0"/>
              <a:t> WASA Superconducting Solenoid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1991-2006 WASA Solenoid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GB" sz="1800" dirty="0"/>
              <a:t>s</a:t>
            </a:r>
            <a:r>
              <a:rPr lang="en-GB" sz="1800" dirty="0" smtClean="0"/>
              <a:t>tudy rare </a:t>
            </a:r>
            <a:r>
              <a:rPr lang="el-GR" sz="1800" dirty="0" smtClean="0"/>
              <a:t>π</a:t>
            </a:r>
            <a:r>
              <a:rPr lang="en-GB" sz="1800" baseline="30000" dirty="0" smtClean="0"/>
              <a:t>0</a:t>
            </a:r>
            <a:r>
              <a:rPr lang="en-GB" sz="1800" dirty="0" smtClean="0"/>
              <a:t> and </a:t>
            </a:r>
            <a:r>
              <a:rPr lang="el-GR" sz="1800" dirty="0" smtClean="0"/>
              <a:t>η</a:t>
            </a:r>
            <a:r>
              <a:rPr lang="en-GB" sz="1800" dirty="0" smtClean="0"/>
              <a:t> decays at CELSIUS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using internal pellet target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KEK contributes ultra-thin solenoid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1992-1996 construction &amp; test at KEK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 smtClean="0">
                <a:solidFill>
                  <a:srgbClr val="0000FF"/>
                </a:solidFill>
              </a:rPr>
              <a:t>2006 move to </a:t>
            </a:r>
            <a:r>
              <a:rPr lang="en-GB" sz="1800" b="1" dirty="0" err="1" smtClean="0">
                <a:solidFill>
                  <a:srgbClr val="0000FF"/>
                </a:solidFill>
              </a:rPr>
              <a:t>Jülich</a:t>
            </a:r>
            <a:r>
              <a:rPr lang="en-GB" sz="1800" b="1" dirty="0" smtClean="0">
                <a:solidFill>
                  <a:srgbClr val="0000FF"/>
                </a:solidFill>
              </a:rPr>
              <a:t> (Germany)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 smtClean="0">
                <a:solidFill>
                  <a:srgbClr val="0000FF"/>
                </a:solidFill>
              </a:rPr>
              <a:t>2019 move to GSI/FAIR (Germany)</a:t>
            </a:r>
            <a:endParaRPr lang="en-GB" sz="1800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6" y="1016972"/>
            <a:ext cx="3996979" cy="5436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7" y="3940552"/>
            <a:ext cx="2614346" cy="17232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9" y="3424844"/>
            <a:ext cx="2202857" cy="30283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758247" y="6201298"/>
            <a:ext cx="2134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bg1"/>
                </a:solidFill>
              </a:rPr>
              <a:t>WASA (1999) T. Thörnlund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3510" y="6201298"/>
            <a:ext cx="2134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bg1"/>
                </a:solidFill>
              </a:rPr>
              <a:t>WSCS (1994)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837" y="5397115"/>
            <a:ext cx="2134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bg1"/>
                </a:solidFill>
              </a:rPr>
              <a:t>WSCS (1993)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ESSnuSB</a:t>
            </a:r>
            <a:r>
              <a:rPr lang="en-GB" dirty="0" smtClean="0"/>
              <a:t> Accumulator 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Roger Ruber - The FREIA Laboratory and Accelerator Development in Uppsala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30</a:t>
            </a:fld>
            <a:endParaRPr lang="sv-SE" dirty="0"/>
          </a:p>
        </p:txBody>
      </p:sp>
      <p:pic>
        <p:nvPicPr>
          <p:cNvPr id="68" name="Picture 67"/>
          <p:cNvPicPr/>
          <p:nvPr/>
        </p:nvPicPr>
        <p:blipFill>
          <a:blip r:embed="rId3"/>
          <a:srcRect t="20667"/>
          <a:stretch/>
        </p:blipFill>
        <p:spPr>
          <a:xfrm>
            <a:off x="1335186" y="1973898"/>
            <a:ext cx="5546520" cy="3157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4741146" y="4238658"/>
            <a:ext cx="274320" cy="744120"/>
          </a:xfrm>
          <a:custGeom>
            <a:avLst/>
            <a:gdLst/>
            <a:ahLst/>
            <a:cxnLst/>
            <a:rect l="0" t="0" r="r" b="b"/>
            <a:pathLst>
              <a:path w="764" h="2069">
                <a:moveTo>
                  <a:pt x="239" y="2068"/>
                </a:moveTo>
                <a:lnTo>
                  <a:pt x="239" y="463"/>
                </a:lnTo>
                <a:lnTo>
                  <a:pt x="0" y="463"/>
                </a:lnTo>
                <a:lnTo>
                  <a:pt x="381" y="0"/>
                </a:lnTo>
                <a:lnTo>
                  <a:pt x="763" y="463"/>
                </a:lnTo>
                <a:lnTo>
                  <a:pt x="524" y="463"/>
                </a:lnTo>
                <a:lnTo>
                  <a:pt x="524" y="2068"/>
                </a:lnTo>
                <a:lnTo>
                  <a:pt x="239" y="2068"/>
                </a:lnTo>
              </a:path>
            </a:pathLst>
          </a:cu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Group 4"/>
          <p:cNvGrpSpPr/>
          <p:nvPr/>
        </p:nvGrpSpPr>
        <p:grpSpPr>
          <a:xfrm>
            <a:off x="284886" y="2626445"/>
            <a:ext cx="2735146" cy="2719512"/>
            <a:chOff x="318240" y="2661840"/>
            <a:chExt cx="2330280" cy="2316960"/>
          </a:xfrm>
        </p:grpSpPr>
        <p:pic>
          <p:nvPicPr>
            <p:cNvPr id="73" name="Picture 17"/>
            <p:cNvPicPr/>
            <p:nvPr/>
          </p:nvPicPr>
          <p:blipFill>
            <a:blip r:embed="rId4"/>
            <a:srcRect l="7992" t="7992" r="8012" b="8005"/>
            <a:stretch/>
          </p:blipFill>
          <p:spPr>
            <a:xfrm>
              <a:off x="318240" y="2661840"/>
              <a:ext cx="2330280" cy="2316960"/>
            </a:xfrm>
            <a:prstGeom prst="rect">
              <a:avLst/>
            </a:prstGeom>
            <a:ln>
              <a:solidFill>
                <a:srgbClr val="808080"/>
              </a:solidFill>
            </a:ln>
          </p:spPr>
        </p:pic>
        <p:pic>
          <p:nvPicPr>
            <p:cNvPr id="74" name="Picture 18"/>
            <p:cNvPicPr/>
            <p:nvPr/>
          </p:nvPicPr>
          <p:blipFill>
            <a:blip r:embed="rId5"/>
            <a:stretch/>
          </p:blipFill>
          <p:spPr>
            <a:xfrm>
              <a:off x="614880" y="3104280"/>
              <a:ext cx="1719000" cy="1425240"/>
            </a:xfrm>
            <a:prstGeom prst="rect">
              <a:avLst/>
            </a:prstGeom>
            <a:ln>
              <a:solidFill>
                <a:srgbClr val="808080"/>
              </a:solidFill>
            </a:ln>
          </p:spPr>
        </p:pic>
      </p:grpSp>
      <p:cxnSp>
        <p:nvCxnSpPr>
          <p:cNvPr id="77" name="Line 6"/>
          <p:cNvCxnSpPr/>
          <p:nvPr/>
        </p:nvCxnSpPr>
        <p:spPr>
          <a:xfrm>
            <a:off x="-67734" y="693738"/>
            <a:ext cx="360" cy="360"/>
          </a:xfrm>
          <a:prstGeom prst="line">
            <a:avLst/>
          </a:prstGeom>
          <a:ln>
            <a:solidFill>
              <a:srgbClr val="3465A4"/>
            </a:solidFill>
          </a:ln>
        </p:spPr>
      </p:cxnSp>
      <p:sp>
        <p:nvSpPr>
          <p:cNvPr id="78" name="Line 7"/>
          <p:cNvSpPr/>
          <p:nvPr/>
        </p:nvSpPr>
        <p:spPr>
          <a:xfrm flipV="1">
            <a:off x="2730860" y="4442778"/>
            <a:ext cx="1316206" cy="1193580"/>
          </a:xfrm>
          <a:prstGeom prst="line">
            <a:avLst/>
          </a:prstGeom>
          <a:ln w="25400">
            <a:solidFill>
              <a:srgbClr val="C00000"/>
            </a:solidFill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9" name="Group 128"/>
          <p:cNvGrpSpPr/>
          <p:nvPr/>
        </p:nvGrpSpPr>
        <p:grpSpPr>
          <a:xfrm>
            <a:off x="3995226" y="922158"/>
            <a:ext cx="4991760" cy="1652760"/>
            <a:chOff x="4798026" y="1150938"/>
            <a:chExt cx="4991760" cy="1652760"/>
          </a:xfrm>
        </p:grpSpPr>
        <p:sp>
          <p:nvSpPr>
            <p:cNvPr id="71" name="CustomShape 3"/>
            <p:cNvSpPr/>
            <p:nvPr/>
          </p:nvSpPr>
          <p:spPr>
            <a:xfrm>
              <a:off x="4798026" y="1150938"/>
              <a:ext cx="4991760" cy="16527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3" name="Group 22"/>
            <p:cNvGrpSpPr/>
            <p:nvPr/>
          </p:nvGrpSpPr>
          <p:grpSpPr>
            <a:xfrm>
              <a:off x="4983426" y="2068578"/>
              <a:ext cx="4620960" cy="605520"/>
              <a:chOff x="5051160" y="1374840"/>
              <a:chExt cx="4620960" cy="605520"/>
            </a:xfrm>
          </p:grpSpPr>
          <p:sp>
            <p:nvSpPr>
              <p:cNvPr id="94" name="CustomShape 23"/>
              <p:cNvSpPr/>
              <p:nvPr/>
            </p:nvSpPr>
            <p:spPr>
              <a:xfrm>
                <a:off x="7736400" y="1445400"/>
                <a:ext cx="516240" cy="29268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200" b="0" i="1" strike="noStrike" spc="-1">
                    <a:solidFill>
                      <a:srgbClr val="FFFFFF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95" name="CustomShape 24"/>
              <p:cNvSpPr/>
              <p:nvPr/>
            </p:nvSpPr>
            <p:spPr>
              <a:xfrm>
                <a:off x="5248080" y="1445400"/>
                <a:ext cx="527040" cy="29808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200" b="0" i="1" strike="noStrike" spc="-1">
                    <a:solidFill>
                      <a:srgbClr val="FFFFFF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96" name="CustomShape 25"/>
              <p:cNvSpPr/>
              <p:nvPr/>
            </p:nvSpPr>
            <p:spPr>
              <a:xfrm>
                <a:off x="6483240" y="1374840"/>
                <a:ext cx="1108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" name="CustomShape 26"/>
              <p:cNvSpPr/>
              <p:nvPr/>
            </p:nvSpPr>
            <p:spPr>
              <a:xfrm>
                <a:off x="6899040" y="1374840"/>
                <a:ext cx="1108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CustomShape 27"/>
              <p:cNvSpPr/>
              <p:nvPr/>
            </p:nvSpPr>
            <p:spPr>
              <a:xfrm>
                <a:off x="6764400" y="1374840"/>
                <a:ext cx="11052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" name="CustomShape 28"/>
              <p:cNvSpPr/>
              <p:nvPr/>
            </p:nvSpPr>
            <p:spPr>
              <a:xfrm>
                <a:off x="6625080" y="1374840"/>
                <a:ext cx="1090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" name="CustomShape 29"/>
              <p:cNvSpPr/>
              <p:nvPr/>
            </p:nvSpPr>
            <p:spPr>
              <a:xfrm>
                <a:off x="8995680" y="1374840"/>
                <a:ext cx="11052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" name="CustomShape 30"/>
              <p:cNvSpPr/>
              <p:nvPr/>
            </p:nvSpPr>
            <p:spPr>
              <a:xfrm>
                <a:off x="9411480" y="1374840"/>
                <a:ext cx="1108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" name="CustomShape 31"/>
              <p:cNvSpPr/>
              <p:nvPr/>
            </p:nvSpPr>
            <p:spPr>
              <a:xfrm>
                <a:off x="9277920" y="1374840"/>
                <a:ext cx="1090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1B75BC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" name="CustomShape 32"/>
              <p:cNvSpPr/>
              <p:nvPr/>
            </p:nvSpPr>
            <p:spPr>
              <a:xfrm>
                <a:off x="9137160" y="1374840"/>
                <a:ext cx="110880" cy="368640"/>
              </a:xfrm>
              <a:prstGeom prst="rect">
                <a:avLst/>
              </a:prstGeom>
              <a:solidFill>
                <a:srgbClr val="5E8AC7"/>
              </a:solidFill>
              <a:ln>
                <a:solidFill>
                  <a:srgbClr val="5E8AC7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" name="Line 33"/>
              <p:cNvSpPr/>
              <p:nvPr/>
            </p:nvSpPr>
            <p:spPr>
              <a:xfrm>
                <a:off x="5051160" y="1743840"/>
                <a:ext cx="462096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" name="Line 34"/>
              <p:cNvSpPr/>
              <p:nvPr/>
            </p:nvSpPr>
            <p:spPr>
              <a:xfrm>
                <a:off x="5513400" y="1914120"/>
                <a:ext cx="124308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" name="Line 35"/>
              <p:cNvSpPr/>
              <p:nvPr/>
            </p:nvSpPr>
            <p:spPr>
              <a:xfrm>
                <a:off x="6756480" y="1914120"/>
                <a:ext cx="125424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" name="TextShape 36"/>
              <p:cNvSpPr txBox="1"/>
              <p:nvPr/>
            </p:nvSpPr>
            <p:spPr>
              <a:xfrm>
                <a:off x="5955120" y="1725840"/>
                <a:ext cx="574560" cy="254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000" b="0" strike="noStrike" spc="-1">
                    <a:latin typeface="Arial"/>
                  </a:rPr>
                  <a:t>28 Hz</a:t>
                </a:r>
              </a:p>
            </p:txBody>
          </p:sp>
          <p:sp>
            <p:nvSpPr>
              <p:cNvPr id="108" name="Line 37"/>
              <p:cNvSpPr/>
              <p:nvPr/>
            </p:nvSpPr>
            <p:spPr>
              <a:xfrm>
                <a:off x="8012880" y="1915200"/>
                <a:ext cx="125424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" name="TextShape 38"/>
              <p:cNvSpPr txBox="1"/>
              <p:nvPr/>
            </p:nvSpPr>
            <p:spPr>
              <a:xfrm>
                <a:off x="7157160" y="1725840"/>
                <a:ext cx="574560" cy="254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000" b="0" strike="noStrike" spc="-1">
                    <a:latin typeface="Arial"/>
                  </a:rPr>
                  <a:t>28 Hz</a:t>
                </a:r>
              </a:p>
            </p:txBody>
          </p:sp>
          <p:sp>
            <p:nvSpPr>
              <p:cNvPr id="110" name="TextShape 39"/>
              <p:cNvSpPr txBox="1"/>
              <p:nvPr/>
            </p:nvSpPr>
            <p:spPr>
              <a:xfrm>
                <a:off x="8393760" y="1725840"/>
                <a:ext cx="574560" cy="254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000" b="0" strike="noStrike" spc="-1">
                    <a:latin typeface="Arial"/>
                  </a:rPr>
                  <a:t>28 Hz</a:t>
                </a:r>
              </a:p>
            </p:txBody>
          </p:sp>
        </p:grpSp>
        <p:sp>
          <p:nvSpPr>
            <p:cNvPr id="111" name="TextShape 40"/>
            <p:cNvSpPr txBox="1"/>
            <p:nvPr/>
          </p:nvSpPr>
          <p:spPr>
            <a:xfrm>
              <a:off x="4838346" y="1176138"/>
              <a:ext cx="3419640" cy="291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400" b="1" strike="noStrike" spc="-1" dirty="0">
                  <a:latin typeface="Arial"/>
                </a:rPr>
                <a:t>Incoming beam from the </a:t>
              </a:r>
              <a:r>
                <a:rPr lang="en-US" sz="1400" b="1" strike="noStrike" spc="-1" dirty="0" err="1">
                  <a:latin typeface="Arial"/>
                </a:rPr>
                <a:t>linac</a:t>
              </a:r>
              <a:r>
                <a:rPr lang="en-US" sz="1400" b="1" strike="noStrike" spc="-1" dirty="0">
                  <a:latin typeface="Arial"/>
                </a:rPr>
                <a:t>:</a:t>
              </a:r>
            </a:p>
          </p:txBody>
        </p:sp>
        <p:sp>
          <p:nvSpPr>
            <p:cNvPr id="112" name="CustomShape 41"/>
            <p:cNvSpPr/>
            <p:nvPr/>
          </p:nvSpPr>
          <p:spPr>
            <a:xfrm>
              <a:off x="7479306" y="1516698"/>
              <a:ext cx="831240" cy="276120"/>
            </a:xfrm>
            <a:prstGeom prst="wedgeRoundRectCallout">
              <a:avLst>
                <a:gd name="adj1" fmla="val -7666"/>
                <a:gd name="adj2" fmla="val 144657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b="0" strike="noStrike" spc="-1">
                  <a:latin typeface="Arial"/>
                </a:rPr>
                <a:t>for neutrons</a:t>
              </a:r>
            </a:p>
          </p:txBody>
        </p:sp>
        <p:sp>
          <p:nvSpPr>
            <p:cNvPr id="115" name="CustomShape 44"/>
            <p:cNvSpPr/>
            <p:nvPr/>
          </p:nvSpPr>
          <p:spPr>
            <a:xfrm>
              <a:off x="8624106" y="1516698"/>
              <a:ext cx="1017360" cy="275400"/>
            </a:xfrm>
            <a:prstGeom prst="wedgeRoundRectCallout">
              <a:avLst>
                <a:gd name="adj1" fmla="val 8222"/>
                <a:gd name="adj2" fmla="val 120361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b="0" strike="noStrike" spc="-1">
                  <a:latin typeface="Arial"/>
                </a:rPr>
                <a:t>for neutrinos</a:t>
              </a:r>
            </a:p>
          </p:txBody>
        </p:sp>
        <p:sp>
          <p:nvSpPr>
            <p:cNvPr id="117" name="CustomShape 46"/>
            <p:cNvSpPr/>
            <p:nvPr/>
          </p:nvSpPr>
          <p:spPr>
            <a:xfrm>
              <a:off x="5774346" y="1552698"/>
              <a:ext cx="924480" cy="275400"/>
            </a:xfrm>
            <a:prstGeom prst="wedgeRoundRectCallout">
              <a:avLst>
                <a:gd name="adj1" fmla="val 40148"/>
                <a:gd name="adj2" fmla="val 11043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latin typeface="Arial"/>
                </a:rPr>
                <a:t>4 x 640 </a:t>
              </a:r>
              <a:r>
                <a:rPr lang="en-US" sz="1200" b="0" strike="noStrike" spc="-1">
                  <a:latin typeface="Arial"/>
                  <a:ea typeface="Arial"/>
                </a:rPr>
                <a:t>µs</a:t>
              </a:r>
              <a:endParaRPr lang="en-US" sz="1200" b="0" strike="noStrike" spc="-1">
                <a:latin typeface="Arial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520432" y="4908331"/>
            <a:ext cx="5451241" cy="1470960"/>
            <a:chOff x="4006026" y="4581018"/>
            <a:chExt cx="5451241" cy="1470960"/>
          </a:xfrm>
        </p:grpSpPr>
        <p:sp>
          <p:nvSpPr>
            <p:cNvPr id="70" name="CustomShape 2"/>
            <p:cNvSpPr/>
            <p:nvPr/>
          </p:nvSpPr>
          <p:spPr>
            <a:xfrm>
              <a:off x="4762026" y="4581018"/>
              <a:ext cx="4695241" cy="14709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8"/>
            <p:cNvGrpSpPr/>
            <p:nvPr/>
          </p:nvGrpSpPr>
          <p:grpSpPr>
            <a:xfrm>
              <a:off x="4881546" y="4673538"/>
              <a:ext cx="4502520" cy="1319760"/>
              <a:chOff x="4949280" y="3979800"/>
              <a:chExt cx="4502520" cy="1319760"/>
            </a:xfrm>
          </p:grpSpPr>
          <p:sp>
            <p:nvSpPr>
              <p:cNvPr id="80" name="Line 9"/>
              <p:cNvSpPr/>
              <p:nvPr/>
            </p:nvSpPr>
            <p:spPr>
              <a:xfrm>
                <a:off x="5289480" y="4056480"/>
                <a:ext cx="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" name="Line 10"/>
              <p:cNvSpPr/>
              <p:nvPr/>
            </p:nvSpPr>
            <p:spPr>
              <a:xfrm>
                <a:off x="4949280" y="5079600"/>
                <a:ext cx="4482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" name="Line 11"/>
              <p:cNvSpPr/>
              <p:nvPr/>
            </p:nvSpPr>
            <p:spPr>
              <a:xfrm>
                <a:off x="6341760" y="5250600"/>
                <a:ext cx="2401200" cy="0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" name="CustomShape 12"/>
              <p:cNvSpPr/>
              <p:nvPr/>
            </p:nvSpPr>
            <p:spPr>
              <a:xfrm>
                <a:off x="6742080" y="4229280"/>
                <a:ext cx="2628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" name="CustomShape 13"/>
              <p:cNvSpPr/>
              <p:nvPr/>
            </p:nvSpPr>
            <p:spPr>
              <a:xfrm>
                <a:off x="6612120" y="4229280"/>
                <a:ext cx="2664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" name="CustomShape 14"/>
              <p:cNvSpPr/>
              <p:nvPr/>
            </p:nvSpPr>
            <p:spPr>
              <a:xfrm>
                <a:off x="6475320" y="4229280"/>
                <a:ext cx="2664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" name="CustomShape 15"/>
              <p:cNvSpPr/>
              <p:nvPr/>
            </p:nvSpPr>
            <p:spPr>
              <a:xfrm>
                <a:off x="6338880" y="4229280"/>
                <a:ext cx="2628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" name="CustomShape 16"/>
              <p:cNvSpPr/>
              <p:nvPr/>
            </p:nvSpPr>
            <p:spPr>
              <a:xfrm>
                <a:off x="9157680" y="4229280"/>
                <a:ext cx="2664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" name="CustomShape 17"/>
              <p:cNvSpPr/>
              <p:nvPr/>
            </p:nvSpPr>
            <p:spPr>
              <a:xfrm>
                <a:off x="9027000" y="4229280"/>
                <a:ext cx="2772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" name="CustomShape 18"/>
              <p:cNvSpPr/>
              <p:nvPr/>
            </p:nvSpPr>
            <p:spPr>
              <a:xfrm>
                <a:off x="8891640" y="4229280"/>
                <a:ext cx="2628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" name="CustomShape 19"/>
              <p:cNvSpPr/>
              <p:nvPr/>
            </p:nvSpPr>
            <p:spPr>
              <a:xfrm>
                <a:off x="8754120" y="4229280"/>
                <a:ext cx="26640" cy="848520"/>
              </a:xfrm>
              <a:prstGeom prst="rect">
                <a:avLst/>
              </a:prstGeom>
              <a:solidFill>
                <a:srgbClr val="C90016"/>
              </a:solidFill>
              <a:ln>
                <a:solidFill>
                  <a:srgbClr val="C5000B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" name="TextShape 20"/>
              <p:cNvSpPr txBox="1"/>
              <p:nvPr/>
            </p:nvSpPr>
            <p:spPr>
              <a:xfrm>
                <a:off x="7392240" y="5065560"/>
                <a:ext cx="560880" cy="2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000" b="0" strike="noStrike" spc="-1">
                    <a:latin typeface="Arial"/>
                  </a:rPr>
                  <a:t>14 Hz</a:t>
                </a:r>
              </a:p>
            </p:txBody>
          </p:sp>
          <p:sp>
            <p:nvSpPr>
              <p:cNvPr id="92" name="TextShape 21"/>
              <p:cNvSpPr txBox="1"/>
              <p:nvPr/>
            </p:nvSpPr>
            <p:spPr>
              <a:xfrm>
                <a:off x="8664480" y="3979800"/>
                <a:ext cx="787320" cy="375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000" b="0" strike="noStrike" spc="-1">
                    <a:latin typeface="Arial"/>
                  </a:rPr>
                  <a:t>1.35 kHz</a:t>
                </a:r>
              </a:p>
            </p:txBody>
          </p:sp>
        </p:grpSp>
        <p:sp>
          <p:nvSpPr>
            <p:cNvPr id="113" name="TextShape 42"/>
            <p:cNvSpPr txBox="1"/>
            <p:nvPr/>
          </p:nvSpPr>
          <p:spPr>
            <a:xfrm>
              <a:off x="4781466" y="4606938"/>
              <a:ext cx="2665968" cy="292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400" b="1" strike="noStrike" spc="-1" dirty="0">
                  <a:latin typeface="Arial"/>
                </a:rPr>
                <a:t>After accumulation:</a:t>
              </a:r>
            </a:p>
          </p:txBody>
        </p:sp>
        <p:sp>
          <p:nvSpPr>
            <p:cNvPr id="116" name="CustomShape 45"/>
            <p:cNvSpPr/>
            <p:nvPr/>
          </p:nvSpPr>
          <p:spPr>
            <a:xfrm>
              <a:off x="4006026" y="4955418"/>
              <a:ext cx="2052720" cy="401760"/>
            </a:xfrm>
            <a:prstGeom prst="wedgeRoundRectCallout">
              <a:avLst>
                <a:gd name="adj1" fmla="val 58097"/>
                <a:gd name="adj2" fmla="val 9350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 dirty="0">
                  <a:latin typeface="Arial"/>
                </a:rPr>
                <a:t>2.23E14 protons per pulse</a:t>
              </a:r>
            </a:p>
          </p:txBody>
        </p:sp>
        <p:sp>
          <p:nvSpPr>
            <p:cNvPr id="118" name="CustomShape 47"/>
            <p:cNvSpPr/>
            <p:nvPr/>
          </p:nvSpPr>
          <p:spPr>
            <a:xfrm>
              <a:off x="7016346" y="5010138"/>
              <a:ext cx="924480" cy="276120"/>
            </a:xfrm>
            <a:prstGeom prst="wedgeRoundRectCallout">
              <a:avLst>
                <a:gd name="adj1" fmla="val -87833"/>
                <a:gd name="adj2" fmla="val 12681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 dirty="0">
                  <a:latin typeface="Arial"/>
                </a:rPr>
                <a:t>4 x 1.2 </a:t>
              </a:r>
              <a:r>
                <a:rPr lang="en-US" sz="1200" b="0" strike="noStrike" spc="-1" dirty="0">
                  <a:latin typeface="Arial"/>
                  <a:ea typeface="Arial"/>
                </a:rPr>
                <a:t>µs</a:t>
              </a:r>
              <a:endParaRPr lang="en-US" sz="1200" b="0" strike="noStrike" spc="-1" dirty="0">
                <a:latin typeface="Arial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619344" y="2708637"/>
            <a:ext cx="1882047" cy="2090845"/>
            <a:chOff x="6840666" y="2987658"/>
            <a:chExt cx="1654920" cy="1838520"/>
          </a:xfrm>
        </p:grpSpPr>
        <p:pic>
          <p:nvPicPr>
            <p:cNvPr id="75" name="Picture 74"/>
            <p:cNvPicPr/>
            <p:nvPr/>
          </p:nvPicPr>
          <p:blipFill>
            <a:blip r:embed="rId6"/>
            <a:stretch/>
          </p:blipFill>
          <p:spPr>
            <a:xfrm>
              <a:off x="6840666" y="2987658"/>
              <a:ext cx="1654920" cy="1838520"/>
            </a:xfrm>
            <a:prstGeom prst="rect">
              <a:avLst/>
            </a:prstGeom>
            <a:ln>
              <a:solidFill>
                <a:srgbClr val="333333"/>
              </a:solidFill>
            </a:ln>
          </p:spPr>
        </p:pic>
        <p:sp>
          <p:nvSpPr>
            <p:cNvPr id="122" name="TextShape 51"/>
            <p:cNvSpPr txBox="1"/>
            <p:nvPr/>
          </p:nvSpPr>
          <p:spPr>
            <a:xfrm>
              <a:off x="6840666" y="2987659"/>
              <a:ext cx="1008720" cy="25251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200" b="0" strike="noStrike" spc="-1" dirty="0">
                  <a:latin typeface="Arial"/>
                </a:rPr>
                <a:t>Switchyard</a:t>
              </a:r>
            </a:p>
          </p:txBody>
        </p:sp>
      </p:grpSp>
      <p:sp>
        <p:nvSpPr>
          <p:cNvPr id="124" name="TextShape 53"/>
          <p:cNvSpPr txBox="1"/>
          <p:nvPr/>
        </p:nvSpPr>
        <p:spPr>
          <a:xfrm>
            <a:off x="4000626" y="3547818"/>
            <a:ext cx="49500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i="1" strike="noStrike" spc="-1">
                <a:solidFill>
                  <a:srgbClr val="00599D"/>
                </a:solidFill>
                <a:latin typeface="Arial"/>
              </a:rPr>
              <a:t>H</a:t>
            </a:r>
            <a:r>
              <a:rPr lang="en-US" sz="3103" b="1" i="1" strike="noStrike" spc="-1" baseline="33000">
                <a:solidFill>
                  <a:srgbClr val="00599D"/>
                </a:solidFill>
                <a:latin typeface="Arial"/>
              </a:rPr>
              <a:t>-</a:t>
            </a:r>
            <a:endParaRPr lang="en-US" sz="1800" b="1" i="1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25" name="TextShape 54"/>
          <p:cNvSpPr txBox="1"/>
          <p:nvPr/>
        </p:nvSpPr>
        <p:spPr>
          <a:xfrm>
            <a:off x="4531626" y="3919338"/>
            <a:ext cx="383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i="1" strike="noStrike" spc="-1">
                <a:solidFill>
                  <a:srgbClr val="BA131A"/>
                </a:solidFill>
                <a:latin typeface="Arial"/>
              </a:rPr>
              <a:t>p</a:t>
            </a:r>
          </a:p>
        </p:txBody>
      </p:sp>
      <p:sp>
        <p:nvSpPr>
          <p:cNvPr id="126" name="CustomShape 56"/>
          <p:cNvSpPr/>
          <p:nvPr/>
        </p:nvSpPr>
        <p:spPr>
          <a:xfrm>
            <a:off x="5144346" y="2803698"/>
            <a:ext cx="274320" cy="744120"/>
          </a:xfrm>
          <a:custGeom>
            <a:avLst/>
            <a:gdLst/>
            <a:ahLst/>
            <a:cxnLst/>
            <a:rect l="0" t="0" r="r" b="b"/>
            <a:pathLst>
              <a:path w="764" h="2069">
                <a:moveTo>
                  <a:pt x="239" y="0"/>
                </a:moveTo>
                <a:lnTo>
                  <a:pt x="239" y="1605"/>
                </a:lnTo>
                <a:lnTo>
                  <a:pt x="0" y="1605"/>
                </a:lnTo>
                <a:lnTo>
                  <a:pt x="381" y="2068"/>
                </a:lnTo>
                <a:lnTo>
                  <a:pt x="763" y="1605"/>
                </a:lnTo>
                <a:lnTo>
                  <a:pt x="524" y="1605"/>
                </a:lnTo>
                <a:lnTo>
                  <a:pt x="524" y="0"/>
                </a:lnTo>
                <a:lnTo>
                  <a:pt x="239" y="0"/>
                </a:lnTo>
              </a:path>
            </a:pathLst>
          </a:cu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Line 58"/>
          <p:cNvSpPr/>
          <p:nvPr/>
        </p:nvSpPr>
        <p:spPr>
          <a:xfrm>
            <a:off x="2871406" y="1618733"/>
            <a:ext cx="1092860" cy="2129245"/>
          </a:xfrm>
          <a:prstGeom prst="line">
            <a:avLst/>
          </a:prstGeom>
          <a:ln w="25400">
            <a:solidFill>
              <a:srgbClr val="0000FF"/>
            </a:solidFill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TextBox 131"/>
          <p:cNvSpPr txBox="1"/>
          <p:nvPr/>
        </p:nvSpPr>
        <p:spPr>
          <a:xfrm>
            <a:off x="337829" y="1157068"/>
            <a:ext cx="33074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431"/>
              </a:spcBef>
            </a:pPr>
            <a:r>
              <a:rPr lang="en-US" sz="1200" spc="-1" dirty="0">
                <a:latin typeface="Arial"/>
              </a:rPr>
              <a:t>Losses due to Lorentz stripping &lt; 0.1 W/m </a:t>
            </a:r>
            <a:r>
              <a:rPr lang="en-US" sz="1200" spc="-1" dirty="0">
                <a:latin typeface="OpenSymbol"/>
                <a:ea typeface="OpenSymbol"/>
              </a:rPr>
              <a:t>⇒</a:t>
            </a:r>
            <a:endParaRPr lang="en-US" sz="1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 dirty="0">
                <a:latin typeface="Arial"/>
                <a:ea typeface="OpenSymbol"/>
              </a:rPr>
              <a:t>Maximum magnetic field in transfer line 0.15 </a:t>
            </a:r>
            <a:r>
              <a:rPr lang="en-US" sz="1200" spc="-1" dirty="0" smtClean="0">
                <a:latin typeface="Arial"/>
                <a:ea typeface="OpenSymbol"/>
              </a:rPr>
              <a:t>T</a:t>
            </a:r>
            <a:endParaRPr lang="en-US" sz="1200" spc="-1" dirty="0">
              <a:latin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26052" y="2220523"/>
            <a:ext cx="1338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pc="-1" dirty="0">
                <a:latin typeface="Arial"/>
              </a:rPr>
              <a:t>Accumulator </a:t>
            </a:r>
            <a:r>
              <a:rPr lang="en-US" sz="1200" spc="-1" dirty="0" smtClean="0">
                <a:latin typeface="Arial"/>
              </a:rPr>
              <a:t>ring</a:t>
            </a:r>
            <a:br>
              <a:rPr lang="en-US" sz="1200" spc="-1" dirty="0" smtClean="0">
                <a:latin typeface="Arial"/>
              </a:rPr>
            </a:br>
            <a:r>
              <a:rPr lang="en-US" sz="1200" spc="-1" dirty="0" smtClean="0">
                <a:latin typeface="Arial"/>
              </a:rPr>
              <a:t>lattice </a:t>
            </a:r>
            <a:r>
              <a:rPr lang="en-US" sz="1200" spc="-1" dirty="0">
                <a:latin typeface="Arial"/>
              </a:rPr>
              <a:t>and </a:t>
            </a:r>
            <a:r>
              <a:rPr lang="en-US" sz="1200" spc="-1" dirty="0" smtClean="0">
                <a:latin typeface="Arial"/>
              </a:rPr>
              <a:t>optics</a:t>
            </a:r>
            <a:endParaRPr lang="en-US" sz="1200" spc="-1" dirty="0">
              <a:latin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042234" y="5597877"/>
            <a:ext cx="2065412" cy="67377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pc="-1" dirty="0">
                <a:latin typeface="Arial"/>
              </a:rPr>
              <a:t>384 m circumference</a:t>
            </a:r>
          </a:p>
          <a:p>
            <a:r>
              <a:rPr lang="en-US" sz="1200" spc="-1" dirty="0">
                <a:latin typeface="Arial"/>
              </a:rPr>
              <a:t>481 injected turns</a:t>
            </a:r>
          </a:p>
          <a:p>
            <a:r>
              <a:rPr lang="en-US" sz="1200" i="1" spc="-1" dirty="0">
                <a:latin typeface="Arial"/>
              </a:rPr>
              <a:t>H</a:t>
            </a:r>
            <a:r>
              <a:rPr lang="en-US" sz="2068" i="1" spc="-1" baseline="33000" dirty="0">
                <a:latin typeface="Arial"/>
              </a:rPr>
              <a:t>-</a:t>
            </a:r>
            <a:r>
              <a:rPr lang="en-US" sz="1200" spc="-1" dirty="0">
                <a:latin typeface="Arial"/>
              </a:rPr>
              <a:t> stripping at </a:t>
            </a:r>
            <a:r>
              <a:rPr lang="en-US" sz="1200" spc="-1" dirty="0" smtClean="0">
                <a:latin typeface="Arial"/>
              </a:rPr>
              <a:t>injection</a:t>
            </a:r>
            <a:endParaRPr lang="en-US" sz="1200" spc="-1" dirty="0">
              <a:latin typeface="Arial"/>
            </a:endParaRPr>
          </a:p>
        </p:txBody>
      </p:sp>
      <p:grpSp>
        <p:nvGrpSpPr>
          <p:cNvPr id="119" name="Group 48"/>
          <p:cNvGrpSpPr/>
          <p:nvPr/>
        </p:nvGrpSpPr>
        <p:grpSpPr>
          <a:xfrm>
            <a:off x="7810506" y="3845122"/>
            <a:ext cx="1109520" cy="968400"/>
            <a:chOff x="8784000" y="2490480"/>
            <a:chExt cx="1109520" cy="968400"/>
          </a:xfrm>
        </p:grpSpPr>
        <p:sp>
          <p:nvSpPr>
            <p:cNvPr id="120" name="CustomShape 49"/>
            <p:cNvSpPr/>
            <p:nvPr/>
          </p:nvSpPr>
          <p:spPr>
            <a:xfrm>
              <a:off x="8784000" y="2490480"/>
              <a:ext cx="1091520" cy="870480"/>
            </a:xfrm>
            <a:prstGeom prst="wedgeRoundRectCallout">
              <a:avLst>
                <a:gd name="adj1" fmla="val -87578"/>
                <a:gd name="adj2" fmla="val 2388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TextShape 50"/>
            <p:cNvSpPr txBox="1"/>
            <p:nvPr/>
          </p:nvSpPr>
          <p:spPr>
            <a:xfrm>
              <a:off x="8789760" y="2512440"/>
              <a:ext cx="1103760" cy="946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000" b="0" strike="noStrike" spc="-1" dirty="0">
                  <a:solidFill>
                    <a:srgbClr val="333333"/>
                  </a:solidFill>
                  <a:latin typeface="Arial"/>
                </a:rPr>
                <a:t>distributes the compressed beam pulses over four separate targets</a:t>
              </a:r>
            </a:p>
          </p:txBody>
        </p:sp>
      </p:grpSp>
      <p:sp>
        <p:nvSpPr>
          <p:cNvPr id="114" name="Line 43"/>
          <p:cNvSpPr/>
          <p:nvPr/>
        </p:nvSpPr>
        <p:spPr>
          <a:xfrm flipH="1">
            <a:off x="4961466" y="3747978"/>
            <a:ext cx="2189238" cy="420479"/>
          </a:xfrm>
          <a:prstGeom prst="line">
            <a:avLst/>
          </a:prstGeom>
          <a:ln w="25400">
            <a:solidFill>
              <a:srgbClr val="C00000"/>
            </a:solidFill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085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Uppsala University &amp; FREIA Laboratory actively developing accelerator and instrumentation technology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Technology Development</a:t>
            </a:r>
          </a:p>
          <a:p>
            <a:r>
              <a:rPr lang="en-GB" dirty="0" smtClean="0"/>
              <a:t>NC and SC RF cavities</a:t>
            </a:r>
          </a:p>
          <a:p>
            <a:r>
              <a:rPr lang="en-GB" dirty="0" smtClean="0"/>
              <a:t>SC magnets</a:t>
            </a:r>
          </a:p>
          <a:p>
            <a:r>
              <a:rPr lang="en-GB" dirty="0" smtClean="0"/>
              <a:t>RF power generation</a:t>
            </a:r>
          </a:p>
          <a:p>
            <a:r>
              <a:rPr lang="en-GB" dirty="0" smtClean="0"/>
              <a:t>LLRF and controls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Physics Research</a:t>
            </a:r>
          </a:p>
          <a:p>
            <a:r>
              <a:rPr lang="en-GB" dirty="0" smtClean="0"/>
              <a:t>high brilliance beams</a:t>
            </a:r>
          </a:p>
          <a:p>
            <a:r>
              <a:rPr lang="en-GB" dirty="0" smtClean="0"/>
              <a:t>superconducting RF</a:t>
            </a:r>
          </a:p>
          <a:p>
            <a:r>
              <a:rPr lang="en-GB" dirty="0" smtClean="0"/>
              <a:t>RF breakdown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Academic Teaching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1" y="2407056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FF"/>
                </a:solidFill>
              </a:rPr>
              <a:t>Funded by </a:t>
            </a:r>
            <a:br>
              <a:rPr lang="en-GB" sz="1800" b="1" dirty="0" smtClean="0">
                <a:solidFill>
                  <a:srgbClr val="0000FF"/>
                </a:solidFill>
              </a:rPr>
            </a:br>
            <a:r>
              <a:rPr lang="en-GB" sz="1800" b="1" dirty="0" smtClean="0">
                <a:solidFill>
                  <a:srgbClr val="0000FF"/>
                </a:solidFill>
              </a:rPr>
              <a:t>KAWS, Government, Uppsala Univ.</a:t>
            </a:r>
            <a:endParaRPr lang="en-GB" sz="18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Research &amp; Development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grpSp>
        <p:nvGrpSpPr>
          <p:cNvPr id="40" name="Group 39"/>
          <p:cNvGrpSpPr/>
          <p:nvPr/>
        </p:nvGrpSpPr>
        <p:grpSpPr>
          <a:xfrm>
            <a:off x="6082335" y="972877"/>
            <a:ext cx="2628243" cy="2060838"/>
            <a:chOff x="3873168" y="972877"/>
            <a:chExt cx="2628243" cy="20608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7084" b="31529"/>
            <a:stretch/>
          </p:blipFill>
          <p:spPr>
            <a:xfrm>
              <a:off x="3873168" y="1280654"/>
              <a:ext cx="1908100" cy="1046591"/>
            </a:xfrm>
            <a:prstGeom prst="rect">
              <a:avLst/>
            </a:prstGeom>
          </p:spPr>
        </p:pic>
        <p:pic>
          <p:nvPicPr>
            <p:cNvPr id="13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12" y="1954455"/>
              <a:ext cx="1612399" cy="107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73168" y="972877"/>
              <a:ext cx="2628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High Intensity Proton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0826" y="972876"/>
            <a:ext cx="2757664" cy="2022526"/>
            <a:chOff x="250826" y="972876"/>
            <a:chExt cx="2757664" cy="2022526"/>
          </a:xfrm>
        </p:grpSpPr>
        <p:sp>
          <p:nvSpPr>
            <p:cNvPr id="15" name="TextBox 14"/>
            <p:cNvSpPr txBox="1"/>
            <p:nvPr/>
          </p:nvSpPr>
          <p:spPr>
            <a:xfrm>
              <a:off x="250826" y="972876"/>
              <a:ext cx="2757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 Bright Electron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2" descr="http://ctf3-tbts.web.cern.ch/ctf3-tbts/images/ctf3-tbt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39" y="1245417"/>
              <a:ext cx="2012431" cy="134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vitgo630\Downloads\Picture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r="17763"/>
            <a:stretch/>
          </p:blipFill>
          <p:spPr bwMode="auto">
            <a:xfrm>
              <a:off x="1025978" y="2111649"/>
              <a:ext cx="1830112" cy="88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96161" y="3630729"/>
            <a:ext cx="2666994" cy="2655153"/>
            <a:chOff x="427199" y="3630729"/>
            <a:chExt cx="2666994" cy="2655153"/>
          </a:xfrm>
        </p:grpSpPr>
        <p:sp>
          <p:nvSpPr>
            <p:cNvPr id="7" name="TextBox 6"/>
            <p:cNvSpPr txBox="1"/>
            <p:nvPr/>
          </p:nvSpPr>
          <p:spPr>
            <a:xfrm>
              <a:off x="427199" y="3630729"/>
              <a:ext cx="2666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SC Cavities &amp; Magnets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7" y="3938506"/>
              <a:ext cx="1682744" cy="1682744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48" y="457199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556196" y="5406451"/>
              <a:ext cx="1537997" cy="762142"/>
            </a:xfrm>
            <a:prstGeom prst="rect">
              <a:avLst/>
            </a:prstGeom>
          </p:spPr>
        </p:pic>
        <p:pic>
          <p:nvPicPr>
            <p:cNvPr id="23" name="Picture 2" descr="C:\Users\ruber\Documents\Work\20180312\20180308_103000_2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9" y="5406451"/>
              <a:ext cx="1172575" cy="87943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158577" y="3630729"/>
            <a:ext cx="2734598" cy="2551350"/>
            <a:chOff x="3561300" y="3630729"/>
            <a:chExt cx="2734598" cy="2551350"/>
          </a:xfrm>
        </p:grpSpPr>
        <p:sp>
          <p:nvSpPr>
            <p:cNvPr id="19" name="TextBox 18"/>
            <p:cNvSpPr txBox="1"/>
            <p:nvPr/>
          </p:nvSpPr>
          <p:spPr>
            <a:xfrm>
              <a:off x="3561300" y="3630729"/>
              <a:ext cx="2734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RF Generation &amp; Control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5" name="Picture 3" descr="C:\Users\ruber\Documents\Work\20180326\P1040596_25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00" y="3894833"/>
              <a:ext cx="1778023" cy="133382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ruber\Documents\Work\20150126\photo_combiner\DSC00961_25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859" y="5052751"/>
              <a:ext cx="999377" cy="74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M:\Photos\FREIA_Teddy_pictures\FREIA lab nov 2013 036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825" y="5217961"/>
              <a:ext cx="1269377" cy="9641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C:\DATA\WORK\UU\- FREIA\Picture1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6461" y="3890001"/>
              <a:ext cx="1009437" cy="135198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120774" y="2334592"/>
            <a:ext cx="2712603" cy="2307260"/>
            <a:chOff x="3120774" y="2652311"/>
            <a:chExt cx="2712603" cy="2307260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774" y="2960088"/>
              <a:ext cx="2107809" cy="118564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3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r="7862" b="2858"/>
            <a:stretch/>
          </p:blipFill>
          <p:spPr bwMode="auto">
            <a:xfrm>
              <a:off x="4196078" y="3552879"/>
              <a:ext cx="1637299" cy="14066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388573" y="2652311"/>
              <a:ext cx="2444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Cryogenics &amp; Test Stands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83281" y="1280653"/>
            <a:ext cx="211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88573" y="5205751"/>
            <a:ext cx="211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8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 of Cryogenic Test Stands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cryogenic test stands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smtClean="0"/>
              <a:t>HNOSS” Horizontal Cryostat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>
                <a:solidFill>
                  <a:srgbClr val="0000FF"/>
                </a:solidFill>
              </a:rPr>
              <a:t>HNOSS = Horizontal Nugget for Operation of Superconducting Systems</a:t>
            </a:r>
          </a:p>
          <a:p>
            <a:r>
              <a:rPr lang="en-GB" dirty="0" smtClean="0"/>
              <a:t>Test of superconducting cavities/devices</a:t>
            </a:r>
            <a:endParaRPr lang="en-GB" dirty="0"/>
          </a:p>
          <a:p>
            <a:pPr lvl="1"/>
            <a:r>
              <a:rPr lang="en-GB" dirty="0"/>
              <a:t>3240 x ø1200mm inner volume</a:t>
            </a:r>
          </a:p>
          <a:p>
            <a:pPr lvl="1"/>
            <a:r>
              <a:rPr lang="en-GB" dirty="0" smtClean="0"/>
              <a:t>up </a:t>
            </a:r>
            <a:r>
              <a:rPr lang="en-GB" dirty="0"/>
              <a:t>to </a:t>
            </a:r>
            <a:r>
              <a:rPr lang="en-GB" dirty="0">
                <a:solidFill>
                  <a:srgbClr val="0000FF"/>
                </a:solidFill>
              </a:rPr>
              <a:t>two cavities </a:t>
            </a:r>
            <a:r>
              <a:rPr lang="en-GB" dirty="0"/>
              <a:t>simultaneously,</a:t>
            </a:r>
          </a:p>
          <a:p>
            <a:pPr lvl="1"/>
            <a:r>
              <a:rPr lang="en-GB" dirty="0"/>
              <a:t>each equipped with helium </a:t>
            </a:r>
            <a:r>
              <a:rPr lang="en-GB" dirty="0" smtClean="0"/>
              <a:t>tank,</a:t>
            </a:r>
          </a:p>
          <a:p>
            <a:r>
              <a:rPr lang="en-GB" dirty="0"/>
              <a:t>Low or High power RF </a:t>
            </a:r>
            <a:r>
              <a:rPr lang="en-GB" dirty="0" smtClean="0"/>
              <a:t>testing</a:t>
            </a:r>
          </a:p>
          <a:p>
            <a:pPr lvl="1"/>
            <a:r>
              <a:rPr lang="en-GB" dirty="0" smtClean="0"/>
              <a:t>fundamental </a:t>
            </a:r>
            <a:r>
              <a:rPr lang="en-GB" dirty="0"/>
              <a:t>power coupler </a:t>
            </a:r>
            <a:r>
              <a:rPr lang="en-GB" dirty="0" smtClean="0">
                <a:solidFill>
                  <a:srgbClr val="0000FF"/>
                </a:solidFill>
              </a:rPr>
              <a:t>(top, bottom, side)</a:t>
            </a:r>
          </a:p>
          <a:p>
            <a:pPr lvl="1"/>
            <a:r>
              <a:rPr lang="en-GB" dirty="0" smtClean="0"/>
              <a:t>(cold) tuning </a:t>
            </a:r>
            <a:r>
              <a:rPr lang="en-GB" dirty="0"/>
              <a:t>system</a:t>
            </a:r>
          </a:p>
          <a:p>
            <a:r>
              <a:rPr lang="en-GB" dirty="0" smtClean="0"/>
              <a:t>Operation </a:t>
            </a:r>
            <a:r>
              <a:rPr lang="en-GB" dirty="0"/>
              <a:t>in the range 1.8 to 4.5K.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Roger Ruber - The FREIA Laboratory and Accelerator Development in Uppsala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7032"/>
            <a:ext cx="2938289" cy="20104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37112"/>
            <a:ext cx="3360440" cy="189024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00" y="1052736"/>
            <a:ext cx="2916887" cy="43924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pic>
        <p:nvPicPr>
          <p:cNvPr id="10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719808"/>
            <a:ext cx="8054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32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509" y="5526550"/>
            <a:ext cx="1226673" cy="8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Gersemi</a:t>
            </a:r>
            <a:r>
              <a:rPr lang="en-GB" dirty="0" smtClean="0"/>
              <a:t>” Vertical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Under commissioning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Test of SC cavities &amp; magnets (&lt;350kJ)</a:t>
            </a:r>
            <a:endParaRPr lang="en-US" dirty="0"/>
          </a:p>
          <a:p>
            <a:pPr lvl="1"/>
            <a:r>
              <a:rPr lang="en-US" dirty="0" smtClean="0"/>
              <a:t>3.2m </a:t>
            </a:r>
            <a:r>
              <a:rPr lang="en-US" dirty="0"/>
              <a:t>x </a:t>
            </a:r>
            <a:r>
              <a:rPr lang="en-US" dirty="0" smtClean="0"/>
              <a:t>ø1.1m total volume</a:t>
            </a:r>
          </a:p>
          <a:p>
            <a:pPr lvl="1"/>
            <a:r>
              <a:rPr lang="en-US" dirty="0" smtClean="0"/>
              <a:t>2.65m </a:t>
            </a:r>
            <a:r>
              <a:rPr lang="en-US" dirty="0"/>
              <a:t>x </a:t>
            </a:r>
            <a:r>
              <a:rPr lang="en-US" dirty="0" smtClean="0"/>
              <a:t>ø1.1m below </a:t>
            </a:r>
            <a:r>
              <a:rPr lang="en-US" dirty="0"/>
              <a:t>lambda </a:t>
            </a:r>
            <a:r>
              <a:rPr lang="en-US" dirty="0" smtClean="0"/>
              <a:t>plate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esign includes joint for lambda plate</a:t>
            </a:r>
            <a:endParaRPr lang="en-GB" dirty="0" smtClean="0"/>
          </a:p>
          <a:p>
            <a:r>
              <a:rPr lang="en-US" dirty="0" smtClean="0"/>
              <a:t>Three operation modes</a:t>
            </a:r>
          </a:p>
          <a:p>
            <a:pPr lvl="1"/>
            <a:r>
              <a:rPr lang="en-US" dirty="0" smtClean="0"/>
              <a:t>vacuum; liquid bath; pressurized</a:t>
            </a:r>
            <a:br>
              <a:rPr lang="en-US" dirty="0" smtClean="0"/>
            </a:br>
            <a:r>
              <a:rPr lang="en-US" dirty="0" smtClean="0"/>
              <a:t>(bath with 2K heat exchanger)</a:t>
            </a:r>
          </a:p>
          <a:p>
            <a:r>
              <a:rPr lang="en-GB" dirty="0"/>
              <a:t>Operation in the range 1.8 to 4.5K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- The FREIA Laboratory and Accelerator Development in Uppsala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pic>
        <p:nvPicPr>
          <p:cNvPr id="15" name="Picture 3" descr="C:\Users\ruber\Documents\Work\20190408 ARIES\IMG_20190408_110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3548" y="1624402"/>
            <a:ext cx="4594217" cy="34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6" y="4242097"/>
            <a:ext cx="1642397" cy="21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ruber\Documents\Work\20190408 ARIES\IMG_20190408_1105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7663" y="4522312"/>
            <a:ext cx="2206717" cy="16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4739"/>
          <a:stretch/>
        </p:blipFill>
        <p:spPr>
          <a:xfrm>
            <a:off x="3607995" y="4114799"/>
            <a:ext cx="1791759" cy="232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719808"/>
            <a:ext cx="8054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32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4215" y="4598752"/>
            <a:ext cx="781122" cy="1843210"/>
            <a:chOff x="7093354" y="4588625"/>
            <a:chExt cx="781122" cy="1843210"/>
          </a:xfrm>
        </p:grpSpPr>
        <p:pic>
          <p:nvPicPr>
            <p:cNvPr id="19" name="Picture 2" descr="https://lh3.googleusercontent.com/ezsEhwjesznsgeIRznf-G6LKutNPvVEC56IzWe6hGOW44-4HrbRa9CY55SKhAuUH4OwOX04bcnlzs9zPymHENtTkTikR1sfqDR_ewmEjf_5rh4JUFL5hlZuOu67T7JD-6cBPV8jdJXK0kB2zgQcpv9T2gt-3_cv--yJaXHcB4C6N7BPcB4YeIzkvBd2tY_iKfphl6q3LE4I5UM5Ac1TXlosIPWzMLHtqbZymRtbtx0TvkcxMUejTpDbcRRJ6gocuhh5oA4TJTJo5h_pRw1Yoivtm2F4mOAwD2tbZRMCM5poCift6kBzO1-vjX2kAztoRnsS-2IjCRXPoZnRdar-jkNMMrUEh1re0yJo_bxipO0-TFXqUy34Y37vfejLy7RUpq9Gxo5VE1VnUC6aJE0SvgPe_TQUyYEuwMKBZEK_1dZthHM3vvoGdIlNIunmVwmidXn2Zg1dHaLLLxkWblgzgEmlKucqhzNmVPTU2RLgERhKT2oGA0bM6UBy34Byznr7k7sZ5FIVqbGm9KTOCnWihed4VJZ29tIbWd1eXZJBTy-aaYB0eLZCtbSaBxD70rZZdq_wQgTLkXjyUN2Crush2MIvuJm47eJ-V36yfqRA_gIa-ML_n2Xjzl-k8fRG5WPJPnc6N94Mw4FwnzBF_WBkSQyPk0Rwi7h-v=w703-h937-no">
              <a:extLst>
                <a:ext uri="{FF2B5EF4-FFF2-40B4-BE49-F238E27FC236}">
                  <a16:creationId xmlns="" xmlns:a16="http://schemas.microsoft.com/office/drawing/2014/main" id="{CE1F92C4-E4CE-468C-ACD8-1DB33F682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8" r="16235"/>
            <a:stretch/>
          </p:blipFill>
          <p:spPr bwMode="auto">
            <a:xfrm>
              <a:off x="7113922" y="4588625"/>
              <a:ext cx="760554" cy="180235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49DE9D5-7056-4C6C-9EC4-307BAAB995E3}"/>
                </a:ext>
              </a:extLst>
            </p:cNvPr>
            <p:cNvSpPr txBox="1"/>
            <p:nvPr/>
          </p:nvSpPr>
          <p:spPr>
            <a:xfrm>
              <a:off x="7093354" y="6185614"/>
              <a:ext cx="781122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2000 A</a:t>
              </a:r>
            </a:p>
          </p:txBody>
        </p:sp>
      </p:grpSp>
      <p:pic>
        <p:nvPicPr>
          <p:cNvPr id="21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09" y="5526550"/>
            <a:ext cx="1226673" cy="8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FREIA Laboratory and Accelerator Development in Uppsala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Development of High Power RF Technology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RF Generation &amp;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5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27234</TotalTime>
  <Words>2395</Words>
  <Application>Microsoft Office PowerPoint</Application>
  <PresentationFormat>On-screen Show (4:3)</PresentationFormat>
  <Paragraphs>572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RR004-UUgrabard-ESS</vt:lpstr>
      <vt:lpstr>FREIA Laboratory Facility for Research Instrumentation and Accelerator Development</vt:lpstr>
      <vt:lpstr>Uppsala Accelerator History</vt:lpstr>
      <vt:lpstr>KEK &amp; WASA Superconducting Solenoid</vt:lpstr>
      <vt:lpstr>FREIA Laboratory</vt:lpstr>
      <vt:lpstr>Accelerator Research &amp; Development</vt:lpstr>
      <vt:lpstr>PowerPoint Presentation</vt:lpstr>
      <vt:lpstr>“HNOSS” Horizontal Cryostat</vt:lpstr>
      <vt:lpstr>“Gersemi” Vertical Cryostat</vt:lpstr>
      <vt:lpstr>PowerPoint Presentation</vt:lpstr>
      <vt:lpstr>High Power RF Amplifiers</vt:lpstr>
      <vt:lpstr>Solid State RF Amplifier</vt:lpstr>
      <vt:lpstr>Low-loss Compact Combiners</vt:lpstr>
      <vt:lpstr>FPGA Based Digital LLRF</vt:lpstr>
      <vt:lpstr>PowerPoint Presentation</vt:lpstr>
      <vt:lpstr>ESS Cavities &amp; Cryomodules</vt:lpstr>
      <vt:lpstr>Spoke Cryomodule Prototype (2019)</vt:lpstr>
      <vt:lpstr>Spoke Cryomodule Prototype (2019)</vt:lpstr>
      <vt:lpstr>PowerPoint Presentation</vt:lpstr>
      <vt:lpstr>Orbit Correctors for HL-LHC</vt:lpstr>
      <vt:lpstr>Magnet Powering &amp; Quench Monitoring</vt:lpstr>
      <vt:lpstr>CCT Magnet Development</vt:lpstr>
      <vt:lpstr>PowerPoint Presentation</vt:lpstr>
      <vt:lpstr>RF Breakdown Studies</vt:lpstr>
      <vt:lpstr>Cryogenic DC Spark System</vt:lpstr>
      <vt:lpstr>Soft X-ray Laser (SXL) at MAX IV</vt:lpstr>
      <vt:lpstr>Attosecond Pulse Generation</vt:lpstr>
      <vt:lpstr>CompactLight</vt:lpstr>
      <vt:lpstr>PowerPoint Presentation</vt:lpstr>
      <vt:lpstr>ESS Neutrino Super Beam (ESSnuSB)</vt:lpstr>
      <vt:lpstr>ESSnuSB Accumulator Ring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Roger Ruber</cp:lastModifiedBy>
  <cp:revision>487</cp:revision>
  <cp:lastPrinted>2015-01-29T11:56:53Z</cp:lastPrinted>
  <dcterms:created xsi:type="dcterms:W3CDTF">2010-02-24T17:17:31Z</dcterms:created>
  <dcterms:modified xsi:type="dcterms:W3CDTF">2019-06-06T06:40:21Z</dcterms:modified>
</cp:coreProperties>
</file>