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9" autoAdjust="0"/>
    <p:restoredTop sz="94660"/>
  </p:normalViewPr>
  <p:slideViewPr>
    <p:cSldViewPr snapToGrid="0">
      <p:cViewPr varScale="1">
        <p:scale>
          <a:sx n="47" d="100"/>
          <a:sy n="47" d="100"/>
        </p:scale>
        <p:origin x="68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40CC59-7D4C-40DC-A6FB-086A3E86262A}" type="datetimeFigureOut">
              <a:rPr lang="en-GB" smtClean="0"/>
              <a:t>29/05/2020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6E6D1-54D9-4865-8BE1-374C3CB0C615}" type="slidenum">
              <a:rPr lang="en-GB" smtClean="0"/>
              <a:t>‹#›</a:t>
            </a:fld>
            <a:endParaRPr lang="en-GB"/>
          </a:p>
        </p:txBody>
      </p:sp>
    </p:spTree>
    <p:extLst>
      <p:ext uri="{BB962C8B-B14F-4D97-AF65-F5344CB8AC3E}">
        <p14:creationId xmlns:p14="http://schemas.microsoft.com/office/powerpoint/2010/main" val="526090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5F36-CB38-4C9D-B465-0E9EDBE3DE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B140F27-DCAB-4E71-97C2-954682AF0D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DB0839A-D8DB-4EDF-A921-EBB4BC0F3044}"/>
              </a:ext>
            </a:extLst>
          </p:cNvPr>
          <p:cNvSpPr>
            <a:spLocks noGrp="1"/>
          </p:cNvSpPr>
          <p:nvPr>
            <p:ph type="dt" sz="half" idx="10"/>
          </p:nvPr>
        </p:nvSpPr>
        <p:spPr/>
        <p:txBody>
          <a:bodyPr/>
          <a:lstStyle/>
          <a:p>
            <a:r>
              <a:rPr lang="en-GB"/>
              <a:t>29/05/2020</a:t>
            </a:r>
          </a:p>
        </p:txBody>
      </p:sp>
      <p:sp>
        <p:nvSpPr>
          <p:cNvPr id="5" name="Footer Placeholder 4">
            <a:extLst>
              <a:ext uri="{FF2B5EF4-FFF2-40B4-BE49-F238E27FC236}">
                <a16:creationId xmlns:a16="http://schemas.microsoft.com/office/drawing/2014/main" id="{8AACE5D5-29C3-4655-9EF6-BF2BB002DC01}"/>
              </a:ext>
            </a:extLst>
          </p:cNvPr>
          <p:cNvSpPr>
            <a:spLocks noGrp="1"/>
          </p:cNvSpPr>
          <p:nvPr>
            <p:ph type="ftr" sz="quarter" idx="11"/>
          </p:nvPr>
        </p:nvSpPr>
        <p:spPr/>
        <p:txBody>
          <a:bodyPr/>
          <a:lstStyle/>
          <a:p>
            <a:r>
              <a:rPr lang="en-GB"/>
              <a:t>Tord Ekelof    Uppsala University</a:t>
            </a:r>
          </a:p>
        </p:txBody>
      </p:sp>
      <p:sp>
        <p:nvSpPr>
          <p:cNvPr id="6" name="Slide Number Placeholder 5">
            <a:extLst>
              <a:ext uri="{FF2B5EF4-FFF2-40B4-BE49-F238E27FC236}">
                <a16:creationId xmlns:a16="http://schemas.microsoft.com/office/drawing/2014/main" id="{DBF37434-345E-410D-821A-F00F8057631E}"/>
              </a:ext>
            </a:extLst>
          </p:cNvPr>
          <p:cNvSpPr>
            <a:spLocks noGrp="1"/>
          </p:cNvSpPr>
          <p:nvPr>
            <p:ph type="sldNum" sz="quarter" idx="12"/>
          </p:nvPr>
        </p:nvSpPr>
        <p:spPr/>
        <p:txBody>
          <a:bodyPr/>
          <a:lstStyle/>
          <a:p>
            <a:fld id="{56787FA4-FCC6-4BBB-937D-FCA04EA4451F}" type="slidenum">
              <a:rPr lang="en-GB" smtClean="0"/>
              <a:t>‹#›</a:t>
            </a:fld>
            <a:endParaRPr lang="en-GB"/>
          </a:p>
        </p:txBody>
      </p:sp>
    </p:spTree>
    <p:extLst>
      <p:ext uri="{BB962C8B-B14F-4D97-AF65-F5344CB8AC3E}">
        <p14:creationId xmlns:p14="http://schemas.microsoft.com/office/powerpoint/2010/main" val="187061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B62BE-F8F8-4205-ABF6-3205429296F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02CC54-77DA-45FE-A815-3327ADDBD8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C9CE4F-D116-4EA5-ABA9-804DEF199C52}"/>
              </a:ext>
            </a:extLst>
          </p:cNvPr>
          <p:cNvSpPr>
            <a:spLocks noGrp="1"/>
          </p:cNvSpPr>
          <p:nvPr>
            <p:ph type="dt" sz="half" idx="10"/>
          </p:nvPr>
        </p:nvSpPr>
        <p:spPr/>
        <p:txBody>
          <a:bodyPr/>
          <a:lstStyle/>
          <a:p>
            <a:r>
              <a:rPr lang="en-GB"/>
              <a:t>29/05/2020</a:t>
            </a:r>
          </a:p>
        </p:txBody>
      </p:sp>
      <p:sp>
        <p:nvSpPr>
          <p:cNvPr id="5" name="Footer Placeholder 4">
            <a:extLst>
              <a:ext uri="{FF2B5EF4-FFF2-40B4-BE49-F238E27FC236}">
                <a16:creationId xmlns:a16="http://schemas.microsoft.com/office/drawing/2014/main" id="{28B344AD-EA97-4BC4-832D-E97FE7688630}"/>
              </a:ext>
            </a:extLst>
          </p:cNvPr>
          <p:cNvSpPr>
            <a:spLocks noGrp="1"/>
          </p:cNvSpPr>
          <p:nvPr>
            <p:ph type="ftr" sz="quarter" idx="11"/>
          </p:nvPr>
        </p:nvSpPr>
        <p:spPr/>
        <p:txBody>
          <a:bodyPr/>
          <a:lstStyle/>
          <a:p>
            <a:r>
              <a:rPr lang="en-GB"/>
              <a:t>Tord Ekelof    Uppsala University</a:t>
            </a:r>
          </a:p>
        </p:txBody>
      </p:sp>
      <p:sp>
        <p:nvSpPr>
          <p:cNvPr id="6" name="Slide Number Placeholder 5">
            <a:extLst>
              <a:ext uri="{FF2B5EF4-FFF2-40B4-BE49-F238E27FC236}">
                <a16:creationId xmlns:a16="http://schemas.microsoft.com/office/drawing/2014/main" id="{EB251B26-00A7-4333-AF62-E44BFCE0504D}"/>
              </a:ext>
            </a:extLst>
          </p:cNvPr>
          <p:cNvSpPr>
            <a:spLocks noGrp="1"/>
          </p:cNvSpPr>
          <p:nvPr>
            <p:ph type="sldNum" sz="quarter" idx="12"/>
          </p:nvPr>
        </p:nvSpPr>
        <p:spPr/>
        <p:txBody>
          <a:bodyPr/>
          <a:lstStyle/>
          <a:p>
            <a:fld id="{56787FA4-FCC6-4BBB-937D-FCA04EA4451F}" type="slidenum">
              <a:rPr lang="en-GB" smtClean="0"/>
              <a:t>‹#›</a:t>
            </a:fld>
            <a:endParaRPr lang="en-GB"/>
          </a:p>
        </p:txBody>
      </p:sp>
    </p:spTree>
    <p:extLst>
      <p:ext uri="{BB962C8B-B14F-4D97-AF65-F5344CB8AC3E}">
        <p14:creationId xmlns:p14="http://schemas.microsoft.com/office/powerpoint/2010/main" val="1724846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9F8C8D-36B1-4444-870A-92E15D7E64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52A616-4E5F-4664-B8F5-6352FBB0816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05DD5B-919B-4178-9F4B-B2D3A1E92AD7}"/>
              </a:ext>
            </a:extLst>
          </p:cNvPr>
          <p:cNvSpPr>
            <a:spLocks noGrp="1"/>
          </p:cNvSpPr>
          <p:nvPr>
            <p:ph type="dt" sz="half" idx="10"/>
          </p:nvPr>
        </p:nvSpPr>
        <p:spPr/>
        <p:txBody>
          <a:bodyPr/>
          <a:lstStyle/>
          <a:p>
            <a:r>
              <a:rPr lang="en-GB"/>
              <a:t>29/05/2020</a:t>
            </a:r>
          </a:p>
        </p:txBody>
      </p:sp>
      <p:sp>
        <p:nvSpPr>
          <p:cNvPr id="5" name="Footer Placeholder 4">
            <a:extLst>
              <a:ext uri="{FF2B5EF4-FFF2-40B4-BE49-F238E27FC236}">
                <a16:creationId xmlns:a16="http://schemas.microsoft.com/office/drawing/2014/main" id="{2484C0B6-9DF7-4619-8E48-23130A850F7E}"/>
              </a:ext>
            </a:extLst>
          </p:cNvPr>
          <p:cNvSpPr>
            <a:spLocks noGrp="1"/>
          </p:cNvSpPr>
          <p:nvPr>
            <p:ph type="ftr" sz="quarter" idx="11"/>
          </p:nvPr>
        </p:nvSpPr>
        <p:spPr/>
        <p:txBody>
          <a:bodyPr/>
          <a:lstStyle/>
          <a:p>
            <a:r>
              <a:rPr lang="en-GB"/>
              <a:t>Tord Ekelof    Uppsala University</a:t>
            </a:r>
          </a:p>
        </p:txBody>
      </p:sp>
      <p:sp>
        <p:nvSpPr>
          <p:cNvPr id="6" name="Slide Number Placeholder 5">
            <a:extLst>
              <a:ext uri="{FF2B5EF4-FFF2-40B4-BE49-F238E27FC236}">
                <a16:creationId xmlns:a16="http://schemas.microsoft.com/office/drawing/2014/main" id="{DE42740C-20FA-4523-B76F-DD89A25E71DD}"/>
              </a:ext>
            </a:extLst>
          </p:cNvPr>
          <p:cNvSpPr>
            <a:spLocks noGrp="1"/>
          </p:cNvSpPr>
          <p:nvPr>
            <p:ph type="sldNum" sz="quarter" idx="12"/>
          </p:nvPr>
        </p:nvSpPr>
        <p:spPr/>
        <p:txBody>
          <a:bodyPr/>
          <a:lstStyle/>
          <a:p>
            <a:fld id="{56787FA4-FCC6-4BBB-937D-FCA04EA4451F}" type="slidenum">
              <a:rPr lang="en-GB" smtClean="0"/>
              <a:t>‹#›</a:t>
            </a:fld>
            <a:endParaRPr lang="en-GB"/>
          </a:p>
        </p:txBody>
      </p:sp>
    </p:spTree>
    <p:extLst>
      <p:ext uri="{BB962C8B-B14F-4D97-AF65-F5344CB8AC3E}">
        <p14:creationId xmlns:p14="http://schemas.microsoft.com/office/powerpoint/2010/main" val="4074586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0FB1D-6778-48A6-B425-9F3C48EA09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4897A5-B2B7-49BE-880A-0D0A2473893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D7F6DC-AF63-484C-9BEC-7CC9E72CDF4E}"/>
              </a:ext>
            </a:extLst>
          </p:cNvPr>
          <p:cNvSpPr>
            <a:spLocks noGrp="1"/>
          </p:cNvSpPr>
          <p:nvPr>
            <p:ph type="dt" sz="half" idx="10"/>
          </p:nvPr>
        </p:nvSpPr>
        <p:spPr/>
        <p:txBody>
          <a:bodyPr/>
          <a:lstStyle/>
          <a:p>
            <a:r>
              <a:rPr lang="en-GB"/>
              <a:t>29/05/2020</a:t>
            </a:r>
          </a:p>
        </p:txBody>
      </p:sp>
      <p:sp>
        <p:nvSpPr>
          <p:cNvPr id="5" name="Footer Placeholder 4">
            <a:extLst>
              <a:ext uri="{FF2B5EF4-FFF2-40B4-BE49-F238E27FC236}">
                <a16:creationId xmlns:a16="http://schemas.microsoft.com/office/drawing/2014/main" id="{F7042348-C73C-4F54-82B9-CDF08DD0FAD7}"/>
              </a:ext>
            </a:extLst>
          </p:cNvPr>
          <p:cNvSpPr>
            <a:spLocks noGrp="1"/>
          </p:cNvSpPr>
          <p:nvPr>
            <p:ph type="ftr" sz="quarter" idx="11"/>
          </p:nvPr>
        </p:nvSpPr>
        <p:spPr/>
        <p:txBody>
          <a:bodyPr/>
          <a:lstStyle/>
          <a:p>
            <a:r>
              <a:rPr lang="en-GB"/>
              <a:t>Tord Ekelof    Uppsala University</a:t>
            </a:r>
          </a:p>
        </p:txBody>
      </p:sp>
      <p:sp>
        <p:nvSpPr>
          <p:cNvPr id="6" name="Slide Number Placeholder 5">
            <a:extLst>
              <a:ext uri="{FF2B5EF4-FFF2-40B4-BE49-F238E27FC236}">
                <a16:creationId xmlns:a16="http://schemas.microsoft.com/office/drawing/2014/main" id="{62D3FC3D-45B8-4B0B-95F3-CE019802A1F6}"/>
              </a:ext>
            </a:extLst>
          </p:cNvPr>
          <p:cNvSpPr>
            <a:spLocks noGrp="1"/>
          </p:cNvSpPr>
          <p:nvPr>
            <p:ph type="sldNum" sz="quarter" idx="12"/>
          </p:nvPr>
        </p:nvSpPr>
        <p:spPr/>
        <p:txBody>
          <a:bodyPr/>
          <a:lstStyle/>
          <a:p>
            <a:fld id="{56787FA4-FCC6-4BBB-937D-FCA04EA4451F}" type="slidenum">
              <a:rPr lang="en-GB" smtClean="0"/>
              <a:t>‹#›</a:t>
            </a:fld>
            <a:endParaRPr lang="en-GB"/>
          </a:p>
        </p:txBody>
      </p:sp>
    </p:spTree>
    <p:extLst>
      <p:ext uri="{BB962C8B-B14F-4D97-AF65-F5344CB8AC3E}">
        <p14:creationId xmlns:p14="http://schemas.microsoft.com/office/powerpoint/2010/main" val="2425163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ADDE6-37DB-4FBA-9C50-6C2C53CE80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80C199B-6868-4A0C-9675-0D2B2A29D6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58962BC-50CF-45D9-BF06-846F616A5E8B}"/>
              </a:ext>
            </a:extLst>
          </p:cNvPr>
          <p:cNvSpPr>
            <a:spLocks noGrp="1"/>
          </p:cNvSpPr>
          <p:nvPr>
            <p:ph type="dt" sz="half" idx="10"/>
          </p:nvPr>
        </p:nvSpPr>
        <p:spPr/>
        <p:txBody>
          <a:bodyPr/>
          <a:lstStyle/>
          <a:p>
            <a:r>
              <a:rPr lang="en-GB"/>
              <a:t>29/05/2020</a:t>
            </a:r>
          </a:p>
        </p:txBody>
      </p:sp>
      <p:sp>
        <p:nvSpPr>
          <p:cNvPr id="5" name="Footer Placeholder 4">
            <a:extLst>
              <a:ext uri="{FF2B5EF4-FFF2-40B4-BE49-F238E27FC236}">
                <a16:creationId xmlns:a16="http://schemas.microsoft.com/office/drawing/2014/main" id="{1FA091E0-8EEF-4ECA-B3E5-FC83D1AA14C9}"/>
              </a:ext>
            </a:extLst>
          </p:cNvPr>
          <p:cNvSpPr>
            <a:spLocks noGrp="1"/>
          </p:cNvSpPr>
          <p:nvPr>
            <p:ph type="ftr" sz="quarter" idx="11"/>
          </p:nvPr>
        </p:nvSpPr>
        <p:spPr/>
        <p:txBody>
          <a:bodyPr/>
          <a:lstStyle/>
          <a:p>
            <a:r>
              <a:rPr lang="en-GB"/>
              <a:t>Tord Ekelof    Uppsala University</a:t>
            </a:r>
          </a:p>
        </p:txBody>
      </p:sp>
      <p:sp>
        <p:nvSpPr>
          <p:cNvPr id="6" name="Slide Number Placeholder 5">
            <a:extLst>
              <a:ext uri="{FF2B5EF4-FFF2-40B4-BE49-F238E27FC236}">
                <a16:creationId xmlns:a16="http://schemas.microsoft.com/office/drawing/2014/main" id="{08F6679B-762A-4F01-8A25-1219E67A1CD8}"/>
              </a:ext>
            </a:extLst>
          </p:cNvPr>
          <p:cNvSpPr>
            <a:spLocks noGrp="1"/>
          </p:cNvSpPr>
          <p:nvPr>
            <p:ph type="sldNum" sz="quarter" idx="12"/>
          </p:nvPr>
        </p:nvSpPr>
        <p:spPr/>
        <p:txBody>
          <a:bodyPr/>
          <a:lstStyle/>
          <a:p>
            <a:fld id="{56787FA4-FCC6-4BBB-937D-FCA04EA4451F}" type="slidenum">
              <a:rPr lang="en-GB" smtClean="0"/>
              <a:t>‹#›</a:t>
            </a:fld>
            <a:endParaRPr lang="en-GB"/>
          </a:p>
        </p:txBody>
      </p:sp>
    </p:spTree>
    <p:extLst>
      <p:ext uri="{BB962C8B-B14F-4D97-AF65-F5344CB8AC3E}">
        <p14:creationId xmlns:p14="http://schemas.microsoft.com/office/powerpoint/2010/main" val="2532140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DDCB-4EE1-46C4-A006-4E59DE600F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403D4D-FD32-4791-95D3-A6008DC23AA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EE703CE-CA7B-45B3-A4DC-BF02CDC79BA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33B58B3-9925-44E3-A48B-B059D1A4BC6F}"/>
              </a:ext>
            </a:extLst>
          </p:cNvPr>
          <p:cNvSpPr>
            <a:spLocks noGrp="1"/>
          </p:cNvSpPr>
          <p:nvPr>
            <p:ph type="dt" sz="half" idx="10"/>
          </p:nvPr>
        </p:nvSpPr>
        <p:spPr/>
        <p:txBody>
          <a:bodyPr/>
          <a:lstStyle/>
          <a:p>
            <a:r>
              <a:rPr lang="en-GB"/>
              <a:t>29/05/2020</a:t>
            </a:r>
          </a:p>
        </p:txBody>
      </p:sp>
      <p:sp>
        <p:nvSpPr>
          <p:cNvPr id="6" name="Footer Placeholder 5">
            <a:extLst>
              <a:ext uri="{FF2B5EF4-FFF2-40B4-BE49-F238E27FC236}">
                <a16:creationId xmlns:a16="http://schemas.microsoft.com/office/drawing/2014/main" id="{561344BA-A52F-4F2E-9CF1-6EFD0386745C}"/>
              </a:ext>
            </a:extLst>
          </p:cNvPr>
          <p:cNvSpPr>
            <a:spLocks noGrp="1"/>
          </p:cNvSpPr>
          <p:nvPr>
            <p:ph type="ftr" sz="quarter" idx="11"/>
          </p:nvPr>
        </p:nvSpPr>
        <p:spPr/>
        <p:txBody>
          <a:bodyPr/>
          <a:lstStyle/>
          <a:p>
            <a:r>
              <a:rPr lang="en-GB"/>
              <a:t>Tord Ekelof    Uppsala University</a:t>
            </a:r>
          </a:p>
        </p:txBody>
      </p:sp>
      <p:sp>
        <p:nvSpPr>
          <p:cNvPr id="7" name="Slide Number Placeholder 6">
            <a:extLst>
              <a:ext uri="{FF2B5EF4-FFF2-40B4-BE49-F238E27FC236}">
                <a16:creationId xmlns:a16="http://schemas.microsoft.com/office/drawing/2014/main" id="{2B2273BD-2988-46EC-9AC8-98683221EE92}"/>
              </a:ext>
            </a:extLst>
          </p:cNvPr>
          <p:cNvSpPr>
            <a:spLocks noGrp="1"/>
          </p:cNvSpPr>
          <p:nvPr>
            <p:ph type="sldNum" sz="quarter" idx="12"/>
          </p:nvPr>
        </p:nvSpPr>
        <p:spPr/>
        <p:txBody>
          <a:bodyPr/>
          <a:lstStyle/>
          <a:p>
            <a:fld id="{56787FA4-FCC6-4BBB-937D-FCA04EA4451F}" type="slidenum">
              <a:rPr lang="en-GB" smtClean="0"/>
              <a:t>‹#›</a:t>
            </a:fld>
            <a:endParaRPr lang="en-GB"/>
          </a:p>
        </p:txBody>
      </p:sp>
    </p:spTree>
    <p:extLst>
      <p:ext uri="{BB962C8B-B14F-4D97-AF65-F5344CB8AC3E}">
        <p14:creationId xmlns:p14="http://schemas.microsoft.com/office/powerpoint/2010/main" val="160626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F0039-B025-4008-82C9-8267B471B83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917F62-B1E3-4796-9249-0F4C612718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438689-B14E-4B0A-A831-0F06FEB8EC7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EE473E-4A88-41B5-A5F9-B9D97E7739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9DED8E-CC68-45B7-AA77-C6099648EC2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4D7C49C-30F3-47F9-ACCF-1AE0EDBFA0A5}"/>
              </a:ext>
            </a:extLst>
          </p:cNvPr>
          <p:cNvSpPr>
            <a:spLocks noGrp="1"/>
          </p:cNvSpPr>
          <p:nvPr>
            <p:ph type="dt" sz="half" idx="10"/>
          </p:nvPr>
        </p:nvSpPr>
        <p:spPr/>
        <p:txBody>
          <a:bodyPr/>
          <a:lstStyle/>
          <a:p>
            <a:r>
              <a:rPr lang="en-GB"/>
              <a:t>29/05/2020</a:t>
            </a:r>
          </a:p>
        </p:txBody>
      </p:sp>
      <p:sp>
        <p:nvSpPr>
          <p:cNvPr id="8" name="Footer Placeholder 7">
            <a:extLst>
              <a:ext uri="{FF2B5EF4-FFF2-40B4-BE49-F238E27FC236}">
                <a16:creationId xmlns:a16="http://schemas.microsoft.com/office/drawing/2014/main" id="{3FE16348-8FD7-4932-BDB1-BB63E7DA1AEF}"/>
              </a:ext>
            </a:extLst>
          </p:cNvPr>
          <p:cNvSpPr>
            <a:spLocks noGrp="1"/>
          </p:cNvSpPr>
          <p:nvPr>
            <p:ph type="ftr" sz="quarter" idx="11"/>
          </p:nvPr>
        </p:nvSpPr>
        <p:spPr/>
        <p:txBody>
          <a:bodyPr/>
          <a:lstStyle/>
          <a:p>
            <a:r>
              <a:rPr lang="en-GB"/>
              <a:t>Tord Ekelof    Uppsala University</a:t>
            </a:r>
          </a:p>
        </p:txBody>
      </p:sp>
      <p:sp>
        <p:nvSpPr>
          <p:cNvPr id="9" name="Slide Number Placeholder 8">
            <a:extLst>
              <a:ext uri="{FF2B5EF4-FFF2-40B4-BE49-F238E27FC236}">
                <a16:creationId xmlns:a16="http://schemas.microsoft.com/office/drawing/2014/main" id="{06A38064-C3FE-43FB-9DEF-2DED7535D992}"/>
              </a:ext>
            </a:extLst>
          </p:cNvPr>
          <p:cNvSpPr>
            <a:spLocks noGrp="1"/>
          </p:cNvSpPr>
          <p:nvPr>
            <p:ph type="sldNum" sz="quarter" idx="12"/>
          </p:nvPr>
        </p:nvSpPr>
        <p:spPr/>
        <p:txBody>
          <a:bodyPr/>
          <a:lstStyle/>
          <a:p>
            <a:fld id="{56787FA4-FCC6-4BBB-937D-FCA04EA4451F}" type="slidenum">
              <a:rPr lang="en-GB" smtClean="0"/>
              <a:t>‹#›</a:t>
            </a:fld>
            <a:endParaRPr lang="en-GB"/>
          </a:p>
        </p:txBody>
      </p:sp>
    </p:spTree>
    <p:extLst>
      <p:ext uri="{BB962C8B-B14F-4D97-AF65-F5344CB8AC3E}">
        <p14:creationId xmlns:p14="http://schemas.microsoft.com/office/powerpoint/2010/main" val="629797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99A8A-ECB9-4D59-9E4A-C6DAE33200B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049FBA0-2DA9-4EA2-9138-9E1AB439F57E}"/>
              </a:ext>
            </a:extLst>
          </p:cNvPr>
          <p:cNvSpPr>
            <a:spLocks noGrp="1"/>
          </p:cNvSpPr>
          <p:nvPr>
            <p:ph type="dt" sz="half" idx="10"/>
          </p:nvPr>
        </p:nvSpPr>
        <p:spPr/>
        <p:txBody>
          <a:bodyPr/>
          <a:lstStyle/>
          <a:p>
            <a:r>
              <a:rPr lang="en-GB"/>
              <a:t>29/05/2020</a:t>
            </a:r>
          </a:p>
        </p:txBody>
      </p:sp>
      <p:sp>
        <p:nvSpPr>
          <p:cNvPr id="4" name="Footer Placeholder 3">
            <a:extLst>
              <a:ext uri="{FF2B5EF4-FFF2-40B4-BE49-F238E27FC236}">
                <a16:creationId xmlns:a16="http://schemas.microsoft.com/office/drawing/2014/main" id="{D536345A-85F0-449D-A71E-EB0D61555F2D}"/>
              </a:ext>
            </a:extLst>
          </p:cNvPr>
          <p:cNvSpPr>
            <a:spLocks noGrp="1"/>
          </p:cNvSpPr>
          <p:nvPr>
            <p:ph type="ftr" sz="quarter" idx="11"/>
          </p:nvPr>
        </p:nvSpPr>
        <p:spPr/>
        <p:txBody>
          <a:bodyPr/>
          <a:lstStyle/>
          <a:p>
            <a:r>
              <a:rPr lang="en-GB"/>
              <a:t>Tord Ekelof    Uppsala University</a:t>
            </a:r>
          </a:p>
        </p:txBody>
      </p:sp>
      <p:sp>
        <p:nvSpPr>
          <p:cNvPr id="5" name="Slide Number Placeholder 4">
            <a:extLst>
              <a:ext uri="{FF2B5EF4-FFF2-40B4-BE49-F238E27FC236}">
                <a16:creationId xmlns:a16="http://schemas.microsoft.com/office/drawing/2014/main" id="{D8BEF852-895C-429A-B9DA-655EEB21E998}"/>
              </a:ext>
            </a:extLst>
          </p:cNvPr>
          <p:cNvSpPr>
            <a:spLocks noGrp="1"/>
          </p:cNvSpPr>
          <p:nvPr>
            <p:ph type="sldNum" sz="quarter" idx="12"/>
          </p:nvPr>
        </p:nvSpPr>
        <p:spPr/>
        <p:txBody>
          <a:bodyPr/>
          <a:lstStyle/>
          <a:p>
            <a:fld id="{56787FA4-FCC6-4BBB-937D-FCA04EA4451F}" type="slidenum">
              <a:rPr lang="en-GB" smtClean="0"/>
              <a:t>‹#›</a:t>
            </a:fld>
            <a:endParaRPr lang="en-GB"/>
          </a:p>
        </p:txBody>
      </p:sp>
    </p:spTree>
    <p:extLst>
      <p:ext uri="{BB962C8B-B14F-4D97-AF65-F5344CB8AC3E}">
        <p14:creationId xmlns:p14="http://schemas.microsoft.com/office/powerpoint/2010/main" val="289338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61E098-1597-4F49-8130-EF00B805249E}"/>
              </a:ext>
            </a:extLst>
          </p:cNvPr>
          <p:cNvSpPr>
            <a:spLocks noGrp="1"/>
          </p:cNvSpPr>
          <p:nvPr>
            <p:ph type="dt" sz="half" idx="10"/>
          </p:nvPr>
        </p:nvSpPr>
        <p:spPr/>
        <p:txBody>
          <a:bodyPr/>
          <a:lstStyle/>
          <a:p>
            <a:r>
              <a:rPr lang="en-GB"/>
              <a:t>29/05/2020</a:t>
            </a:r>
          </a:p>
        </p:txBody>
      </p:sp>
      <p:sp>
        <p:nvSpPr>
          <p:cNvPr id="3" name="Footer Placeholder 2">
            <a:extLst>
              <a:ext uri="{FF2B5EF4-FFF2-40B4-BE49-F238E27FC236}">
                <a16:creationId xmlns:a16="http://schemas.microsoft.com/office/drawing/2014/main" id="{9B8CE4DD-8D8F-4C66-B978-6D7F1CBDE7D4}"/>
              </a:ext>
            </a:extLst>
          </p:cNvPr>
          <p:cNvSpPr>
            <a:spLocks noGrp="1"/>
          </p:cNvSpPr>
          <p:nvPr>
            <p:ph type="ftr" sz="quarter" idx="11"/>
          </p:nvPr>
        </p:nvSpPr>
        <p:spPr/>
        <p:txBody>
          <a:bodyPr/>
          <a:lstStyle/>
          <a:p>
            <a:r>
              <a:rPr lang="en-GB"/>
              <a:t>Tord Ekelof    Uppsala University</a:t>
            </a:r>
          </a:p>
        </p:txBody>
      </p:sp>
      <p:sp>
        <p:nvSpPr>
          <p:cNvPr id="4" name="Slide Number Placeholder 3">
            <a:extLst>
              <a:ext uri="{FF2B5EF4-FFF2-40B4-BE49-F238E27FC236}">
                <a16:creationId xmlns:a16="http://schemas.microsoft.com/office/drawing/2014/main" id="{452EF9FA-DD82-4A7B-8813-D9EE56FD8A5F}"/>
              </a:ext>
            </a:extLst>
          </p:cNvPr>
          <p:cNvSpPr>
            <a:spLocks noGrp="1"/>
          </p:cNvSpPr>
          <p:nvPr>
            <p:ph type="sldNum" sz="quarter" idx="12"/>
          </p:nvPr>
        </p:nvSpPr>
        <p:spPr/>
        <p:txBody>
          <a:bodyPr/>
          <a:lstStyle/>
          <a:p>
            <a:fld id="{56787FA4-FCC6-4BBB-937D-FCA04EA4451F}" type="slidenum">
              <a:rPr lang="en-GB" smtClean="0"/>
              <a:t>‹#›</a:t>
            </a:fld>
            <a:endParaRPr lang="en-GB"/>
          </a:p>
        </p:txBody>
      </p:sp>
    </p:spTree>
    <p:extLst>
      <p:ext uri="{BB962C8B-B14F-4D97-AF65-F5344CB8AC3E}">
        <p14:creationId xmlns:p14="http://schemas.microsoft.com/office/powerpoint/2010/main" val="73740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6ADEE-F341-40D1-98C2-87F319E121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C1B3690-EA7D-4E81-9EA5-96E74A64CB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E501E00-7A6D-435B-9A25-0E4C97F94D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C9F755-528A-4402-8200-3959DF03519A}"/>
              </a:ext>
            </a:extLst>
          </p:cNvPr>
          <p:cNvSpPr>
            <a:spLocks noGrp="1"/>
          </p:cNvSpPr>
          <p:nvPr>
            <p:ph type="dt" sz="half" idx="10"/>
          </p:nvPr>
        </p:nvSpPr>
        <p:spPr/>
        <p:txBody>
          <a:bodyPr/>
          <a:lstStyle/>
          <a:p>
            <a:r>
              <a:rPr lang="en-GB"/>
              <a:t>29/05/2020</a:t>
            </a:r>
          </a:p>
        </p:txBody>
      </p:sp>
      <p:sp>
        <p:nvSpPr>
          <p:cNvPr id="6" name="Footer Placeholder 5">
            <a:extLst>
              <a:ext uri="{FF2B5EF4-FFF2-40B4-BE49-F238E27FC236}">
                <a16:creationId xmlns:a16="http://schemas.microsoft.com/office/drawing/2014/main" id="{20273BE8-09FC-4EAE-BAA4-9D500D874CDA}"/>
              </a:ext>
            </a:extLst>
          </p:cNvPr>
          <p:cNvSpPr>
            <a:spLocks noGrp="1"/>
          </p:cNvSpPr>
          <p:nvPr>
            <p:ph type="ftr" sz="quarter" idx="11"/>
          </p:nvPr>
        </p:nvSpPr>
        <p:spPr/>
        <p:txBody>
          <a:bodyPr/>
          <a:lstStyle/>
          <a:p>
            <a:r>
              <a:rPr lang="en-GB"/>
              <a:t>Tord Ekelof    Uppsala University</a:t>
            </a:r>
          </a:p>
        </p:txBody>
      </p:sp>
      <p:sp>
        <p:nvSpPr>
          <p:cNvPr id="7" name="Slide Number Placeholder 6">
            <a:extLst>
              <a:ext uri="{FF2B5EF4-FFF2-40B4-BE49-F238E27FC236}">
                <a16:creationId xmlns:a16="http://schemas.microsoft.com/office/drawing/2014/main" id="{80416D4E-7BA8-4602-AF4E-0B30567A081E}"/>
              </a:ext>
            </a:extLst>
          </p:cNvPr>
          <p:cNvSpPr>
            <a:spLocks noGrp="1"/>
          </p:cNvSpPr>
          <p:nvPr>
            <p:ph type="sldNum" sz="quarter" idx="12"/>
          </p:nvPr>
        </p:nvSpPr>
        <p:spPr/>
        <p:txBody>
          <a:bodyPr/>
          <a:lstStyle/>
          <a:p>
            <a:fld id="{56787FA4-FCC6-4BBB-937D-FCA04EA4451F}" type="slidenum">
              <a:rPr lang="en-GB" smtClean="0"/>
              <a:t>‹#›</a:t>
            </a:fld>
            <a:endParaRPr lang="en-GB"/>
          </a:p>
        </p:txBody>
      </p:sp>
    </p:spTree>
    <p:extLst>
      <p:ext uri="{BB962C8B-B14F-4D97-AF65-F5344CB8AC3E}">
        <p14:creationId xmlns:p14="http://schemas.microsoft.com/office/powerpoint/2010/main" val="2049101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286C9-6432-430B-8EA6-D21EA0651B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A83E43-4B53-4DEC-9FAD-A9CBA5565F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8F09AB3-B3B2-4539-A1DD-C8BF199554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3A452F6-353C-4935-8758-0F2B89F81FC5}"/>
              </a:ext>
            </a:extLst>
          </p:cNvPr>
          <p:cNvSpPr>
            <a:spLocks noGrp="1"/>
          </p:cNvSpPr>
          <p:nvPr>
            <p:ph type="dt" sz="half" idx="10"/>
          </p:nvPr>
        </p:nvSpPr>
        <p:spPr/>
        <p:txBody>
          <a:bodyPr/>
          <a:lstStyle/>
          <a:p>
            <a:r>
              <a:rPr lang="en-GB"/>
              <a:t>29/05/2020</a:t>
            </a:r>
          </a:p>
        </p:txBody>
      </p:sp>
      <p:sp>
        <p:nvSpPr>
          <p:cNvPr id="6" name="Footer Placeholder 5">
            <a:extLst>
              <a:ext uri="{FF2B5EF4-FFF2-40B4-BE49-F238E27FC236}">
                <a16:creationId xmlns:a16="http://schemas.microsoft.com/office/drawing/2014/main" id="{183E2EB7-0930-49F6-888E-B4FFB045326B}"/>
              </a:ext>
            </a:extLst>
          </p:cNvPr>
          <p:cNvSpPr>
            <a:spLocks noGrp="1"/>
          </p:cNvSpPr>
          <p:nvPr>
            <p:ph type="ftr" sz="quarter" idx="11"/>
          </p:nvPr>
        </p:nvSpPr>
        <p:spPr/>
        <p:txBody>
          <a:bodyPr/>
          <a:lstStyle/>
          <a:p>
            <a:r>
              <a:rPr lang="en-GB"/>
              <a:t>Tord Ekelof    Uppsala University</a:t>
            </a:r>
          </a:p>
        </p:txBody>
      </p:sp>
      <p:sp>
        <p:nvSpPr>
          <p:cNvPr id="7" name="Slide Number Placeholder 6">
            <a:extLst>
              <a:ext uri="{FF2B5EF4-FFF2-40B4-BE49-F238E27FC236}">
                <a16:creationId xmlns:a16="http://schemas.microsoft.com/office/drawing/2014/main" id="{8BEA78C4-E395-4BDD-8520-CF1985D6CDC5}"/>
              </a:ext>
            </a:extLst>
          </p:cNvPr>
          <p:cNvSpPr>
            <a:spLocks noGrp="1"/>
          </p:cNvSpPr>
          <p:nvPr>
            <p:ph type="sldNum" sz="quarter" idx="12"/>
          </p:nvPr>
        </p:nvSpPr>
        <p:spPr/>
        <p:txBody>
          <a:bodyPr/>
          <a:lstStyle/>
          <a:p>
            <a:fld id="{56787FA4-FCC6-4BBB-937D-FCA04EA4451F}" type="slidenum">
              <a:rPr lang="en-GB" smtClean="0"/>
              <a:t>‹#›</a:t>
            </a:fld>
            <a:endParaRPr lang="en-GB"/>
          </a:p>
        </p:txBody>
      </p:sp>
    </p:spTree>
    <p:extLst>
      <p:ext uri="{BB962C8B-B14F-4D97-AF65-F5344CB8AC3E}">
        <p14:creationId xmlns:p14="http://schemas.microsoft.com/office/powerpoint/2010/main" val="370973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2229D9-E17B-40B8-98D2-567BCF4C5D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3CF865-2B4D-42CF-B29E-4D29349F33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0B9782-2BCE-4B3F-907B-9F8129CE2B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GB"/>
              <a:t>29/05/2020</a:t>
            </a:r>
          </a:p>
        </p:txBody>
      </p:sp>
      <p:sp>
        <p:nvSpPr>
          <p:cNvPr id="5" name="Footer Placeholder 4">
            <a:extLst>
              <a:ext uri="{FF2B5EF4-FFF2-40B4-BE49-F238E27FC236}">
                <a16:creationId xmlns:a16="http://schemas.microsoft.com/office/drawing/2014/main" id="{29A9A20C-848F-4CB0-8679-6F5EAF10E3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Tord Ekelof    Uppsala University</a:t>
            </a:r>
          </a:p>
        </p:txBody>
      </p:sp>
      <p:sp>
        <p:nvSpPr>
          <p:cNvPr id="6" name="Slide Number Placeholder 5">
            <a:extLst>
              <a:ext uri="{FF2B5EF4-FFF2-40B4-BE49-F238E27FC236}">
                <a16:creationId xmlns:a16="http://schemas.microsoft.com/office/drawing/2014/main" id="{42E65547-D883-4E8C-ADC3-F00593C0A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87FA4-FCC6-4BBB-937D-FCA04EA4451F}" type="slidenum">
              <a:rPr lang="en-GB" smtClean="0"/>
              <a:t>‹#›</a:t>
            </a:fld>
            <a:endParaRPr lang="en-GB"/>
          </a:p>
        </p:txBody>
      </p:sp>
    </p:spTree>
    <p:extLst>
      <p:ext uri="{BB962C8B-B14F-4D97-AF65-F5344CB8AC3E}">
        <p14:creationId xmlns:p14="http://schemas.microsoft.com/office/powerpoint/2010/main" val="4063763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http://indico.cern.ch/event/849674/timetable/#20200302.detailed"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erc.europa.eu/funding/synergy-grants"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ec.europa.eu/euraxess/index.cfm/jobs/index"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9A7E3-9532-4FBB-BC72-2B81DE4553E0}"/>
              </a:ext>
            </a:extLst>
          </p:cNvPr>
          <p:cNvSpPr>
            <a:spLocks noGrp="1"/>
          </p:cNvSpPr>
          <p:nvPr>
            <p:ph type="ctrTitle"/>
          </p:nvPr>
        </p:nvSpPr>
        <p:spPr>
          <a:xfrm>
            <a:off x="1524000" y="2156134"/>
            <a:ext cx="9144000" cy="2387600"/>
          </a:xfrm>
        </p:spPr>
        <p:txBody>
          <a:bodyPr>
            <a:normAutofit fontScale="90000"/>
          </a:bodyPr>
          <a:lstStyle/>
          <a:p>
            <a:r>
              <a:rPr lang="en-US" sz="4400" b="1" dirty="0"/>
              <a:t>Introduction to the meeting and outline of the ERC Synergy funding scheme and the Horizon Europe INFRADEV-1 funding scheme</a:t>
            </a:r>
            <a:br>
              <a:rPr lang="en-US" dirty="0"/>
            </a:br>
            <a:endParaRPr lang="en-GB" dirty="0"/>
          </a:p>
        </p:txBody>
      </p:sp>
      <p:sp>
        <p:nvSpPr>
          <p:cNvPr id="3" name="Subtitle 2">
            <a:extLst>
              <a:ext uri="{FF2B5EF4-FFF2-40B4-BE49-F238E27FC236}">
                <a16:creationId xmlns:a16="http://schemas.microsoft.com/office/drawing/2014/main" id="{60DC799D-4322-498A-8915-E3A1351F9788}"/>
              </a:ext>
            </a:extLst>
          </p:cNvPr>
          <p:cNvSpPr>
            <a:spLocks noGrp="1"/>
          </p:cNvSpPr>
          <p:nvPr>
            <p:ph type="subTitle" idx="1"/>
          </p:nvPr>
        </p:nvSpPr>
        <p:spPr>
          <a:xfrm>
            <a:off x="1524000" y="4543734"/>
            <a:ext cx="9144000" cy="1655762"/>
          </a:xfrm>
        </p:spPr>
        <p:txBody>
          <a:bodyPr/>
          <a:lstStyle/>
          <a:p>
            <a:r>
              <a:rPr lang="en-US" b="1" dirty="0"/>
              <a:t>High Intensity Frontier Physics at ESS planning web meeting</a:t>
            </a:r>
          </a:p>
          <a:p>
            <a:r>
              <a:rPr lang="en-US" b="1" dirty="0"/>
              <a:t>Friday 29 May 2020 at 15:00-17:00</a:t>
            </a:r>
          </a:p>
          <a:p>
            <a:endParaRPr lang="en-GB" dirty="0"/>
          </a:p>
        </p:txBody>
      </p:sp>
      <p:sp>
        <p:nvSpPr>
          <p:cNvPr id="4" name="Date Placeholder 3">
            <a:extLst>
              <a:ext uri="{FF2B5EF4-FFF2-40B4-BE49-F238E27FC236}">
                <a16:creationId xmlns:a16="http://schemas.microsoft.com/office/drawing/2014/main" id="{29CCE64D-1F1B-4FAE-9ECF-56C841E934B8}"/>
              </a:ext>
            </a:extLst>
          </p:cNvPr>
          <p:cNvSpPr>
            <a:spLocks noGrp="1"/>
          </p:cNvSpPr>
          <p:nvPr>
            <p:ph type="dt" sz="half" idx="10"/>
          </p:nvPr>
        </p:nvSpPr>
        <p:spPr/>
        <p:txBody>
          <a:bodyPr/>
          <a:lstStyle/>
          <a:p>
            <a:r>
              <a:rPr lang="en-GB"/>
              <a:t>29/05/2020</a:t>
            </a:r>
          </a:p>
        </p:txBody>
      </p:sp>
      <p:sp>
        <p:nvSpPr>
          <p:cNvPr id="5" name="Footer Placeholder 4">
            <a:extLst>
              <a:ext uri="{FF2B5EF4-FFF2-40B4-BE49-F238E27FC236}">
                <a16:creationId xmlns:a16="http://schemas.microsoft.com/office/drawing/2014/main" id="{D655826C-CECD-4BE1-9830-1BBCFC16FB07}"/>
              </a:ext>
            </a:extLst>
          </p:cNvPr>
          <p:cNvSpPr>
            <a:spLocks noGrp="1"/>
          </p:cNvSpPr>
          <p:nvPr>
            <p:ph type="ftr" sz="quarter" idx="11"/>
          </p:nvPr>
        </p:nvSpPr>
        <p:spPr/>
        <p:txBody>
          <a:bodyPr/>
          <a:lstStyle/>
          <a:p>
            <a:r>
              <a:rPr lang="en-GB"/>
              <a:t>Tord Ekelof    Uppsala University</a:t>
            </a:r>
          </a:p>
        </p:txBody>
      </p:sp>
      <p:sp>
        <p:nvSpPr>
          <p:cNvPr id="6" name="Slide Number Placeholder 5">
            <a:extLst>
              <a:ext uri="{FF2B5EF4-FFF2-40B4-BE49-F238E27FC236}">
                <a16:creationId xmlns:a16="http://schemas.microsoft.com/office/drawing/2014/main" id="{0C7AC015-1F20-412F-AFA2-A6FE86F2287D}"/>
              </a:ext>
            </a:extLst>
          </p:cNvPr>
          <p:cNvSpPr>
            <a:spLocks noGrp="1"/>
          </p:cNvSpPr>
          <p:nvPr>
            <p:ph type="sldNum" sz="quarter" idx="12"/>
          </p:nvPr>
        </p:nvSpPr>
        <p:spPr/>
        <p:txBody>
          <a:bodyPr/>
          <a:lstStyle/>
          <a:p>
            <a:fld id="{56787FA4-FCC6-4BBB-937D-FCA04EA4451F}" type="slidenum">
              <a:rPr lang="en-GB" smtClean="0"/>
              <a:t>1</a:t>
            </a:fld>
            <a:endParaRPr lang="en-GB"/>
          </a:p>
        </p:txBody>
      </p:sp>
    </p:spTree>
    <p:extLst>
      <p:ext uri="{BB962C8B-B14F-4D97-AF65-F5344CB8AC3E}">
        <p14:creationId xmlns:p14="http://schemas.microsoft.com/office/powerpoint/2010/main" val="1965502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EA00D-231E-4534-912F-C6003BF7F3A9}"/>
              </a:ext>
            </a:extLst>
          </p:cNvPr>
          <p:cNvSpPr>
            <a:spLocks noGrp="1"/>
          </p:cNvSpPr>
          <p:nvPr>
            <p:ph type="title"/>
          </p:nvPr>
        </p:nvSpPr>
        <p:spPr>
          <a:xfrm>
            <a:off x="456063" y="2917256"/>
            <a:ext cx="10515600" cy="1325563"/>
          </a:xfrm>
        </p:spPr>
        <p:txBody>
          <a:bodyPr>
            <a:normAutofit fontScale="90000"/>
          </a:bodyPr>
          <a:lstStyle/>
          <a:p>
            <a:r>
              <a:rPr lang="en-US" sz="3100" dirty="0"/>
              <a:t>The main output of a design study will be the </a:t>
            </a:r>
            <a:r>
              <a:rPr lang="en-US" sz="3100" b="1" dirty="0"/>
              <a:t>conceptual design reports </a:t>
            </a:r>
            <a:r>
              <a:rPr lang="en-US" sz="3100" dirty="0"/>
              <a:t>for a new or upgraded research infrastructure of strategic importance for Europe.</a:t>
            </a:r>
            <a:br>
              <a:rPr lang="en-US" sz="3100" dirty="0"/>
            </a:br>
            <a:br>
              <a:rPr lang="en-US" sz="3100" dirty="0"/>
            </a:br>
            <a:r>
              <a:rPr lang="en-US" sz="3100" dirty="0"/>
              <a:t>The Commission considers that proposals requesting a contribution from the EU of </a:t>
            </a:r>
            <a:r>
              <a:rPr lang="en-US" sz="3100" b="1" dirty="0"/>
              <a:t>between EUR 1 and 3 million </a:t>
            </a:r>
            <a:r>
              <a:rPr lang="en-US" sz="3100" dirty="0"/>
              <a:t>would allow this specific challenge to be addressed appropriately. Nonetheless, this does not preclude submission and selection of proposals requesting other amounts.</a:t>
            </a:r>
            <a:br>
              <a:rPr lang="en-US" sz="3100" i="1" dirty="0"/>
            </a:br>
            <a:br>
              <a:rPr lang="en-US" sz="3100" dirty="0"/>
            </a:br>
            <a:r>
              <a:rPr lang="en-US" sz="3100" dirty="0"/>
              <a:t>The aim of this activity is to support the conceptual and technical design for new research infrastructures which are of a clear European dimension and interest. </a:t>
            </a:r>
            <a:r>
              <a:rPr lang="en-US" sz="3100" b="1" dirty="0"/>
              <a:t>Major upgrades of existing infrastructures </a:t>
            </a:r>
            <a:r>
              <a:rPr lang="en-US" sz="3100" dirty="0"/>
              <a:t>may also be considered if the end result is intended to be equivalent to a new infrastructure</a:t>
            </a:r>
            <a:br>
              <a:rPr lang="en-US" dirty="0"/>
            </a:br>
            <a:endParaRPr lang="en-GB" dirty="0"/>
          </a:p>
        </p:txBody>
      </p:sp>
      <p:sp>
        <p:nvSpPr>
          <p:cNvPr id="3" name="Date Placeholder 2">
            <a:extLst>
              <a:ext uri="{FF2B5EF4-FFF2-40B4-BE49-F238E27FC236}">
                <a16:creationId xmlns:a16="http://schemas.microsoft.com/office/drawing/2014/main" id="{D40E9680-F08A-4D3C-A8CB-6BBD063949DF}"/>
              </a:ext>
            </a:extLst>
          </p:cNvPr>
          <p:cNvSpPr>
            <a:spLocks noGrp="1"/>
          </p:cNvSpPr>
          <p:nvPr>
            <p:ph type="dt" sz="half" idx="10"/>
          </p:nvPr>
        </p:nvSpPr>
        <p:spPr/>
        <p:txBody>
          <a:bodyPr/>
          <a:lstStyle/>
          <a:p>
            <a:r>
              <a:rPr lang="en-GB"/>
              <a:t>29/05/2020</a:t>
            </a:r>
          </a:p>
        </p:txBody>
      </p:sp>
      <p:sp>
        <p:nvSpPr>
          <p:cNvPr id="4" name="Footer Placeholder 3">
            <a:extLst>
              <a:ext uri="{FF2B5EF4-FFF2-40B4-BE49-F238E27FC236}">
                <a16:creationId xmlns:a16="http://schemas.microsoft.com/office/drawing/2014/main" id="{118FFFA9-4485-4E35-9C95-ED96BD68D824}"/>
              </a:ext>
            </a:extLst>
          </p:cNvPr>
          <p:cNvSpPr>
            <a:spLocks noGrp="1"/>
          </p:cNvSpPr>
          <p:nvPr>
            <p:ph type="ftr" sz="quarter" idx="11"/>
          </p:nvPr>
        </p:nvSpPr>
        <p:spPr/>
        <p:txBody>
          <a:bodyPr/>
          <a:lstStyle/>
          <a:p>
            <a:r>
              <a:rPr lang="en-GB" dirty="0"/>
              <a:t>Tord Ekelof    Uppsala University</a:t>
            </a:r>
          </a:p>
        </p:txBody>
      </p:sp>
      <p:sp>
        <p:nvSpPr>
          <p:cNvPr id="5" name="Slide Number Placeholder 4">
            <a:extLst>
              <a:ext uri="{FF2B5EF4-FFF2-40B4-BE49-F238E27FC236}">
                <a16:creationId xmlns:a16="http://schemas.microsoft.com/office/drawing/2014/main" id="{753458C5-5897-4B72-9191-4DA1F7EB01FD}"/>
              </a:ext>
            </a:extLst>
          </p:cNvPr>
          <p:cNvSpPr>
            <a:spLocks noGrp="1"/>
          </p:cNvSpPr>
          <p:nvPr>
            <p:ph type="sldNum" sz="quarter" idx="12"/>
          </p:nvPr>
        </p:nvSpPr>
        <p:spPr/>
        <p:txBody>
          <a:bodyPr/>
          <a:lstStyle/>
          <a:p>
            <a:fld id="{56787FA4-FCC6-4BBB-937D-FCA04EA4451F}" type="slidenum">
              <a:rPr lang="en-GB" smtClean="0"/>
              <a:t>10</a:t>
            </a:fld>
            <a:endParaRPr lang="en-GB"/>
          </a:p>
        </p:txBody>
      </p:sp>
    </p:spTree>
    <p:extLst>
      <p:ext uri="{BB962C8B-B14F-4D97-AF65-F5344CB8AC3E}">
        <p14:creationId xmlns:p14="http://schemas.microsoft.com/office/powerpoint/2010/main" val="3975200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58F65-D899-4063-9A8E-333B46BE2118}"/>
              </a:ext>
            </a:extLst>
          </p:cNvPr>
          <p:cNvSpPr>
            <a:spLocks noGrp="1"/>
          </p:cNvSpPr>
          <p:nvPr>
            <p:ph type="title"/>
          </p:nvPr>
        </p:nvSpPr>
        <p:spPr>
          <a:xfrm>
            <a:off x="838200" y="2103437"/>
            <a:ext cx="10515600" cy="1325563"/>
          </a:xfrm>
        </p:spPr>
        <p:txBody>
          <a:bodyPr>
            <a:normAutofit fontScale="90000"/>
          </a:bodyPr>
          <a:lstStyle/>
          <a:p>
            <a:r>
              <a:rPr lang="en-GB" sz="2800"/>
              <a:t>Notes </a:t>
            </a:r>
            <a:r>
              <a:rPr lang="en-GB" sz="2800" dirty="0"/>
              <a:t>added by </a:t>
            </a:r>
            <a:r>
              <a:rPr lang="en-GB" sz="2800"/>
              <a:t>me:</a:t>
            </a:r>
            <a:br>
              <a:rPr lang="en-GB" sz="2800"/>
            </a:br>
            <a:br>
              <a:rPr lang="en-GB" sz="2800"/>
            </a:br>
            <a:r>
              <a:rPr lang="en-GB" sz="2800"/>
              <a:t>The </a:t>
            </a:r>
            <a:r>
              <a:rPr lang="en-GB" sz="2800" dirty="0"/>
              <a:t>next call for INFRADEV-1 grant applications will probably be in autumn 2020 with dead-line in spring 2021 and decision in the autumns of 2021..</a:t>
            </a:r>
            <a:br>
              <a:rPr lang="en-GB" sz="2800" dirty="0"/>
            </a:br>
            <a:br>
              <a:rPr lang="en-GB" sz="2800" dirty="0"/>
            </a:br>
            <a:r>
              <a:rPr lang="en-GB" sz="2800" dirty="0"/>
              <a:t>The grant period is usually 4 years.</a:t>
            </a:r>
          </a:p>
        </p:txBody>
      </p:sp>
      <p:sp>
        <p:nvSpPr>
          <p:cNvPr id="3" name="Date Placeholder 2">
            <a:extLst>
              <a:ext uri="{FF2B5EF4-FFF2-40B4-BE49-F238E27FC236}">
                <a16:creationId xmlns:a16="http://schemas.microsoft.com/office/drawing/2014/main" id="{2BF7FA53-3A6A-4903-89E2-FF69E0146771}"/>
              </a:ext>
            </a:extLst>
          </p:cNvPr>
          <p:cNvSpPr>
            <a:spLocks noGrp="1"/>
          </p:cNvSpPr>
          <p:nvPr>
            <p:ph type="dt" sz="half" idx="10"/>
          </p:nvPr>
        </p:nvSpPr>
        <p:spPr/>
        <p:txBody>
          <a:bodyPr/>
          <a:lstStyle/>
          <a:p>
            <a:r>
              <a:rPr lang="en-GB"/>
              <a:t>29/05/2020</a:t>
            </a:r>
          </a:p>
        </p:txBody>
      </p:sp>
      <p:sp>
        <p:nvSpPr>
          <p:cNvPr id="4" name="Footer Placeholder 3">
            <a:extLst>
              <a:ext uri="{FF2B5EF4-FFF2-40B4-BE49-F238E27FC236}">
                <a16:creationId xmlns:a16="http://schemas.microsoft.com/office/drawing/2014/main" id="{18183D81-6D6B-4C5D-A329-D4EF15BEC208}"/>
              </a:ext>
            </a:extLst>
          </p:cNvPr>
          <p:cNvSpPr>
            <a:spLocks noGrp="1"/>
          </p:cNvSpPr>
          <p:nvPr>
            <p:ph type="ftr" sz="quarter" idx="11"/>
          </p:nvPr>
        </p:nvSpPr>
        <p:spPr/>
        <p:txBody>
          <a:bodyPr/>
          <a:lstStyle/>
          <a:p>
            <a:r>
              <a:rPr lang="en-GB"/>
              <a:t>Tord Ekelof    Uppsala University</a:t>
            </a:r>
          </a:p>
        </p:txBody>
      </p:sp>
      <p:sp>
        <p:nvSpPr>
          <p:cNvPr id="5" name="Slide Number Placeholder 4">
            <a:extLst>
              <a:ext uri="{FF2B5EF4-FFF2-40B4-BE49-F238E27FC236}">
                <a16:creationId xmlns:a16="http://schemas.microsoft.com/office/drawing/2014/main" id="{6D4706CD-29CD-4636-B84A-7646D98FFF34}"/>
              </a:ext>
            </a:extLst>
          </p:cNvPr>
          <p:cNvSpPr>
            <a:spLocks noGrp="1"/>
          </p:cNvSpPr>
          <p:nvPr>
            <p:ph type="sldNum" sz="quarter" idx="12"/>
          </p:nvPr>
        </p:nvSpPr>
        <p:spPr/>
        <p:txBody>
          <a:bodyPr/>
          <a:lstStyle/>
          <a:p>
            <a:fld id="{56787FA4-FCC6-4BBB-937D-FCA04EA4451F}" type="slidenum">
              <a:rPr lang="en-GB" smtClean="0"/>
              <a:t>11</a:t>
            </a:fld>
            <a:endParaRPr lang="en-GB"/>
          </a:p>
        </p:txBody>
      </p:sp>
    </p:spTree>
    <p:extLst>
      <p:ext uri="{BB962C8B-B14F-4D97-AF65-F5344CB8AC3E}">
        <p14:creationId xmlns:p14="http://schemas.microsoft.com/office/powerpoint/2010/main" val="2551713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7346B-4B8E-4F81-A435-95EAADEEA519}"/>
              </a:ext>
            </a:extLst>
          </p:cNvPr>
          <p:cNvSpPr>
            <a:spLocks noGrp="1"/>
          </p:cNvSpPr>
          <p:nvPr>
            <p:ph type="title"/>
          </p:nvPr>
        </p:nvSpPr>
        <p:spPr>
          <a:xfrm>
            <a:off x="633483" y="2766218"/>
            <a:ext cx="11171830" cy="1325563"/>
          </a:xfrm>
        </p:spPr>
        <p:txBody>
          <a:bodyPr>
            <a:normAutofit fontScale="90000"/>
          </a:bodyPr>
          <a:lstStyle/>
          <a:p>
            <a:r>
              <a:rPr lang="en-US" sz="2700" dirty="0"/>
              <a:t>This will be a follow up meeting of the workshop in Uppsala 2-3 March entitled ‘</a:t>
            </a:r>
            <a:r>
              <a:rPr lang="en-US" sz="2700" u="sng" dirty="0">
                <a:hlinkClick r:id="rId2"/>
              </a:rPr>
              <a:t>Intensity Frontier Particle Physics with</a:t>
            </a:r>
            <a:r>
              <a:rPr lang="en-US" sz="2700" b="1" u="sng" dirty="0">
                <a:hlinkClick r:id="rId2"/>
              </a:rPr>
              <a:t> Compressed Pulses</a:t>
            </a:r>
            <a:r>
              <a:rPr lang="en-US" sz="2700" u="sng" dirty="0">
                <a:hlinkClick r:id="rId2"/>
              </a:rPr>
              <a:t> from the ESS </a:t>
            </a:r>
            <a:r>
              <a:rPr lang="en-US" sz="2700" u="sng" dirty="0" err="1">
                <a:hlinkClick r:id="rId2"/>
              </a:rPr>
              <a:t>Linac</a:t>
            </a:r>
            <a:r>
              <a:rPr lang="en-US" sz="2700" dirty="0"/>
              <a:t>’ . </a:t>
            </a:r>
            <a:br>
              <a:rPr lang="en-US" sz="2700" dirty="0"/>
            </a:br>
            <a:br>
              <a:rPr lang="en-US" sz="2700" dirty="0"/>
            </a:br>
            <a:r>
              <a:rPr lang="en-US" sz="2700" dirty="0"/>
              <a:t>Today we shall discuss some initial-phase design-studies for the various projects </a:t>
            </a:r>
            <a:r>
              <a:rPr lang="en-US" sz="2700" i="1" dirty="0"/>
              <a:t>already</a:t>
            </a:r>
            <a:r>
              <a:rPr lang="en-US" sz="2700" dirty="0"/>
              <a:t> presented at the Uppsala workshop. It has been proposed  that we include these initial-phase design-studies and prototype tests in a common  application(s) to ERC and/or EU. </a:t>
            </a:r>
            <a:br>
              <a:rPr lang="en-US" sz="2700" dirty="0"/>
            </a:br>
            <a:br>
              <a:rPr lang="en-US" sz="2700" dirty="0"/>
            </a:br>
            <a:r>
              <a:rPr lang="en-US" sz="2700" dirty="0"/>
              <a:t>We will first have 5 short presentations of the initial-phase design-studies that we then are going to discuss during the following 40 minutes of our meeting. It is important that various design studies to be included in the application(s) shall be </a:t>
            </a:r>
            <a:r>
              <a:rPr lang="en-US" sz="2700" b="1" dirty="0"/>
              <a:t>imply the use of the proposed accumulator ring and the 1.3 µs proton pulses that are enabled by that ring</a:t>
            </a:r>
            <a:r>
              <a:rPr lang="en-US" sz="2700" dirty="0"/>
              <a:t>, rather than just on the ESS </a:t>
            </a:r>
            <a:r>
              <a:rPr lang="en-US" sz="2700" dirty="0" err="1"/>
              <a:t>linac</a:t>
            </a:r>
            <a:r>
              <a:rPr lang="en-US" sz="2700" dirty="0"/>
              <a:t> alone and its 2.84 </a:t>
            </a:r>
            <a:r>
              <a:rPr lang="en-US" sz="2700" dirty="0" err="1"/>
              <a:t>ms</a:t>
            </a:r>
            <a:r>
              <a:rPr lang="en-US" sz="2700" dirty="0"/>
              <a:t> long proton pulses. </a:t>
            </a:r>
            <a:br>
              <a:rPr lang="en-US" sz="2700" dirty="0"/>
            </a:br>
            <a:br>
              <a:rPr lang="en-US" sz="2700" dirty="0"/>
            </a:br>
            <a:r>
              <a:rPr lang="en-US" sz="2700" dirty="0"/>
              <a:t>The role of the accumulator ring and the suppression of the random background, that the use of the accumulator implies for several of the proposed experiments, thus need to be discussed, as this is proposed to be our important </a:t>
            </a:r>
            <a:r>
              <a:rPr lang="en-US" sz="2700" b="1" dirty="0"/>
              <a:t>synergy theme</a:t>
            </a:r>
            <a:r>
              <a:rPr lang="en-US" sz="2700" dirty="0"/>
              <a:t> when we shall make an ERC Synergy grant application and the reason why would make such an application</a:t>
            </a:r>
            <a:r>
              <a:rPr lang="en-US" sz="2700" b="1" dirty="0"/>
              <a:t> together </a:t>
            </a:r>
            <a:r>
              <a:rPr lang="en-US" sz="2700" dirty="0"/>
              <a:t>to ERC and/or to EU for a Design Study. </a:t>
            </a:r>
            <a:br>
              <a:rPr lang="sv-SE" dirty="0"/>
            </a:br>
            <a:endParaRPr lang="en-GB" sz="2400" dirty="0"/>
          </a:p>
        </p:txBody>
      </p:sp>
      <p:sp>
        <p:nvSpPr>
          <p:cNvPr id="3" name="Date Placeholder 2">
            <a:extLst>
              <a:ext uri="{FF2B5EF4-FFF2-40B4-BE49-F238E27FC236}">
                <a16:creationId xmlns:a16="http://schemas.microsoft.com/office/drawing/2014/main" id="{0C22B99F-145D-4626-8781-24591DB1D68F}"/>
              </a:ext>
            </a:extLst>
          </p:cNvPr>
          <p:cNvSpPr>
            <a:spLocks noGrp="1"/>
          </p:cNvSpPr>
          <p:nvPr>
            <p:ph type="dt" sz="half" idx="10"/>
          </p:nvPr>
        </p:nvSpPr>
        <p:spPr/>
        <p:txBody>
          <a:bodyPr/>
          <a:lstStyle/>
          <a:p>
            <a:r>
              <a:rPr lang="en-GB"/>
              <a:t>29/05/2020</a:t>
            </a:r>
          </a:p>
        </p:txBody>
      </p:sp>
      <p:sp>
        <p:nvSpPr>
          <p:cNvPr id="4" name="Footer Placeholder 3">
            <a:extLst>
              <a:ext uri="{FF2B5EF4-FFF2-40B4-BE49-F238E27FC236}">
                <a16:creationId xmlns:a16="http://schemas.microsoft.com/office/drawing/2014/main" id="{4FA82532-B501-44BF-BB7F-EDBAA2654FBE}"/>
              </a:ext>
            </a:extLst>
          </p:cNvPr>
          <p:cNvSpPr>
            <a:spLocks noGrp="1"/>
          </p:cNvSpPr>
          <p:nvPr>
            <p:ph type="ftr" sz="quarter" idx="11"/>
          </p:nvPr>
        </p:nvSpPr>
        <p:spPr/>
        <p:txBody>
          <a:bodyPr/>
          <a:lstStyle/>
          <a:p>
            <a:r>
              <a:rPr lang="en-GB" dirty="0"/>
              <a:t>Tord Ekelof    Uppsala University</a:t>
            </a:r>
          </a:p>
        </p:txBody>
      </p:sp>
      <p:sp>
        <p:nvSpPr>
          <p:cNvPr id="5" name="Slide Number Placeholder 4">
            <a:extLst>
              <a:ext uri="{FF2B5EF4-FFF2-40B4-BE49-F238E27FC236}">
                <a16:creationId xmlns:a16="http://schemas.microsoft.com/office/drawing/2014/main" id="{583B7CCF-BC5E-4EDD-B84C-FE5DD9A0A38D}"/>
              </a:ext>
            </a:extLst>
          </p:cNvPr>
          <p:cNvSpPr>
            <a:spLocks noGrp="1"/>
          </p:cNvSpPr>
          <p:nvPr>
            <p:ph type="sldNum" sz="quarter" idx="12"/>
          </p:nvPr>
        </p:nvSpPr>
        <p:spPr/>
        <p:txBody>
          <a:bodyPr/>
          <a:lstStyle/>
          <a:p>
            <a:fld id="{56787FA4-FCC6-4BBB-937D-FCA04EA4451F}" type="slidenum">
              <a:rPr lang="en-GB" smtClean="0"/>
              <a:t>2</a:t>
            </a:fld>
            <a:endParaRPr lang="en-GB" dirty="0"/>
          </a:p>
        </p:txBody>
      </p:sp>
    </p:spTree>
    <p:extLst>
      <p:ext uri="{BB962C8B-B14F-4D97-AF65-F5344CB8AC3E}">
        <p14:creationId xmlns:p14="http://schemas.microsoft.com/office/powerpoint/2010/main" val="397164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1ABF9-B45E-4256-8051-F32A1444A1FE}"/>
              </a:ext>
            </a:extLst>
          </p:cNvPr>
          <p:cNvSpPr>
            <a:spLocks noGrp="1"/>
          </p:cNvSpPr>
          <p:nvPr>
            <p:ph type="title"/>
          </p:nvPr>
        </p:nvSpPr>
        <p:spPr>
          <a:xfrm>
            <a:off x="838200" y="2944552"/>
            <a:ext cx="10515600" cy="1325563"/>
          </a:xfrm>
        </p:spPr>
        <p:txBody>
          <a:bodyPr>
            <a:noAutofit/>
          </a:bodyPr>
          <a:lstStyle/>
          <a:p>
            <a:r>
              <a:rPr lang="en-US" sz="4000" dirty="0"/>
              <a:t>European Research Council Synergy Grant</a:t>
            </a:r>
            <a:br>
              <a:rPr lang="en-US" sz="2800" dirty="0"/>
            </a:br>
            <a:r>
              <a:rPr lang="en-US" sz="2800" dirty="0">
                <a:hlinkClick r:id="rId2"/>
              </a:rPr>
              <a:t>https://erc.europa.eu/funding/synergy-grants</a:t>
            </a:r>
            <a:br>
              <a:rPr lang="en-US" sz="2800" dirty="0"/>
            </a:br>
            <a:br>
              <a:rPr lang="en-US" sz="2800" dirty="0"/>
            </a:br>
            <a:r>
              <a:rPr lang="en-US" sz="2800" dirty="0"/>
              <a:t>Who can apply?</a:t>
            </a:r>
            <a:br>
              <a:rPr lang="en-US" sz="2800" dirty="0"/>
            </a:br>
            <a:r>
              <a:rPr lang="en-US" sz="2800" dirty="0"/>
              <a:t>A group of </a:t>
            </a:r>
            <a:r>
              <a:rPr lang="en-US" sz="2800" b="1" dirty="0"/>
              <a:t>two to maximum four Principal Investigators (PIs)</a:t>
            </a:r>
            <a:r>
              <a:rPr lang="en-US" sz="2800" dirty="0"/>
              <a:t> – of which one will be designated as the corresponding PI (</a:t>
            </a:r>
            <a:r>
              <a:rPr lang="en-US" sz="2800" dirty="0" err="1"/>
              <a:t>cPI</a:t>
            </a:r>
            <a:r>
              <a:rPr lang="en-US" sz="2800" dirty="0"/>
              <a:t>) – working together and bringing different skills and resources to tackle ambitious research problems. </a:t>
            </a:r>
            <a:r>
              <a:rPr lang="en-US" sz="2800" b="1" dirty="0"/>
              <a:t>No specific eligibility criteria regarding the academic training</a:t>
            </a:r>
            <a:r>
              <a:rPr lang="en-US" sz="2800" dirty="0"/>
              <a:t> are foreseen for ERC Synergy Grants. PIs must present an </a:t>
            </a:r>
            <a:r>
              <a:rPr lang="en-US" sz="2800" b="1" dirty="0"/>
              <a:t>early achievement track-record</a:t>
            </a:r>
            <a:r>
              <a:rPr lang="en-US" sz="2800" dirty="0"/>
              <a:t> or a </a:t>
            </a:r>
            <a:r>
              <a:rPr lang="en-US" sz="2800" b="1" dirty="0"/>
              <a:t>ten-year track-record</a:t>
            </a:r>
            <a:r>
              <a:rPr lang="en-US" sz="2800" dirty="0"/>
              <a:t>, whichever is most appropriate.</a:t>
            </a:r>
            <a:br>
              <a:rPr lang="en-US" sz="2800" dirty="0"/>
            </a:br>
            <a:r>
              <a:rPr lang="en-US" sz="2800" dirty="0"/>
              <a:t>Proposals will be evaluated on the </a:t>
            </a:r>
            <a:r>
              <a:rPr lang="en-US" sz="2800" b="1" dirty="0"/>
              <a:t>sole criterion of scientific excellence</a:t>
            </a:r>
            <a:r>
              <a:rPr lang="en-US" sz="2800" dirty="0"/>
              <a:t> which, in the case the ERC Synergy Grants, takes </a:t>
            </a:r>
            <a:r>
              <a:rPr lang="en-US" sz="2800" b="1" dirty="0"/>
              <a:t>on the additional meaning of outstanding intrinsic synergetic effect</a:t>
            </a:r>
            <a:br>
              <a:rPr lang="en-US" sz="2800" dirty="0"/>
            </a:br>
            <a:endParaRPr lang="en-GB" sz="2800" dirty="0"/>
          </a:p>
        </p:txBody>
      </p:sp>
      <p:sp>
        <p:nvSpPr>
          <p:cNvPr id="3" name="Date Placeholder 2">
            <a:extLst>
              <a:ext uri="{FF2B5EF4-FFF2-40B4-BE49-F238E27FC236}">
                <a16:creationId xmlns:a16="http://schemas.microsoft.com/office/drawing/2014/main" id="{EFFFD426-49B0-4A48-AEFB-E865E41EE1E6}"/>
              </a:ext>
            </a:extLst>
          </p:cNvPr>
          <p:cNvSpPr>
            <a:spLocks noGrp="1"/>
          </p:cNvSpPr>
          <p:nvPr>
            <p:ph type="dt" sz="half" idx="10"/>
          </p:nvPr>
        </p:nvSpPr>
        <p:spPr/>
        <p:txBody>
          <a:bodyPr/>
          <a:lstStyle/>
          <a:p>
            <a:r>
              <a:rPr lang="en-GB"/>
              <a:t>29/05/2020</a:t>
            </a:r>
          </a:p>
        </p:txBody>
      </p:sp>
      <p:sp>
        <p:nvSpPr>
          <p:cNvPr id="4" name="Footer Placeholder 3">
            <a:extLst>
              <a:ext uri="{FF2B5EF4-FFF2-40B4-BE49-F238E27FC236}">
                <a16:creationId xmlns:a16="http://schemas.microsoft.com/office/drawing/2014/main" id="{EA50D81B-0175-4C78-9DC5-EAD28E9CFDA4}"/>
              </a:ext>
            </a:extLst>
          </p:cNvPr>
          <p:cNvSpPr>
            <a:spLocks noGrp="1"/>
          </p:cNvSpPr>
          <p:nvPr>
            <p:ph type="ftr" sz="quarter" idx="11"/>
          </p:nvPr>
        </p:nvSpPr>
        <p:spPr/>
        <p:txBody>
          <a:bodyPr/>
          <a:lstStyle/>
          <a:p>
            <a:r>
              <a:rPr lang="en-GB"/>
              <a:t>Tord Ekelof    Uppsala University</a:t>
            </a:r>
          </a:p>
        </p:txBody>
      </p:sp>
      <p:sp>
        <p:nvSpPr>
          <p:cNvPr id="5" name="Slide Number Placeholder 4">
            <a:extLst>
              <a:ext uri="{FF2B5EF4-FFF2-40B4-BE49-F238E27FC236}">
                <a16:creationId xmlns:a16="http://schemas.microsoft.com/office/drawing/2014/main" id="{5E702564-47F5-4615-903F-24CE5DF4DC7B}"/>
              </a:ext>
            </a:extLst>
          </p:cNvPr>
          <p:cNvSpPr>
            <a:spLocks noGrp="1"/>
          </p:cNvSpPr>
          <p:nvPr>
            <p:ph type="sldNum" sz="quarter" idx="12"/>
          </p:nvPr>
        </p:nvSpPr>
        <p:spPr/>
        <p:txBody>
          <a:bodyPr/>
          <a:lstStyle/>
          <a:p>
            <a:fld id="{56787FA4-FCC6-4BBB-937D-FCA04EA4451F}" type="slidenum">
              <a:rPr lang="en-GB" smtClean="0"/>
              <a:t>3</a:t>
            </a:fld>
            <a:endParaRPr lang="en-GB"/>
          </a:p>
        </p:txBody>
      </p:sp>
    </p:spTree>
    <p:extLst>
      <p:ext uri="{BB962C8B-B14F-4D97-AF65-F5344CB8AC3E}">
        <p14:creationId xmlns:p14="http://schemas.microsoft.com/office/powerpoint/2010/main" val="1060269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3CF81-B057-44AB-9D8D-2C97BDA27566}"/>
              </a:ext>
            </a:extLst>
          </p:cNvPr>
          <p:cNvSpPr>
            <a:spLocks noGrp="1"/>
          </p:cNvSpPr>
          <p:nvPr>
            <p:ph type="title"/>
          </p:nvPr>
        </p:nvSpPr>
        <p:spPr>
          <a:xfrm>
            <a:off x="838200" y="3031485"/>
            <a:ext cx="10515600" cy="1325563"/>
          </a:xfrm>
        </p:spPr>
        <p:txBody>
          <a:bodyPr>
            <a:normAutofit fontScale="90000"/>
          </a:bodyPr>
          <a:lstStyle/>
          <a:p>
            <a:r>
              <a:rPr lang="en-US" dirty="0"/>
              <a:t>What proposals are eligible?</a:t>
            </a:r>
            <a:br>
              <a:rPr lang="en-US" sz="3100" i="1" dirty="0"/>
            </a:br>
            <a:br>
              <a:rPr lang="en-US" sz="3100" dirty="0"/>
            </a:br>
            <a:r>
              <a:rPr lang="en-US" sz="3100" dirty="0"/>
              <a:t>Applications can be made in </a:t>
            </a:r>
            <a:r>
              <a:rPr lang="en-US" sz="3100" b="1" dirty="0"/>
              <a:t>any field of research. </a:t>
            </a:r>
            <a:br>
              <a:rPr lang="en-US" sz="3100" dirty="0"/>
            </a:br>
            <a:r>
              <a:rPr lang="en-US" sz="3100" dirty="0"/>
              <a:t>The ERC's grants operate on a 'bottom-up' basis without predetermined priorities. In the case of the ERC Synergy Grants, applications must demonstrate that the proposed research </a:t>
            </a:r>
            <a:r>
              <a:rPr lang="en-US" sz="3100" b="1" dirty="0"/>
              <a:t>cannot be carried out by a single PI working alone.</a:t>
            </a:r>
            <a:br>
              <a:rPr lang="en-US" dirty="0"/>
            </a:br>
            <a:br>
              <a:rPr lang="en-US" sz="3100" dirty="0"/>
            </a:br>
            <a:r>
              <a:rPr lang="en-US" sz="3100" dirty="0"/>
              <a:t>For the first time under the 2019 Work </a:t>
            </a:r>
            <a:r>
              <a:rPr lang="en-US" sz="3100" dirty="0" err="1"/>
              <a:t>Programme</a:t>
            </a:r>
            <a:r>
              <a:rPr lang="en-US" sz="3100" dirty="0"/>
              <a:t>, one Principal Investigator per Synergy Grant group at any one time can be hosted or engaged by </a:t>
            </a:r>
            <a:r>
              <a:rPr lang="en-US" sz="3100" b="1" dirty="0"/>
              <a:t>an institution outside of the EU </a:t>
            </a:r>
            <a:r>
              <a:rPr lang="en-US" sz="3100" dirty="0"/>
              <a:t>or Associated Countries.</a:t>
            </a:r>
            <a:br>
              <a:rPr lang="en-US" sz="3100" dirty="0"/>
            </a:br>
            <a:br>
              <a:rPr lang="en-US" sz="3100" dirty="0"/>
            </a:br>
            <a:r>
              <a:rPr lang="en-US" sz="3200" dirty="0"/>
              <a:t>According to an advisor at my university The ERC wants to distinguish itself from the EC Directorate of Research and Infrastructure by promoting basic research led ‘synergistically’ by outstanding individual scientists and does not see societal applications as a particular merit.</a:t>
            </a:r>
            <a:br>
              <a:rPr lang="en-US" sz="3100" dirty="0"/>
            </a:br>
            <a:br>
              <a:rPr lang="en-US" sz="3100" dirty="0"/>
            </a:br>
            <a:endParaRPr lang="en-GB" sz="3100" dirty="0"/>
          </a:p>
        </p:txBody>
      </p:sp>
      <p:sp>
        <p:nvSpPr>
          <p:cNvPr id="3" name="Date Placeholder 2">
            <a:extLst>
              <a:ext uri="{FF2B5EF4-FFF2-40B4-BE49-F238E27FC236}">
                <a16:creationId xmlns:a16="http://schemas.microsoft.com/office/drawing/2014/main" id="{924013D1-1DF6-4D44-8C1B-76C47748B008}"/>
              </a:ext>
            </a:extLst>
          </p:cNvPr>
          <p:cNvSpPr>
            <a:spLocks noGrp="1"/>
          </p:cNvSpPr>
          <p:nvPr>
            <p:ph type="dt" sz="half" idx="10"/>
          </p:nvPr>
        </p:nvSpPr>
        <p:spPr/>
        <p:txBody>
          <a:bodyPr/>
          <a:lstStyle/>
          <a:p>
            <a:r>
              <a:rPr lang="en-GB"/>
              <a:t>29/05/2020</a:t>
            </a:r>
          </a:p>
        </p:txBody>
      </p:sp>
      <p:sp>
        <p:nvSpPr>
          <p:cNvPr id="4" name="Footer Placeholder 3">
            <a:extLst>
              <a:ext uri="{FF2B5EF4-FFF2-40B4-BE49-F238E27FC236}">
                <a16:creationId xmlns:a16="http://schemas.microsoft.com/office/drawing/2014/main" id="{5A334226-F628-4713-A766-67155EB9BDD1}"/>
              </a:ext>
            </a:extLst>
          </p:cNvPr>
          <p:cNvSpPr>
            <a:spLocks noGrp="1"/>
          </p:cNvSpPr>
          <p:nvPr>
            <p:ph type="ftr" sz="quarter" idx="11"/>
          </p:nvPr>
        </p:nvSpPr>
        <p:spPr/>
        <p:txBody>
          <a:bodyPr/>
          <a:lstStyle/>
          <a:p>
            <a:r>
              <a:rPr lang="en-GB"/>
              <a:t>Tord Ekelof    Uppsala University</a:t>
            </a:r>
          </a:p>
        </p:txBody>
      </p:sp>
      <p:sp>
        <p:nvSpPr>
          <p:cNvPr id="5" name="Slide Number Placeholder 4">
            <a:extLst>
              <a:ext uri="{FF2B5EF4-FFF2-40B4-BE49-F238E27FC236}">
                <a16:creationId xmlns:a16="http://schemas.microsoft.com/office/drawing/2014/main" id="{2DFDF388-261A-403D-A46D-DAF37FEEE8F3}"/>
              </a:ext>
            </a:extLst>
          </p:cNvPr>
          <p:cNvSpPr>
            <a:spLocks noGrp="1"/>
          </p:cNvSpPr>
          <p:nvPr>
            <p:ph type="sldNum" sz="quarter" idx="12"/>
          </p:nvPr>
        </p:nvSpPr>
        <p:spPr/>
        <p:txBody>
          <a:bodyPr/>
          <a:lstStyle/>
          <a:p>
            <a:fld id="{56787FA4-FCC6-4BBB-937D-FCA04EA4451F}" type="slidenum">
              <a:rPr lang="en-GB" smtClean="0"/>
              <a:t>4</a:t>
            </a:fld>
            <a:endParaRPr lang="en-GB"/>
          </a:p>
        </p:txBody>
      </p:sp>
    </p:spTree>
    <p:extLst>
      <p:ext uri="{BB962C8B-B14F-4D97-AF65-F5344CB8AC3E}">
        <p14:creationId xmlns:p14="http://schemas.microsoft.com/office/powerpoint/2010/main" val="2867459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F5AB6-7554-4335-AF77-5F3D09E6F977}"/>
              </a:ext>
            </a:extLst>
          </p:cNvPr>
          <p:cNvSpPr>
            <a:spLocks noGrp="1"/>
          </p:cNvSpPr>
          <p:nvPr>
            <p:ph type="title"/>
          </p:nvPr>
        </p:nvSpPr>
        <p:spPr>
          <a:xfrm>
            <a:off x="838200" y="2766218"/>
            <a:ext cx="10515600" cy="1325563"/>
          </a:xfrm>
        </p:spPr>
        <p:txBody>
          <a:bodyPr>
            <a:noAutofit/>
          </a:bodyPr>
          <a:lstStyle/>
          <a:p>
            <a:r>
              <a:rPr lang="en-US" sz="2800" i="1" dirty="0"/>
              <a:t>Team</a:t>
            </a:r>
            <a:br>
              <a:rPr lang="en-US" sz="2800" i="1" dirty="0"/>
            </a:br>
            <a:br>
              <a:rPr lang="en-US" sz="2800" dirty="0"/>
            </a:br>
            <a:r>
              <a:rPr lang="en-US" sz="2800" dirty="0"/>
              <a:t>ERC Synergy grants support projects carried out by </a:t>
            </a:r>
            <a:r>
              <a:rPr lang="en-US" sz="2800" b="1" dirty="0"/>
              <a:t>a group of two to four individual researchers who can employ researchers of any nationality as team members</a:t>
            </a:r>
            <a:r>
              <a:rPr lang="en-US" sz="2800" dirty="0"/>
              <a:t>. It is also possible to have one or more team members located in a third country.</a:t>
            </a:r>
            <a:br>
              <a:rPr lang="en-US" sz="2800" dirty="0"/>
            </a:br>
            <a:r>
              <a:rPr lang="en-US" sz="2800" dirty="0"/>
              <a:t>Vacancies for team members interested in joining an ERC led research project can be published on the </a:t>
            </a:r>
            <a:r>
              <a:rPr lang="en-US" sz="2800" dirty="0" err="1">
                <a:hlinkClick r:id="rId2"/>
              </a:rPr>
              <a:t>Euraxess</a:t>
            </a:r>
            <a:r>
              <a:rPr lang="en-US" sz="2800" dirty="0">
                <a:hlinkClick r:id="rId2"/>
              </a:rPr>
              <a:t>-Jobs</a:t>
            </a:r>
            <a:r>
              <a:rPr lang="en-US" sz="2800" dirty="0"/>
              <a:t> portal.</a:t>
            </a:r>
            <a:br>
              <a:rPr lang="en-US" sz="2800" dirty="0"/>
            </a:br>
            <a:br>
              <a:rPr lang="en-US" sz="2800" dirty="0"/>
            </a:br>
            <a:br>
              <a:rPr lang="en-US" sz="2800" dirty="0"/>
            </a:br>
            <a:br>
              <a:rPr lang="en-US" sz="2800" dirty="0"/>
            </a:br>
            <a:endParaRPr lang="en-GB" sz="2800" dirty="0"/>
          </a:p>
        </p:txBody>
      </p:sp>
      <p:sp>
        <p:nvSpPr>
          <p:cNvPr id="3" name="Date Placeholder 2">
            <a:extLst>
              <a:ext uri="{FF2B5EF4-FFF2-40B4-BE49-F238E27FC236}">
                <a16:creationId xmlns:a16="http://schemas.microsoft.com/office/drawing/2014/main" id="{43C69E79-9010-4036-A5D2-3DC19BE3987B}"/>
              </a:ext>
            </a:extLst>
          </p:cNvPr>
          <p:cNvSpPr>
            <a:spLocks noGrp="1"/>
          </p:cNvSpPr>
          <p:nvPr>
            <p:ph type="dt" sz="half" idx="10"/>
          </p:nvPr>
        </p:nvSpPr>
        <p:spPr/>
        <p:txBody>
          <a:bodyPr/>
          <a:lstStyle/>
          <a:p>
            <a:r>
              <a:rPr lang="en-GB"/>
              <a:t>29/05/2020</a:t>
            </a:r>
          </a:p>
        </p:txBody>
      </p:sp>
      <p:sp>
        <p:nvSpPr>
          <p:cNvPr id="4" name="Footer Placeholder 3">
            <a:extLst>
              <a:ext uri="{FF2B5EF4-FFF2-40B4-BE49-F238E27FC236}">
                <a16:creationId xmlns:a16="http://schemas.microsoft.com/office/drawing/2014/main" id="{C10035A3-A7AE-4D11-8476-29B1FB73548F}"/>
              </a:ext>
            </a:extLst>
          </p:cNvPr>
          <p:cNvSpPr>
            <a:spLocks noGrp="1"/>
          </p:cNvSpPr>
          <p:nvPr>
            <p:ph type="ftr" sz="quarter" idx="11"/>
          </p:nvPr>
        </p:nvSpPr>
        <p:spPr/>
        <p:txBody>
          <a:bodyPr/>
          <a:lstStyle/>
          <a:p>
            <a:r>
              <a:rPr lang="en-GB"/>
              <a:t>Tord Ekelof    Uppsala University</a:t>
            </a:r>
          </a:p>
        </p:txBody>
      </p:sp>
      <p:sp>
        <p:nvSpPr>
          <p:cNvPr id="5" name="Slide Number Placeholder 4">
            <a:extLst>
              <a:ext uri="{FF2B5EF4-FFF2-40B4-BE49-F238E27FC236}">
                <a16:creationId xmlns:a16="http://schemas.microsoft.com/office/drawing/2014/main" id="{E75B8BB7-8DAB-49DB-9DC9-19BC889CD675}"/>
              </a:ext>
            </a:extLst>
          </p:cNvPr>
          <p:cNvSpPr>
            <a:spLocks noGrp="1"/>
          </p:cNvSpPr>
          <p:nvPr>
            <p:ph type="sldNum" sz="quarter" idx="12"/>
          </p:nvPr>
        </p:nvSpPr>
        <p:spPr/>
        <p:txBody>
          <a:bodyPr/>
          <a:lstStyle/>
          <a:p>
            <a:fld id="{56787FA4-FCC6-4BBB-937D-FCA04EA4451F}" type="slidenum">
              <a:rPr lang="en-GB" smtClean="0"/>
              <a:t>5</a:t>
            </a:fld>
            <a:endParaRPr lang="en-GB"/>
          </a:p>
        </p:txBody>
      </p:sp>
    </p:spTree>
    <p:extLst>
      <p:ext uri="{BB962C8B-B14F-4D97-AF65-F5344CB8AC3E}">
        <p14:creationId xmlns:p14="http://schemas.microsoft.com/office/powerpoint/2010/main" val="3565465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1473A-A721-4A11-87C9-4E5C451BDB93}"/>
              </a:ext>
            </a:extLst>
          </p:cNvPr>
          <p:cNvSpPr>
            <a:spLocks noGrp="1"/>
          </p:cNvSpPr>
          <p:nvPr>
            <p:ph type="title"/>
          </p:nvPr>
        </p:nvSpPr>
        <p:spPr>
          <a:xfrm>
            <a:off x="974678" y="2929991"/>
            <a:ext cx="10515600" cy="1325563"/>
          </a:xfrm>
        </p:spPr>
        <p:txBody>
          <a:bodyPr>
            <a:normAutofit fontScale="90000"/>
          </a:bodyPr>
          <a:lstStyle/>
          <a:p>
            <a:r>
              <a:rPr lang="en-US" sz="3100" i="1" dirty="0"/>
              <a:t>How much?</a:t>
            </a:r>
            <a:br>
              <a:rPr lang="en-US" sz="3100" dirty="0"/>
            </a:br>
            <a:br>
              <a:rPr lang="en-US" sz="3100" dirty="0"/>
            </a:br>
            <a:r>
              <a:rPr lang="en-US" sz="3100" dirty="0"/>
              <a:t>Synergy Grants can be up to a maximum of </a:t>
            </a:r>
            <a:r>
              <a:rPr lang="en-US" sz="3100" b="1" dirty="0"/>
              <a:t>€ 10 million for a period of 6 years </a:t>
            </a:r>
            <a:r>
              <a:rPr lang="en-US" sz="3100" dirty="0"/>
              <a:t>(</a:t>
            </a:r>
            <a:r>
              <a:rPr lang="en-US" sz="3100" i="1" dirty="0"/>
              <a:t>pro rata </a:t>
            </a:r>
            <a:r>
              <a:rPr lang="en-US" sz="3100" dirty="0"/>
              <a:t>for projects of shorter duration). </a:t>
            </a:r>
            <a:br>
              <a:rPr lang="en-US" sz="3100" dirty="0"/>
            </a:br>
            <a:br>
              <a:rPr lang="en-US" sz="3100" dirty="0"/>
            </a:br>
            <a:r>
              <a:rPr lang="en-US" sz="3100" dirty="0"/>
              <a:t>However an </a:t>
            </a:r>
            <a:r>
              <a:rPr lang="en-US" sz="3100" b="1" dirty="0"/>
              <a:t>addition € 4 million </a:t>
            </a:r>
            <a:r>
              <a:rPr lang="en-US" sz="3100" dirty="0"/>
              <a:t>can be requested in the proposal in total to cover:</a:t>
            </a:r>
            <a:br>
              <a:rPr lang="en-US" sz="3100" dirty="0"/>
            </a:br>
            <a:r>
              <a:rPr lang="en-US" sz="3100" dirty="0"/>
              <a:t>eligible 'start-up' costs for Principal Investigators moving to the EU or an Associated Country from elsewhere as a consequence of receiving an </a:t>
            </a:r>
            <a:br>
              <a:rPr lang="en-US" sz="3100" dirty="0"/>
            </a:br>
            <a:r>
              <a:rPr lang="en-US" sz="3100" dirty="0"/>
              <a:t>ERC grant and/or</a:t>
            </a:r>
            <a:br>
              <a:rPr lang="en-US" sz="3100" dirty="0"/>
            </a:br>
            <a:r>
              <a:rPr lang="en-US" sz="3100" dirty="0"/>
              <a:t>the purchase of major equipment  and/or</a:t>
            </a:r>
            <a:br>
              <a:rPr lang="en-US" sz="3100" dirty="0"/>
            </a:br>
            <a:r>
              <a:rPr lang="en-US" sz="3100" dirty="0"/>
              <a:t>access to large facilities.</a:t>
            </a:r>
            <a:br>
              <a:rPr lang="en-US" sz="3100" dirty="0"/>
            </a:br>
            <a:r>
              <a:rPr lang="en-US" sz="3100" dirty="0"/>
              <a:t>An ERC grant can cover up to </a:t>
            </a:r>
            <a:r>
              <a:rPr lang="en-US" sz="3100" b="1" dirty="0"/>
              <a:t>100% of the total eligible direct costs </a:t>
            </a:r>
            <a:r>
              <a:rPr lang="en-US" sz="3100" dirty="0"/>
              <a:t>of the research plus a contribution of </a:t>
            </a:r>
            <a:r>
              <a:rPr lang="en-US" sz="3100" b="1" dirty="0"/>
              <a:t>25% of the total eligible costs towards indirect costs.</a:t>
            </a:r>
            <a:br>
              <a:rPr lang="en-US" dirty="0"/>
            </a:br>
            <a:endParaRPr lang="en-GB" dirty="0"/>
          </a:p>
        </p:txBody>
      </p:sp>
      <p:sp>
        <p:nvSpPr>
          <p:cNvPr id="3" name="Date Placeholder 2">
            <a:extLst>
              <a:ext uri="{FF2B5EF4-FFF2-40B4-BE49-F238E27FC236}">
                <a16:creationId xmlns:a16="http://schemas.microsoft.com/office/drawing/2014/main" id="{68628DC1-2E26-43F8-86D1-FF9425924ECF}"/>
              </a:ext>
            </a:extLst>
          </p:cNvPr>
          <p:cNvSpPr>
            <a:spLocks noGrp="1"/>
          </p:cNvSpPr>
          <p:nvPr>
            <p:ph type="dt" sz="half" idx="10"/>
          </p:nvPr>
        </p:nvSpPr>
        <p:spPr/>
        <p:txBody>
          <a:bodyPr/>
          <a:lstStyle/>
          <a:p>
            <a:r>
              <a:rPr lang="en-GB"/>
              <a:t>29/05/2020</a:t>
            </a:r>
          </a:p>
        </p:txBody>
      </p:sp>
      <p:sp>
        <p:nvSpPr>
          <p:cNvPr id="4" name="Footer Placeholder 3">
            <a:extLst>
              <a:ext uri="{FF2B5EF4-FFF2-40B4-BE49-F238E27FC236}">
                <a16:creationId xmlns:a16="http://schemas.microsoft.com/office/drawing/2014/main" id="{8DEED069-2229-4244-BFCC-4422D196A0BA}"/>
              </a:ext>
            </a:extLst>
          </p:cNvPr>
          <p:cNvSpPr>
            <a:spLocks noGrp="1"/>
          </p:cNvSpPr>
          <p:nvPr>
            <p:ph type="ftr" sz="quarter" idx="11"/>
          </p:nvPr>
        </p:nvSpPr>
        <p:spPr/>
        <p:txBody>
          <a:bodyPr/>
          <a:lstStyle/>
          <a:p>
            <a:r>
              <a:rPr lang="en-GB"/>
              <a:t>Tord Ekelof    Uppsala University</a:t>
            </a:r>
          </a:p>
        </p:txBody>
      </p:sp>
      <p:sp>
        <p:nvSpPr>
          <p:cNvPr id="5" name="Slide Number Placeholder 4">
            <a:extLst>
              <a:ext uri="{FF2B5EF4-FFF2-40B4-BE49-F238E27FC236}">
                <a16:creationId xmlns:a16="http://schemas.microsoft.com/office/drawing/2014/main" id="{A75D0CC7-97CD-44DB-AF0F-96E765522F1B}"/>
              </a:ext>
            </a:extLst>
          </p:cNvPr>
          <p:cNvSpPr>
            <a:spLocks noGrp="1"/>
          </p:cNvSpPr>
          <p:nvPr>
            <p:ph type="sldNum" sz="quarter" idx="12"/>
          </p:nvPr>
        </p:nvSpPr>
        <p:spPr/>
        <p:txBody>
          <a:bodyPr/>
          <a:lstStyle/>
          <a:p>
            <a:fld id="{56787FA4-FCC6-4BBB-937D-FCA04EA4451F}" type="slidenum">
              <a:rPr lang="en-GB" smtClean="0"/>
              <a:t>6</a:t>
            </a:fld>
            <a:endParaRPr lang="en-GB"/>
          </a:p>
        </p:txBody>
      </p:sp>
    </p:spTree>
    <p:extLst>
      <p:ext uri="{BB962C8B-B14F-4D97-AF65-F5344CB8AC3E}">
        <p14:creationId xmlns:p14="http://schemas.microsoft.com/office/powerpoint/2010/main" val="316508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75224-06A6-4C2E-8D2E-EB7B89F0068A}"/>
              </a:ext>
            </a:extLst>
          </p:cNvPr>
          <p:cNvSpPr>
            <a:spLocks noGrp="1"/>
          </p:cNvSpPr>
          <p:nvPr>
            <p:ph type="title"/>
          </p:nvPr>
        </p:nvSpPr>
        <p:spPr>
          <a:xfrm>
            <a:off x="1001973" y="3666970"/>
            <a:ext cx="10515600" cy="1325563"/>
          </a:xfrm>
        </p:spPr>
        <p:txBody>
          <a:bodyPr>
            <a:noAutofit/>
          </a:bodyPr>
          <a:lstStyle/>
          <a:p>
            <a:r>
              <a:rPr lang="en-US" sz="2800" i="1" dirty="0"/>
              <a:t>When can we apply and when obtain the financing?</a:t>
            </a:r>
            <a:br>
              <a:rPr lang="en-US" sz="2800" dirty="0"/>
            </a:br>
            <a:br>
              <a:rPr lang="en-US" sz="2800" dirty="0"/>
            </a:br>
            <a:r>
              <a:rPr lang="en-US" sz="2800" dirty="0"/>
              <a:t>Till now ERC Synergy grants were announced each year in September 90 days before the submission deadline date, which usually is in December.</a:t>
            </a:r>
            <a:br>
              <a:rPr lang="en-US" sz="2800" dirty="0"/>
            </a:br>
            <a:br>
              <a:rPr lang="en-US" sz="2800" dirty="0"/>
            </a:br>
            <a:r>
              <a:rPr lang="en-US" sz="2800" dirty="0"/>
              <a:t>But </a:t>
            </a:r>
            <a:r>
              <a:rPr lang="en-US" sz="2800" b="1" dirty="0"/>
              <a:t>in 2020 there will unfortunately be no announcement </a:t>
            </a:r>
            <a:r>
              <a:rPr lang="en-US" sz="2800" dirty="0"/>
              <a:t>of a ERC synergy grant. If we plan to apply for such a grant we would thus have to wait for the next call to be made in autumn 2021 and we can thus only expect that </a:t>
            </a:r>
            <a:r>
              <a:rPr lang="en-US" sz="2800" b="1" dirty="0"/>
              <a:t>decisions on the applications will be published by autumn 2022.</a:t>
            </a:r>
            <a:br>
              <a:rPr lang="en-US" sz="2800" dirty="0"/>
            </a:br>
            <a:br>
              <a:rPr lang="en-US" sz="2800" dirty="0"/>
            </a:br>
            <a:br>
              <a:rPr lang="sv-SE" sz="2800" dirty="0"/>
            </a:br>
            <a:r>
              <a:rPr lang="en-US" sz="2800" dirty="0"/>
              <a:t> </a:t>
            </a:r>
            <a:endParaRPr lang="en-GB" sz="2800" dirty="0"/>
          </a:p>
        </p:txBody>
      </p:sp>
      <p:sp>
        <p:nvSpPr>
          <p:cNvPr id="3" name="Date Placeholder 2">
            <a:extLst>
              <a:ext uri="{FF2B5EF4-FFF2-40B4-BE49-F238E27FC236}">
                <a16:creationId xmlns:a16="http://schemas.microsoft.com/office/drawing/2014/main" id="{2BE2DD55-9935-4F59-A935-CA1045C06819}"/>
              </a:ext>
            </a:extLst>
          </p:cNvPr>
          <p:cNvSpPr>
            <a:spLocks noGrp="1"/>
          </p:cNvSpPr>
          <p:nvPr>
            <p:ph type="dt" sz="half" idx="10"/>
          </p:nvPr>
        </p:nvSpPr>
        <p:spPr/>
        <p:txBody>
          <a:bodyPr/>
          <a:lstStyle/>
          <a:p>
            <a:r>
              <a:rPr lang="en-GB"/>
              <a:t>29/05/2020</a:t>
            </a:r>
          </a:p>
        </p:txBody>
      </p:sp>
      <p:sp>
        <p:nvSpPr>
          <p:cNvPr id="4" name="Footer Placeholder 3">
            <a:extLst>
              <a:ext uri="{FF2B5EF4-FFF2-40B4-BE49-F238E27FC236}">
                <a16:creationId xmlns:a16="http://schemas.microsoft.com/office/drawing/2014/main" id="{C2363799-66A1-4CC0-A3EA-91FE47A99B17}"/>
              </a:ext>
            </a:extLst>
          </p:cNvPr>
          <p:cNvSpPr>
            <a:spLocks noGrp="1"/>
          </p:cNvSpPr>
          <p:nvPr>
            <p:ph type="ftr" sz="quarter" idx="11"/>
          </p:nvPr>
        </p:nvSpPr>
        <p:spPr/>
        <p:txBody>
          <a:bodyPr/>
          <a:lstStyle/>
          <a:p>
            <a:r>
              <a:rPr lang="en-GB" dirty="0"/>
              <a:t>Tord Ekelof    Uppsala University</a:t>
            </a:r>
          </a:p>
        </p:txBody>
      </p:sp>
      <p:sp>
        <p:nvSpPr>
          <p:cNvPr id="5" name="Slide Number Placeholder 4">
            <a:extLst>
              <a:ext uri="{FF2B5EF4-FFF2-40B4-BE49-F238E27FC236}">
                <a16:creationId xmlns:a16="http://schemas.microsoft.com/office/drawing/2014/main" id="{7238D8A4-6101-4EE3-BC4C-222CDAAD3C2F}"/>
              </a:ext>
            </a:extLst>
          </p:cNvPr>
          <p:cNvSpPr>
            <a:spLocks noGrp="1"/>
          </p:cNvSpPr>
          <p:nvPr>
            <p:ph type="sldNum" sz="quarter" idx="12"/>
          </p:nvPr>
        </p:nvSpPr>
        <p:spPr/>
        <p:txBody>
          <a:bodyPr/>
          <a:lstStyle/>
          <a:p>
            <a:fld id="{56787FA4-FCC6-4BBB-937D-FCA04EA4451F}" type="slidenum">
              <a:rPr lang="en-GB" smtClean="0"/>
              <a:t>7</a:t>
            </a:fld>
            <a:endParaRPr lang="en-GB"/>
          </a:p>
        </p:txBody>
      </p:sp>
    </p:spTree>
    <p:extLst>
      <p:ext uri="{BB962C8B-B14F-4D97-AF65-F5344CB8AC3E}">
        <p14:creationId xmlns:p14="http://schemas.microsoft.com/office/powerpoint/2010/main" val="3946385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8102D-138B-4D51-9E77-CF0D1F9EC1ED}"/>
              </a:ext>
            </a:extLst>
          </p:cNvPr>
          <p:cNvSpPr>
            <a:spLocks noGrp="1"/>
          </p:cNvSpPr>
          <p:nvPr>
            <p:ph type="title"/>
          </p:nvPr>
        </p:nvSpPr>
        <p:spPr>
          <a:xfrm>
            <a:off x="247935" y="2875402"/>
            <a:ext cx="11696130" cy="1325563"/>
          </a:xfrm>
        </p:spPr>
        <p:txBody>
          <a:bodyPr>
            <a:normAutofit fontScale="90000"/>
          </a:bodyPr>
          <a:lstStyle/>
          <a:p>
            <a:r>
              <a:rPr lang="sv-SE" b="1" dirty="0"/>
              <a:t>INFRADEV-01-2017 - Design Studies </a:t>
            </a:r>
            <a:br>
              <a:rPr lang="sv-SE" b="1" dirty="0"/>
            </a:br>
            <a:br>
              <a:rPr lang="sv-SE" b="1" dirty="0"/>
            </a:br>
            <a:r>
              <a:rPr lang="sv-SE" sz="3100" b="1" dirty="0"/>
              <a:t>https://cordis.europa.eu/programme/id/H2020_INFRADEV-01-2017 </a:t>
            </a:r>
            <a:br>
              <a:rPr lang="sv-SE" b="1" dirty="0"/>
            </a:br>
            <a:br>
              <a:rPr lang="sv-SE" b="1" dirty="0"/>
            </a:br>
            <a:r>
              <a:rPr lang="en-US" sz="3100" dirty="0"/>
              <a:t>Design studies </a:t>
            </a:r>
            <a:r>
              <a:rPr lang="en-US" sz="3100" b="1" dirty="0"/>
              <a:t>should address all key questions concerning the technical and conceptual feasibility of new or upgraded fully fledged user facilities </a:t>
            </a:r>
            <a:r>
              <a:rPr lang="en-US" sz="3100" dirty="0"/>
              <a:t>(proposals considering just a component for research infrastructures are not targeted by this topic). Design studies lead to a </a:t>
            </a:r>
            <a:r>
              <a:rPr lang="en-US" sz="3100" b="1" dirty="0"/>
              <a:t>'conceptual design report' </a:t>
            </a:r>
            <a:r>
              <a:rPr lang="en-US" sz="3100" dirty="0"/>
              <a:t>showing the maturity of the concept and forming the basis for identifying and constructing the next generation of Europe's and the world's leading research infrastructures. Conceptual design reports will present major choices for </a:t>
            </a:r>
            <a:r>
              <a:rPr lang="en-US" sz="3100" b="1" dirty="0"/>
              <a:t>design alternatives </a:t>
            </a:r>
            <a:r>
              <a:rPr lang="en-US" sz="3100" dirty="0"/>
              <a:t>and associated </a:t>
            </a:r>
            <a:r>
              <a:rPr lang="en-US" sz="3100" b="1" dirty="0"/>
              <a:t>cost ranges</a:t>
            </a:r>
            <a:r>
              <a:rPr lang="en-US" sz="3100" dirty="0"/>
              <a:t>, both in terms of their strategic relevance for meeting today's and tomorrow's societal challenges, and (where applicable) in terms of the technical work underpinning the development of new or upgraded research infrastructures of European interest. </a:t>
            </a:r>
            <a:r>
              <a:rPr lang="en-US" sz="3100" b="1" dirty="0"/>
              <a:t>All fields of science are considered</a:t>
            </a:r>
            <a:r>
              <a:rPr lang="en-US" sz="3100" dirty="0"/>
              <a:t>.</a:t>
            </a:r>
            <a:br>
              <a:rPr lang="sv-SE" b="1" dirty="0"/>
            </a:br>
            <a:endParaRPr lang="en-GB" dirty="0"/>
          </a:p>
        </p:txBody>
      </p:sp>
      <p:sp>
        <p:nvSpPr>
          <p:cNvPr id="3" name="Date Placeholder 2">
            <a:extLst>
              <a:ext uri="{FF2B5EF4-FFF2-40B4-BE49-F238E27FC236}">
                <a16:creationId xmlns:a16="http://schemas.microsoft.com/office/drawing/2014/main" id="{B3CA2279-7434-4CA0-8009-A89AC1A2D967}"/>
              </a:ext>
            </a:extLst>
          </p:cNvPr>
          <p:cNvSpPr>
            <a:spLocks noGrp="1"/>
          </p:cNvSpPr>
          <p:nvPr>
            <p:ph type="dt" sz="half" idx="10"/>
          </p:nvPr>
        </p:nvSpPr>
        <p:spPr/>
        <p:txBody>
          <a:bodyPr/>
          <a:lstStyle/>
          <a:p>
            <a:r>
              <a:rPr lang="en-GB"/>
              <a:t>29/05/2020</a:t>
            </a:r>
          </a:p>
        </p:txBody>
      </p:sp>
      <p:sp>
        <p:nvSpPr>
          <p:cNvPr id="4" name="Footer Placeholder 3">
            <a:extLst>
              <a:ext uri="{FF2B5EF4-FFF2-40B4-BE49-F238E27FC236}">
                <a16:creationId xmlns:a16="http://schemas.microsoft.com/office/drawing/2014/main" id="{0F65D6FA-729C-4EDE-A8B2-04A3460CCA85}"/>
              </a:ext>
            </a:extLst>
          </p:cNvPr>
          <p:cNvSpPr>
            <a:spLocks noGrp="1"/>
          </p:cNvSpPr>
          <p:nvPr>
            <p:ph type="ftr" sz="quarter" idx="11"/>
          </p:nvPr>
        </p:nvSpPr>
        <p:spPr/>
        <p:txBody>
          <a:bodyPr/>
          <a:lstStyle/>
          <a:p>
            <a:r>
              <a:rPr lang="en-GB" dirty="0"/>
              <a:t>Tord Ekelof    Uppsala University</a:t>
            </a:r>
          </a:p>
        </p:txBody>
      </p:sp>
      <p:sp>
        <p:nvSpPr>
          <p:cNvPr id="5" name="Slide Number Placeholder 4">
            <a:extLst>
              <a:ext uri="{FF2B5EF4-FFF2-40B4-BE49-F238E27FC236}">
                <a16:creationId xmlns:a16="http://schemas.microsoft.com/office/drawing/2014/main" id="{618BC5D4-B04A-42BB-9B3C-A0696FF68923}"/>
              </a:ext>
            </a:extLst>
          </p:cNvPr>
          <p:cNvSpPr>
            <a:spLocks noGrp="1"/>
          </p:cNvSpPr>
          <p:nvPr>
            <p:ph type="sldNum" sz="quarter" idx="12"/>
          </p:nvPr>
        </p:nvSpPr>
        <p:spPr/>
        <p:txBody>
          <a:bodyPr/>
          <a:lstStyle/>
          <a:p>
            <a:fld id="{56787FA4-FCC6-4BBB-937D-FCA04EA4451F}" type="slidenum">
              <a:rPr lang="en-GB" smtClean="0"/>
              <a:t>8</a:t>
            </a:fld>
            <a:endParaRPr lang="en-GB"/>
          </a:p>
        </p:txBody>
      </p:sp>
    </p:spTree>
    <p:extLst>
      <p:ext uri="{BB962C8B-B14F-4D97-AF65-F5344CB8AC3E}">
        <p14:creationId xmlns:p14="http://schemas.microsoft.com/office/powerpoint/2010/main" val="2335671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C3BE8-6CD5-414F-BED8-19571C5B464A}"/>
              </a:ext>
            </a:extLst>
          </p:cNvPr>
          <p:cNvSpPr>
            <a:spLocks noGrp="1"/>
          </p:cNvSpPr>
          <p:nvPr>
            <p:ph type="title"/>
          </p:nvPr>
        </p:nvSpPr>
        <p:spPr>
          <a:xfrm>
            <a:off x="382137" y="2793514"/>
            <a:ext cx="11409529" cy="1325563"/>
          </a:xfrm>
        </p:spPr>
        <p:txBody>
          <a:bodyPr>
            <a:normAutofit fontScale="90000"/>
          </a:bodyPr>
          <a:lstStyle/>
          <a:p>
            <a:r>
              <a:rPr lang="en-US" sz="3100" dirty="0"/>
              <a:t>The activities to be performed in a Design Study proposal include both:</a:t>
            </a:r>
            <a:br>
              <a:rPr lang="en-US" sz="3100" dirty="0"/>
            </a:br>
            <a:br>
              <a:rPr lang="en-US" sz="3100" dirty="0"/>
            </a:br>
            <a:r>
              <a:rPr lang="en-US" sz="3100" dirty="0"/>
              <a:t>Scientific and technical work, i.e. (1) </a:t>
            </a:r>
            <a:r>
              <a:rPr lang="en-US" sz="3100" b="1" dirty="0"/>
              <a:t>the drafting of concepts, architecture and engineering plans for the construction, </a:t>
            </a:r>
            <a:r>
              <a:rPr lang="en-US" sz="3100" dirty="0"/>
              <a:t>taking into due account resource efficiency and environmental (including climate-related) impacts, as well as, when relevant, the creation of prototypes; (2) scientific and technical work to ensure that the scientific user communities exploit the new facility from the start with the highest efficiency.</a:t>
            </a:r>
            <a:br>
              <a:rPr lang="en-US" sz="3100" dirty="0"/>
            </a:br>
            <a:br>
              <a:rPr lang="en-US" sz="3100" dirty="0"/>
            </a:br>
            <a:r>
              <a:rPr lang="en-US" sz="3100" dirty="0"/>
              <a:t>Conceptual work, i.e. (1) </a:t>
            </a:r>
            <a:r>
              <a:rPr lang="en-US" sz="3100" b="1" dirty="0"/>
              <a:t>plans to coherently integrate the new infrastructure into the European landscape of related facilities </a:t>
            </a:r>
            <a:r>
              <a:rPr lang="en-US" sz="3100" dirty="0"/>
              <a:t>in accordance, whenever appropriate, with the EU objective of a balanced territorial development; (2) the estimated budget for construction and operation; (3) plans for an international governance structure; (4) the planning of research services to be provided at international level, (5) procedure and criteria to choose the site of the infrastructure.</a:t>
            </a:r>
            <a:br>
              <a:rPr lang="en-US" dirty="0"/>
            </a:br>
            <a:endParaRPr lang="en-GB" dirty="0"/>
          </a:p>
        </p:txBody>
      </p:sp>
      <p:sp>
        <p:nvSpPr>
          <p:cNvPr id="3" name="Date Placeholder 2">
            <a:extLst>
              <a:ext uri="{FF2B5EF4-FFF2-40B4-BE49-F238E27FC236}">
                <a16:creationId xmlns:a16="http://schemas.microsoft.com/office/drawing/2014/main" id="{CC240E9D-821B-4CC3-A958-E05C8F55E5E9}"/>
              </a:ext>
            </a:extLst>
          </p:cNvPr>
          <p:cNvSpPr>
            <a:spLocks noGrp="1"/>
          </p:cNvSpPr>
          <p:nvPr>
            <p:ph type="dt" sz="half" idx="10"/>
          </p:nvPr>
        </p:nvSpPr>
        <p:spPr/>
        <p:txBody>
          <a:bodyPr/>
          <a:lstStyle/>
          <a:p>
            <a:r>
              <a:rPr lang="en-GB"/>
              <a:t>29/05/2020</a:t>
            </a:r>
          </a:p>
        </p:txBody>
      </p:sp>
      <p:sp>
        <p:nvSpPr>
          <p:cNvPr id="4" name="Footer Placeholder 3">
            <a:extLst>
              <a:ext uri="{FF2B5EF4-FFF2-40B4-BE49-F238E27FC236}">
                <a16:creationId xmlns:a16="http://schemas.microsoft.com/office/drawing/2014/main" id="{BAB5E09F-6BCD-4AF9-B893-B21924E0A3BE}"/>
              </a:ext>
            </a:extLst>
          </p:cNvPr>
          <p:cNvSpPr>
            <a:spLocks noGrp="1"/>
          </p:cNvSpPr>
          <p:nvPr>
            <p:ph type="ftr" sz="quarter" idx="11"/>
          </p:nvPr>
        </p:nvSpPr>
        <p:spPr/>
        <p:txBody>
          <a:bodyPr/>
          <a:lstStyle/>
          <a:p>
            <a:r>
              <a:rPr lang="en-GB"/>
              <a:t>Tord Ekelof    Uppsala University</a:t>
            </a:r>
          </a:p>
        </p:txBody>
      </p:sp>
      <p:sp>
        <p:nvSpPr>
          <p:cNvPr id="5" name="Slide Number Placeholder 4">
            <a:extLst>
              <a:ext uri="{FF2B5EF4-FFF2-40B4-BE49-F238E27FC236}">
                <a16:creationId xmlns:a16="http://schemas.microsoft.com/office/drawing/2014/main" id="{C6F889BE-86BD-4887-82FA-45B9BC9FF92F}"/>
              </a:ext>
            </a:extLst>
          </p:cNvPr>
          <p:cNvSpPr>
            <a:spLocks noGrp="1"/>
          </p:cNvSpPr>
          <p:nvPr>
            <p:ph type="sldNum" sz="quarter" idx="12"/>
          </p:nvPr>
        </p:nvSpPr>
        <p:spPr/>
        <p:txBody>
          <a:bodyPr/>
          <a:lstStyle/>
          <a:p>
            <a:fld id="{56787FA4-FCC6-4BBB-937D-FCA04EA4451F}" type="slidenum">
              <a:rPr lang="en-GB" smtClean="0"/>
              <a:t>9</a:t>
            </a:fld>
            <a:endParaRPr lang="en-GB"/>
          </a:p>
        </p:txBody>
      </p:sp>
    </p:spTree>
    <p:extLst>
      <p:ext uri="{BB962C8B-B14F-4D97-AF65-F5344CB8AC3E}">
        <p14:creationId xmlns:p14="http://schemas.microsoft.com/office/powerpoint/2010/main" val="1897158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1430</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Introduction to the meeting and outline of the ERC Synergy funding scheme and the Horizon Europe INFRADEV-1 funding scheme </vt:lpstr>
      <vt:lpstr>This will be a follow up meeting of the workshop in Uppsala 2-3 March entitled ‘Intensity Frontier Particle Physics with Compressed Pulses from the ESS Linac’ .   Today we shall discuss some initial-phase design-studies for the various projects already presented at the Uppsala workshop. It has been proposed  that we include these initial-phase design-studies and prototype tests in a common  application(s) to ERC and/or EU.   We will first have 5 short presentations of the initial-phase design-studies that we then are going to discuss during the following 40 minutes of our meeting. It is important that various design studies to be included in the application(s) shall be imply the use of the proposed accumulator ring and the 1.3 µs proton pulses that are enabled by that ring, rather than just on the ESS linac alone and its 2.84 ms long proton pulses.   The role of the accumulator ring and the suppression of the random background, that the use of the accumulator implies for several of the proposed experiments, thus need to be discussed, as this is proposed to be our important synergy theme when we shall make an ERC Synergy grant application and the reason why would make such an application together to ERC and/or to EU for a Design Study.  </vt:lpstr>
      <vt:lpstr>European Research Council Synergy Grant https://erc.europa.eu/funding/synergy-grants  Who can apply? A group of two to maximum four Principal Investigators (PIs) – of which one will be designated as the corresponding PI (cPI) – working together and bringing different skills and resources to tackle ambitious research problems. No specific eligibility criteria regarding the academic training are foreseen for ERC Synergy Grants. PIs must present an early achievement track-record or a ten-year track-record, whichever is most appropriate. Proposals will be evaluated on the sole criterion of scientific excellence which, in the case the ERC Synergy Grants, takes on the additional meaning of outstanding intrinsic synergetic effect </vt:lpstr>
      <vt:lpstr>What proposals are eligible?  Applications can be made in any field of research.  The ERC's grants operate on a 'bottom-up' basis without predetermined priorities. In the case of the ERC Synergy Grants, applications must demonstrate that the proposed research cannot be carried out by a single PI working alone.  For the first time under the 2019 Work Programme, one Principal Investigator per Synergy Grant group at any one time can be hosted or engaged by an institution outside of the EU or Associated Countries.  According to an advisor at my university The ERC wants to distinguish itself from the EC Directorate of Research and Infrastructure by promoting basic research led ‘synergistically’ by outstanding individual scientists and does not see societal applications as a particular merit.  </vt:lpstr>
      <vt:lpstr>Team  ERC Synergy grants support projects carried out by a group of two to four individual researchers who can employ researchers of any nationality as team members. It is also possible to have one or more team members located in a third country. Vacancies for team members interested in joining an ERC led research project can be published on the Euraxess-Jobs portal.    </vt:lpstr>
      <vt:lpstr>How much?  Synergy Grants can be up to a maximum of € 10 million for a period of 6 years (pro rata for projects of shorter duration).   However an addition € 4 million can be requested in the proposal in total to cover: eligible 'start-up' costs for Principal Investigators moving to the EU or an Associated Country from elsewhere as a consequence of receiving an  ERC grant and/or the purchase of major equipment  and/or access to large facilities. An ERC grant can cover up to 100% of the total eligible direct costs of the research plus a contribution of 25% of the total eligible costs towards indirect costs. </vt:lpstr>
      <vt:lpstr>When can we apply and when obtain the financing?  Till now ERC Synergy grants were announced each year in September 90 days before the submission deadline date, which usually is in December.  But in 2020 there will unfortunately be no announcement of a ERC synergy grant. If we plan to apply for such a grant we would thus have to wait for the next call to be made in autumn 2021 and we can thus only expect that decisions on the applications will be published by autumn 2022.    </vt:lpstr>
      <vt:lpstr>INFRADEV-01-2017 - Design Studies   https://cordis.europa.eu/programme/id/H2020_INFRADEV-01-2017   Design studies should address all key questions concerning the technical and conceptual feasibility of new or upgraded fully fledged user facilities (proposals considering just a component for research infrastructures are not targeted by this topic). Design studies lead to a 'conceptual design report' showing the maturity of the concept and forming the basis for identifying and constructing the next generation of Europe's and the world's leading research infrastructures. Conceptual design reports will present major choices for design alternatives and associated cost ranges, both in terms of their strategic relevance for meeting today's and tomorrow's societal challenges, and (where applicable) in terms of the technical work underpinning the development of new or upgraded research infrastructures of European interest. All fields of science are considered. </vt:lpstr>
      <vt:lpstr>The activities to be performed in a Design Study proposal include both:  Scientific and technical work, i.e. (1) the drafting of concepts, architecture and engineering plans for the construction, taking into due account resource efficiency and environmental (including climate-related) impacts, as well as, when relevant, the creation of prototypes; (2) scientific and technical work to ensure that the scientific user communities exploit the new facility from the start with the highest efficiency.  Conceptual work, i.e. (1) plans to coherently integrate the new infrastructure into the European landscape of related facilities in accordance, whenever appropriate, with the EU objective of a balanced territorial development; (2) the estimated budget for construction and operation; (3) plans for an international governance structure; (4) the planning of research services to be provided at international level, (5) procedure and criteria to choose the site of the infrastructure. </vt:lpstr>
      <vt:lpstr>The main output of a design study will be the conceptual design reports for a new or upgraded research infrastructure of strategic importance for Europe.  The Commission considers that proposals requesting a contribution from the EU of between EUR 1 and 3 million would allow this specific challenge to be addressed appropriately. Nonetheless, this does not preclude submission and selection of proposals requesting other amounts.  The aim of this activity is to support the conceptual and technical design for new research infrastructures which are of a clear European dimension and interest. Major upgrades of existing infrastructures may also be considered if the end result is intended to be equivalent to a new infrastructure </vt:lpstr>
      <vt:lpstr>Notes added by me:  The next call for INFRADEV-1 grant applications will probably be in autumn 2020 with dead-line in spring 2021 and decision in the autumns of 2021..  The grant period is usually 4 years.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meeting and outline of the ERC Synergy funding scheme and the Horizon Europe INFRADEV-1 funding scheme</dc:title>
  <dc:creator>Tord Ekelöf</dc:creator>
  <cp:lastModifiedBy>Tord Ekelöf</cp:lastModifiedBy>
  <cp:revision>10</cp:revision>
  <dcterms:created xsi:type="dcterms:W3CDTF">2020-05-29T11:28:48Z</dcterms:created>
  <dcterms:modified xsi:type="dcterms:W3CDTF">2020-05-29T12:48:38Z</dcterms:modified>
</cp:coreProperties>
</file>