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26"/>
  </p:notesMasterIdLst>
  <p:handoutMasterIdLst>
    <p:handoutMasterId r:id="rId27"/>
  </p:handoutMasterIdLst>
  <p:sldIdLst>
    <p:sldId id="258" r:id="rId2"/>
    <p:sldId id="812" r:id="rId3"/>
    <p:sldId id="681" r:id="rId4"/>
    <p:sldId id="382" r:id="rId5"/>
    <p:sldId id="679" r:id="rId6"/>
    <p:sldId id="817" r:id="rId7"/>
    <p:sldId id="768" r:id="rId8"/>
    <p:sldId id="823" r:id="rId9"/>
    <p:sldId id="822" r:id="rId10"/>
    <p:sldId id="676" r:id="rId11"/>
    <p:sldId id="717" r:id="rId12"/>
    <p:sldId id="684" r:id="rId13"/>
    <p:sldId id="769" r:id="rId14"/>
    <p:sldId id="828" r:id="rId15"/>
    <p:sldId id="829" r:id="rId16"/>
    <p:sldId id="830" r:id="rId17"/>
    <p:sldId id="691" r:id="rId18"/>
    <p:sldId id="727" r:id="rId19"/>
    <p:sldId id="804" r:id="rId20"/>
    <p:sldId id="831" r:id="rId21"/>
    <p:sldId id="757" r:id="rId22"/>
    <p:sldId id="825" r:id="rId23"/>
    <p:sldId id="826" r:id="rId24"/>
    <p:sldId id="827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3" autoAdjust="0"/>
    <p:restoredTop sz="50000" autoAdjust="0"/>
  </p:normalViewPr>
  <p:slideViewPr>
    <p:cSldViewPr snapToGrid="0" snapToObjects="1">
      <p:cViewPr varScale="1">
        <p:scale>
          <a:sx n="155" d="100"/>
          <a:sy n="155" d="100"/>
        </p:scale>
        <p:origin x="1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2028-2034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2028-2034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28/05/2020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28/05/2020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4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19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18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21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29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0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8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1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29/05/2020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29/05/2020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file:////var/folders/nj/f67qdw8s6tx4g1yh2m22fmqh0000gp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4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1177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45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222121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71" y="2864036"/>
            <a:ext cx="8513379" cy="2576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Status of ESS</a:t>
            </a:r>
            <a:r>
              <a:rPr lang="el-GR" dirty="0">
                <a:solidFill>
                  <a:srgbClr val="FFFF00"/>
                </a:solidFill>
                <a:effectLst/>
              </a:rPr>
              <a:t>ν</a:t>
            </a:r>
            <a:r>
              <a:rPr lang="fr-CH" dirty="0">
                <a:solidFill>
                  <a:srgbClr val="FFFF00"/>
                </a:solidFill>
                <a:effectLst/>
              </a:rPr>
              <a:t>SB and plans for future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C87CB-1425-4E45-A0D1-2238AD20E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49EB-52CC-854A-B4DB-BA5516E7A302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5EE46-8732-1546-B8FC-4A703CCC1321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06CAE-FD03-B740-BD51-85F33E8360B3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2B6EB4-C6BC-0944-AE84-4F31DA342EBB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FA5E-E3F8-794C-8BB8-FDC0BAEF5E28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29/05/2020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10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29/05/2020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11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85654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35123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15086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from ESSS 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>
                <a:solidFill>
                  <a:srgbClr val="0000FF"/>
                </a:solidFill>
              </a:rPr>
              <a:t>EuroNuNet</a:t>
            </a:r>
            <a:endParaRPr lang="en-GB" sz="44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29/05/2020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(2016-2020)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EuroNuNet </a:t>
            </a:r>
            <a:r>
              <a:rPr lang="en-GB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Major goals of EuroNuNet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a neutrino long baseline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leptonic CP violation.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</a:t>
            </a:r>
            <a:endParaRPr lang="en-GB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hlinkClick r:id="rId6"/>
              </a:rPr>
              <a:t>http://euronunet.in2p3.fr/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57652-A63E-174A-9FCB-2B15FEA3DC25}"/>
              </a:ext>
            </a:extLst>
          </p:cNvPr>
          <p:cNvSpPr txBox="1"/>
          <p:nvPr/>
        </p:nvSpPr>
        <p:spPr>
          <a:xfrm>
            <a:off x="6042038" y="2163387"/>
            <a:ext cx="268659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The members are countries which signed the Action MoU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22580-F396-AC43-BD7D-625E44ADB2BB}"/>
              </a:ext>
            </a:extLst>
          </p:cNvPr>
          <p:cNvSpPr txBox="1"/>
          <p:nvPr/>
        </p:nvSpPr>
        <p:spPr>
          <a:xfrm rot="19077864">
            <a:off x="1725327" y="2525575"/>
            <a:ext cx="43508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>
                <a:solidFill>
                  <a:srgbClr val="FF0000"/>
                </a:solidFill>
              </a:rPr>
              <a:t>Finished</a:t>
            </a:r>
          </a:p>
        </p:txBody>
      </p:sp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29/05/2020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2017: 2018-2021 → CDR end of 2021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2259417907"/>
              </p:ext>
            </p:extLst>
          </p:nvPr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53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>
                <a:solidFill>
                  <a:srgbClr val="0000FF"/>
                </a:solidFill>
              </a:rPr>
              <a:t>H2020 ESSνSB</a:t>
            </a:r>
            <a:endParaRPr lang="en-GB" sz="320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29/05/2020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983" y="799366"/>
            <a:ext cx="876441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latin typeface="Times New Roman" charset="0"/>
                <a:ea typeface="Times New Roman" charset="0"/>
                <a:cs typeface="Times New Roman" charset="0"/>
              </a:rPr>
              <a:t>Now 3</a:t>
            </a:r>
            <a:r>
              <a:rPr lang="en-GB" sz="2400" b="1" baseline="30000" dirty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GB" sz="2400" b="1" dirty="0">
                <a:latin typeface="Times New Roman" charset="0"/>
                <a:ea typeface="Times New Roman" charset="0"/>
                <a:cs typeface="Times New Roman" charset="0"/>
              </a:rPr>
              <a:t> year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latin typeface="Times New Roman" charset="0"/>
                <a:ea typeface="Times New Roman" charset="0"/>
                <a:cs typeface="Times New Roman" charset="0"/>
              </a:rPr>
              <a:t>Very good progress done on all WP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latin typeface="Times New Roman" charset="0"/>
                <a:ea typeface="Times New Roman" charset="0"/>
                <a:cs typeface="Times New Roman" charset="0"/>
              </a:rPr>
              <a:t>Up to now all deliverables ready on time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latin typeface="Times New Roman" charset="0"/>
                <a:ea typeface="Times New Roman" charset="0"/>
                <a:cs typeface="Times New Roman" charset="0"/>
              </a:rPr>
              <a:t>Small delays due to the pandemic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latin typeface="Times New Roman" charset="0"/>
                <a:ea typeface="Times New Roman" charset="0"/>
                <a:cs typeface="Times New Roman" charset="0"/>
              </a:rPr>
              <a:t>CDR by end of 2021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After: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R&amp;D on well identified sectors (e.g. ion stripping, hadronic collector, pulse generator, near detector,…)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Design Study for some remaining items (e.g., common accumulator between ESSnuSB and NF/MC, muon extraction at the level of the beam dump for </a:t>
            </a:r>
            <a:r>
              <a:rPr lang="en-GB" sz="24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nuSTORM</a:t>
            </a:r>
            <a:r>
              <a:rPr lang="en-GB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, near detector, underground lab, …)</a:t>
            </a:r>
          </a:p>
        </p:txBody>
      </p:sp>
    </p:spTree>
    <p:extLst>
      <p:ext uri="{BB962C8B-B14F-4D97-AF65-F5344CB8AC3E}">
        <p14:creationId xmlns:p14="http://schemas.microsoft.com/office/powerpoint/2010/main" val="10761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83527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the future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29/05/2020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96BA71-711E-CA4E-B421-513E1024136F}"/>
              </a:ext>
            </a:extLst>
          </p:cNvPr>
          <p:cNvSpPr/>
          <p:nvPr/>
        </p:nvSpPr>
        <p:spPr>
          <a:xfrm>
            <a:off x="0" y="897924"/>
            <a:ext cx="902867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Input from ESSνSB to the 2020 update of the European Strategy for Particle Physics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Briefing Book of the European Strategy for Particle Physics published in January and available at </a:t>
            </a:r>
            <a:r>
              <a:rPr lang="en-GB" sz="1600" u="sng" dirty="0">
                <a:hlinkClick r:id="rId3"/>
              </a:rPr>
              <a:t>https://arxiv.org/abs/1910.11775</a:t>
            </a:r>
            <a:r>
              <a:rPr lang="en-GB" sz="1600" dirty="0"/>
              <a:t>: </a:t>
            </a:r>
          </a:p>
          <a:p>
            <a:pPr lvl="1">
              <a:spcBef>
                <a:spcPts val="1200"/>
              </a:spcBef>
            </a:pPr>
            <a:r>
              <a:rPr lang="en-GB" sz="1600" dirty="0"/>
              <a:t>“ …ESS could be an important test-bed for R&amp;D on new intense neutrino beams along the road towards a Neutrino Factory. Indeed a Neutrino Factory, where the neutrinos are produced in the decay of muons in a storage ring, would be the natural next-to-next step for long-baseline experiments beyond DUNE and Hyper-Kamiokande. It would be a unique facility to reach a precision of 6</a:t>
            </a:r>
            <a:r>
              <a:rPr lang="en-GB" sz="1600" baseline="30000" dirty="0"/>
              <a:t>◦</a:t>
            </a:r>
            <a:r>
              <a:rPr lang="en-GB" sz="1600" dirty="0"/>
              <a:t> on the measurement of </a:t>
            </a:r>
            <a:r>
              <a:rPr lang="en-GB" sz="1600" dirty="0" err="1"/>
              <a:t>δ</a:t>
            </a:r>
            <a:r>
              <a:rPr lang="en-GB" sz="1600" baseline="-25000" dirty="0" err="1"/>
              <a:t>CP</a:t>
            </a:r>
            <a:r>
              <a:rPr lang="en-GB" sz="1600" dirty="0"/>
              <a:t>.”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waiting for the conclusions…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calls (Horizon Europe)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INFRADEV-1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INFRADEV-2 (ESFRI, preparatory phase) → </a:t>
            </a:r>
          </a:p>
          <a:p>
            <a:pPr marL="1657350" lvl="3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INFRADEV-3 (ESFRI, world-class RI) → </a:t>
            </a:r>
          </a:p>
          <a:p>
            <a:pPr marL="2114550" lvl="4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INFRADEV-4 (ESFRI, fast track to implementation of RI)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ERC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Synergy Grants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DE41BCD5-257B-A344-A49E-A6959EF83286}"/>
              </a:ext>
            </a:extLst>
          </p:cNvPr>
          <p:cNvSpPr/>
          <p:nvPr/>
        </p:nvSpPr>
        <p:spPr>
          <a:xfrm rot="9364405">
            <a:off x="2768237" y="4079565"/>
            <a:ext cx="1334822" cy="30057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8FEE7-2C13-6444-9585-64B9B2043FF3}"/>
              </a:ext>
            </a:extLst>
          </p:cNvPr>
          <p:cNvSpPr txBox="1"/>
          <p:nvPr/>
        </p:nvSpPr>
        <p:spPr>
          <a:xfrm>
            <a:off x="4054330" y="3637135"/>
            <a:ext cx="1318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large gap</a:t>
            </a:r>
          </a:p>
        </p:txBody>
      </p:sp>
    </p:spTree>
    <p:extLst>
      <p:ext uri="{BB962C8B-B14F-4D97-AF65-F5344CB8AC3E}">
        <p14:creationId xmlns:p14="http://schemas.microsoft.com/office/powerpoint/2010/main" val="27913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29/05/2020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29/05/2020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3942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ESSνSB schedule (optimistic?)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584082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 for CP violation observation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A7298-2D0E-C046-A310-2937116D1211}"/>
              </a:ext>
            </a:extLst>
          </p:cNvPr>
          <p:cNvSpPr txBox="1"/>
          <p:nvPr/>
        </p:nvSpPr>
        <p:spPr>
          <a:xfrm>
            <a:off x="3083851" y="3510455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904C8-1FFD-8A4B-B36B-7FE1501F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8" y="1153297"/>
            <a:ext cx="8841774" cy="51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136827"/>
          </a:xfrm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br>
              <a:rPr lang="en-GB" dirty="0"/>
            </a:br>
            <a:r>
              <a:rPr lang="en-GB" sz="3200" dirty="0"/>
              <a:t>(2018-2021)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21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224404" y="3727225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52D3C-CD04-AF4E-9988-279F3F904A25}"/>
              </a:ext>
            </a:extLst>
          </p:cNvPr>
          <p:cNvSpPr txBox="1"/>
          <p:nvPr/>
        </p:nvSpPr>
        <p:spPr>
          <a:xfrm>
            <a:off x="6020758" y="4993166"/>
            <a:ext cx="262283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CDR end of 2021</a:t>
            </a:r>
          </a:p>
        </p:txBody>
      </p:sp>
    </p:spTree>
    <p:extLst>
      <p:ext uri="{BB962C8B-B14F-4D97-AF65-F5344CB8AC3E}">
        <p14:creationId xmlns:p14="http://schemas.microsoft.com/office/powerpoint/2010/main" val="35063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Synergy Grants</a:t>
            </a:r>
            <a:endParaRPr lang="en-GB" sz="100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2F74DB7-396E-6A45-8573-6595ED2F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4" y="1470180"/>
            <a:ext cx="876822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Who can apply?</a:t>
            </a:r>
            <a:endParaRPr kumimoji="0" lang="en-GB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group of </a:t>
            </a: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two to maximum four Principal Investigators (PIs)</a:t>
            </a:r>
            <a:endParaRPr lang="en-GB" altLang="fr-FR" sz="1600" dirty="0">
              <a:solidFill>
                <a:srgbClr val="666666"/>
              </a:solidFill>
              <a:ea typeface="inherit"/>
              <a:cs typeface="Arial" panose="020B0604020202020204" pitchFamily="34" charset="0"/>
            </a:endParaRPr>
          </a:p>
          <a:p>
            <a:pPr marL="628650" lvl="1" indent="-17145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which one will be designated as the corresponding PI (</a:t>
            </a:r>
            <a:r>
              <a:rPr kumimoji="0" lang="en-GB" altLang="fr-FR" sz="16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cPI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8650" lvl="1" indent="-17145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working together and bringing different skills and resources to tackle ambitious research problems.</a:t>
            </a:r>
          </a:p>
          <a:p>
            <a:pPr marL="171450" indent="-17145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No specific eligibility criteria regarding the academic training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are foreseen for ERC Synergy Grants.</a:t>
            </a:r>
          </a:p>
          <a:p>
            <a:pPr marL="171450" indent="-17145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PIs must present an </a:t>
            </a: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early achievement track-record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 a </a:t>
            </a: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ten-year track-record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whichever is most appropriate.</a:t>
            </a:r>
            <a:endParaRPr lang="en-GB" altLang="fr-FR" sz="1600" dirty="0"/>
          </a:p>
          <a:p>
            <a:pPr marL="171450" indent="-17145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Proposals will be evaluated on the </a:t>
            </a: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sole criterion of scientific excellence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which, in the case the ERC Synergy Grants, takes on the additional meaning of </a:t>
            </a:r>
            <a:r>
              <a:rPr kumimoji="0" lang="en-GB" altLang="fr-FR" sz="16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outstanding intrinsic synergetic effect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GB" altLang="fr-FR" sz="1600" b="1" i="0" u="none" strike="noStrike" cap="none" normalizeH="0" baseline="0" dirty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3090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Synergy Grants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08D944-9788-BD40-B422-C2599833D8BD}"/>
              </a:ext>
            </a:extLst>
          </p:cNvPr>
          <p:cNvSpPr/>
          <p:nvPr/>
        </p:nvSpPr>
        <p:spPr>
          <a:xfrm>
            <a:off x="1190" y="855325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GB" sz="1400" b="1" dirty="0">
                <a:solidFill>
                  <a:srgbClr val="666666"/>
                </a:solidFill>
                <a:latin typeface="Arial" panose="020B0604020202020204" pitchFamily="34" charset="0"/>
              </a:rPr>
              <a:t>What proposals are eligible?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666666"/>
                </a:solidFill>
                <a:latin typeface="inherit"/>
              </a:rPr>
              <a:t>Criteria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Applications can be made in </a:t>
            </a:r>
            <a:r>
              <a:rPr lang="en-GB" sz="1400" b="1" dirty="0">
                <a:solidFill>
                  <a:srgbClr val="666666"/>
                </a:solidFill>
                <a:latin typeface="inherit"/>
              </a:rPr>
              <a:t>any field of research.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'bottom-up' basis without predetermined priorities.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Applications must demonstrate that the proposed research </a:t>
            </a:r>
            <a:r>
              <a:rPr lang="en-GB" sz="1400" b="1" dirty="0">
                <a:solidFill>
                  <a:srgbClr val="666666"/>
                </a:solidFill>
                <a:latin typeface="inherit"/>
              </a:rPr>
              <a:t>cannot be carried out by a single PI working alone.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666666"/>
                </a:solidFill>
                <a:latin typeface="inherit"/>
              </a:rPr>
              <a:t>Location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Research must be conducted by all PIs in </a:t>
            </a:r>
            <a:r>
              <a:rPr lang="en-GB" sz="1400" b="1" dirty="0">
                <a:solidFill>
                  <a:srgbClr val="666666"/>
                </a:solidFill>
                <a:latin typeface="inherit"/>
              </a:rPr>
              <a:t>a public or private research organisation</a:t>
            </a:r>
            <a:r>
              <a:rPr lang="en-GB" sz="1400" dirty="0">
                <a:solidFill>
                  <a:srgbClr val="666666"/>
                </a:solidFill>
                <a:latin typeface="inherit"/>
              </a:rPr>
              <a:t>(known as a Host Institution, HI).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It could be the HI where the applicant already works, or any other HI established in one of </a:t>
            </a:r>
            <a:r>
              <a:rPr lang="en-GB" sz="1400" b="1" dirty="0">
                <a:solidFill>
                  <a:srgbClr val="666666"/>
                </a:solidFill>
                <a:latin typeface="inherit"/>
              </a:rPr>
              <a:t>the EU </a:t>
            </a:r>
            <a:r>
              <a:rPr lang="en-GB" sz="1400" b="1" dirty="0">
                <a:solidFill>
                  <a:srgbClr val="337AB7"/>
                </a:solidFill>
                <a:latin typeface="inherit"/>
              </a:rPr>
              <a:t>Member </a:t>
            </a:r>
            <a:r>
              <a:rPr lang="en-GB" sz="1400" dirty="0">
                <a:solidFill>
                  <a:srgbClr val="666666"/>
                </a:solidFill>
                <a:latin typeface="inherit"/>
              </a:rPr>
              <a:t>or </a:t>
            </a:r>
            <a:r>
              <a:rPr lang="en-GB" sz="1400" dirty="0">
                <a:solidFill>
                  <a:srgbClr val="337AB7"/>
                </a:solidFill>
                <a:latin typeface="inherit"/>
              </a:rPr>
              <a:t>Associated Countries</a:t>
            </a:r>
            <a:r>
              <a:rPr lang="en-GB" sz="1400" dirty="0">
                <a:solidFill>
                  <a:srgbClr val="666666"/>
                </a:solidFill>
                <a:latin typeface="inherit"/>
              </a:rPr>
              <a:t>.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one Principal Investigator per Synergy Grant group at any one time can be hosted or engaged by an institution outside of the EU or Associated Countries.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666666"/>
                </a:solidFill>
                <a:latin typeface="inherit"/>
              </a:rPr>
              <a:t>Host Institution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inherit"/>
              </a:rPr>
              <a:t>Applications must be submitted by a minimum of two to a maximum of four Principal Investigators (PI), with one of the PIs acting as corresponding PI (</a:t>
            </a:r>
            <a:r>
              <a:rPr lang="en-GB" sz="1400" dirty="0" err="1">
                <a:solidFill>
                  <a:srgbClr val="666666"/>
                </a:solidFill>
                <a:latin typeface="inherit"/>
              </a:rPr>
              <a:t>cPI</a:t>
            </a:r>
            <a:r>
              <a:rPr lang="en-GB" sz="1400" dirty="0">
                <a:solidFill>
                  <a:srgbClr val="666666"/>
                </a:solidFill>
                <a:latin typeface="inherit"/>
              </a:rPr>
              <a:t>). The </a:t>
            </a:r>
            <a:r>
              <a:rPr lang="en-GB" sz="1400" dirty="0" err="1">
                <a:solidFill>
                  <a:srgbClr val="666666"/>
                </a:solidFill>
                <a:latin typeface="inherit"/>
              </a:rPr>
              <a:t>cPI</a:t>
            </a:r>
            <a:r>
              <a:rPr lang="en-GB" sz="1400" dirty="0">
                <a:solidFill>
                  <a:srgbClr val="666666"/>
                </a:solidFill>
                <a:latin typeface="inherit"/>
              </a:rPr>
              <a:t> will act as a contact point of behalf of the group.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</a:rPr>
              <a:t>PIs can apply within the same HI or through different HIs. At submission stage, all Host Institutions must provide the host support letter for their Principal Investigator(s).</a:t>
            </a: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</a:rPr>
              <a:t>The ERC Synergy Grant is awarded to the </a:t>
            </a:r>
            <a:r>
              <a:rPr lang="en-GB" sz="1400" dirty="0" err="1">
                <a:solidFill>
                  <a:srgbClr val="666666"/>
                </a:solidFill>
                <a:latin typeface="Arial" panose="020B0604020202020204" pitchFamily="34" charset="0"/>
              </a:rPr>
              <a:t>cHI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</a:rPr>
              <a:t> that engages and hosts the </a:t>
            </a:r>
            <a:r>
              <a:rPr lang="en-GB" sz="1400" dirty="0" err="1">
                <a:solidFill>
                  <a:srgbClr val="666666"/>
                </a:solidFill>
                <a:latin typeface="Arial" panose="020B0604020202020204" pitchFamily="34" charset="0"/>
              </a:rPr>
              <a:t>cPI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</a:rPr>
              <a:t> for at least the duration of the grant, and to any other HI that engages and hosts other PIs participating in the project.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666666"/>
                </a:solidFill>
                <a:latin typeface="inherit"/>
              </a:rPr>
              <a:t>Team</a:t>
            </a:r>
            <a:endParaRPr lang="en-GB" sz="1400" i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628650" lvl="1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</a:rPr>
              <a:t>ERC Synergy grants support projects carried out by a group of two to four individual researchers who can employ researchers of any nationality as team members.</a:t>
            </a:r>
            <a:endParaRPr lang="en-GB" sz="1400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3090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Synergy Grants</a:t>
            </a:r>
            <a:endParaRPr lang="en-GB" sz="100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189EFC-D041-A24F-9AC2-D3A1AEE14CAB}"/>
              </a:ext>
            </a:extLst>
          </p:cNvPr>
          <p:cNvSpPr/>
          <p:nvPr/>
        </p:nvSpPr>
        <p:spPr>
          <a:xfrm>
            <a:off x="212941" y="1166843"/>
            <a:ext cx="878700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</a:pPr>
            <a:r>
              <a:rPr lang="en-GB" b="1" dirty="0">
                <a:solidFill>
                  <a:srgbClr val="666666"/>
                </a:solidFill>
                <a:latin typeface="Arial" panose="020B0604020202020204" pitchFamily="34" charset="0"/>
              </a:rPr>
              <a:t>How much?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  <a:latin typeface="Arial" panose="020B0604020202020204" pitchFamily="34" charset="0"/>
              </a:rPr>
              <a:t>Synergy Grants can be up to a maximum of € 10 million for a period of 6 years (</a:t>
            </a:r>
            <a:r>
              <a:rPr lang="en-GB" i="1" dirty="0">
                <a:solidFill>
                  <a:srgbClr val="666666"/>
                </a:solidFill>
                <a:latin typeface="inherit"/>
              </a:rPr>
              <a:t>pro rata </a:t>
            </a:r>
            <a:r>
              <a:rPr lang="en-GB" dirty="0">
                <a:solidFill>
                  <a:srgbClr val="666666"/>
                </a:solidFill>
                <a:latin typeface="Arial" panose="020B0604020202020204" pitchFamily="34" charset="0"/>
              </a:rPr>
              <a:t>for projects of shorter duration).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  <a:latin typeface="Arial" panose="020B0604020202020204" pitchFamily="34" charset="0"/>
              </a:rPr>
              <a:t>However an addition € 4 million can be requested in the proposal in total to cover:</a:t>
            </a:r>
          </a:p>
          <a:p>
            <a:pPr marL="742950" lvl="1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  <a:latin typeface="inherit"/>
              </a:rPr>
              <a:t>eligible 'start-up' costs for Principal Investigators moving to the EU or an Associated Country from elsewhere as a consequence of receiving an ERC grant and/or</a:t>
            </a:r>
          </a:p>
          <a:p>
            <a:pPr marL="742950" lvl="1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  <a:latin typeface="inherit"/>
              </a:rPr>
              <a:t>the purchase of major equipment  and/or</a:t>
            </a:r>
          </a:p>
          <a:p>
            <a:pPr marL="742950" lvl="1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  <a:latin typeface="inherit"/>
              </a:rPr>
              <a:t>access to large facilities.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  <a:latin typeface="Arial" panose="020B0604020202020204" pitchFamily="34" charset="0"/>
              </a:rPr>
              <a:t>An ERC grant can cover up to 100% of the total eligible direct costs of the research plus a contribution of 25% of the total eligible costs towards indirect costs.</a:t>
            </a:r>
            <a:endParaRPr lang="en-GB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29/05/2020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5C442-4864-654F-BBAC-C4CE2D3AD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5" y="1632485"/>
            <a:ext cx="5160695" cy="4978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70B268-5981-504D-8A88-96DF816F5BD0}"/>
              </a:ext>
            </a:extLst>
          </p:cNvPr>
          <p:cNvSpPr txBox="1"/>
          <p:nvPr/>
        </p:nvSpPr>
        <p:spPr>
          <a:xfrm rot="16200000">
            <a:off x="-312285" y="2698436"/>
            <a:ext cx="114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2800" b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2800" b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2800" b="1" baseline="-25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6"/>
          <a:stretch/>
        </p:blipFill>
        <p:spPr>
          <a:xfrm rot="16200000">
            <a:off x="5246007" y="2834834"/>
            <a:ext cx="4285121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 on top of the neutron one?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1002146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29/05/2020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238023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434057" y="5319234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8009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8D04F-95DD-BB4A-92B7-BA8B8E4C2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735" y="3751247"/>
            <a:ext cx="3831998" cy="2907969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69126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33067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fully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systematic errors </a:t>
            </a:r>
            <a:r>
              <a:rPr lang="en-GB" sz="2000" dirty="0">
                <a:ea typeface="Times New Roman" charset="0"/>
                <a:cs typeface="Times New Roman" charset="0"/>
              </a:rPr>
              <a:t>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215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689215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010779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2856B-7317-9D46-A7CB-CEE26185A5A9}"/>
              </a:ext>
            </a:extLst>
          </p:cNvPr>
          <p:cNvCxnSpPr>
            <a:cxnSpLocks/>
          </p:cNvCxnSpPr>
          <p:nvPr/>
        </p:nvCxnSpPr>
        <p:spPr>
          <a:xfrm>
            <a:off x="5908274" y="5578355"/>
            <a:ext cx="31002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6495F-4DC6-654F-A49A-D69B00B0A012}"/>
              </a:ext>
            </a:extLst>
          </p:cNvPr>
          <p:cNvSpPr txBox="1"/>
          <p:nvPr/>
        </p:nvSpPr>
        <p:spPr>
          <a:xfrm>
            <a:off x="7042648" y="4150490"/>
            <a:ext cx="8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5/5 </a:t>
            </a:r>
            <a:r>
              <a:rPr lang="en-GB" dirty="0" err="1"/>
              <a:t>yrs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29" y="-1406"/>
            <a:ext cx="6862522" cy="748463"/>
          </a:xfrm>
        </p:spPr>
        <p:txBody>
          <a:bodyPr/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Linac modifications and operation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29/05/2020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271" name="Group">
            <a:extLst>
              <a:ext uri="{FF2B5EF4-FFF2-40B4-BE49-F238E27FC236}">
                <a16:creationId xmlns:a16="http://schemas.microsoft.com/office/drawing/2014/main" id="{C6C01486-15F6-6F4A-BDD3-C22A3395FF6F}"/>
              </a:ext>
            </a:extLst>
          </p:cNvPr>
          <p:cNvGrpSpPr/>
          <p:nvPr/>
        </p:nvGrpSpPr>
        <p:grpSpPr>
          <a:xfrm>
            <a:off x="1557977" y="2875538"/>
            <a:ext cx="6351353" cy="3570721"/>
            <a:chOff x="-241483" y="0"/>
            <a:chExt cx="12983547" cy="7626485"/>
          </a:xfrm>
        </p:grpSpPr>
        <p:sp>
          <p:nvSpPr>
            <p:cNvPr id="272" name="Line">
              <a:extLst>
                <a:ext uri="{FF2B5EF4-FFF2-40B4-BE49-F238E27FC236}">
                  <a16:creationId xmlns:a16="http://schemas.microsoft.com/office/drawing/2014/main" id="{5C1144D2-D1BC-7A4C-8F31-F097B8D219A5}"/>
                </a:ext>
              </a:extLst>
            </p:cNvPr>
            <p:cNvSpPr/>
            <p:nvPr/>
          </p:nvSpPr>
          <p:spPr>
            <a:xfrm>
              <a:off x="1505087" y="1032843"/>
              <a:ext cx="1016670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73" name="P">
              <a:extLst>
                <a:ext uri="{FF2B5EF4-FFF2-40B4-BE49-F238E27FC236}">
                  <a16:creationId xmlns:a16="http://schemas.microsoft.com/office/drawing/2014/main" id="{105EB71C-B8BB-2245-97F2-14827C874D18}"/>
                </a:ext>
              </a:extLst>
            </p:cNvPr>
            <p:cNvSpPr/>
            <p:nvPr/>
          </p:nvSpPr>
          <p:spPr>
            <a:xfrm>
              <a:off x="1859692" y="475"/>
              <a:ext cx="438525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4" name="P">
              <a:extLst>
                <a:ext uri="{FF2B5EF4-FFF2-40B4-BE49-F238E27FC236}">
                  <a16:creationId xmlns:a16="http://schemas.microsoft.com/office/drawing/2014/main" id="{9B6CEBAE-CBA1-394E-8A23-551849708FD7}"/>
                </a:ext>
              </a:extLst>
            </p:cNvPr>
            <p:cNvSpPr/>
            <p:nvPr/>
          </p:nvSpPr>
          <p:spPr>
            <a:xfrm>
              <a:off x="6780840" y="475"/>
              <a:ext cx="438524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5" name="H-">
              <a:extLst>
                <a:ext uri="{FF2B5EF4-FFF2-40B4-BE49-F238E27FC236}">
                  <a16:creationId xmlns:a16="http://schemas.microsoft.com/office/drawing/2014/main" id="{3DF5E831-63BE-E349-9D6E-54A6418126F0}"/>
                </a:ext>
              </a:extLst>
            </p:cNvPr>
            <p:cNvSpPr/>
            <p:nvPr/>
          </p:nvSpPr>
          <p:spPr>
            <a:xfrm>
              <a:off x="43397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6" name="H-">
              <a:extLst>
                <a:ext uri="{FF2B5EF4-FFF2-40B4-BE49-F238E27FC236}">
                  <a16:creationId xmlns:a16="http://schemas.microsoft.com/office/drawing/2014/main" id="{B8B138A5-B40C-7D45-91D3-8DAB3F24608C}"/>
                </a:ext>
              </a:extLst>
            </p:cNvPr>
            <p:cNvSpPr/>
            <p:nvPr/>
          </p:nvSpPr>
          <p:spPr>
            <a:xfrm>
              <a:off x="44540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7" name="H-">
              <a:extLst>
                <a:ext uri="{FF2B5EF4-FFF2-40B4-BE49-F238E27FC236}">
                  <a16:creationId xmlns:a16="http://schemas.microsoft.com/office/drawing/2014/main" id="{6BE59ADD-202E-5243-B7BB-BBA26CB02F3D}"/>
                </a:ext>
              </a:extLst>
            </p:cNvPr>
            <p:cNvSpPr/>
            <p:nvPr/>
          </p:nvSpPr>
          <p:spPr>
            <a:xfrm>
              <a:off x="45683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8" name="H-">
              <a:extLst>
                <a:ext uri="{FF2B5EF4-FFF2-40B4-BE49-F238E27FC236}">
                  <a16:creationId xmlns:a16="http://schemas.microsoft.com/office/drawing/2014/main" id="{62ED858B-94D3-1F44-8AE8-B3D404334113}"/>
                </a:ext>
              </a:extLst>
            </p:cNvPr>
            <p:cNvSpPr/>
            <p:nvPr/>
          </p:nvSpPr>
          <p:spPr>
            <a:xfrm>
              <a:off x="46826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9" name="H-">
              <a:extLst>
                <a:ext uri="{FF2B5EF4-FFF2-40B4-BE49-F238E27FC236}">
                  <a16:creationId xmlns:a16="http://schemas.microsoft.com/office/drawing/2014/main" id="{3BF49C52-1421-214C-96C7-9610730A3FF8}"/>
                </a:ext>
              </a:extLst>
            </p:cNvPr>
            <p:cNvSpPr/>
            <p:nvPr/>
          </p:nvSpPr>
          <p:spPr>
            <a:xfrm>
              <a:off x="92681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0" name="H-">
              <a:extLst>
                <a:ext uri="{FF2B5EF4-FFF2-40B4-BE49-F238E27FC236}">
                  <a16:creationId xmlns:a16="http://schemas.microsoft.com/office/drawing/2014/main" id="{715D49B5-2259-3844-AF4C-07EAE4240DBF}"/>
                </a:ext>
              </a:extLst>
            </p:cNvPr>
            <p:cNvSpPr/>
            <p:nvPr/>
          </p:nvSpPr>
          <p:spPr>
            <a:xfrm>
              <a:off x="93824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1" name="H-">
              <a:extLst>
                <a:ext uri="{FF2B5EF4-FFF2-40B4-BE49-F238E27FC236}">
                  <a16:creationId xmlns:a16="http://schemas.microsoft.com/office/drawing/2014/main" id="{E795C07B-2979-8146-B729-87377158FBAE}"/>
                </a:ext>
              </a:extLst>
            </p:cNvPr>
            <p:cNvSpPr/>
            <p:nvPr/>
          </p:nvSpPr>
          <p:spPr>
            <a:xfrm>
              <a:off x="94967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2" name="H-">
              <a:extLst>
                <a:ext uri="{FF2B5EF4-FFF2-40B4-BE49-F238E27FC236}">
                  <a16:creationId xmlns:a16="http://schemas.microsoft.com/office/drawing/2014/main" id="{9E959D5C-A766-0D4D-84A9-6C6555DCB97A}"/>
                </a:ext>
              </a:extLst>
            </p:cNvPr>
            <p:cNvSpPr/>
            <p:nvPr/>
          </p:nvSpPr>
          <p:spPr>
            <a:xfrm>
              <a:off x="96110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843CEF4B-D5BA-CE41-A275-41F7ECE1C550}"/>
                </a:ext>
              </a:extLst>
            </p:cNvPr>
            <p:cNvSpPr/>
            <p:nvPr/>
          </p:nvSpPr>
          <p:spPr>
            <a:xfrm>
              <a:off x="1385236" y="3055209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84" name="H-">
              <a:extLst>
                <a:ext uri="{FF2B5EF4-FFF2-40B4-BE49-F238E27FC236}">
                  <a16:creationId xmlns:a16="http://schemas.microsoft.com/office/drawing/2014/main" id="{7DF6DDBF-E64C-434D-BDF5-469B864ED602}"/>
                </a:ext>
              </a:extLst>
            </p:cNvPr>
            <p:cNvSpPr/>
            <p:nvPr/>
          </p:nvSpPr>
          <p:spPr>
            <a:xfrm>
              <a:off x="1806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5" name="H-">
              <a:extLst>
                <a:ext uri="{FF2B5EF4-FFF2-40B4-BE49-F238E27FC236}">
                  <a16:creationId xmlns:a16="http://schemas.microsoft.com/office/drawing/2014/main" id="{3185D47C-CEEC-F440-9751-2B673101B736}"/>
                </a:ext>
              </a:extLst>
            </p:cNvPr>
            <p:cNvSpPr/>
            <p:nvPr/>
          </p:nvSpPr>
          <p:spPr>
            <a:xfrm>
              <a:off x="2556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6" name="H-">
              <a:extLst>
                <a:ext uri="{FF2B5EF4-FFF2-40B4-BE49-F238E27FC236}">
                  <a16:creationId xmlns:a16="http://schemas.microsoft.com/office/drawing/2014/main" id="{C1DFA5DD-310A-5D49-A5B0-45AB9733D889}"/>
                </a:ext>
              </a:extLst>
            </p:cNvPr>
            <p:cNvSpPr/>
            <p:nvPr/>
          </p:nvSpPr>
          <p:spPr>
            <a:xfrm>
              <a:off x="3305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7" name="H-">
              <a:extLst>
                <a:ext uri="{FF2B5EF4-FFF2-40B4-BE49-F238E27FC236}">
                  <a16:creationId xmlns:a16="http://schemas.microsoft.com/office/drawing/2014/main" id="{E9CAB6FC-2849-7440-B8EE-8D7EA94413E9}"/>
                </a:ext>
              </a:extLst>
            </p:cNvPr>
            <p:cNvSpPr/>
            <p:nvPr/>
          </p:nvSpPr>
          <p:spPr>
            <a:xfrm>
              <a:off x="4054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8" name="H-">
              <a:extLst>
                <a:ext uri="{FF2B5EF4-FFF2-40B4-BE49-F238E27FC236}">
                  <a16:creationId xmlns:a16="http://schemas.microsoft.com/office/drawing/2014/main" id="{FBCEBCB4-6A90-F04C-9D5B-CACC33145616}"/>
                </a:ext>
              </a:extLst>
            </p:cNvPr>
            <p:cNvSpPr/>
            <p:nvPr/>
          </p:nvSpPr>
          <p:spPr>
            <a:xfrm>
              <a:off x="8664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9" name="H-">
              <a:extLst>
                <a:ext uri="{FF2B5EF4-FFF2-40B4-BE49-F238E27FC236}">
                  <a16:creationId xmlns:a16="http://schemas.microsoft.com/office/drawing/2014/main" id="{3276E5E0-AB92-1645-8113-6C8B8F64CDF1}"/>
                </a:ext>
              </a:extLst>
            </p:cNvPr>
            <p:cNvSpPr/>
            <p:nvPr/>
          </p:nvSpPr>
          <p:spPr>
            <a:xfrm>
              <a:off x="9414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0" name="H-">
              <a:extLst>
                <a:ext uri="{FF2B5EF4-FFF2-40B4-BE49-F238E27FC236}">
                  <a16:creationId xmlns:a16="http://schemas.microsoft.com/office/drawing/2014/main" id="{4908EC9B-FE54-4240-ADF1-81B1BB1D96E5}"/>
                </a:ext>
              </a:extLst>
            </p:cNvPr>
            <p:cNvSpPr/>
            <p:nvPr/>
          </p:nvSpPr>
          <p:spPr>
            <a:xfrm>
              <a:off x="10163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1" name="H-">
              <a:extLst>
                <a:ext uri="{FF2B5EF4-FFF2-40B4-BE49-F238E27FC236}">
                  <a16:creationId xmlns:a16="http://schemas.microsoft.com/office/drawing/2014/main" id="{0B1EA7C8-589A-FA49-8FB4-BFFBAEA19D81}"/>
                </a:ext>
              </a:extLst>
            </p:cNvPr>
            <p:cNvSpPr/>
            <p:nvPr/>
          </p:nvSpPr>
          <p:spPr>
            <a:xfrm>
              <a:off x="10912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2" name="Line">
              <a:extLst>
                <a:ext uri="{FF2B5EF4-FFF2-40B4-BE49-F238E27FC236}">
                  <a16:creationId xmlns:a16="http://schemas.microsoft.com/office/drawing/2014/main" id="{94D28924-CE5C-9242-BD35-3DD13D66B904}"/>
                </a:ext>
              </a:extLst>
            </p:cNvPr>
            <p:cNvSpPr/>
            <p:nvPr/>
          </p:nvSpPr>
          <p:spPr>
            <a:xfrm>
              <a:off x="6360741" y="3055209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3" name="Line">
              <a:extLst>
                <a:ext uri="{FF2B5EF4-FFF2-40B4-BE49-F238E27FC236}">
                  <a16:creationId xmlns:a16="http://schemas.microsoft.com/office/drawing/2014/main" id="{9B5F97C6-B131-7444-BD6D-BC7DC4EB0269}"/>
                </a:ext>
              </a:extLst>
            </p:cNvPr>
            <p:cNvSpPr/>
            <p:nvPr/>
          </p:nvSpPr>
          <p:spPr>
            <a:xfrm flipV="1">
              <a:off x="6160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4" name="Line">
              <a:extLst>
                <a:ext uri="{FF2B5EF4-FFF2-40B4-BE49-F238E27FC236}">
                  <a16:creationId xmlns:a16="http://schemas.microsoft.com/office/drawing/2014/main" id="{D7E5DF8A-004D-514C-B778-05C130C68F02}"/>
                </a:ext>
              </a:extLst>
            </p:cNvPr>
            <p:cNvSpPr/>
            <p:nvPr/>
          </p:nvSpPr>
          <p:spPr>
            <a:xfrm flipV="1">
              <a:off x="6287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5" name="Line">
              <a:extLst>
                <a:ext uri="{FF2B5EF4-FFF2-40B4-BE49-F238E27FC236}">
                  <a16:creationId xmlns:a16="http://schemas.microsoft.com/office/drawing/2014/main" id="{0C50CDD4-046D-C94A-A2BB-3405230DA26D}"/>
                </a:ext>
              </a:extLst>
            </p:cNvPr>
            <p:cNvSpPr/>
            <p:nvPr/>
          </p:nvSpPr>
          <p:spPr>
            <a:xfrm>
              <a:off x="1505087" y="5477843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6" name="H-">
              <a:extLst>
                <a:ext uri="{FF2B5EF4-FFF2-40B4-BE49-F238E27FC236}">
                  <a16:creationId xmlns:a16="http://schemas.microsoft.com/office/drawing/2014/main" id="{D22D9FEA-A71D-9F40-B0F1-BAD13FC45B58}"/>
                </a:ext>
              </a:extLst>
            </p:cNvPr>
            <p:cNvSpPr/>
            <p:nvPr/>
          </p:nvSpPr>
          <p:spPr>
            <a:xfrm>
              <a:off x="18886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7" name="H-">
              <a:extLst>
                <a:ext uri="{FF2B5EF4-FFF2-40B4-BE49-F238E27FC236}">
                  <a16:creationId xmlns:a16="http://schemas.microsoft.com/office/drawing/2014/main" id="{84C6097B-FD41-0344-A82B-1D889A11DDC6}"/>
                </a:ext>
              </a:extLst>
            </p:cNvPr>
            <p:cNvSpPr/>
            <p:nvPr/>
          </p:nvSpPr>
          <p:spPr>
            <a:xfrm>
              <a:off x="26379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8" name="H-">
              <a:extLst>
                <a:ext uri="{FF2B5EF4-FFF2-40B4-BE49-F238E27FC236}">
                  <a16:creationId xmlns:a16="http://schemas.microsoft.com/office/drawing/2014/main" id="{72A749CF-72AD-6B42-9EED-7EA4A702333E}"/>
                </a:ext>
              </a:extLst>
            </p:cNvPr>
            <p:cNvSpPr/>
            <p:nvPr/>
          </p:nvSpPr>
          <p:spPr>
            <a:xfrm>
              <a:off x="3387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9" name="H-">
              <a:extLst>
                <a:ext uri="{FF2B5EF4-FFF2-40B4-BE49-F238E27FC236}">
                  <a16:creationId xmlns:a16="http://schemas.microsoft.com/office/drawing/2014/main" id="{85DB0114-A930-2044-BB9D-ADDC65ACB51E}"/>
                </a:ext>
              </a:extLst>
            </p:cNvPr>
            <p:cNvSpPr/>
            <p:nvPr/>
          </p:nvSpPr>
          <p:spPr>
            <a:xfrm>
              <a:off x="4136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0" name="H-">
              <a:extLst>
                <a:ext uri="{FF2B5EF4-FFF2-40B4-BE49-F238E27FC236}">
                  <a16:creationId xmlns:a16="http://schemas.microsoft.com/office/drawing/2014/main" id="{B9B90209-1250-9D4F-AA11-32B29F077544}"/>
                </a:ext>
              </a:extLst>
            </p:cNvPr>
            <p:cNvSpPr/>
            <p:nvPr/>
          </p:nvSpPr>
          <p:spPr>
            <a:xfrm>
              <a:off x="87466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1" name="H-">
              <a:extLst>
                <a:ext uri="{FF2B5EF4-FFF2-40B4-BE49-F238E27FC236}">
                  <a16:creationId xmlns:a16="http://schemas.microsoft.com/office/drawing/2014/main" id="{6E868A44-282F-3446-99AA-5F8C0E3EA0F0}"/>
                </a:ext>
              </a:extLst>
            </p:cNvPr>
            <p:cNvSpPr/>
            <p:nvPr/>
          </p:nvSpPr>
          <p:spPr>
            <a:xfrm>
              <a:off x="94959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2" name="H-">
              <a:extLst>
                <a:ext uri="{FF2B5EF4-FFF2-40B4-BE49-F238E27FC236}">
                  <a16:creationId xmlns:a16="http://schemas.microsoft.com/office/drawing/2014/main" id="{9230C916-765B-8D4F-B5A8-32C29A08955C}"/>
                </a:ext>
              </a:extLst>
            </p:cNvPr>
            <p:cNvSpPr/>
            <p:nvPr/>
          </p:nvSpPr>
          <p:spPr>
            <a:xfrm>
              <a:off x="10245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3" name="H-">
              <a:extLst>
                <a:ext uri="{FF2B5EF4-FFF2-40B4-BE49-F238E27FC236}">
                  <a16:creationId xmlns:a16="http://schemas.microsoft.com/office/drawing/2014/main" id="{2FE91767-00ED-004A-8193-049AFE7B6580}"/>
                </a:ext>
              </a:extLst>
            </p:cNvPr>
            <p:cNvSpPr/>
            <p:nvPr/>
          </p:nvSpPr>
          <p:spPr>
            <a:xfrm>
              <a:off x="10994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4" name="Line">
              <a:extLst>
                <a:ext uri="{FF2B5EF4-FFF2-40B4-BE49-F238E27FC236}">
                  <a16:creationId xmlns:a16="http://schemas.microsoft.com/office/drawing/2014/main" id="{C49E0A0D-E956-DA45-BA05-81D6BED02473}"/>
                </a:ext>
              </a:extLst>
            </p:cNvPr>
            <p:cNvSpPr/>
            <p:nvPr/>
          </p:nvSpPr>
          <p:spPr>
            <a:xfrm>
              <a:off x="6480592" y="5477843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5" name="Into linac">
              <a:extLst>
                <a:ext uri="{FF2B5EF4-FFF2-40B4-BE49-F238E27FC236}">
                  <a16:creationId xmlns:a16="http://schemas.microsoft.com/office/drawing/2014/main" id="{592A2B03-904E-ED45-8B9D-3FA4E20DFAF4}"/>
                </a:ext>
              </a:extLst>
            </p:cNvPr>
            <p:cNvSpPr txBox="1"/>
            <p:nvPr/>
          </p:nvSpPr>
          <p:spPr>
            <a:xfrm>
              <a:off x="-226118" y="57347"/>
              <a:ext cx="2110315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linac</a:t>
              </a:r>
            </a:p>
          </p:txBody>
        </p:sp>
        <p:sp>
          <p:nvSpPr>
            <p:cNvPr id="306" name="Into ring">
              <a:extLst>
                <a:ext uri="{FF2B5EF4-FFF2-40B4-BE49-F238E27FC236}">
                  <a16:creationId xmlns:a16="http://schemas.microsoft.com/office/drawing/2014/main" id="{BC91BC4C-84F4-AB42-B2DD-B1129332E75E}"/>
                </a:ext>
              </a:extLst>
            </p:cNvPr>
            <p:cNvSpPr txBox="1"/>
            <p:nvPr/>
          </p:nvSpPr>
          <p:spPr>
            <a:xfrm>
              <a:off x="-179220" y="2216347"/>
              <a:ext cx="1907149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ring</a:t>
              </a:r>
            </a:p>
          </p:txBody>
        </p:sp>
        <p:sp>
          <p:nvSpPr>
            <p:cNvPr id="307" name="Into horn">
              <a:extLst>
                <a:ext uri="{FF2B5EF4-FFF2-40B4-BE49-F238E27FC236}">
                  <a16:creationId xmlns:a16="http://schemas.microsoft.com/office/drawing/2014/main" id="{5C5D9342-32A4-2A43-979C-16428B294890}"/>
                </a:ext>
              </a:extLst>
            </p:cNvPr>
            <p:cNvSpPr txBox="1"/>
            <p:nvPr/>
          </p:nvSpPr>
          <p:spPr>
            <a:xfrm>
              <a:off x="-241483" y="4629348"/>
              <a:ext cx="2031670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horn</a:t>
              </a:r>
            </a:p>
          </p:txBody>
        </p:sp>
        <p:sp>
          <p:nvSpPr>
            <p:cNvPr id="308" name="Line">
              <a:extLst>
                <a:ext uri="{FF2B5EF4-FFF2-40B4-BE49-F238E27FC236}">
                  <a16:creationId xmlns:a16="http://schemas.microsoft.com/office/drawing/2014/main" id="{6C92B57A-D76C-BA4E-9125-4026F81B05D2}"/>
                </a:ext>
              </a:extLst>
            </p:cNvPr>
            <p:cNvSpPr/>
            <p:nvPr/>
          </p:nvSpPr>
          <p:spPr>
            <a:xfrm>
              <a:off x="4315640" y="1339638"/>
              <a:ext cx="493712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9" name="14 Hz">
              <a:extLst>
                <a:ext uri="{FF2B5EF4-FFF2-40B4-BE49-F238E27FC236}">
                  <a16:creationId xmlns:a16="http://schemas.microsoft.com/office/drawing/2014/main" id="{20CCA424-4FF9-9E41-877E-8A1D13CB3E50}"/>
                </a:ext>
              </a:extLst>
            </p:cNvPr>
            <p:cNvSpPr txBox="1"/>
            <p:nvPr/>
          </p:nvSpPr>
          <p:spPr>
            <a:xfrm>
              <a:off x="6240240" y="119878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0" name="Line">
              <a:extLst>
                <a:ext uri="{FF2B5EF4-FFF2-40B4-BE49-F238E27FC236}">
                  <a16:creationId xmlns:a16="http://schemas.microsoft.com/office/drawing/2014/main" id="{1892CDF2-FC70-204F-8FFB-BAC2DDA89C58}"/>
                </a:ext>
              </a:extLst>
            </p:cNvPr>
            <p:cNvSpPr/>
            <p:nvPr/>
          </p:nvSpPr>
          <p:spPr>
            <a:xfrm>
              <a:off x="4061640" y="3371638"/>
              <a:ext cx="678599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1" name="14 Hz">
              <a:extLst>
                <a:ext uri="{FF2B5EF4-FFF2-40B4-BE49-F238E27FC236}">
                  <a16:creationId xmlns:a16="http://schemas.microsoft.com/office/drawing/2014/main" id="{CD036F32-945E-BD43-9C62-6414A58ED989}"/>
                </a:ext>
              </a:extLst>
            </p:cNvPr>
            <p:cNvSpPr txBox="1"/>
            <p:nvPr/>
          </p:nvSpPr>
          <p:spPr>
            <a:xfrm>
              <a:off x="6910674" y="322564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2" name="Line">
              <a:extLst>
                <a:ext uri="{FF2B5EF4-FFF2-40B4-BE49-F238E27FC236}">
                  <a16:creationId xmlns:a16="http://schemas.microsoft.com/office/drawing/2014/main" id="{E2EB94E9-00BF-6A44-A6B6-E7D365FB5B54}"/>
                </a:ext>
              </a:extLst>
            </p:cNvPr>
            <p:cNvSpPr/>
            <p:nvPr/>
          </p:nvSpPr>
          <p:spPr>
            <a:xfrm>
              <a:off x="1877241" y="5784639"/>
              <a:ext cx="678599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3" name="14 Hz">
              <a:extLst>
                <a:ext uri="{FF2B5EF4-FFF2-40B4-BE49-F238E27FC236}">
                  <a16:creationId xmlns:a16="http://schemas.microsoft.com/office/drawing/2014/main" id="{EE015791-B2F3-4D41-9A54-192C9EAF429E}"/>
                </a:ext>
              </a:extLst>
            </p:cNvPr>
            <p:cNvSpPr txBox="1"/>
            <p:nvPr/>
          </p:nvSpPr>
          <p:spPr>
            <a:xfrm>
              <a:off x="4726272" y="5638641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4" name="Line">
              <a:extLst>
                <a:ext uri="{FF2B5EF4-FFF2-40B4-BE49-F238E27FC236}">
                  <a16:creationId xmlns:a16="http://schemas.microsoft.com/office/drawing/2014/main" id="{F38867BF-7356-0341-99D5-7A28F44468E1}"/>
                </a:ext>
              </a:extLst>
            </p:cNvPr>
            <p:cNvSpPr/>
            <p:nvPr/>
          </p:nvSpPr>
          <p:spPr>
            <a:xfrm>
              <a:off x="1889941" y="4324139"/>
              <a:ext cx="76125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5" name="~1.4 kHz">
              <a:extLst>
                <a:ext uri="{FF2B5EF4-FFF2-40B4-BE49-F238E27FC236}">
                  <a16:creationId xmlns:a16="http://schemas.microsoft.com/office/drawing/2014/main" id="{C18C42B4-A295-9845-8600-D234C443BF51}"/>
                </a:ext>
              </a:extLst>
            </p:cNvPr>
            <p:cNvSpPr txBox="1"/>
            <p:nvPr/>
          </p:nvSpPr>
          <p:spPr>
            <a:xfrm>
              <a:off x="1493943" y="3608229"/>
              <a:ext cx="1553244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~1.4 kHz</a:t>
              </a:r>
            </a:p>
          </p:txBody>
        </p:sp>
        <p:sp>
          <p:nvSpPr>
            <p:cNvPr id="316" name="Line">
              <a:extLst>
                <a:ext uri="{FF2B5EF4-FFF2-40B4-BE49-F238E27FC236}">
                  <a16:creationId xmlns:a16="http://schemas.microsoft.com/office/drawing/2014/main" id="{629E8225-1BF5-3D4B-A6E4-64BD277D3278}"/>
                </a:ext>
              </a:extLst>
            </p:cNvPr>
            <p:cNvSpPr/>
            <p:nvPr/>
          </p:nvSpPr>
          <p:spPr>
            <a:xfrm flipV="1">
              <a:off x="6287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7" name="Line">
              <a:extLst>
                <a:ext uri="{FF2B5EF4-FFF2-40B4-BE49-F238E27FC236}">
                  <a16:creationId xmlns:a16="http://schemas.microsoft.com/office/drawing/2014/main" id="{3774CC0D-28E4-5843-9400-B369A35BBD0A}"/>
                </a:ext>
              </a:extLst>
            </p:cNvPr>
            <p:cNvSpPr/>
            <p:nvPr/>
          </p:nvSpPr>
          <p:spPr>
            <a:xfrm flipV="1">
              <a:off x="6414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8" name="Line">
              <a:extLst>
                <a:ext uri="{FF2B5EF4-FFF2-40B4-BE49-F238E27FC236}">
                  <a16:creationId xmlns:a16="http://schemas.microsoft.com/office/drawing/2014/main" id="{48E84A0F-EBC7-E849-83A8-FCB90E59A022}"/>
                </a:ext>
              </a:extLst>
            </p:cNvPr>
            <p:cNvSpPr/>
            <p:nvPr/>
          </p:nvSpPr>
          <p:spPr>
            <a:xfrm rot="8793377">
              <a:off x="78904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9" name="Line">
              <a:extLst>
                <a:ext uri="{FF2B5EF4-FFF2-40B4-BE49-F238E27FC236}">
                  <a16:creationId xmlns:a16="http://schemas.microsoft.com/office/drawing/2014/main" id="{E2FC1FF6-E72A-7446-AC9E-D8CB70F94C39}"/>
                </a:ext>
              </a:extLst>
            </p:cNvPr>
            <p:cNvSpPr/>
            <p:nvPr/>
          </p:nvSpPr>
          <p:spPr>
            <a:xfrm rot="8793377">
              <a:off x="77962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0" name="Line">
              <a:extLst>
                <a:ext uri="{FF2B5EF4-FFF2-40B4-BE49-F238E27FC236}">
                  <a16:creationId xmlns:a16="http://schemas.microsoft.com/office/drawing/2014/main" id="{86E07FB9-E8EA-1A49-9FDF-3DF0BF5317F8}"/>
                </a:ext>
              </a:extLst>
            </p:cNvPr>
            <p:cNvSpPr/>
            <p:nvPr/>
          </p:nvSpPr>
          <p:spPr>
            <a:xfrm rot="12774410" flipH="1">
              <a:off x="109257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1" name="Line">
              <a:extLst>
                <a:ext uri="{FF2B5EF4-FFF2-40B4-BE49-F238E27FC236}">
                  <a16:creationId xmlns:a16="http://schemas.microsoft.com/office/drawing/2014/main" id="{54959404-5868-8448-9846-61AEC5CA5E07}"/>
                </a:ext>
              </a:extLst>
            </p:cNvPr>
            <p:cNvSpPr/>
            <p:nvPr/>
          </p:nvSpPr>
          <p:spPr>
            <a:xfrm rot="12774410" flipH="1">
              <a:off x="99425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2" name="Horn 1">
              <a:extLst>
                <a:ext uri="{FF2B5EF4-FFF2-40B4-BE49-F238E27FC236}">
                  <a16:creationId xmlns:a16="http://schemas.microsoft.com/office/drawing/2014/main" id="{704D8784-A5B3-424C-A5B4-4149DE576A05}"/>
                </a:ext>
              </a:extLst>
            </p:cNvPr>
            <p:cNvSpPr txBox="1"/>
            <p:nvPr/>
          </p:nvSpPr>
          <p:spPr>
            <a:xfrm>
              <a:off x="7127807" y="6156819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1</a:t>
              </a:r>
            </a:p>
          </p:txBody>
        </p:sp>
        <p:sp>
          <p:nvSpPr>
            <p:cNvPr id="323" name="Horn 2">
              <a:extLst>
                <a:ext uri="{FF2B5EF4-FFF2-40B4-BE49-F238E27FC236}">
                  <a16:creationId xmlns:a16="http://schemas.microsoft.com/office/drawing/2014/main" id="{514256FC-A623-F34A-BC56-B9950B91D9DB}"/>
                </a:ext>
              </a:extLst>
            </p:cNvPr>
            <p:cNvSpPr txBox="1"/>
            <p:nvPr/>
          </p:nvSpPr>
          <p:spPr>
            <a:xfrm>
              <a:off x="7243326" y="7037784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2</a:t>
              </a:r>
            </a:p>
          </p:txBody>
        </p:sp>
        <p:sp>
          <p:nvSpPr>
            <p:cNvPr id="324" name="Horn 4">
              <a:extLst>
                <a:ext uri="{FF2B5EF4-FFF2-40B4-BE49-F238E27FC236}">
                  <a16:creationId xmlns:a16="http://schemas.microsoft.com/office/drawing/2014/main" id="{44D37D4E-6A77-8D4B-B796-7B3774D26C80}"/>
                </a:ext>
              </a:extLst>
            </p:cNvPr>
            <p:cNvSpPr txBox="1"/>
            <p:nvPr/>
          </p:nvSpPr>
          <p:spPr>
            <a:xfrm>
              <a:off x="11709847" y="6156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4</a:t>
              </a:r>
            </a:p>
          </p:txBody>
        </p:sp>
        <p:sp>
          <p:nvSpPr>
            <p:cNvPr id="325" name="Horn 3">
              <a:extLst>
                <a:ext uri="{FF2B5EF4-FFF2-40B4-BE49-F238E27FC236}">
                  <a16:creationId xmlns:a16="http://schemas.microsoft.com/office/drawing/2014/main" id="{C3CADCCC-71A2-E446-8A3C-F769CD045C88}"/>
                </a:ext>
              </a:extLst>
            </p:cNvPr>
            <p:cNvSpPr txBox="1"/>
            <p:nvPr/>
          </p:nvSpPr>
          <p:spPr>
            <a:xfrm>
              <a:off x="11532049" y="7045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3</a:t>
              </a:r>
            </a:p>
          </p:txBody>
        </p:sp>
        <p:sp>
          <p:nvSpPr>
            <p:cNvPr id="326" name="Line">
              <a:extLst>
                <a:ext uri="{FF2B5EF4-FFF2-40B4-BE49-F238E27FC236}">
                  <a16:creationId xmlns:a16="http://schemas.microsoft.com/office/drawing/2014/main" id="{7A0DD261-7EAC-4540-92B9-62A94BFC378C}"/>
                </a:ext>
              </a:extLst>
            </p:cNvPr>
            <p:cNvSpPr/>
            <p:nvPr/>
          </p:nvSpPr>
          <p:spPr>
            <a:xfrm>
              <a:off x="97311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7" name="Line">
              <a:extLst>
                <a:ext uri="{FF2B5EF4-FFF2-40B4-BE49-F238E27FC236}">
                  <a16:creationId xmlns:a16="http://schemas.microsoft.com/office/drawing/2014/main" id="{0BC31653-E558-4F45-942D-1F5251EB52C3}"/>
                </a:ext>
              </a:extLst>
            </p:cNvPr>
            <p:cNvSpPr/>
            <p:nvPr/>
          </p:nvSpPr>
          <p:spPr>
            <a:xfrm flipH="1">
              <a:off x="101502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8" name="100 µs">
              <a:extLst>
                <a:ext uri="{FF2B5EF4-FFF2-40B4-BE49-F238E27FC236}">
                  <a16:creationId xmlns:a16="http://schemas.microsoft.com/office/drawing/2014/main" id="{2B714144-4684-FD40-A409-B714E00E47FB}"/>
                </a:ext>
              </a:extLst>
            </p:cNvPr>
            <p:cNvSpPr txBox="1"/>
            <p:nvPr/>
          </p:nvSpPr>
          <p:spPr>
            <a:xfrm>
              <a:off x="9602710" y="1409528"/>
              <a:ext cx="98306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100 µs</a:t>
              </a:r>
            </a:p>
          </p:txBody>
        </p:sp>
        <p:sp>
          <p:nvSpPr>
            <p:cNvPr id="329" name="Line">
              <a:extLst>
                <a:ext uri="{FF2B5EF4-FFF2-40B4-BE49-F238E27FC236}">
                  <a16:creationId xmlns:a16="http://schemas.microsoft.com/office/drawing/2014/main" id="{3A9B7869-6385-DB47-81E8-4D290D7348C7}"/>
                </a:ext>
              </a:extLst>
            </p:cNvPr>
            <p:cNvSpPr/>
            <p:nvPr/>
          </p:nvSpPr>
          <p:spPr>
            <a:xfrm flipH="1">
              <a:off x="10912212" y="192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0" name="0.65 ms">
              <a:extLst>
                <a:ext uri="{FF2B5EF4-FFF2-40B4-BE49-F238E27FC236}">
                  <a16:creationId xmlns:a16="http://schemas.microsoft.com/office/drawing/2014/main" id="{E204D973-3D68-A444-B625-4ACC4C2B2D05}"/>
                </a:ext>
              </a:extLst>
            </p:cNvPr>
            <p:cNvSpPr txBox="1"/>
            <p:nvPr/>
          </p:nvSpPr>
          <p:spPr>
            <a:xfrm>
              <a:off x="10675043" y="1411567"/>
              <a:ext cx="109775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0.65 ms</a:t>
              </a:r>
            </a:p>
          </p:txBody>
        </p:sp>
        <p:sp>
          <p:nvSpPr>
            <p:cNvPr id="331" name="Line">
              <a:extLst>
                <a:ext uri="{FF2B5EF4-FFF2-40B4-BE49-F238E27FC236}">
                  <a16:creationId xmlns:a16="http://schemas.microsoft.com/office/drawing/2014/main" id="{EB112C22-7DD0-5941-9624-44EDD44DAA4E}"/>
                </a:ext>
              </a:extLst>
            </p:cNvPr>
            <p:cNvSpPr/>
            <p:nvPr/>
          </p:nvSpPr>
          <p:spPr>
            <a:xfrm>
              <a:off x="91850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2" name="Line">
              <a:extLst>
                <a:ext uri="{FF2B5EF4-FFF2-40B4-BE49-F238E27FC236}">
                  <a16:creationId xmlns:a16="http://schemas.microsoft.com/office/drawing/2014/main" id="{7A66147E-7F06-F746-9451-4D16B3D445CF}"/>
                </a:ext>
              </a:extLst>
            </p:cNvPr>
            <p:cNvSpPr/>
            <p:nvPr/>
          </p:nvSpPr>
          <p:spPr>
            <a:xfrm flipH="1">
              <a:off x="96041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3" name="~1 µs">
              <a:extLst>
                <a:ext uri="{FF2B5EF4-FFF2-40B4-BE49-F238E27FC236}">
                  <a16:creationId xmlns:a16="http://schemas.microsoft.com/office/drawing/2014/main" id="{99D788BA-EF60-9945-80D8-8235515A822D}"/>
                </a:ext>
              </a:extLst>
            </p:cNvPr>
            <p:cNvSpPr txBox="1"/>
            <p:nvPr/>
          </p:nvSpPr>
          <p:spPr>
            <a:xfrm>
              <a:off x="9105761" y="3949529"/>
              <a:ext cx="884760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 µs</a:t>
              </a:r>
            </a:p>
          </p:txBody>
        </p:sp>
        <p:sp>
          <p:nvSpPr>
            <p:cNvPr id="334" name="Line">
              <a:extLst>
                <a:ext uri="{FF2B5EF4-FFF2-40B4-BE49-F238E27FC236}">
                  <a16:creationId xmlns:a16="http://schemas.microsoft.com/office/drawing/2014/main" id="{8A7EBCAF-E820-5B4F-BC70-99DE73A7BBA7}"/>
                </a:ext>
              </a:extLst>
            </p:cNvPr>
            <p:cNvSpPr/>
            <p:nvPr/>
          </p:nvSpPr>
          <p:spPr>
            <a:xfrm flipH="1">
              <a:off x="10366112" y="446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5" name="~0.75 ms">
              <a:extLst>
                <a:ext uri="{FF2B5EF4-FFF2-40B4-BE49-F238E27FC236}">
                  <a16:creationId xmlns:a16="http://schemas.microsoft.com/office/drawing/2014/main" id="{CCFC9A41-0059-D44D-8DFC-B439E8AF75DF}"/>
                </a:ext>
              </a:extLst>
            </p:cNvPr>
            <p:cNvSpPr txBox="1"/>
            <p:nvPr/>
          </p:nvSpPr>
          <p:spPr>
            <a:xfrm>
              <a:off x="10021215" y="3951569"/>
              <a:ext cx="128781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~0.75 ms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C3247D-D075-8045-9E60-667B8901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75" y="852261"/>
            <a:ext cx="2413000" cy="1778000"/>
          </a:xfrm>
          <a:prstGeom prst="rect">
            <a:avLst/>
          </a:prstGeom>
        </p:spPr>
      </p:pic>
      <p:pic>
        <p:nvPicPr>
          <p:cNvPr id="336" name="Picture 335">
            <a:extLst>
              <a:ext uri="{FF2B5EF4-FFF2-40B4-BE49-F238E27FC236}">
                <a16:creationId xmlns:a16="http://schemas.microsoft.com/office/drawing/2014/main" id="{A2DD9F26-3D5B-E54A-AAC8-AA3F5E15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07" y="879148"/>
            <a:ext cx="2501900" cy="1765300"/>
          </a:xfrm>
          <a:prstGeom prst="rect">
            <a:avLst/>
          </a:prstGeom>
        </p:spPr>
      </p:pic>
      <p:sp>
        <p:nvSpPr>
          <p:cNvPr id="337" name="TextBox 336">
            <a:extLst>
              <a:ext uri="{FF2B5EF4-FFF2-40B4-BE49-F238E27FC236}">
                <a16:creationId xmlns:a16="http://schemas.microsoft.com/office/drawing/2014/main" id="{2C35B6AD-9A0A-AA46-A5E0-646E5082E614}"/>
              </a:ext>
            </a:extLst>
          </p:cNvPr>
          <p:cNvSpPr txBox="1"/>
          <p:nvPr/>
        </p:nvSpPr>
        <p:spPr>
          <a:xfrm>
            <a:off x="263728" y="1001632"/>
            <a:ext cx="237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H</a:t>
            </a:r>
            <a:r>
              <a:rPr lang="en-GB" sz="2400" baseline="30000"/>
              <a:t>-</a:t>
            </a:r>
            <a:r>
              <a:rPr lang="en-GB" sz="2400"/>
              <a:t> source options</a:t>
            </a:r>
          </a:p>
        </p:txBody>
      </p:sp>
    </p:spTree>
    <p:extLst>
      <p:ext uri="{BB962C8B-B14F-4D97-AF65-F5344CB8AC3E}">
        <p14:creationId xmlns:p14="http://schemas.microsoft.com/office/powerpoint/2010/main" val="7584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23A485B1-5E42-7045-A64D-1B9AFC53C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74" y="4599953"/>
            <a:ext cx="3821926" cy="129065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83C30E3-C466-D940-9AAC-401BBCA458C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485257" y="4232447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13902"/>
            <a:ext cx="6862522" cy="523220"/>
          </a:xfrm>
        </p:spPr>
        <p:txBody>
          <a:bodyPr/>
          <a:lstStyle/>
          <a:p>
            <a:r>
              <a:rPr lang="en-GB" sz="280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Accumulator</a:t>
            </a:r>
            <a:endParaRPr lang="en-GB" sz="2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29/05/2020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F664A4-4FF6-FB4E-BAEB-1B8730A14A20}"/>
              </a:ext>
            </a:extLst>
          </p:cNvPr>
          <p:cNvGrpSpPr/>
          <p:nvPr/>
        </p:nvGrpSpPr>
        <p:grpSpPr>
          <a:xfrm>
            <a:off x="182880" y="867708"/>
            <a:ext cx="8961120" cy="4222541"/>
            <a:chOff x="182880" y="1172520"/>
            <a:chExt cx="8961120" cy="4222541"/>
          </a:xfrm>
        </p:grpSpPr>
        <p:pic>
          <p:nvPicPr>
            <p:cNvPr id="89" name="Picture 17">
              <a:extLst>
                <a:ext uri="{FF2B5EF4-FFF2-40B4-BE49-F238E27FC236}">
                  <a16:creationId xmlns:a16="http://schemas.microsoft.com/office/drawing/2014/main" id="{111090AF-3709-FC4F-851A-73158D0232E2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93200" y="1280160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0" name="CustomShape 1">
              <a:extLst>
                <a:ext uri="{FF2B5EF4-FFF2-40B4-BE49-F238E27FC236}">
                  <a16:creationId xmlns:a16="http://schemas.microsoft.com/office/drawing/2014/main" id="{DF9E4E29-30CB-814F-B47C-4B34E9D70AF2}"/>
                </a:ext>
              </a:extLst>
            </p:cNvPr>
            <p:cNvSpPr/>
            <p:nvPr/>
          </p:nvSpPr>
          <p:spPr>
            <a:xfrm>
              <a:off x="1426320" y="2194560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1" name="Picture 18">
              <a:extLst>
                <a:ext uri="{FF2B5EF4-FFF2-40B4-BE49-F238E27FC236}">
                  <a16:creationId xmlns:a16="http://schemas.microsoft.com/office/drawing/2014/main" id="{9B9C96BE-B9C2-CC48-9C2E-96E54BDC2A01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251960" y="1280160"/>
              <a:ext cx="3200400" cy="2724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CustomShape 3">
              <a:extLst>
                <a:ext uri="{FF2B5EF4-FFF2-40B4-BE49-F238E27FC236}">
                  <a16:creationId xmlns:a16="http://schemas.microsoft.com/office/drawing/2014/main" id="{537F49AE-2A35-D641-927C-7FC765C35112}"/>
                </a:ext>
              </a:extLst>
            </p:cNvPr>
            <p:cNvSpPr/>
            <p:nvPr/>
          </p:nvSpPr>
          <p:spPr>
            <a:xfrm>
              <a:off x="7406640" y="1172520"/>
              <a:ext cx="1737360" cy="548640"/>
            </a:xfrm>
            <a:prstGeom prst="wedgeRoundRectCallout">
              <a:avLst>
                <a:gd name="adj1" fmla="val -69402"/>
                <a:gd name="adj2" fmla="val 151898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4 superperiods</a:t>
              </a:r>
            </a:p>
          </p:txBody>
        </p:sp>
        <p:sp>
          <p:nvSpPr>
            <p:cNvPr id="94" name="CustomShape 4">
              <a:extLst>
                <a:ext uri="{FF2B5EF4-FFF2-40B4-BE49-F238E27FC236}">
                  <a16:creationId xmlns:a16="http://schemas.microsoft.com/office/drawing/2014/main" id="{F3E7A08C-C3B2-5142-9465-63A6C4E74629}"/>
                </a:ext>
              </a:extLst>
            </p:cNvPr>
            <p:cNvSpPr/>
            <p:nvPr/>
          </p:nvSpPr>
          <p:spPr>
            <a:xfrm>
              <a:off x="4389120" y="4297680"/>
              <a:ext cx="1463040" cy="548640"/>
            </a:xfrm>
            <a:prstGeom prst="wedgeRoundRectCallout">
              <a:avLst>
                <a:gd name="adj1" fmla="val -106699"/>
                <a:gd name="adj2" fmla="val -73407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FODO cells</a:t>
              </a:r>
            </a:p>
          </p:txBody>
        </p:sp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99CD3EA0-D156-554E-BBE6-A4B7D76C033F}"/>
                </a:ext>
              </a:extLst>
            </p:cNvPr>
            <p:cNvGrpSpPr/>
            <p:nvPr/>
          </p:nvGrpSpPr>
          <p:grpSpPr>
            <a:xfrm>
              <a:off x="1734480" y="2424600"/>
              <a:ext cx="1142640" cy="179280"/>
              <a:chOff x="1734480" y="2424600"/>
              <a:chExt cx="1142640" cy="179280"/>
            </a:xfrm>
          </p:grpSpPr>
          <p:sp>
            <p:nvSpPr>
              <p:cNvPr id="97" name="Freeform 7">
                <a:extLst>
                  <a:ext uri="{FF2B5EF4-FFF2-40B4-BE49-F238E27FC236}">
                    <a16:creationId xmlns:a16="http://schemas.microsoft.com/office/drawing/2014/main" id="{7EB5927E-E599-9944-A4DD-0FFBABC2FA95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98" name="Freeform 8">
                <a:extLst>
                  <a:ext uri="{FF2B5EF4-FFF2-40B4-BE49-F238E27FC236}">
                    <a16:creationId xmlns:a16="http://schemas.microsoft.com/office/drawing/2014/main" id="{2D1E7D20-347F-714C-A8EB-4D36E2CDAB8E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99" name="Freeform 9">
                <a:extLst>
                  <a:ext uri="{FF2B5EF4-FFF2-40B4-BE49-F238E27FC236}">
                    <a16:creationId xmlns:a16="http://schemas.microsoft.com/office/drawing/2014/main" id="{CF8313CE-32F8-354C-AB44-971801F5B0F4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0" name="Freeform 10">
                <a:extLst>
                  <a:ext uri="{FF2B5EF4-FFF2-40B4-BE49-F238E27FC236}">
                    <a16:creationId xmlns:a16="http://schemas.microsoft.com/office/drawing/2014/main" id="{19C76CA9-405F-4C49-9B6E-805E9CF4AEC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1" name="Freeform 11">
                <a:extLst>
                  <a:ext uri="{FF2B5EF4-FFF2-40B4-BE49-F238E27FC236}">
                    <a16:creationId xmlns:a16="http://schemas.microsoft.com/office/drawing/2014/main" id="{EEBC6CBC-F6D0-2843-AD6D-5FDA616FBA3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B9248B0E-0892-5947-AE88-A6EE041757E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3" name="Freeform 13">
                <a:extLst>
                  <a:ext uri="{FF2B5EF4-FFF2-40B4-BE49-F238E27FC236}">
                    <a16:creationId xmlns:a16="http://schemas.microsoft.com/office/drawing/2014/main" id="{6A32B1CC-59C0-774D-8E4F-10A8E761FE43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04" name="Group 14">
              <a:extLst>
                <a:ext uri="{FF2B5EF4-FFF2-40B4-BE49-F238E27FC236}">
                  <a16:creationId xmlns:a16="http://schemas.microsoft.com/office/drawing/2014/main" id="{F402D0F9-09A9-0E46-99D0-7128C8EE3646}"/>
                </a:ext>
              </a:extLst>
            </p:cNvPr>
            <p:cNvGrpSpPr/>
            <p:nvPr/>
          </p:nvGrpSpPr>
          <p:grpSpPr>
            <a:xfrm>
              <a:off x="1734480" y="2827080"/>
              <a:ext cx="1115280" cy="228960"/>
              <a:chOff x="1734480" y="2827080"/>
              <a:chExt cx="1115280" cy="228960"/>
            </a:xfrm>
          </p:grpSpPr>
          <p:sp>
            <p:nvSpPr>
              <p:cNvPr id="105" name="Freeform 15">
                <a:extLst>
                  <a:ext uri="{FF2B5EF4-FFF2-40B4-BE49-F238E27FC236}">
                    <a16:creationId xmlns:a16="http://schemas.microsoft.com/office/drawing/2014/main" id="{CA36C1A9-5EB4-6B4F-94CA-C0E3E2581AC0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06" name="Freeform 16">
                <a:extLst>
                  <a:ext uri="{FF2B5EF4-FFF2-40B4-BE49-F238E27FC236}">
                    <a16:creationId xmlns:a16="http://schemas.microsoft.com/office/drawing/2014/main" id="{5EA63083-B409-3F49-980B-56A0BAAC5D71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D4EA4316-D239-6F46-B930-7B11EFECD821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8" name="Freeform 18">
                <a:extLst>
                  <a:ext uri="{FF2B5EF4-FFF2-40B4-BE49-F238E27FC236}">
                    <a16:creationId xmlns:a16="http://schemas.microsoft.com/office/drawing/2014/main" id="{BDBCF5DE-3CF3-074B-99DE-9E4233CCABEE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9" name="Freeform 19">
                <a:extLst>
                  <a:ext uri="{FF2B5EF4-FFF2-40B4-BE49-F238E27FC236}">
                    <a16:creationId xmlns:a16="http://schemas.microsoft.com/office/drawing/2014/main" id="{BAFF5A70-D6E2-C848-9DAB-FFBFB18F8644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0" name="Freeform 20">
                <a:extLst>
                  <a:ext uri="{FF2B5EF4-FFF2-40B4-BE49-F238E27FC236}">
                    <a16:creationId xmlns:a16="http://schemas.microsoft.com/office/drawing/2014/main" id="{4BAC5775-A8D0-8247-AD58-7916BAD32127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1" name="Freeform 21">
                <a:extLst>
                  <a:ext uri="{FF2B5EF4-FFF2-40B4-BE49-F238E27FC236}">
                    <a16:creationId xmlns:a16="http://schemas.microsoft.com/office/drawing/2014/main" id="{66EC0DC2-5183-8745-A938-922419A1CE1C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2" name="Freeform 22">
                <a:extLst>
                  <a:ext uri="{FF2B5EF4-FFF2-40B4-BE49-F238E27FC236}">
                    <a16:creationId xmlns:a16="http://schemas.microsoft.com/office/drawing/2014/main" id="{2E4B76D4-FB7D-244D-AEA3-52BBFE795A43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13" name="Group 23">
              <a:extLst>
                <a:ext uri="{FF2B5EF4-FFF2-40B4-BE49-F238E27FC236}">
                  <a16:creationId xmlns:a16="http://schemas.microsoft.com/office/drawing/2014/main" id="{879487AC-7644-8B48-A186-205BAB58CFFB}"/>
                </a:ext>
              </a:extLst>
            </p:cNvPr>
            <p:cNvGrpSpPr/>
            <p:nvPr/>
          </p:nvGrpSpPr>
          <p:grpSpPr>
            <a:xfrm>
              <a:off x="1734480" y="3187080"/>
              <a:ext cx="1109520" cy="252720"/>
              <a:chOff x="1734480" y="3187080"/>
              <a:chExt cx="1109520" cy="252720"/>
            </a:xfrm>
          </p:grpSpPr>
          <p:sp>
            <p:nvSpPr>
              <p:cNvPr id="114" name="Freeform 24">
                <a:extLst>
                  <a:ext uri="{FF2B5EF4-FFF2-40B4-BE49-F238E27FC236}">
                    <a16:creationId xmlns:a16="http://schemas.microsoft.com/office/drawing/2014/main" id="{D271B8C4-4FF6-5E47-8BB8-87BEBD591457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07A1A379-5CB4-B243-9B53-BAF75227C1B2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48EFC884-9D48-0349-9926-012FC061FF06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A8DBA225-6605-754D-99FC-B45462BBEB8E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853E3327-9334-464C-8113-0249D0FD2F5E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F9021389-14FF-DA45-81E0-4CBBD05EC345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0" name="Freeform 30">
                <a:extLst>
                  <a:ext uri="{FF2B5EF4-FFF2-40B4-BE49-F238E27FC236}">
                    <a16:creationId xmlns:a16="http://schemas.microsoft.com/office/drawing/2014/main" id="{C569E414-6EAE-6C4C-B1E9-022E1FA47A9B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1" name="Freeform 31">
                <a:extLst>
                  <a:ext uri="{FF2B5EF4-FFF2-40B4-BE49-F238E27FC236}">
                    <a16:creationId xmlns:a16="http://schemas.microsoft.com/office/drawing/2014/main" id="{3F92A576-4301-754C-A039-6DD2C23D1768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122" name="CustomShape 32">
              <a:extLst>
                <a:ext uri="{FF2B5EF4-FFF2-40B4-BE49-F238E27FC236}">
                  <a16:creationId xmlns:a16="http://schemas.microsoft.com/office/drawing/2014/main" id="{94F4320F-B12F-094A-8DE9-BD723F3F83B9}"/>
                </a:ext>
              </a:extLst>
            </p:cNvPr>
            <p:cNvSpPr/>
            <p:nvPr/>
          </p:nvSpPr>
          <p:spPr>
            <a:xfrm>
              <a:off x="1097280" y="1172520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injection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3" name="CustomShape 33">
              <a:extLst>
                <a:ext uri="{FF2B5EF4-FFF2-40B4-BE49-F238E27FC236}">
                  <a16:creationId xmlns:a16="http://schemas.microsoft.com/office/drawing/2014/main" id="{E343F36F-C717-704B-91D1-B99645493304}"/>
                </a:ext>
              </a:extLst>
            </p:cNvPr>
            <p:cNvSpPr/>
            <p:nvPr/>
          </p:nvSpPr>
          <p:spPr>
            <a:xfrm>
              <a:off x="182880" y="2086920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RF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4" name="CustomShape 34">
              <a:extLst>
                <a:ext uri="{FF2B5EF4-FFF2-40B4-BE49-F238E27FC236}">
                  <a16:creationId xmlns:a16="http://schemas.microsoft.com/office/drawing/2014/main" id="{DB11C9CF-E7F7-C540-B167-4DA30950106D}"/>
                </a:ext>
              </a:extLst>
            </p:cNvPr>
            <p:cNvSpPr/>
            <p:nvPr/>
          </p:nvSpPr>
          <p:spPr>
            <a:xfrm>
              <a:off x="4718880" y="3566160"/>
              <a:ext cx="218880" cy="731520"/>
            </a:xfrm>
            <a:custGeom>
              <a:avLst/>
              <a:gdLst/>
              <a:ahLst/>
              <a:cxnLst/>
              <a:rect l="0" t="0" r="r" b="b"/>
              <a:pathLst>
                <a:path w="610" h="2034">
                  <a:moveTo>
                    <a:pt x="304" y="0"/>
                  </a:moveTo>
                  <a:lnTo>
                    <a:pt x="609" y="2033"/>
                  </a:lnTo>
                  <a:lnTo>
                    <a:pt x="0" y="2033"/>
                  </a:lnTo>
                  <a:lnTo>
                    <a:pt x="304" y="0"/>
                  </a:lnTo>
                </a:path>
              </a:pathLst>
            </a:cu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35">
              <a:extLst>
                <a:ext uri="{FF2B5EF4-FFF2-40B4-BE49-F238E27FC236}">
                  <a16:creationId xmlns:a16="http://schemas.microsoft.com/office/drawing/2014/main" id="{DD867804-78AB-C942-930B-9183A974D235}"/>
                </a:ext>
              </a:extLst>
            </p:cNvPr>
            <p:cNvSpPr/>
            <p:nvPr/>
          </p:nvSpPr>
          <p:spPr>
            <a:xfrm>
              <a:off x="2194560" y="3566160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126" name="CustomShape 36">
              <a:extLst>
                <a:ext uri="{FF2B5EF4-FFF2-40B4-BE49-F238E27FC236}">
                  <a16:creationId xmlns:a16="http://schemas.microsoft.com/office/drawing/2014/main" id="{7450B534-D1DE-0349-A87B-3F091C4D221D}"/>
                </a:ext>
              </a:extLst>
            </p:cNvPr>
            <p:cNvSpPr/>
            <p:nvPr/>
          </p:nvSpPr>
          <p:spPr>
            <a:xfrm>
              <a:off x="457200" y="4754880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  <p:sp>
          <p:nvSpPr>
            <p:cNvPr id="127" name="CustomShape 37">
              <a:extLst>
                <a:ext uri="{FF2B5EF4-FFF2-40B4-BE49-F238E27FC236}">
                  <a16:creationId xmlns:a16="http://schemas.microsoft.com/office/drawing/2014/main" id="{3EB55456-1393-2A41-8582-7C731C653A41}"/>
                </a:ext>
              </a:extLst>
            </p:cNvPr>
            <p:cNvSpPr/>
            <p:nvPr/>
          </p:nvSpPr>
          <p:spPr>
            <a:xfrm>
              <a:off x="2076120" y="5120741"/>
              <a:ext cx="3331421" cy="274320"/>
            </a:xfrm>
            <a:prstGeom prst="wedgeRoundRectCallout">
              <a:avLst>
                <a:gd name="adj1" fmla="val -36804"/>
                <a:gd name="adj2" fmla="val -298025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GB" sz="1400" b="0" strike="noStrike" spc="-1">
                  <a:latin typeface="Arial Black" panose="020B0A04020102020204" pitchFamily="34" charset="0"/>
                </a:rPr>
                <a:t>Dispersion-free straight sections</a:t>
              </a:r>
            </a:p>
          </p:txBody>
        </p:sp>
      </p:grpSp>
      <p:sp>
        <p:nvSpPr>
          <p:cNvPr id="129" name="TextShape 51">
            <a:extLst>
              <a:ext uri="{FF2B5EF4-FFF2-40B4-BE49-F238E27FC236}">
                <a16:creationId xmlns:a16="http://schemas.microsoft.com/office/drawing/2014/main" id="{44FC9685-5818-5B47-A08E-F88E87A70606}"/>
              </a:ext>
            </a:extLst>
          </p:cNvPr>
          <p:cNvSpPr txBox="1"/>
          <p:nvPr/>
        </p:nvSpPr>
        <p:spPr>
          <a:xfrm>
            <a:off x="1026000" y="5424746"/>
            <a:ext cx="1008720" cy="43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>
                <a:latin typeface="Arial"/>
              </a:rPr>
              <a:t>Switchyard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46217F8-220E-CC46-B006-9609E3F7D369}"/>
              </a:ext>
            </a:extLst>
          </p:cNvPr>
          <p:cNvSpPr txBox="1"/>
          <p:nvPr/>
        </p:nvSpPr>
        <p:spPr>
          <a:xfrm>
            <a:off x="7636843" y="4263616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</a:t>
            </a:r>
            <a:r>
              <a:rPr lang="en-GB" baseline="30000"/>
              <a:t>-</a:t>
            </a:r>
            <a:r>
              <a:rPr lang="en-GB"/>
              <a:t> stripping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B940382-28AB-C945-A2CD-A43C938377D3}"/>
              </a:ext>
            </a:extLst>
          </p:cNvPr>
          <p:cNvSpPr txBox="1"/>
          <p:nvPr/>
        </p:nvSpPr>
        <p:spPr>
          <a:xfrm>
            <a:off x="372217" y="438004"/>
            <a:ext cx="2062103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lattice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E0CB6-5E87-0049-BC9F-189F56C17503}"/>
              </a:ext>
            </a:extLst>
          </p:cNvPr>
          <p:cNvSpPr txBox="1"/>
          <p:nvPr/>
        </p:nvSpPr>
        <p:spPr>
          <a:xfrm>
            <a:off x="3671293" y="6243327"/>
            <a:ext cx="515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compression of the linac pulses from 3 ms to ~1.4 μs </a:t>
            </a:r>
          </a:p>
        </p:txBody>
      </p:sp>
    </p:spTree>
    <p:extLst>
      <p:ext uri="{BB962C8B-B14F-4D97-AF65-F5344CB8AC3E}">
        <p14:creationId xmlns:p14="http://schemas.microsoft.com/office/powerpoint/2010/main" val="4456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202455</TotalTime>
  <Words>2261</Words>
  <Application>Microsoft Macintosh PowerPoint</Application>
  <PresentationFormat>On-screen Show (4:3)</PresentationFormat>
  <Paragraphs>377</Paragraphs>
  <Slides>24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inherit</vt:lpstr>
      <vt:lpstr>ＭＳ Ｐゴシック</vt:lpstr>
      <vt:lpstr>Arial</vt:lpstr>
      <vt:lpstr>Arial Black</vt:lpstr>
      <vt:lpstr>Calibri</vt:lpstr>
      <vt:lpstr>Courier New</vt:lpstr>
      <vt:lpstr>Gill Sans Light</vt:lpstr>
      <vt:lpstr>Helvetica</vt:lpstr>
      <vt:lpstr>Helvetica Light</vt:lpstr>
      <vt:lpstr>Symbol</vt:lpstr>
      <vt:lpstr>Times New Roman</vt:lpstr>
      <vt:lpstr>Times New Roman Bold</vt:lpstr>
      <vt:lpstr>Thème Office</vt:lpstr>
      <vt:lpstr>Status of ESSνSB and plans for future Marcos Dracos IPHC-Strasbourg</vt:lpstr>
      <vt:lpstr>European Spallation Source as Neutrino Facility for CP violation observation (2nd Oscillation maximum)</vt:lpstr>
      <vt:lpstr>2nd Oscillation max. coverage</vt:lpstr>
      <vt:lpstr>How to add a neutrino facility on top of the neutron one?</vt:lpstr>
      <vt:lpstr>Can we go to the 2nd oscillation maximum using our proton beam?</vt:lpstr>
      <vt:lpstr>Candidate active mines</vt:lpstr>
      <vt:lpstr>Physics Performance</vt:lpstr>
      <vt:lpstr>The Linac modifications and operation</vt:lpstr>
      <vt:lpstr>The Accumulator</vt:lpstr>
      <vt:lpstr>General Layout of the target station</vt:lpstr>
      <vt:lpstr>Muons at the level of the beam dump</vt:lpstr>
      <vt:lpstr>EuroNuNet</vt:lpstr>
      <vt:lpstr>ESSνSB at the European level</vt:lpstr>
      <vt:lpstr>H2020 ESSνSB</vt:lpstr>
      <vt:lpstr>ESSνSB and the future</vt:lpstr>
      <vt:lpstr>ESSνSB and (R&amp;D) synergies</vt:lpstr>
      <vt:lpstr>Backup</vt:lpstr>
      <vt:lpstr>ESS proton linac</vt:lpstr>
      <vt:lpstr>Possible ESSνSB schedule (optimistic?) (2nd generation neutrino Super Beam) </vt:lpstr>
      <vt:lpstr>ESSνSB and synergies</vt:lpstr>
      <vt:lpstr>Design Study ESSνSB (2018-2021)</vt:lpstr>
      <vt:lpstr>Synergy Grants</vt:lpstr>
      <vt:lpstr>Synergy Grants</vt:lpstr>
      <vt:lpstr>Synergy Grants</vt:lpstr>
    </vt:vector>
  </TitlesOfParts>
  <Company>IN2P3/CNRS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1543</cp:revision>
  <cp:lastPrinted>2013-03-04T17:31:58Z</cp:lastPrinted>
  <dcterms:created xsi:type="dcterms:W3CDTF">2012-07-27T00:22:31Z</dcterms:created>
  <dcterms:modified xsi:type="dcterms:W3CDTF">2020-05-29T12:06:15Z</dcterms:modified>
</cp:coreProperties>
</file>