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9" r:id="rId2"/>
    <p:sldId id="777" r:id="rId3"/>
    <p:sldId id="778" r:id="rId4"/>
    <p:sldId id="779" r:id="rId5"/>
    <p:sldId id="780" r:id="rId6"/>
    <p:sldId id="783" r:id="rId7"/>
  </p:sldIdLst>
  <p:sldSz cx="9906000" cy="6858000" type="A4"/>
  <p:notesSz cx="68580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1600" kern="1200" baseline="-250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80"/>
    <a:srgbClr val="FEB212"/>
    <a:srgbClr val="FEC517"/>
    <a:srgbClr val="FFC738"/>
    <a:srgbClr val="F0D74C"/>
    <a:srgbClr val="98183B"/>
    <a:srgbClr val="C30224"/>
    <a:srgbClr val="0000FF"/>
    <a:srgbClr val="161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808" autoAdjust="0"/>
    <p:restoredTop sz="88976" autoAdjust="0"/>
  </p:normalViewPr>
  <p:slideViewPr>
    <p:cSldViewPr showGuides="1">
      <p:cViewPr>
        <p:scale>
          <a:sx n="90" d="100"/>
          <a:sy n="90" d="100"/>
        </p:scale>
        <p:origin x="-568" y="1216"/>
      </p:cViewPr>
      <p:guideLst>
        <p:guide orient="horz" pos="2160"/>
        <p:guide pos="3120"/>
      </p:guideLst>
    </p:cSldViewPr>
  </p:slideViewPr>
  <p:outlineViewPr>
    <p:cViewPr>
      <p:scale>
        <a:sx n="100" d="100"/>
        <a:sy n="100" d="100"/>
      </p:scale>
      <p:origin x="14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9" d="100"/>
        <a:sy n="219" d="100"/>
      </p:scale>
      <p:origin x="0" y="1288"/>
    </p:cViewPr>
  </p:sorterViewPr>
  <p:notesViewPr>
    <p:cSldViewPr showGuides="1">
      <p:cViewPr varScale="1">
        <p:scale>
          <a:sx n="61" d="100"/>
          <a:sy n="61" d="100"/>
        </p:scale>
        <p:origin x="-2720" y="-104"/>
      </p:cViewPr>
      <p:guideLst>
        <p:guide orient="horz" pos="312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7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1013"/>
            <a:ext cx="297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B82A7B-F487-3148-809A-7D72B097E1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83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" charset="0"/>
              </a:defRPr>
            </a:lvl1pPr>
          </a:lstStyle>
          <a:p>
            <a:pPr>
              <a:defRPr/>
            </a:pPr>
            <a:fld id="{BB8B0BFD-D931-FB46-A565-213BA1919A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954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131C7-1D6B-2F4F-81BC-42446A46F372}" type="slidenum">
              <a:rPr lang="en-GB"/>
              <a:pPr/>
              <a:t>0</a:t>
            </a:fld>
            <a:endParaRPr lang="en-GB" dirty="0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0" y="1524000"/>
            <a:ext cx="7264400" cy="1524000"/>
          </a:xfrm>
        </p:spPr>
        <p:txBody>
          <a:bodyPr/>
          <a:lstStyle>
            <a:lvl1pPr marL="0" indent="0" algn="ctr">
              <a:lnSpc>
                <a:spcPct val="128000"/>
              </a:lnSpc>
              <a:buFont typeface="Wingdings" charset="2"/>
              <a:buNone/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Times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 sz="1400" i="0" smtClean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z="140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26D79638-33C1-D847-964B-6DBCECEFFC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83536344-AE6D-674E-AFA3-6B434CD41C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F91CC7D9-E1F7-B848-9B21-7AF9A1699C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A86CEAE1-7B07-CE4F-A20C-236EDAD9CE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680CC8D7-B184-5D45-9441-F27E722268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09600"/>
            <a:ext cx="4572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609600"/>
            <a:ext cx="4572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BDD4BEDE-D40E-4549-86DF-49EA7E4226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15BBACF8-7C48-1D4F-89A1-624411AAA2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DD1D2092-0777-BF4C-88E2-1340A00003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4C531B78-991B-8F42-B930-01AC4862E0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25F82D41-45D3-5B43-9969-AC02E2EA88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Slide# : </a:t>
            </a:r>
            <a:fld id="{590E3617-DCC1-9141-916C-B24AFA9CDB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09600"/>
            <a:ext cx="929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313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 baseline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 baseline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Slide# : </a:t>
            </a:r>
            <a:fld id="{740F9DD0-2E84-1144-8C3B-A5A0169651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AutoShap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2"/>
        <a:buChar char="Ø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è"/>
        <a:defRPr>
          <a:solidFill>
            <a:schemeClr val="tx1"/>
          </a:solidFill>
          <a:latin typeface="+mj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E4749-2CD5-4443-B1B1-7F9F2F27E758}" type="slidenum">
              <a:rPr lang="en-GB"/>
              <a:pPr/>
              <a:t>0</a:t>
            </a:fld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92" y="18873"/>
            <a:ext cx="9901408" cy="578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128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charset="2"/>
              <a:buNone/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charset="2"/>
              <a:buChar char="Ø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è"/>
              <a:defRPr>
                <a:solidFill>
                  <a:schemeClr val="tx1"/>
                </a:solidFill>
                <a:latin typeface="+mj-lt"/>
                <a:ea typeface="ＭＳ Ｐゴシック" charset="-128"/>
              </a:defRPr>
            </a:lvl9pPr>
          </a:lstStyle>
          <a:p>
            <a:endParaRPr lang="en-GB" sz="4400" baseline="0" dirty="0" smtClean="0">
              <a:solidFill>
                <a:srgbClr val="FF0000"/>
              </a:solidFill>
            </a:endParaRPr>
          </a:p>
          <a:p>
            <a:r>
              <a:rPr lang="en-GB" sz="4000" baseline="0" dirty="0">
                <a:solidFill>
                  <a:srgbClr val="FF0000"/>
                </a:solidFill>
              </a:rPr>
              <a:t>A </a:t>
            </a:r>
            <a:r>
              <a:rPr lang="en-GB" sz="4000" baseline="0" dirty="0" smtClean="0">
                <a:solidFill>
                  <a:srgbClr val="FF0000"/>
                </a:solidFill>
              </a:rPr>
              <a:t>design </a:t>
            </a:r>
            <a:r>
              <a:rPr lang="en-GB" sz="4000" baseline="0" dirty="0">
                <a:solidFill>
                  <a:srgbClr val="FF0000"/>
                </a:solidFill>
              </a:rPr>
              <a:t>study of a </a:t>
            </a:r>
            <a:r>
              <a:rPr lang="en-GB" sz="4000" baseline="0" dirty="0" err="1">
                <a:solidFill>
                  <a:srgbClr val="FF0000"/>
                </a:solidFill>
              </a:rPr>
              <a:t>Muon</a:t>
            </a:r>
            <a:r>
              <a:rPr lang="en-GB" sz="4000" baseline="0" dirty="0">
                <a:solidFill>
                  <a:srgbClr val="FF0000"/>
                </a:solidFill>
              </a:rPr>
              <a:t> Collider for the ESS</a:t>
            </a:r>
          </a:p>
          <a:p>
            <a:endParaRPr lang="en-US" sz="2000" baseline="0" dirty="0" smtClean="0">
              <a:solidFill>
                <a:srgbClr val="0000FF"/>
              </a:solidFill>
            </a:endParaRPr>
          </a:p>
          <a:p>
            <a:r>
              <a:rPr lang="en-US" sz="2800" i="1" baseline="0" dirty="0">
                <a:solidFill>
                  <a:srgbClr val="0000FF"/>
                </a:solidFill>
              </a:rPr>
              <a:t>Carlo </a:t>
            </a:r>
            <a:r>
              <a:rPr lang="en-US" sz="2800" i="1" baseline="0" dirty="0" smtClean="0">
                <a:solidFill>
                  <a:srgbClr val="0000FF"/>
                </a:solidFill>
              </a:rPr>
              <a:t>Rubbia</a:t>
            </a:r>
          </a:p>
          <a:p>
            <a:r>
              <a:rPr lang="en-US" sz="2800" baseline="0" dirty="0">
                <a:solidFill>
                  <a:srgbClr val="0000FF"/>
                </a:solidFill>
              </a:rPr>
              <a:t>GSSI, Gran </a:t>
            </a:r>
            <a:r>
              <a:rPr lang="en-US" sz="2800" baseline="0" dirty="0" err="1">
                <a:solidFill>
                  <a:srgbClr val="0000FF"/>
                </a:solidFill>
              </a:rPr>
              <a:t>Sasso</a:t>
            </a:r>
            <a:r>
              <a:rPr lang="en-US" sz="2800" baseline="0" dirty="0">
                <a:solidFill>
                  <a:srgbClr val="0000FF"/>
                </a:solidFill>
              </a:rPr>
              <a:t> Science Institute, L’Aquila, Italy</a:t>
            </a:r>
          </a:p>
          <a:p>
            <a:r>
              <a:rPr lang="en-US" sz="2800" baseline="0" dirty="0">
                <a:solidFill>
                  <a:srgbClr val="0000FF"/>
                </a:solidFill>
              </a:rPr>
              <a:t>CERN, Geneva, </a:t>
            </a:r>
            <a:r>
              <a:rPr lang="en-US" sz="2800" baseline="0" dirty="0" smtClean="0">
                <a:solidFill>
                  <a:srgbClr val="0000FF"/>
                </a:solidFill>
              </a:rPr>
              <a:t>Switzerland</a:t>
            </a:r>
            <a:endParaRPr lang="en-US" sz="2800" baseline="0" dirty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76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beams for the Higgs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80" y="476672"/>
            <a:ext cx="9908480" cy="6381328"/>
          </a:xfrm>
        </p:spPr>
        <p:txBody>
          <a:bodyPr/>
          <a:lstStyle/>
          <a:p>
            <a:pPr>
              <a:lnSpc>
                <a:spcPts val="2680"/>
              </a:lnSpc>
            </a:pPr>
            <a:r>
              <a:rPr lang="en-GB" sz="2400" dirty="0" smtClean="0"/>
              <a:t>In </a:t>
            </a:r>
            <a:r>
              <a:rPr lang="en-GB" sz="2400" dirty="0"/>
              <a:t>analogy with </a:t>
            </a:r>
            <a:r>
              <a:rPr lang="en-GB" sz="2400" dirty="0" smtClean="0"/>
              <a:t>the </a:t>
            </a:r>
            <a:r>
              <a:rPr lang="en-GB" sz="2400" dirty="0"/>
              <a:t>Z </a:t>
            </a:r>
            <a:r>
              <a:rPr lang="en-GB" sz="2400" dirty="0" smtClean="0"/>
              <a:t>and </a:t>
            </a:r>
            <a:r>
              <a:rPr lang="en-GB" sz="2400" dirty="0"/>
              <a:t> </a:t>
            </a:r>
            <a:r>
              <a:rPr lang="en-GB" sz="2400" dirty="0" smtClean="0"/>
              <a:t>W</a:t>
            </a:r>
            <a:r>
              <a:rPr lang="en-GB" sz="2400" dirty="0"/>
              <a:t>, where the initial discovery with hadron beams was completed with measurements with lepton pairs (LEP)</a:t>
            </a:r>
            <a:r>
              <a:rPr lang="en-GB" sz="2400" dirty="0" smtClean="0"/>
              <a:t>, the </a:t>
            </a:r>
            <a:r>
              <a:rPr lang="en-GB" sz="2400" dirty="0"/>
              <a:t>Higgs sector may require further steps beyond the approved HL-</a:t>
            </a:r>
            <a:r>
              <a:rPr lang="en-GB" sz="2400" dirty="0" smtClean="0"/>
              <a:t>LHC .  </a:t>
            </a:r>
          </a:p>
          <a:p>
            <a:pPr>
              <a:lnSpc>
                <a:spcPts val="2680"/>
              </a:lnSpc>
            </a:pPr>
            <a:r>
              <a:rPr lang="en-GB" sz="2400" dirty="0" smtClean="0"/>
              <a:t>Differences are however relevant. The </a:t>
            </a:r>
            <a:r>
              <a:rPr lang="en-GB" sz="2400" dirty="0" err="1" smtClean="0"/>
              <a:t>r.m.s</a:t>
            </a:r>
            <a:r>
              <a:rPr lang="en-GB" sz="2400" dirty="0" smtClean="0"/>
              <a:t>. width of the H</a:t>
            </a:r>
            <a:r>
              <a:rPr lang="en-GB" sz="2400" baseline="-25000" dirty="0" smtClean="0"/>
              <a:t>0 </a:t>
            </a:r>
            <a:r>
              <a:rPr lang="en-GB" sz="2400" dirty="0" smtClean="0"/>
              <a:t>resonance is 4.2 MeV compared with the 2.5 </a:t>
            </a:r>
            <a:r>
              <a:rPr lang="en-GB" sz="2400" dirty="0" err="1" smtClean="0"/>
              <a:t>GeV</a:t>
            </a:r>
            <a:r>
              <a:rPr lang="en-GB" sz="2400" dirty="0" smtClean="0"/>
              <a:t> the Z</a:t>
            </a:r>
            <a:r>
              <a:rPr lang="en-GB" sz="2400" baseline="-25000" dirty="0" smtClean="0"/>
              <a:t>0</a:t>
            </a:r>
            <a:r>
              <a:rPr lang="en-GB" sz="2400" dirty="0" smtClean="0"/>
              <a:t> . H</a:t>
            </a:r>
            <a:r>
              <a:rPr lang="en-GB" sz="2400" baseline="-25000" dirty="0" smtClean="0"/>
              <a:t>0 </a:t>
            </a:r>
            <a:r>
              <a:rPr lang="en-GB" sz="2400" dirty="0" smtClean="0"/>
              <a:t>is a scalar (spin zero) rather than a vector particle</a:t>
            </a:r>
            <a:r>
              <a:rPr lang="it-IT" sz="2400" dirty="0" smtClean="0"/>
              <a:t>. </a:t>
            </a:r>
          </a:p>
          <a:p>
            <a:pPr>
              <a:lnSpc>
                <a:spcPts val="2680"/>
              </a:lnSpc>
            </a:pPr>
            <a:r>
              <a:rPr lang="en-GB" sz="2400" dirty="0" smtClean="0"/>
              <a:t>Accumulating an adequate number of protons at a few </a:t>
            </a:r>
            <a:r>
              <a:rPr lang="en-GB" sz="2400" dirty="0" err="1" smtClean="0"/>
              <a:t>GeV</a:t>
            </a:r>
            <a:r>
              <a:rPr lang="en-GB" sz="2400" dirty="0" smtClean="0"/>
              <a:t>, the production of </a:t>
            </a:r>
            <a:r>
              <a:rPr lang="en-GB" sz="2400" dirty="0" err="1" smtClean="0"/>
              <a:t>muons</a:t>
            </a:r>
            <a:r>
              <a:rPr lang="en-GB" sz="2400" dirty="0" smtClean="0"/>
              <a:t> from π-µ is based on three configurations</a:t>
            </a:r>
          </a:p>
          <a:p>
            <a:pPr lvl="1">
              <a:lnSpc>
                <a:spcPts val="2680"/>
              </a:lnSpc>
            </a:pPr>
            <a:r>
              <a:rPr lang="en-GB" sz="2400" dirty="0" smtClean="0"/>
              <a:t>(1) µ+µ- production  at the H</a:t>
            </a:r>
            <a:r>
              <a:rPr lang="en-GB" sz="2400" baseline="-25000" dirty="0" smtClean="0"/>
              <a:t>0 </a:t>
            </a:r>
            <a:r>
              <a:rPr lang="en-GB" sz="2400" dirty="0" smtClean="0"/>
              <a:t>resonance; </a:t>
            </a:r>
          </a:p>
          <a:p>
            <a:pPr lvl="1">
              <a:lnSpc>
                <a:spcPts val="2680"/>
              </a:lnSpc>
            </a:pPr>
            <a:r>
              <a:rPr lang="en-GB" sz="2400" dirty="0" smtClean="0"/>
              <a:t>(2) production of single and double </a:t>
            </a:r>
            <a:r>
              <a:rPr lang="en-GB" sz="2400" dirty="0" err="1" smtClean="0"/>
              <a:t>Ho</a:t>
            </a:r>
            <a:r>
              <a:rPr lang="en-GB" sz="2400" dirty="0" smtClean="0"/>
              <a:t> up to &gt; 0.5 </a:t>
            </a:r>
            <a:r>
              <a:rPr lang="en-GB" sz="2400" dirty="0" err="1" smtClean="0"/>
              <a:t>TeV</a:t>
            </a:r>
            <a:r>
              <a:rPr lang="en-GB" sz="2400" dirty="0" smtClean="0"/>
              <a:t> and </a:t>
            </a:r>
          </a:p>
          <a:p>
            <a:pPr lvl="1">
              <a:lnSpc>
                <a:spcPts val="2680"/>
              </a:lnSpc>
            </a:pPr>
            <a:r>
              <a:rPr lang="en-GB" sz="2400" dirty="0" smtClean="0"/>
              <a:t>(3) highest energy µ+µ- collisions at √s ≈ 14 </a:t>
            </a:r>
            <a:r>
              <a:rPr lang="en-GB" sz="2400" dirty="0" err="1" smtClean="0"/>
              <a:t>TeV</a:t>
            </a:r>
            <a:r>
              <a:rPr lang="en-GB" sz="2400" dirty="0" smtClean="0"/>
              <a:t> in the existing LHC tunnel, with a physics reach roughly equivalent to the one of the novel 100 </a:t>
            </a:r>
            <a:r>
              <a:rPr lang="en-GB" sz="2400" dirty="0" err="1" smtClean="0"/>
              <a:t>TeV</a:t>
            </a:r>
            <a:r>
              <a:rPr lang="en-GB" sz="2400" dirty="0" smtClean="0"/>
              <a:t> </a:t>
            </a:r>
            <a:r>
              <a:rPr lang="en-GB" sz="2400" dirty="0" err="1" smtClean="0"/>
              <a:t>pp</a:t>
            </a:r>
            <a:r>
              <a:rPr lang="en-GB" sz="2400" dirty="0" smtClean="0"/>
              <a:t> collider in the new 100 km tunnel </a:t>
            </a:r>
          </a:p>
          <a:p>
            <a:pPr>
              <a:lnSpc>
                <a:spcPts val="2680"/>
              </a:lnSpc>
            </a:pPr>
            <a:r>
              <a:rPr lang="en-US" sz="2400" dirty="0" smtClean="0"/>
              <a:t> ESS may carry out phases </a:t>
            </a:r>
            <a:r>
              <a:rPr lang="en-US" sz="2400" dirty="0"/>
              <a:t>(1) and (2</a:t>
            </a:r>
            <a:r>
              <a:rPr lang="en-US" sz="2400" dirty="0" smtClean="0"/>
              <a:t>) as an extension of the approved neutron programs. The LHC tunnel is necessary for (3).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Slide# : </a:t>
            </a:r>
            <a:fld id="{A86CEAE1-7B07-CE4F-A20C-236EDAD9CE9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85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proton beams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906000" cy="5771728"/>
          </a:xfrm>
        </p:spPr>
        <p:txBody>
          <a:bodyPr/>
          <a:lstStyle/>
          <a:p>
            <a:pPr>
              <a:lnSpc>
                <a:spcPts val="2580"/>
              </a:lnSpc>
            </a:pPr>
            <a:r>
              <a:rPr lang="en-GB" sz="2400" dirty="0" smtClean="0"/>
              <a:t>According </a:t>
            </a:r>
            <a:r>
              <a:rPr lang="en-GB" sz="2400" dirty="0"/>
              <a:t>to the present initial design, the </a:t>
            </a:r>
            <a:r>
              <a:rPr lang="en-GB" sz="2400" dirty="0" smtClean="0"/>
              <a:t>ESS-LINAC </a:t>
            </a:r>
            <a:r>
              <a:rPr lang="en-GB" sz="2400" dirty="0"/>
              <a:t>will make possible acceleration at 14 Hz of 2.86 </a:t>
            </a:r>
            <a:r>
              <a:rPr lang="en-GB" sz="2400" dirty="0" err="1"/>
              <a:t>ms</a:t>
            </a:r>
            <a:r>
              <a:rPr lang="en-GB" sz="2400" dirty="0"/>
              <a:t> long and 62.5 mA proton pulses to 2.0 </a:t>
            </a:r>
            <a:r>
              <a:rPr lang="en-GB" sz="2400" dirty="0" err="1"/>
              <a:t>GVolt</a:t>
            </a:r>
            <a:r>
              <a:rPr lang="en-GB" sz="2400" dirty="0"/>
              <a:t> kinetic </a:t>
            </a:r>
            <a:r>
              <a:rPr lang="en-GB" sz="2400" dirty="0" smtClean="0"/>
              <a:t>energy, </a:t>
            </a:r>
            <a:r>
              <a:rPr lang="en-GB" sz="2400" dirty="0"/>
              <a:t>corresponding to 1.1 x 10</a:t>
            </a:r>
            <a:r>
              <a:rPr lang="en-GB" sz="2400" baseline="30000" dirty="0"/>
              <a:t>15</a:t>
            </a:r>
            <a:r>
              <a:rPr lang="en-GB" sz="2400" dirty="0"/>
              <a:t> protons/pulse and to an average beam power of nearly 5.0 </a:t>
            </a:r>
            <a:r>
              <a:rPr lang="en-GB" sz="2400" dirty="0" err="1"/>
              <a:t>MWatt</a:t>
            </a:r>
            <a:r>
              <a:rPr lang="en-GB" sz="2400" dirty="0"/>
              <a:t>.  The duty cycle of the accelerator complex is 4%. </a:t>
            </a:r>
            <a:endParaRPr lang="en-GB" sz="2400" dirty="0" smtClean="0"/>
          </a:p>
          <a:p>
            <a:pPr>
              <a:lnSpc>
                <a:spcPts val="2580"/>
              </a:lnSpc>
            </a:pPr>
            <a:r>
              <a:rPr lang="en-GB" sz="2400" dirty="0"/>
              <a:t>A main feature </a:t>
            </a:r>
            <a:r>
              <a:rPr lang="en-GB" sz="2400" dirty="0" smtClean="0"/>
              <a:t>is </a:t>
            </a:r>
            <a:r>
              <a:rPr lang="en-GB" sz="2400" dirty="0"/>
              <a:t>the </a:t>
            </a:r>
            <a:r>
              <a:rPr lang="en-GB" sz="2400" dirty="0" smtClean="0"/>
              <a:t>increase to 8% of the proton duty cycle with a pair of proton storage rings in a same tunnel:  a </a:t>
            </a:r>
            <a:r>
              <a:rPr lang="en-GB" sz="2400" dirty="0"/>
              <a:t>first ring called the </a:t>
            </a:r>
            <a:r>
              <a:rPr lang="en-GB" sz="2400" i="1" dirty="0"/>
              <a:t>“accumulator”</a:t>
            </a:r>
            <a:r>
              <a:rPr lang="en-GB" sz="2400" dirty="0"/>
              <a:t> to collect the LINAC pulse and </a:t>
            </a:r>
            <a:r>
              <a:rPr lang="en-GB" sz="2400" dirty="0" smtClean="0"/>
              <a:t>a </a:t>
            </a:r>
            <a:r>
              <a:rPr lang="en-GB" sz="2400" dirty="0"/>
              <a:t>second ring called the </a:t>
            </a:r>
            <a:r>
              <a:rPr lang="en-GB" sz="2400" i="1" dirty="0"/>
              <a:t>“compressor”</a:t>
            </a:r>
            <a:r>
              <a:rPr lang="en-GB" sz="2400" dirty="0"/>
              <a:t> to further steer the beam according </a:t>
            </a:r>
            <a:r>
              <a:rPr lang="en-GB" sz="2400" dirty="0" smtClean="0"/>
              <a:t>to specific </a:t>
            </a:r>
            <a:r>
              <a:rPr lang="en-GB" sz="2400" dirty="0"/>
              <a:t>requirements of the target</a:t>
            </a:r>
            <a:r>
              <a:rPr lang="en-GB" sz="2400" dirty="0" smtClean="0"/>
              <a:t>.</a:t>
            </a:r>
          </a:p>
          <a:p>
            <a:pPr>
              <a:lnSpc>
                <a:spcPts val="2580"/>
              </a:lnSpc>
            </a:pPr>
            <a:r>
              <a:rPr lang="en-GB" sz="2400" dirty="0" smtClean="0"/>
              <a:t>The </a:t>
            </a:r>
            <a:r>
              <a:rPr lang="en-GB" sz="2400" dirty="0"/>
              <a:t>multi-turn injection </a:t>
            </a:r>
            <a:r>
              <a:rPr lang="en-GB" sz="2400" dirty="0" smtClean="0"/>
              <a:t>uses </a:t>
            </a:r>
            <a:r>
              <a:rPr lang="en-GB" sz="2400" dirty="0"/>
              <a:t>negative </a:t>
            </a:r>
            <a:r>
              <a:rPr lang="en-GB" sz="2400" dirty="0" smtClean="0"/>
              <a:t>[</a:t>
            </a:r>
            <a:r>
              <a:rPr lang="en-GB" sz="2400" dirty="0"/>
              <a:t>p+2e-] ions </a:t>
            </a:r>
            <a:r>
              <a:rPr lang="en-GB" sz="2400" dirty="0" smtClean="0"/>
              <a:t>—two </a:t>
            </a:r>
            <a:r>
              <a:rPr lang="en-GB" sz="2400" dirty="0"/>
              <a:t>electrons and a proton — </a:t>
            </a:r>
            <a:r>
              <a:rPr lang="en-GB" sz="2400" dirty="0" smtClean="0"/>
              <a:t>accelerated </a:t>
            </a:r>
            <a:r>
              <a:rPr lang="en-GB" sz="2400" dirty="0"/>
              <a:t>by the </a:t>
            </a:r>
            <a:r>
              <a:rPr lang="en-GB" sz="2400" dirty="0" smtClean="0"/>
              <a:t>LINAC</a:t>
            </a:r>
            <a:r>
              <a:rPr lang="en-GB" sz="2400" dirty="0"/>
              <a:t> </a:t>
            </a:r>
            <a:r>
              <a:rPr lang="en-GB" sz="2400" dirty="0" smtClean="0"/>
              <a:t>and  </a:t>
            </a:r>
            <a:r>
              <a:rPr lang="en-GB" sz="2400" dirty="0"/>
              <a:t>stripped of their two electrons at the entrance of the accumulator </a:t>
            </a:r>
            <a:r>
              <a:rPr lang="en-GB" sz="2400" dirty="0" smtClean="0"/>
              <a:t>with </a:t>
            </a:r>
            <a:r>
              <a:rPr lang="en-GB" sz="2400" dirty="0"/>
              <a:t>a thin absorbing foil or </a:t>
            </a:r>
            <a:r>
              <a:rPr lang="en-GB" sz="2400" dirty="0" smtClean="0"/>
              <a:t>an appropriate LASER beam</a:t>
            </a:r>
            <a:r>
              <a:rPr lang="en-US" sz="2400" dirty="0" smtClean="0"/>
              <a:t>. </a:t>
            </a:r>
          </a:p>
          <a:p>
            <a:pPr>
              <a:lnSpc>
                <a:spcPts val="2580"/>
              </a:lnSpc>
            </a:pPr>
            <a:r>
              <a:rPr lang="en-GB" sz="2400" dirty="0" smtClean="0"/>
              <a:t>The LINAC extraction is further subdivided to 4 x 14 = 56 Hz, with four 1.25 MW batches, each with ≈ 2.5 x 10</a:t>
            </a:r>
            <a:r>
              <a:rPr lang="en-GB" sz="2400" baseline="30000" dirty="0" smtClean="0"/>
              <a:t>14</a:t>
            </a:r>
            <a:r>
              <a:rPr lang="en-GB" sz="2400" dirty="0" smtClean="0"/>
              <a:t> protons every 17.8 </a:t>
            </a:r>
            <a:r>
              <a:rPr lang="en-GB" sz="2400" dirty="0" err="1" smtClean="0"/>
              <a:t>ms</a:t>
            </a:r>
            <a:r>
              <a:rPr lang="en-GB" sz="2400" dirty="0" smtClean="0"/>
              <a:t>  and with about 1 ns long </a:t>
            </a:r>
            <a:r>
              <a:rPr lang="en-GB" sz="2400" dirty="0" err="1" smtClean="0"/>
              <a:t>r.m.s</a:t>
            </a:r>
            <a:r>
              <a:rPr lang="en-GB" sz="2400" dirty="0" smtClean="0"/>
              <a:t> bunch.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Slide# : </a:t>
            </a:r>
            <a:fld id="{A86CEAE1-7B07-CE4F-A20C-236EDAD9CE9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3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" y="548680"/>
            <a:ext cx="9906000" cy="4752528"/>
          </a:xfrm>
        </p:spPr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dirty="0" err="1"/>
              <a:t>muon</a:t>
            </a:r>
            <a:r>
              <a:rPr lang="en-GB" sz="2400" dirty="0"/>
              <a:t> does not have strong </a:t>
            </a:r>
            <a:r>
              <a:rPr lang="en-GB" sz="2400" dirty="0" smtClean="0"/>
              <a:t>interactions  and it </a:t>
            </a:r>
            <a:r>
              <a:rPr lang="en-GB" sz="2400" dirty="0"/>
              <a:t>can pass through matter without significant </a:t>
            </a:r>
            <a:r>
              <a:rPr lang="en-GB" sz="2400" dirty="0" err="1" smtClean="0"/>
              <a:t>hadronic</a:t>
            </a:r>
            <a:r>
              <a:rPr lang="en-GB" sz="2400" dirty="0" smtClean="0"/>
              <a:t> or </a:t>
            </a:r>
            <a:r>
              <a:rPr lang="en-GB" sz="2400" dirty="0"/>
              <a:t>electromagnetic </a:t>
            </a:r>
            <a:r>
              <a:rPr lang="en-GB" sz="2400" dirty="0" smtClean="0"/>
              <a:t>showers. It is </a:t>
            </a:r>
            <a:r>
              <a:rPr lang="en-GB" sz="2400" dirty="0"/>
              <a:t>the perfect candidate for Ionization </a:t>
            </a:r>
            <a:r>
              <a:rPr lang="en-GB" sz="2400" dirty="0" smtClean="0"/>
              <a:t>Cooling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GB" sz="2400" dirty="0" smtClean="0"/>
              <a:t>Cooling </a:t>
            </a:r>
            <a:r>
              <a:rPr lang="en-GB" sz="2400" dirty="0"/>
              <a:t>has been already successfully used for the p-</a:t>
            </a:r>
            <a:r>
              <a:rPr lang="en-GB" sz="2400" dirty="0" err="1"/>
              <a:t>pbar</a:t>
            </a:r>
            <a:r>
              <a:rPr lang="en-GB" sz="2400" dirty="0"/>
              <a:t> </a:t>
            </a:r>
            <a:r>
              <a:rPr lang="en-GB" sz="2400" dirty="0" smtClean="0"/>
              <a:t>programme, </a:t>
            </a:r>
            <a:r>
              <a:rPr lang="en-GB" sz="2400" dirty="0"/>
              <a:t>in which both stochastic and electron cooling have been </a:t>
            </a:r>
            <a:r>
              <a:rPr lang="en-GB" sz="2400" dirty="0" smtClean="0"/>
              <a:t>used</a:t>
            </a:r>
            <a:r>
              <a:rPr lang="en-GB" sz="2400" dirty="0"/>
              <a:t>.  P-</a:t>
            </a:r>
            <a:r>
              <a:rPr lang="en-GB" sz="2400" dirty="0" err="1"/>
              <a:t>pbar</a:t>
            </a:r>
            <a:r>
              <a:rPr lang="en-GB" sz="2400" dirty="0"/>
              <a:t> Colliders have permitted the discoveries of the W</a:t>
            </a:r>
            <a:r>
              <a:rPr lang="en-GB" sz="2400" baseline="30000" dirty="0"/>
              <a:t>± </a:t>
            </a:r>
            <a:r>
              <a:rPr lang="en-GB" sz="2400" dirty="0"/>
              <a:t>and </a:t>
            </a:r>
            <a:r>
              <a:rPr lang="en-GB" sz="2400" dirty="0" err="1"/>
              <a:t>Z</a:t>
            </a:r>
            <a:r>
              <a:rPr lang="en-GB" sz="2400" baseline="30000" dirty="0" err="1"/>
              <a:t>o</a:t>
            </a:r>
            <a:r>
              <a:rPr lang="en-GB" sz="2400" dirty="0"/>
              <a:t> at CERN and of the Top quark at </a:t>
            </a:r>
            <a:r>
              <a:rPr lang="en-GB" sz="2400" dirty="0" err="1"/>
              <a:t>Fermilab</a:t>
            </a:r>
            <a:r>
              <a:rPr lang="en-GB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Ionization Cooling may occur passing a beam periodically through a thin material to cause energy losses in the medium such as ionization and </a:t>
            </a:r>
            <a:r>
              <a:rPr lang="en-US" sz="2400" dirty="0" smtClean="0"/>
              <a:t>excitation, reducing the </a:t>
            </a:r>
            <a:r>
              <a:rPr lang="en-US" sz="2400" dirty="0"/>
              <a:t>beam momentum in all three dimensions. </a:t>
            </a:r>
            <a:r>
              <a:rPr lang="en-US" sz="2400" dirty="0" smtClean="0"/>
              <a:t>To maintain the </a:t>
            </a:r>
            <a:r>
              <a:rPr lang="en-US" sz="2400" dirty="0"/>
              <a:t>reference momentum of the beam, momentum is restored </a:t>
            </a:r>
            <a:r>
              <a:rPr lang="en-US" sz="2400" dirty="0" smtClean="0"/>
              <a:t>with accelerating </a:t>
            </a:r>
            <a:r>
              <a:rPr lang="en-US" sz="2400" dirty="0"/>
              <a:t>RF cavities, but only in the longitudinal dimension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 smtClean="0"/>
              <a:t>Ionization </a:t>
            </a:r>
            <a:r>
              <a:rPr lang="en-US" sz="2400" dirty="0"/>
              <a:t>Cooling is straightforward; however its </a:t>
            </a:r>
            <a:r>
              <a:rPr lang="en-US" sz="2400" dirty="0" smtClean="0"/>
              <a:t>experimental </a:t>
            </a:r>
            <a:r>
              <a:rPr lang="en-US" sz="2400" dirty="0"/>
              <a:t>realization with incoming </a:t>
            </a:r>
            <a:r>
              <a:rPr lang="en-US" sz="2400" dirty="0" err="1"/>
              <a:t>muons</a:t>
            </a:r>
            <a:r>
              <a:rPr lang="en-US" sz="2400" dirty="0"/>
              <a:t> has not been </a:t>
            </a:r>
            <a:r>
              <a:rPr lang="en-US" sz="2400" dirty="0" smtClean="0"/>
              <a:t>fully </a:t>
            </a:r>
            <a:r>
              <a:rPr lang="en-US" sz="2400" dirty="0"/>
              <a:t>demonstrated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Slide# : </a:t>
            </a:r>
            <a:fld id="{A86CEAE1-7B07-CE4F-A20C-236EDAD9CE9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2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main steps of the process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906000" cy="5699720"/>
          </a:xfrm>
        </p:spPr>
        <p:txBody>
          <a:bodyPr/>
          <a:lstStyle/>
          <a:p>
            <a:r>
              <a:rPr lang="en-US" sz="2400" dirty="0" smtClean="0"/>
              <a:t>After the high Z target in a 20 T  in a 100 m longitudinal field tapered to 2 T,  </a:t>
            </a:r>
            <a:r>
              <a:rPr lang="en-US" sz="2400" dirty="0" err="1" smtClean="0"/>
              <a:t>muons</a:t>
            </a:r>
            <a:r>
              <a:rPr lang="en-US" sz="2400" dirty="0" smtClean="0"/>
              <a:t> of both signs exhibit a strong correlation between momentum and position and they can be brought with RF cavities to a common momentum of about 250 MeV/c and  ± 10%.</a:t>
            </a:r>
          </a:p>
          <a:p>
            <a:r>
              <a:rPr lang="en-US" sz="2400" dirty="0" err="1" smtClean="0"/>
              <a:t>Muons</a:t>
            </a:r>
            <a:r>
              <a:rPr lang="en-US" sz="2400" dirty="0" smtClean="0"/>
              <a:t> are then sign separated in two small rings of about 35 m circumference where vigorous 3D cooling and rotation are performed to the ultimate equilibrium </a:t>
            </a:r>
            <a:r>
              <a:rPr lang="en-US" sz="2400" dirty="0" err="1" smtClean="0"/>
              <a:t>emittances</a:t>
            </a:r>
            <a:r>
              <a:rPr lang="en-US" sz="2400" dirty="0" smtClean="0"/>
              <a:t> and two final few </a:t>
            </a:r>
            <a:r>
              <a:rPr lang="en-US" sz="2400" dirty="0"/>
              <a:t>ns </a:t>
            </a:r>
            <a:r>
              <a:rPr lang="en-US" sz="2400" dirty="0" smtClean="0"/>
              <a:t>wide bunches.  </a:t>
            </a:r>
          </a:p>
          <a:p>
            <a:r>
              <a:rPr lang="en-US" sz="2400" dirty="0" smtClean="0"/>
              <a:t>  </a:t>
            </a:r>
            <a:r>
              <a:rPr lang="en-US" sz="2400" dirty="0"/>
              <a:t>In order to arrive </a:t>
            </a:r>
            <a:r>
              <a:rPr lang="en-US" sz="2400" dirty="0" smtClean="0"/>
              <a:t>to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Ho</a:t>
            </a:r>
            <a:r>
              <a:rPr lang="en-US" sz="2400" dirty="0"/>
              <a:t>/2 </a:t>
            </a:r>
            <a:r>
              <a:rPr lang="en-US" sz="2400" dirty="0" smtClean="0"/>
              <a:t> a re</a:t>
            </a:r>
            <a:r>
              <a:rPr lang="en-US" sz="2400" dirty="0"/>
              <a:t>-circulating linear </a:t>
            </a:r>
            <a:r>
              <a:rPr lang="en-US" sz="2400" dirty="0" smtClean="0"/>
              <a:t>accelerator </a:t>
            </a:r>
            <a:r>
              <a:rPr lang="en-US" sz="2400" dirty="0"/>
              <a:t>(LRA)</a:t>
            </a:r>
            <a:r>
              <a:rPr lang="en-US" sz="2400" dirty="0" smtClean="0"/>
              <a:t>.with </a:t>
            </a:r>
            <a:r>
              <a:rPr lang="en-US" sz="2400" dirty="0"/>
              <a:t>a eight turn arrangement </a:t>
            </a:r>
            <a:r>
              <a:rPr lang="en-US" sz="2400" dirty="0" smtClean="0"/>
              <a:t>of </a:t>
            </a:r>
            <a:r>
              <a:rPr lang="en-US" sz="2400" dirty="0"/>
              <a:t>7.8 </a:t>
            </a:r>
            <a:r>
              <a:rPr lang="en-US" sz="2400" dirty="0" err="1"/>
              <a:t>GeV</a:t>
            </a:r>
            <a:r>
              <a:rPr lang="en-US" sz="2400" dirty="0"/>
              <a:t>/</a:t>
            </a:r>
            <a:r>
              <a:rPr lang="en-US" sz="2400" dirty="0" smtClean="0"/>
              <a:t>passage  is chosen. </a:t>
            </a:r>
            <a:r>
              <a:rPr lang="en-US" sz="2400" dirty="0"/>
              <a:t>A pre-accelerator </a:t>
            </a:r>
            <a:r>
              <a:rPr lang="en-US" sz="2400" dirty="0" smtClean="0"/>
              <a:t>brings the </a:t>
            </a:r>
            <a:r>
              <a:rPr lang="en-US" sz="2400" dirty="0"/>
              <a:t>energy </a:t>
            </a:r>
            <a:r>
              <a:rPr lang="en-US" sz="2400" dirty="0" smtClean="0"/>
              <a:t>to </a:t>
            </a:r>
            <a:r>
              <a:rPr lang="en-US" sz="2400" dirty="0"/>
              <a:t>2.5 </a:t>
            </a:r>
            <a:r>
              <a:rPr lang="en-US" sz="2400" dirty="0" err="1"/>
              <a:t>GeV</a:t>
            </a:r>
            <a:r>
              <a:rPr lang="en-US" sz="2400" i="1" dirty="0"/>
              <a:t>.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Slide# : </a:t>
            </a:r>
            <a:fld id="{A86CEAE1-7B07-CE4F-A20C-236EDAD9CE9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6" name="Picture 5" descr="Macintosh HD:Users:rubbia:Desktop:ESS 2018:LRA.tif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0" y="4869160"/>
            <a:ext cx="5266055" cy="150685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09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81850" y="6597352"/>
            <a:ext cx="2063750" cy="2286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Slide# : </a:t>
            </a:r>
            <a:fld id="{A86CEAE1-7B07-CE4F-A20C-236EDAD9CE9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7" name="Picture 6" descr="setu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44" y="548680"/>
            <a:ext cx="4533900" cy="37973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953000" y="4293096"/>
            <a:ext cx="495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charset="2"/>
              <a:buChar char="l"/>
            </a:pPr>
            <a:r>
              <a:rPr lang="en-GB" sz="1800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The amount of power due to </a:t>
            </a:r>
            <a:r>
              <a:rPr lang="en-GB" sz="1800" i="1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1.9 x10</a:t>
            </a:r>
            <a:r>
              <a:rPr lang="en-GB" sz="1800" i="1" kern="0" baseline="3000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7</a:t>
            </a:r>
            <a:r>
              <a:rPr lang="en-GB" sz="1800" i="1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 per m</a:t>
            </a:r>
            <a:r>
              <a:rPr lang="en-GB" sz="1800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 of electron showering coming from </a:t>
            </a:r>
            <a:r>
              <a:rPr lang="en-GB" sz="1800" i="1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6 x10</a:t>
            </a:r>
            <a:r>
              <a:rPr lang="en-GB" sz="1800" i="1" kern="0" baseline="3000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12</a:t>
            </a:r>
            <a:r>
              <a:rPr lang="en-GB" sz="1800" i="1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GB" sz="1800" kern="0" baseline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decays is very large and it must be handled with an appropriate geometry of the locations of the shower stopper </a:t>
            </a:r>
            <a:r>
              <a:rPr lang="en-GB" sz="1800" baseline="0" dirty="0" smtClean="0">
                <a:latin typeface="+mn-lt"/>
              </a:rPr>
              <a:t> for instance with the help of two cone shaped tungsten shields</a:t>
            </a:r>
            <a:r>
              <a:rPr lang="en-US" sz="1800" dirty="0" smtClean="0"/>
              <a:t>.</a:t>
            </a:r>
            <a:endParaRPr lang="en-US" sz="1800" kern="0" baseline="0" dirty="0">
              <a:solidFill>
                <a:srgbClr val="000000"/>
              </a:solidFill>
              <a:latin typeface="Comic Sans MS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593392"/>
              </p:ext>
            </p:extLst>
          </p:nvPr>
        </p:nvGraphicFramePr>
        <p:xfrm>
          <a:off x="-7938" y="833438"/>
          <a:ext cx="5308601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4" imgW="5308600" imgH="5524500" progId="Word.Document.12">
                  <p:embed/>
                </p:oleObj>
              </mc:Choice>
              <mc:Fallback>
                <p:oleObj name="Document" r:id="rId4" imgW="5308600" imgH="5524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7938" y="833438"/>
                        <a:ext cx="5308601" cy="552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2560" y="6165304"/>
            <a:ext cx="794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0" dirty="0" smtClean="0">
                <a:solidFill>
                  <a:srgbClr val="FF0000"/>
                </a:solidFill>
              </a:rPr>
              <a:t>Further reference: </a:t>
            </a:r>
            <a:r>
              <a:rPr lang="hu-HU" sz="2000" baseline="0" dirty="0">
                <a:solidFill>
                  <a:srgbClr val="FF0000"/>
                </a:solidFill>
              </a:rPr>
              <a:t>arXiv:1908.05664v3 [physics.acc-ph] 19 Aug </a:t>
            </a:r>
            <a:r>
              <a:rPr lang="hu-HU" sz="2000" baseline="0" dirty="0" smtClean="0">
                <a:solidFill>
                  <a:srgbClr val="FF0000"/>
                </a:solidFill>
              </a:rPr>
              <a:t>2019</a:t>
            </a:r>
            <a:endParaRPr lang="en-US" sz="2000" baseline="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532240"/>
            <a:ext cx="3136900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#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04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</p:bldLst>
  </p:timing>
</p:sld>
</file>

<file path=ppt/theme/theme1.xml><?xml version="1.0" encoding="utf-8"?>
<a:theme xmlns:a="http://schemas.openxmlformats.org/drawingml/2006/main" name="OECD_TAL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ECD_TALK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OECD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115642</TotalTime>
  <Words>850</Words>
  <Application>Microsoft Macintosh PowerPoint</Application>
  <PresentationFormat>A4 Paper (210x297 mm)</PresentationFormat>
  <Paragraphs>44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OECD_TALK</vt:lpstr>
      <vt:lpstr>Document</vt:lpstr>
      <vt:lpstr>PowerPoint Presentation</vt:lpstr>
      <vt:lpstr>Muon beams for the Higgs sector</vt:lpstr>
      <vt:lpstr>The proton beams</vt:lpstr>
      <vt:lpstr>Muon cooling</vt:lpstr>
      <vt:lpstr> The main steps of the process (1)</vt:lpstr>
      <vt:lpstr>Concluding remarks</vt:lpstr>
    </vt:vector>
  </TitlesOfParts>
  <Company>뿿쾐뿿컰뿿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Rubbia</dc:creator>
  <cp:lastModifiedBy>Carlo Rubbia</cp:lastModifiedBy>
  <cp:revision>1667</cp:revision>
  <cp:lastPrinted>2014-06-06T03:53:25Z</cp:lastPrinted>
  <dcterms:created xsi:type="dcterms:W3CDTF">2020-05-23T11:03:52Z</dcterms:created>
  <dcterms:modified xsi:type="dcterms:W3CDTF">2020-05-28T11:57:35Z</dcterms:modified>
</cp:coreProperties>
</file>